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9.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67" r:id="rId4"/>
    <p:sldId id="278" r:id="rId5"/>
    <p:sldId id="268" r:id="rId6"/>
    <p:sldId id="259" r:id="rId7"/>
    <p:sldId id="264" r:id="rId8"/>
    <p:sldId id="271" r:id="rId9"/>
    <p:sldId id="275" r:id="rId10"/>
    <p:sldId id="274" r:id="rId11"/>
    <p:sldId id="270" r:id="rId12"/>
  </p:sldIdLst>
  <p:sldSz cx="9144000" cy="6858000" type="screen4x3"/>
  <p:notesSz cx="6797675" cy="9928225"/>
  <p:defaultTextStyle>
    <a:defPPr>
      <a:defRPr lang="es-ES_trad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2" d="100"/>
          <a:sy n="92" d="100"/>
        </p:scale>
        <p:origin x="1344" y="90"/>
      </p:cViewPr>
      <p:guideLst>
        <p:guide orient="horz" pos="2160"/>
        <p:guide pos="283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ustomXml" Target="../customXml/item3.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68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charset="0"/>
                <a:ea typeface="MS PGothic" panose="020B0600070205080204" pitchFamily="34" charset="-128"/>
                <a:cs typeface="+mn-cs"/>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charset="0"/>
                <a:ea typeface="MS PGothic" panose="020B0600070205080204" pitchFamily="34" charset="-128"/>
                <a:cs typeface="+mn-cs"/>
              </a:defRPr>
            </a:lvl1pPr>
          </a:lstStyle>
          <a:p>
            <a:pPr>
              <a:defRPr/>
            </a:pPr>
            <a:endParaRPr lang="es-E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87AEE53A-8884-480B-B8FD-837516833ED9}" type="slidenum">
              <a:rPr lang="es-ES"/>
              <a:pPr>
                <a:defRPr/>
              </a:pPr>
              <a:t>‹Nº›</a:t>
            </a:fld>
            <a:endParaRPr lang="es-ES"/>
          </a:p>
        </p:txBody>
      </p:sp>
    </p:spTree>
    <p:extLst>
      <p:ext uri="{BB962C8B-B14F-4D97-AF65-F5344CB8AC3E}">
        <p14:creationId xmlns:p14="http://schemas.microsoft.com/office/powerpoint/2010/main" val="79841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458200" cy="5399087"/>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108"/>
          <p:cNvSpPr>
            <a:spLocks noGrp="1" noChangeArrowheads="1"/>
          </p:cNvSpPr>
          <p:nvPr>
            <p:ph type="dt" sz="half" idx="10"/>
          </p:nvPr>
        </p:nvSpPr>
        <p:spPr>
          <a:xfrm>
            <a:off x="457200" y="6243638"/>
            <a:ext cx="2133600" cy="457200"/>
          </a:xfrm>
          <a:prstGeom prst="rect">
            <a:avLst/>
          </a:prstGeom>
        </p:spPr>
        <p:txBody>
          <a:bodyPr/>
          <a:lstStyle>
            <a:lvl1pPr>
              <a:defRPr>
                <a:latin typeface="Arial" panose="020B0604020202020204" pitchFamily="34" charset="0"/>
                <a:cs typeface="Arial" pitchFamily="34" charset="0"/>
              </a:defRPr>
            </a:lvl1pPr>
          </a:lstStyle>
          <a:p>
            <a:pPr>
              <a:defRPr/>
            </a:pPr>
            <a:endParaRPr lang="es-ES" altLang="en-US"/>
          </a:p>
        </p:txBody>
      </p:sp>
      <p:sp>
        <p:nvSpPr>
          <p:cNvPr id="4" name="Rectangle 109"/>
          <p:cNvSpPr>
            <a:spLocks noGrp="1" noChangeArrowheads="1"/>
          </p:cNvSpPr>
          <p:nvPr>
            <p:ph type="ftr" sz="quarter" idx="11"/>
          </p:nvPr>
        </p:nvSpPr>
        <p:spPr>
          <a:xfrm>
            <a:off x="3276600" y="6172200"/>
            <a:ext cx="2438400" cy="384175"/>
          </a:xfrm>
          <a:prstGeom prst="rect">
            <a:avLst/>
          </a:prstGeom>
        </p:spPr>
        <p:txBody>
          <a:bodyPr/>
          <a:lstStyle>
            <a:lvl1pPr>
              <a:defRPr>
                <a:latin typeface="Arial" panose="020B0604020202020204" pitchFamily="34" charset="0"/>
                <a:cs typeface="Arial" pitchFamily="34" charset="0"/>
              </a:defRPr>
            </a:lvl1pPr>
          </a:lstStyle>
          <a:p>
            <a:pPr>
              <a:defRPr/>
            </a:pPr>
            <a:endParaRPr lang="es-ES" altLang="en-US"/>
          </a:p>
        </p:txBody>
      </p:sp>
      <p:sp>
        <p:nvSpPr>
          <p:cNvPr id="5" name="Rectangle 110"/>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pPr>
              <a:defRPr/>
            </a:pPr>
            <a:fld id="{FB07E8AB-021E-421E-BFCA-375B84E6CF3E}" type="slidenum">
              <a:rPr lang="es-ES" altLang="en-US"/>
              <a:pPr>
                <a:defRPr/>
              </a:pPr>
              <a:t>‹Nº›</a:t>
            </a:fld>
            <a:endParaRPr lang="es-ES" altLang="en-US"/>
          </a:p>
        </p:txBody>
      </p:sp>
    </p:spTree>
    <p:extLst>
      <p:ext uri="{BB962C8B-B14F-4D97-AF65-F5344CB8AC3E}">
        <p14:creationId xmlns:p14="http://schemas.microsoft.com/office/powerpoint/2010/main" val="2746652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8" descr="logo ANHgris-01.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53263" y="0"/>
            <a:ext cx="2127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9" descr="bandera-04.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10200"/>
            <a:ext cx="14462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3"/>
          <p:cNvCxnSpPr/>
          <p:nvPr userDrawn="1"/>
        </p:nvCxnSpPr>
        <p:spPr>
          <a:xfrm>
            <a:off x="0" y="912813"/>
            <a:ext cx="9144000" cy="15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9" name="Imagen 4" descr="logo ANH-03.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82600" y="381000"/>
            <a:ext cx="804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ndiciondecuentas@anh.gov.c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1"/>
          <p:cNvSpPr txBox="1">
            <a:spLocks noChangeArrowheads="1"/>
          </p:cNvSpPr>
          <p:nvPr/>
        </p:nvSpPr>
        <p:spPr bwMode="auto">
          <a:xfrm>
            <a:off x="1701107" y="42753"/>
            <a:ext cx="7481887" cy="646331"/>
          </a:xfrm>
          <a:prstGeom prst="rect">
            <a:avLst/>
          </a:prstGeom>
          <a:noFill/>
          <a:ln w="12700">
            <a:noFill/>
            <a:miter lim="800000"/>
            <a:headEnd/>
            <a:tailEnd/>
          </a:ln>
        </p:spPr>
        <p:txBody>
          <a:bodyPr anchor="ctr">
            <a:spAutoFit/>
          </a:bodyPr>
          <a:lstStyle/>
          <a:p>
            <a:pPr marL="342900" indent="-342900">
              <a:defRPr/>
            </a:pPr>
            <a:r>
              <a:rPr lang="es-CO" b="1" dirty="0">
                <a:latin typeface="Arial Black" panose="020B0A04020102020204" pitchFamily="34" charset="0"/>
              </a:rPr>
              <a:t>Rendición de cuentas 2015</a:t>
            </a:r>
          </a:p>
          <a:p>
            <a:pPr>
              <a:defRPr/>
            </a:pPr>
            <a:r>
              <a:rPr lang="es-CO" i="1" dirty="0">
                <a:cs typeface="Arial" panose="020B0604020202020204" pitchFamily="34" charset="0"/>
              </a:rPr>
              <a:t>Actividades previas</a:t>
            </a:r>
          </a:p>
        </p:txBody>
      </p:sp>
      <p:graphicFrame>
        <p:nvGraphicFramePr>
          <p:cNvPr id="6" name="5 Tabla"/>
          <p:cNvGraphicFramePr>
            <a:graphicFrameLocks noGrp="1"/>
          </p:cNvGraphicFramePr>
          <p:nvPr>
            <p:extLst>
              <p:ext uri="{D42A27DB-BD31-4B8C-83A1-F6EECF244321}">
                <p14:modId xmlns:p14="http://schemas.microsoft.com/office/powerpoint/2010/main" val="2049385919"/>
              </p:ext>
            </p:extLst>
          </p:nvPr>
        </p:nvGraphicFramePr>
        <p:xfrm>
          <a:off x="250825" y="1124745"/>
          <a:ext cx="8641655" cy="5316184"/>
        </p:xfrm>
        <a:graphic>
          <a:graphicData uri="http://schemas.openxmlformats.org/drawingml/2006/table">
            <a:tbl>
              <a:tblPr firstRow="1" bandRow="1"/>
              <a:tblGrid>
                <a:gridCol w="3943868"/>
                <a:gridCol w="4697787"/>
              </a:tblGrid>
              <a:tr h="300862">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200" dirty="0" smtClean="0">
                          <a:latin typeface="Arial" panose="020B0604020202020204" pitchFamily="34" charset="0"/>
                          <a:ea typeface="Tahoma" pitchFamily="34" charset="0"/>
                          <a:cs typeface="Arial" panose="020B0604020202020204" pitchFamily="34" charset="0"/>
                        </a:rPr>
                        <a:t>Actividades establecidas por el PPLCC y DAFP</a:t>
                      </a:r>
                      <a:endParaRPr lang="es-CO" sz="1200" dirty="0">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200" dirty="0" smtClean="0">
                          <a:latin typeface="Arial" panose="020B0604020202020204" pitchFamily="34" charset="0"/>
                          <a:ea typeface="Tahoma" pitchFamily="34" charset="0"/>
                          <a:cs typeface="Arial" panose="020B0604020202020204" pitchFamily="34" charset="0"/>
                        </a:rPr>
                        <a:t>Estado</a:t>
                      </a:r>
                      <a:endParaRPr lang="es-CO" sz="1200" dirty="0">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518382">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solidFill>
                            <a:schemeClr val="tx2"/>
                          </a:solidFill>
                          <a:latin typeface="Arial" panose="020B0604020202020204" pitchFamily="34" charset="0"/>
                          <a:ea typeface="Tahoma" pitchFamily="34" charset="0"/>
                          <a:cs typeface="Arial" panose="020B0604020202020204" pitchFamily="34" charset="0"/>
                        </a:rPr>
                        <a:t>Alistamiento</a:t>
                      </a: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 Gr</a:t>
                      </a:r>
                      <a:r>
                        <a:rPr lang="es-CO" sz="1200" dirty="0" smtClean="0">
                          <a:solidFill>
                            <a:schemeClr val="tx2"/>
                          </a:solidFill>
                          <a:latin typeface="Arial" panose="020B0604020202020204" pitchFamily="34" charset="0"/>
                          <a:ea typeface="Tahoma" pitchFamily="34" charset="0"/>
                          <a:cs typeface="Arial" panose="020B0604020202020204" pitchFamily="34" charset="0"/>
                        </a:rPr>
                        <a:t>upo</a:t>
                      </a: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 interno de apoyo liderado por el  Atención al Ciudadano y Comunicaciones (El día 9 de octubre quedó conformado el grupo con 13 personas y este mismo día se les envío correo informándoseles sobre su participación y compromiso con la Audiencia)</a:t>
                      </a:r>
                      <a:endParaRPr lang="es-CO" sz="1200" dirty="0" smtClean="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Se propone:  Vicepresidencia de Contratos: Carolina Gutierrez, Patricia Londoño; Vicepresidencia de Operaciones y Regalías: Ivonne Duarte, Juan Carlos Bazán; Vicepresidencia Técnica: Juan Esteban Prieto; Vicepresidencia Administrativa y Financiera: Dorys Gómez y María Gabriela Sarabia, Grupo de Planeación: Cristian Vargas; OTI: Claudia  Niño; Vicepresidencia de Promoción y Asignación de Áreas: Gloria Martínez, Carolina Peña Mugno, Oficina Jurídica: Andrey Daniel Franco. </a:t>
                      </a:r>
                      <a:endParaRPr lang="es-CO" sz="1200" dirty="0" smtClean="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447137">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2"/>
                          </a:solidFill>
                          <a:latin typeface="Arial" panose="020B0604020202020204" pitchFamily="34" charset="0"/>
                          <a:ea typeface="Tahoma" pitchFamily="34" charset="0"/>
                          <a:cs typeface="Arial" panose="020B0604020202020204" pitchFamily="34" charset="0"/>
                        </a:rPr>
                        <a:t>Preparación de los</a:t>
                      </a: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informes  para la audiencia final (Informe gestión)</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El informe preliminar será publicado el 30 de octubre de 2015 en la página web.</a:t>
                      </a:r>
                      <a:endParaRPr lang="es-CO" sz="1200" kern="1200" baseline="0" dirty="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00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2"/>
                          </a:solidFill>
                          <a:latin typeface="Arial" panose="020B0604020202020204" pitchFamily="34" charset="0"/>
                          <a:ea typeface="Tahoma" pitchFamily="34" charset="0"/>
                          <a:cs typeface="Arial" panose="020B0604020202020204" pitchFamily="34" charset="0"/>
                        </a:rPr>
                        <a:t>Determinar la fecha</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sym typeface="Wingdings"/>
                        </a:rPr>
                        <a:t>Diciembre 1 de 2015 de 8:00 a 12:m</a:t>
                      </a:r>
                      <a:endParaRPr lang="es-CO" sz="1200" kern="1200" baseline="0" dirty="0">
                        <a:solidFill>
                          <a:schemeClr val="tx2"/>
                        </a:solidFill>
                        <a:latin typeface="Arial" panose="020B0604020202020204" pitchFamily="34" charset="0"/>
                        <a:ea typeface="Tahoma" pitchFamily="34" charset="0"/>
                        <a:cs typeface="Arial" panose="020B0604020202020204" pitchFamily="34" charset="0"/>
                        <a:sym typeface="Wingdings"/>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915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2"/>
                          </a:solidFill>
                          <a:latin typeface="Arial" panose="020B0604020202020204" pitchFamily="34" charset="0"/>
                          <a:ea typeface="Tahoma" pitchFamily="34" charset="0"/>
                          <a:cs typeface="Arial" panose="020B0604020202020204" pitchFamily="34" charset="0"/>
                        </a:rPr>
                        <a:t>Organización estrategia de comunicación: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2"/>
                          </a:solidFill>
                          <a:latin typeface="Arial" panose="020B0604020202020204" pitchFamily="34" charset="0"/>
                          <a:ea typeface="Tahoma" pitchFamily="34" charset="0"/>
                          <a:cs typeface="Arial" panose="020B0604020202020204" pitchFamily="34" charset="0"/>
                        </a:rPr>
                        <a:t>   -Página</a:t>
                      </a: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web.</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-Publicación en El Tiempo o  Portafolio y La República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-Carta de invitación.</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dirty="0" smtClean="0">
                          <a:solidFill>
                            <a:schemeClr val="tx2"/>
                          </a:solidFill>
                          <a:latin typeface="Arial" panose="020B0604020202020204" pitchFamily="34" charset="0"/>
                          <a:ea typeface="Tahoma" pitchFamily="34" charset="0"/>
                          <a:cs typeface="Arial" panose="020B0604020202020204" pitchFamily="34" charset="0"/>
                        </a:rPr>
                        <a:t>En proceso:</a:t>
                      </a: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 Se publicará la invitación en el sitio web de la ANH, encuesta de necesidad de temas de la comunidad a partir de octubre 30. redes sociales, Facebook, enlace Ministerios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Ya esta el proyecto de carta de invitación para todos </a:t>
                      </a:r>
                      <a:endParaRPr lang="es-CO" sz="1200" dirty="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1697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Preparación logística evento</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-Lugar</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-Número de invitados</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-Suministros.</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-Duración.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-Medio convocatorias</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sym typeface="Wingdings"/>
                        </a:rPr>
                        <a:t>Salón Armonía AR Hotel Bogotá – Radisson piso 20 Sondeo de M.</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608 invitaciones electrónicas y 235 cartas de invitación físicas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4 horas de 8:00 a.m. a 12 m</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Físico y virtual (Aviso de prensa, chat, página web, correo electrónico, conmutador ANH e invitaciones físicas).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El correo de </a:t>
                      </a: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hlinkClick r:id="rId2"/>
                        </a:rPr>
                        <a:t>rendiciondecuentas@anh.gov.co</a:t>
                      </a: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quedo instalado en los equipos de Jose Escorcia y Dorys Gómez a partir del 14 de octubre </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bl>
          </a:graphicData>
        </a:graphic>
      </p:graphicFrame>
      <p:sp>
        <p:nvSpPr>
          <p:cNvPr id="4141" name="4 CuadroTexto"/>
          <p:cNvSpPr txBox="1">
            <a:spLocks noChangeArrowheads="1"/>
          </p:cNvSpPr>
          <p:nvPr/>
        </p:nvSpPr>
        <p:spPr bwMode="auto">
          <a:xfrm>
            <a:off x="1682874" y="654628"/>
            <a:ext cx="51933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1400" dirty="0">
                <a:cs typeface="Arial" panose="020B0604020202020204" pitchFamily="34" charset="0"/>
              </a:rPr>
              <a:t>En cumplimiento de la Ley 489 de 1998, artículo 33</a:t>
            </a:r>
          </a:p>
        </p:txBody>
      </p:sp>
      <p:sp>
        <p:nvSpPr>
          <p:cNvPr id="4142" name="6 CuadroTexto"/>
          <p:cNvSpPr txBox="1">
            <a:spLocks noChangeArrowheads="1"/>
          </p:cNvSpPr>
          <p:nvPr/>
        </p:nvSpPr>
        <p:spPr bwMode="auto">
          <a:xfrm>
            <a:off x="250825" y="6371481"/>
            <a:ext cx="43211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900" dirty="0">
                <a:cs typeface="Arial" panose="020B0604020202020204" pitchFamily="34" charset="0"/>
              </a:rPr>
              <a:t>PPLCC: Programa Presidencial Lucha Contra la Corrupción</a:t>
            </a:r>
          </a:p>
          <a:p>
            <a:r>
              <a:rPr lang="es-CO" altLang="es-CO" sz="900" dirty="0">
                <a:cs typeface="Arial" panose="020B0604020202020204" pitchFamily="34" charset="0"/>
              </a:rPr>
              <a:t>DAFP: Departamento Administrativo de la Función Pública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537699134"/>
              </p:ext>
            </p:extLst>
          </p:nvPr>
        </p:nvGraphicFramePr>
        <p:xfrm>
          <a:off x="250825" y="1268760"/>
          <a:ext cx="8641655" cy="3840324"/>
        </p:xfrm>
        <a:graphic>
          <a:graphicData uri="http://schemas.openxmlformats.org/drawingml/2006/table">
            <a:tbl>
              <a:tblPr firstRow="1" bandRow="1"/>
              <a:tblGrid>
                <a:gridCol w="3943868"/>
                <a:gridCol w="4697787"/>
              </a:tblGrid>
              <a:tr h="228575">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200" dirty="0" smtClean="0">
                          <a:latin typeface="Arial" panose="020B0604020202020204" pitchFamily="34" charset="0"/>
                          <a:ea typeface="Tahoma" pitchFamily="34" charset="0"/>
                          <a:cs typeface="Arial" panose="020B0604020202020204" pitchFamily="34" charset="0"/>
                        </a:rPr>
                        <a:t>Actividades establecidas por el PPLCC y DAFP</a:t>
                      </a:r>
                      <a:endParaRPr lang="es-CO" sz="1200" dirty="0">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200" dirty="0" smtClean="0">
                          <a:latin typeface="Arial" panose="020B0604020202020204" pitchFamily="34" charset="0"/>
                          <a:ea typeface="Tahoma" pitchFamily="34" charset="0"/>
                          <a:cs typeface="Arial" panose="020B0604020202020204" pitchFamily="34" charset="0"/>
                        </a:rPr>
                        <a:t>Estado</a:t>
                      </a:r>
                      <a:endParaRPr lang="es-CO" sz="1200" dirty="0">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777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Convocatoria a la audiencia pública</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2"/>
                          </a:solidFill>
                          <a:latin typeface="Arial" panose="020B0604020202020204" pitchFamily="34" charset="0"/>
                          <a:ea typeface="Tahoma" pitchFamily="34" charset="0"/>
                          <a:cs typeface="Arial" panose="020B0604020202020204" pitchFamily="34" charset="0"/>
                        </a:rPr>
                        <a:t>   -Página</a:t>
                      </a: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web.</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-Publicación en El Tiempo o Portafolio y La República.</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-Verificación y actualización de la base de datos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   -Carta de invitación.</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endParaRPr lang="es-CO" sz="1200" kern="1200" baseline="0" dirty="0" smtClean="0">
                        <a:solidFill>
                          <a:schemeClr val="tx2"/>
                        </a:solidFill>
                        <a:latin typeface="Arial" panose="020B0604020202020204" pitchFamily="34" charset="0"/>
                        <a:ea typeface="Tahoma" pitchFamily="34" charset="0"/>
                        <a:cs typeface="Arial" panose="020B0604020202020204" pitchFamily="34" charset="0"/>
                      </a:endParaRPr>
                    </a:p>
                    <a:p>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30 de Octubre  </a:t>
                      </a:r>
                    </a:p>
                    <a:p>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Fechas de publicación 30 de octubre </a:t>
                      </a:r>
                    </a:p>
                    <a:p>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Ya se tienen archivos en Excel listos para enviar las invitaciones</a:t>
                      </a:r>
                    </a:p>
                    <a:p>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Enviar las invitaciones entre el 29, 30 de Octubre </a:t>
                      </a:r>
                      <a:endParaRPr lang="es-CO" sz="1200" kern="1200" baseline="0" dirty="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228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Publicación informe rendición de cuentas, 30 días antes de la audiencia</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Octubre  30 </a:t>
                      </a:r>
                      <a:endParaRPr lang="es-CO" sz="1200" kern="1200" baseline="0" dirty="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64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Foros y mesas de trabajo presenciales previos a la audiencia</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dirty="0" smtClean="0">
                          <a:solidFill>
                            <a:schemeClr val="tx2"/>
                          </a:solidFill>
                          <a:latin typeface="Arial" panose="020B0604020202020204" pitchFamily="34" charset="0"/>
                          <a:ea typeface="Tahoma" pitchFamily="34" charset="0"/>
                          <a:cs typeface="Arial" panose="020B0604020202020204" pitchFamily="34" charset="0"/>
                        </a:rPr>
                        <a:t>Se tiene el</a:t>
                      </a: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 registro de invitación a la comunidad en Regionalización de Neiva  – 9 de septiembre de 2015</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Ferias de atención al ciudadano: La Virginia – Risaralda 22 de agosto y en Acacias - Villavicencio septiembre 25.</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Se propone adelantar estos foros en el marco de la Estrategia Territorial de Hidrocarburos – ETH.</a:t>
                      </a:r>
                      <a:endParaRPr lang="es-CO" sz="1200" dirty="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228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Utilización espacios radiales y televisivos comunitarios</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dirty="0" smtClean="0">
                          <a:solidFill>
                            <a:schemeClr val="tx2"/>
                          </a:solidFill>
                          <a:latin typeface="Arial" panose="020B0604020202020204" pitchFamily="34" charset="0"/>
                          <a:ea typeface="Tahoma" pitchFamily="34" charset="0"/>
                          <a:cs typeface="Arial" panose="020B0604020202020204" pitchFamily="34" charset="0"/>
                        </a:rPr>
                        <a:t>N/A</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2"/>
                          </a:solidFill>
                          <a:latin typeface="Arial" panose="020B0604020202020204" pitchFamily="34" charset="0"/>
                          <a:ea typeface="Tahoma" pitchFamily="34" charset="0"/>
                          <a:cs typeface="Arial" panose="020B0604020202020204" pitchFamily="34" charset="0"/>
                        </a:rPr>
                        <a:t>Foros en línea y comunicación constante a través de correos electrónicos y chats</a:t>
                      </a: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dirty="0" smtClean="0">
                          <a:solidFill>
                            <a:schemeClr val="tx2"/>
                          </a:solidFill>
                          <a:latin typeface="Arial" panose="020B0604020202020204" pitchFamily="34" charset="0"/>
                          <a:ea typeface="Tahoma" pitchFamily="34" charset="0"/>
                          <a:cs typeface="Arial" panose="020B0604020202020204" pitchFamily="34" charset="0"/>
                        </a:rPr>
                        <a:t>Chat:</a:t>
                      </a: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 </a:t>
                      </a:r>
                      <a:r>
                        <a:rPr lang="es-CO" sz="1200" dirty="0" smtClean="0">
                          <a:solidFill>
                            <a:schemeClr val="tx2"/>
                          </a:solidFill>
                          <a:latin typeface="Arial" panose="020B0604020202020204" pitchFamily="34" charset="0"/>
                          <a:ea typeface="Tahoma" pitchFamily="34" charset="0"/>
                          <a:cs typeface="Arial" panose="020B0604020202020204" pitchFamily="34" charset="0"/>
                        </a:rPr>
                        <a:t>Viernes</a:t>
                      </a:r>
                      <a:r>
                        <a:rPr lang="es-CO" sz="1200" baseline="0" dirty="0" smtClean="0">
                          <a:solidFill>
                            <a:schemeClr val="tx2"/>
                          </a:solidFill>
                          <a:latin typeface="Arial" panose="020B0604020202020204" pitchFamily="34" charset="0"/>
                          <a:ea typeface="Tahoma" pitchFamily="34" charset="0"/>
                          <a:cs typeface="Arial" panose="020B0604020202020204" pitchFamily="34" charset="0"/>
                        </a:rPr>
                        <a:t> 23 (Este chat ya se llevo a cabo), 30 de octubre y 13 y 20 de noviembre de 2015 </a:t>
                      </a:r>
                      <a:endParaRPr lang="es-CO" sz="1200" dirty="0">
                        <a:solidFill>
                          <a:schemeClr val="tx2"/>
                        </a:solidFill>
                        <a:latin typeface="Arial" panose="020B0604020202020204" pitchFamily="34" charset="0"/>
                        <a:ea typeface="Tahoma" pitchFamily="34" charset="0"/>
                        <a:cs typeface="Arial" panose="020B0604020202020204" pitchFamily="34" charset="0"/>
                      </a:endParaRPr>
                    </a:p>
                  </a:txBody>
                  <a:tcPr marT="45707" marB="45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bl>
          </a:graphicData>
        </a:graphic>
      </p:graphicFrame>
      <p:sp>
        <p:nvSpPr>
          <p:cNvPr id="7" name="Text Box 21"/>
          <p:cNvSpPr txBox="1">
            <a:spLocks noChangeArrowheads="1"/>
          </p:cNvSpPr>
          <p:nvPr/>
        </p:nvSpPr>
        <p:spPr bwMode="auto">
          <a:xfrm>
            <a:off x="1701107" y="42753"/>
            <a:ext cx="7481887" cy="646331"/>
          </a:xfrm>
          <a:prstGeom prst="rect">
            <a:avLst/>
          </a:prstGeom>
          <a:noFill/>
          <a:ln w="12700">
            <a:noFill/>
            <a:miter lim="800000"/>
            <a:headEnd/>
            <a:tailEnd/>
          </a:ln>
        </p:spPr>
        <p:txBody>
          <a:bodyPr anchor="ctr">
            <a:spAutoFit/>
          </a:bodyPr>
          <a:lstStyle/>
          <a:p>
            <a:pPr marL="342900" indent="-342900">
              <a:defRPr/>
            </a:pPr>
            <a:r>
              <a:rPr lang="es-CO" b="1" dirty="0">
                <a:latin typeface="Arial Black" panose="020B0A04020102020204" pitchFamily="34" charset="0"/>
              </a:rPr>
              <a:t>Rendición de cuentas 2015</a:t>
            </a:r>
          </a:p>
          <a:p>
            <a:pPr>
              <a:defRPr/>
            </a:pPr>
            <a:r>
              <a:rPr lang="es-CO" i="1" dirty="0">
                <a:cs typeface="Arial" panose="020B0604020202020204" pitchFamily="34" charset="0"/>
              </a:rPr>
              <a:t>Actividades previas</a:t>
            </a:r>
          </a:p>
        </p:txBody>
      </p:sp>
      <p:sp>
        <p:nvSpPr>
          <p:cNvPr id="8" name="4 CuadroTexto"/>
          <p:cNvSpPr txBox="1">
            <a:spLocks noChangeArrowheads="1"/>
          </p:cNvSpPr>
          <p:nvPr/>
        </p:nvSpPr>
        <p:spPr bwMode="auto">
          <a:xfrm>
            <a:off x="1682874" y="654628"/>
            <a:ext cx="51933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1400" dirty="0">
                <a:cs typeface="Arial" panose="020B0604020202020204" pitchFamily="34" charset="0"/>
              </a:rPr>
              <a:t>En cumplimiento de la Ley 489 de 1998, artículo 33</a:t>
            </a:r>
          </a:p>
        </p:txBody>
      </p:sp>
      <p:sp>
        <p:nvSpPr>
          <p:cNvPr id="9" name="6 CuadroTexto"/>
          <p:cNvSpPr txBox="1">
            <a:spLocks noChangeArrowheads="1"/>
          </p:cNvSpPr>
          <p:nvPr/>
        </p:nvSpPr>
        <p:spPr bwMode="auto">
          <a:xfrm>
            <a:off x="250825" y="5733256"/>
            <a:ext cx="43211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900" dirty="0">
                <a:cs typeface="Arial" panose="020B0604020202020204" pitchFamily="34" charset="0"/>
              </a:rPr>
              <a:t>PPLCC: Programa Presidencial Lucha Contra la Corrupción</a:t>
            </a:r>
          </a:p>
          <a:p>
            <a:r>
              <a:rPr lang="es-CO" altLang="es-CO" sz="900" dirty="0">
                <a:cs typeface="Arial" panose="020B0604020202020204" pitchFamily="34" charset="0"/>
              </a:rPr>
              <a:t>DAFP: Departamento Administrativo de la Función Pública</a:t>
            </a:r>
          </a:p>
        </p:txBody>
      </p:sp>
    </p:spTree>
    <p:extLst>
      <p:ext uri="{BB962C8B-B14F-4D97-AF65-F5344CB8AC3E}">
        <p14:creationId xmlns:p14="http://schemas.microsoft.com/office/powerpoint/2010/main" val="43377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ext Box 21"/>
          <p:cNvSpPr txBox="1">
            <a:spLocks noChangeArrowheads="1"/>
          </p:cNvSpPr>
          <p:nvPr/>
        </p:nvSpPr>
        <p:spPr bwMode="auto">
          <a:xfrm>
            <a:off x="1403350" y="49213"/>
            <a:ext cx="74818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2200" b="1">
                <a:solidFill>
                  <a:schemeClr val="tx2"/>
                </a:solidFill>
                <a:latin typeface="Tahoma" panose="020B0604030504040204" pitchFamily="34" charset="0"/>
              </a:rPr>
              <a:t>Rendición de cuentas</a:t>
            </a:r>
          </a:p>
          <a:p>
            <a:r>
              <a:rPr lang="es-CO" altLang="es-CO" sz="1600" i="1">
                <a:solidFill>
                  <a:schemeClr val="tx2"/>
                </a:solidFill>
                <a:latin typeface="Tahoma" panose="020B0604030504040204" pitchFamily="34" charset="0"/>
              </a:rPr>
              <a:t>Actividades durante y después del evento </a:t>
            </a:r>
          </a:p>
        </p:txBody>
      </p:sp>
      <p:sp>
        <p:nvSpPr>
          <p:cNvPr id="5123" name="4 Marcador de número de diapositiva"/>
          <p:cNvSpPr>
            <a:spLocks noGrp="1"/>
          </p:cNvSpPr>
          <p:nvPr>
            <p:ph type="sldNum" sz="quarter" idx="12"/>
          </p:nvPr>
        </p:nvSpPr>
        <p:spPr bwMode="auto">
          <a:xfrm>
            <a:off x="8215313" y="6243638"/>
            <a:ext cx="471487"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EFFAFD-1AEC-41B6-AD29-47C724D9F705}" type="slidenum">
              <a:rPr lang="es-ES" altLang="en-US" smtClean="0">
                <a:solidFill>
                  <a:srgbClr val="000000"/>
                </a:solidFill>
              </a:rPr>
              <a:pPr/>
              <a:t>3</a:t>
            </a:fld>
            <a:endParaRPr lang="es-ES" altLang="en-US" smtClean="0">
              <a:solidFill>
                <a:srgbClr val="000000"/>
              </a:solidFill>
            </a:endParaRPr>
          </a:p>
        </p:txBody>
      </p:sp>
      <p:graphicFrame>
        <p:nvGraphicFramePr>
          <p:cNvPr id="6" name="5 Tabla"/>
          <p:cNvGraphicFramePr>
            <a:graphicFrameLocks noGrp="1"/>
          </p:cNvGraphicFramePr>
          <p:nvPr/>
        </p:nvGraphicFramePr>
        <p:xfrm>
          <a:off x="71438" y="1619250"/>
          <a:ext cx="9001125" cy="1760536"/>
        </p:xfrm>
        <a:graphic>
          <a:graphicData uri="http://schemas.openxmlformats.org/drawingml/2006/table">
            <a:tbl>
              <a:tblPr firstRow="1" bandRow="1"/>
              <a:tblGrid>
                <a:gridCol w="6300788"/>
                <a:gridCol w="2700337"/>
              </a:tblGrid>
              <a:tr h="296854">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000" dirty="0" smtClean="0">
                          <a:latin typeface="Tahoma" pitchFamily="34" charset="0"/>
                          <a:ea typeface="Tahoma" pitchFamily="34" charset="0"/>
                          <a:cs typeface="Tahoma" pitchFamily="34" charset="0"/>
                        </a:rPr>
                        <a:t>Actividad</a:t>
                      </a:r>
                      <a:endParaRPr lang="es-CO" sz="1000" dirty="0">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000" dirty="0" smtClean="0">
                          <a:latin typeface="Tahoma" pitchFamily="34" charset="0"/>
                          <a:ea typeface="Tahoma" pitchFamily="34" charset="0"/>
                          <a:cs typeface="Tahoma" pitchFamily="34" charset="0"/>
                        </a:rPr>
                        <a:t>Estado</a:t>
                      </a:r>
                      <a:endParaRPr lang="es-CO" sz="1000" dirty="0">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43947">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Registro de asistencia</a:t>
                      </a: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Pendiente</a:t>
                      </a: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243947">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Entrega de formato para realizar preguntas o intervenciones</a:t>
                      </a: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CO" sz="1000" dirty="0" smtClean="0">
                          <a:solidFill>
                            <a:schemeClr val="tx2"/>
                          </a:solidFill>
                          <a:latin typeface="Tahoma" pitchFamily="34" charset="0"/>
                          <a:ea typeface="Tahoma" pitchFamily="34" charset="0"/>
                          <a:cs typeface="Tahoma" pitchFamily="34" charset="0"/>
                        </a:rPr>
                        <a:t>Pendiente </a:t>
                      </a:r>
                      <a:endParaRPr lang="es-CO" sz="1000" dirty="0">
                        <a:solidFill>
                          <a:schemeClr val="tx2"/>
                        </a:solidFill>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243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dirty="0" smtClean="0">
                          <a:solidFill>
                            <a:schemeClr val="tx2"/>
                          </a:solidFill>
                          <a:latin typeface="Tahoma" pitchFamily="34" charset="0"/>
                          <a:ea typeface="Tahoma" pitchFamily="34" charset="0"/>
                          <a:cs typeface="Tahoma" pitchFamily="34" charset="0"/>
                        </a:rPr>
                        <a:t>Entrega del resumen del</a:t>
                      </a:r>
                      <a:r>
                        <a:rPr lang="es-CO" sz="1000" kern="1200" baseline="0" dirty="0" smtClean="0">
                          <a:solidFill>
                            <a:schemeClr val="tx2"/>
                          </a:solidFill>
                          <a:latin typeface="Tahoma" pitchFamily="34" charset="0"/>
                          <a:ea typeface="Tahoma" pitchFamily="34" charset="0"/>
                          <a:cs typeface="Tahoma" pitchFamily="34" charset="0"/>
                        </a:rPr>
                        <a:t> informe de rendición de cuentas</a:t>
                      </a:r>
                      <a:endParaRPr lang="es-CO" sz="1000" kern="1200" dirty="0" smtClean="0">
                        <a:solidFill>
                          <a:schemeClr val="tx2"/>
                        </a:solidFill>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Pendiente</a:t>
                      </a:r>
                      <a:endParaRPr lang="es-CO" sz="1000" dirty="0">
                        <a:solidFill>
                          <a:schemeClr val="tx2"/>
                        </a:solidFill>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243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Urna para recibo de quejas y reclamos</a:t>
                      </a: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Pendiente </a:t>
                      </a:r>
                      <a:endParaRPr lang="es-CO" sz="1000" dirty="0">
                        <a:solidFill>
                          <a:schemeClr val="tx2"/>
                        </a:solidFill>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243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Designación de un moderador</a:t>
                      </a: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Pendiente </a:t>
                      </a:r>
                      <a:endParaRPr lang="es-CO" sz="1000" dirty="0">
                        <a:solidFill>
                          <a:schemeClr val="tx2"/>
                        </a:solidFill>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243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Participación de la ciudadanía </a:t>
                      </a: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Pendiente </a:t>
                      </a:r>
                      <a:endParaRPr lang="es-CO" sz="1000" dirty="0">
                        <a:solidFill>
                          <a:schemeClr val="tx2"/>
                        </a:solidFill>
                        <a:latin typeface="Tahoma" pitchFamily="34" charset="0"/>
                        <a:ea typeface="Tahoma" pitchFamily="34" charset="0"/>
                        <a:cs typeface="Tahoma" pitchFamily="34" charset="0"/>
                      </a:endParaRPr>
                    </a:p>
                  </a:txBody>
                  <a:tcPr marT="45740" marB="457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bl>
          </a:graphicData>
        </a:graphic>
      </p:graphicFrame>
      <p:sp>
        <p:nvSpPr>
          <p:cNvPr id="5150" name="Text Box 21"/>
          <p:cNvSpPr txBox="1">
            <a:spLocks noChangeArrowheads="1"/>
          </p:cNvSpPr>
          <p:nvPr/>
        </p:nvSpPr>
        <p:spPr bwMode="auto">
          <a:xfrm>
            <a:off x="625475" y="1204913"/>
            <a:ext cx="7107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b="1">
                <a:solidFill>
                  <a:srgbClr val="000000"/>
                </a:solidFill>
                <a:latin typeface="Tahoma" panose="020B0604030504040204" pitchFamily="34" charset="0"/>
              </a:rPr>
              <a:t>En la audiencia</a:t>
            </a:r>
          </a:p>
        </p:txBody>
      </p:sp>
      <p:sp>
        <p:nvSpPr>
          <p:cNvPr id="5151" name="Text Box 21"/>
          <p:cNvSpPr txBox="1">
            <a:spLocks noChangeArrowheads="1"/>
          </p:cNvSpPr>
          <p:nvPr/>
        </p:nvSpPr>
        <p:spPr bwMode="auto">
          <a:xfrm>
            <a:off x="625475" y="3768725"/>
            <a:ext cx="7107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b="1">
                <a:solidFill>
                  <a:srgbClr val="000000"/>
                </a:solidFill>
                <a:latin typeface="Tahoma" panose="020B0604030504040204" pitchFamily="34" charset="0"/>
              </a:rPr>
              <a:t>Después de la audiencia</a:t>
            </a:r>
          </a:p>
        </p:txBody>
      </p:sp>
      <p:graphicFrame>
        <p:nvGraphicFramePr>
          <p:cNvPr id="8" name="7 Tabla"/>
          <p:cNvGraphicFramePr>
            <a:graphicFrameLocks noGrp="1"/>
          </p:cNvGraphicFramePr>
          <p:nvPr/>
        </p:nvGraphicFramePr>
        <p:xfrm>
          <a:off x="71438" y="4149725"/>
          <a:ext cx="9072562" cy="2097107"/>
        </p:xfrm>
        <a:graphic>
          <a:graphicData uri="http://schemas.openxmlformats.org/drawingml/2006/table">
            <a:tbl>
              <a:tblPr firstRow="1" bandRow="1"/>
              <a:tblGrid>
                <a:gridCol w="6350794"/>
                <a:gridCol w="2721768"/>
              </a:tblGrid>
              <a:tr h="298847">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000" dirty="0" smtClean="0">
                          <a:latin typeface="Tahoma" pitchFamily="34" charset="0"/>
                          <a:ea typeface="Tahoma" pitchFamily="34" charset="0"/>
                          <a:cs typeface="Tahoma" pitchFamily="34" charset="0"/>
                        </a:rPr>
                        <a:t>Actividad</a:t>
                      </a:r>
                      <a:endParaRPr lang="es-CO" sz="1000" dirty="0">
                        <a:latin typeface="Tahoma" pitchFamily="34" charset="0"/>
                        <a:ea typeface="Tahoma" pitchFamily="34" charset="0"/>
                        <a:cs typeface="Tahoma" pitchFamily="34" charset="0"/>
                      </a:endParaRP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s-CO"/>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000" dirty="0" smtClean="0">
                          <a:latin typeface="Tahoma" pitchFamily="34" charset="0"/>
                          <a:ea typeface="Tahoma" pitchFamily="34" charset="0"/>
                          <a:cs typeface="Tahoma" pitchFamily="34" charset="0"/>
                        </a:rPr>
                        <a:t>Estado</a:t>
                      </a:r>
                      <a:endParaRPr lang="es-CO" sz="1000" dirty="0">
                        <a:latin typeface="Tahoma" pitchFamily="34" charset="0"/>
                        <a:ea typeface="Tahoma" pitchFamily="34" charset="0"/>
                        <a:cs typeface="Tahoma" pitchFamily="34" charset="0"/>
                      </a:endParaRP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43819">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Divulgación de conclusiones</a:t>
                      </a: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Pendiente</a:t>
                      </a:r>
                      <a:r>
                        <a:rPr lang="es-CO" sz="1000" baseline="0" dirty="0" smtClean="0">
                          <a:solidFill>
                            <a:schemeClr val="tx2"/>
                          </a:solidFill>
                          <a:latin typeface="Tahoma" pitchFamily="34" charset="0"/>
                          <a:ea typeface="Tahoma" pitchFamily="34" charset="0"/>
                          <a:cs typeface="Tahoma" pitchFamily="34" charset="0"/>
                        </a:rPr>
                        <a:t> </a:t>
                      </a:r>
                      <a:endParaRPr lang="es-CO" sz="1000" dirty="0" smtClean="0">
                        <a:solidFill>
                          <a:schemeClr val="tx2"/>
                        </a:solidFill>
                        <a:latin typeface="Tahoma" pitchFamily="34" charset="0"/>
                        <a:ea typeface="Tahoma" pitchFamily="34" charset="0"/>
                        <a:cs typeface="Tahoma" pitchFamily="34" charset="0"/>
                      </a:endParaRP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853410">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Evaluación del proceso de rendición de cuentas</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   -Diseño cuestionario.</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   -Realización encuesta.</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   -Autoevaluación grupo de apoyo.</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   -Consulta organismos de control, aspectos a mejorar.</a:t>
                      </a: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defPPr>
                        <a:defRPr lang="es-CO"/>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s-CO" sz="1000" dirty="0" smtClean="0">
                        <a:solidFill>
                          <a:schemeClr val="tx2"/>
                        </a:solidFill>
                        <a:latin typeface="Tahoma" pitchFamily="34" charset="0"/>
                        <a:ea typeface="Tahoma" pitchFamily="34" charset="0"/>
                        <a:cs typeface="Tahom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sym typeface="Wingdings"/>
                        </a:rPr>
                        <a:t>Pendiente</a:t>
                      </a:r>
                      <a:r>
                        <a:rPr lang="es-CO" sz="1000" baseline="0" dirty="0" smtClean="0">
                          <a:solidFill>
                            <a:schemeClr val="tx2"/>
                          </a:solidFill>
                          <a:latin typeface="Tahoma" pitchFamily="34" charset="0"/>
                          <a:ea typeface="Tahoma" pitchFamily="34" charset="0"/>
                          <a:cs typeface="Tahoma" pitchFamily="34" charset="0"/>
                          <a:sym typeface="Wingding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El día del evento</a:t>
                      </a:r>
                    </a:p>
                    <a:p>
                      <a:pPr algn="ctr"/>
                      <a:r>
                        <a:rPr lang="es-CO" sz="1000" dirty="0" smtClean="0">
                          <a:solidFill>
                            <a:schemeClr val="tx2"/>
                          </a:solidFill>
                          <a:latin typeface="Tahoma" pitchFamily="34" charset="0"/>
                          <a:ea typeface="Tahoma" pitchFamily="34" charset="0"/>
                          <a:cs typeface="Tahoma" pitchFamily="34" charset="0"/>
                        </a:rPr>
                        <a:t>Una vez realizado el evento</a:t>
                      </a:r>
                    </a:p>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Una vez realizado el evento</a:t>
                      </a: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701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dirty="0" smtClean="0">
                          <a:solidFill>
                            <a:schemeClr val="tx2"/>
                          </a:solidFill>
                          <a:latin typeface="Tahoma" pitchFamily="34" charset="0"/>
                          <a:ea typeface="Tahoma" pitchFamily="34" charset="0"/>
                          <a:cs typeface="Tahoma" pitchFamily="34" charset="0"/>
                        </a:rPr>
                        <a:t>Retroalimentación gestión institucional</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  -Formulación plan de mejoramiento propuestas comunidad.</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  -Comunicar actividades previas al plan de mejoramiento.</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kern="1200" baseline="0" dirty="0" smtClean="0">
                          <a:solidFill>
                            <a:schemeClr val="tx2"/>
                          </a:solidFill>
                          <a:latin typeface="Tahoma" pitchFamily="34" charset="0"/>
                          <a:ea typeface="Tahoma" pitchFamily="34" charset="0"/>
                          <a:cs typeface="Tahoma" pitchFamily="34" charset="0"/>
                        </a:rPr>
                        <a:t>  -Informe permanente a la comunidad estado plan de mejoramiento</a:t>
                      </a:r>
                      <a:endParaRPr lang="es-CO" sz="1000" kern="1200" dirty="0" smtClean="0">
                        <a:solidFill>
                          <a:schemeClr val="tx2"/>
                        </a:solidFill>
                        <a:latin typeface="Tahoma" pitchFamily="34" charset="0"/>
                        <a:ea typeface="Tahoma" pitchFamily="34" charset="0"/>
                        <a:cs typeface="Tahoma" pitchFamily="34" charset="0"/>
                      </a:endParaRP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2"/>
                          </a:solidFill>
                          <a:latin typeface="Tahoma" pitchFamily="34" charset="0"/>
                          <a:ea typeface="Tahoma" pitchFamily="34" charset="0"/>
                          <a:cs typeface="Tahoma" pitchFamily="34" charset="0"/>
                        </a:rPr>
                        <a:t>Pendiente </a:t>
                      </a:r>
                      <a:endParaRPr lang="es-CO" sz="1000" dirty="0">
                        <a:solidFill>
                          <a:schemeClr val="tx2"/>
                        </a:solidFill>
                        <a:latin typeface="Tahoma" pitchFamily="34" charset="0"/>
                        <a:ea typeface="Tahoma" pitchFamily="34" charset="0"/>
                        <a:cs typeface="Tahoma" pitchFamily="34" charset="0"/>
                      </a:endParaRPr>
                    </a:p>
                  </a:txBody>
                  <a:tcPr marT="45710" marB="4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bl>
          </a:graphicData>
        </a:graphic>
      </p:graphicFrame>
      <p:sp>
        <p:nvSpPr>
          <p:cNvPr id="5169" name="4 CuadroTexto"/>
          <p:cNvSpPr txBox="1">
            <a:spLocks noChangeArrowheads="1"/>
          </p:cNvSpPr>
          <p:nvPr/>
        </p:nvSpPr>
        <p:spPr bwMode="auto">
          <a:xfrm>
            <a:off x="1411288" y="688975"/>
            <a:ext cx="7713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1200">
                <a:solidFill>
                  <a:schemeClr val="tx2"/>
                </a:solidFill>
                <a:latin typeface="Tahoma" panose="020B0604030504040204" pitchFamily="34" charset="0"/>
                <a:cs typeface="Tahoma" panose="020B0604030504040204" pitchFamily="34" charset="0"/>
              </a:rPr>
              <a:t>En cumplimiento de la Ley 489 de 1998, artículo 33</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2 CuadroTexto"/>
          <p:cNvSpPr txBox="1">
            <a:spLocks noChangeArrowheads="1"/>
          </p:cNvSpPr>
          <p:nvPr/>
        </p:nvSpPr>
        <p:spPr bwMode="auto">
          <a:xfrm>
            <a:off x="3175" y="4953000"/>
            <a:ext cx="91408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CO" altLang="es-CO" sz="2400" b="1">
                <a:solidFill>
                  <a:schemeClr val="bg1"/>
                </a:solidFill>
                <a:latin typeface="Calibri" panose="020F0502020204030204" pitchFamily="34" charset="0"/>
                <a:ea typeface="Tahoma" panose="020B0604030504040204" pitchFamily="34" charset="0"/>
                <a:cs typeface="Calibri" panose="020F0502020204030204" pitchFamily="34" charset="0"/>
              </a:rPr>
              <a:t>Presentaciones PPT – 2014 - Carátula OffShore</a:t>
            </a:r>
          </a:p>
          <a:p>
            <a:pPr algn="ctr" eaLnBrk="1" hangingPunct="1"/>
            <a:endParaRPr lang="es-CO" altLang="es-CO" b="1">
              <a:solidFill>
                <a:schemeClr val="bg1"/>
              </a:solidFill>
              <a:latin typeface="Calibri" panose="020F0502020204030204" pitchFamily="34" charset="0"/>
              <a:ea typeface="Tahoma" panose="020B0604030504040204" pitchFamily="34" charset="0"/>
              <a:cs typeface="Calibri" panose="020F0502020204030204" pitchFamily="34" charset="0"/>
            </a:endParaRP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Nicolas Mejia Mejia</a:t>
            </a: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Vicepresidente de Promoción y Asignación de Áreas</a:t>
            </a:r>
          </a:p>
        </p:txBody>
      </p:sp>
      <p:graphicFrame>
        <p:nvGraphicFramePr>
          <p:cNvPr id="3" name="Tabla 2"/>
          <p:cNvGraphicFramePr>
            <a:graphicFrameLocks noGrp="1"/>
          </p:cNvGraphicFramePr>
          <p:nvPr>
            <p:extLst>
              <p:ext uri="{D42A27DB-BD31-4B8C-83A1-F6EECF244321}">
                <p14:modId xmlns:p14="http://schemas.microsoft.com/office/powerpoint/2010/main" val="1351499918"/>
              </p:ext>
            </p:extLst>
          </p:nvPr>
        </p:nvGraphicFramePr>
        <p:xfrm>
          <a:off x="250825" y="1844675"/>
          <a:ext cx="8770938" cy="4522790"/>
        </p:xfrm>
        <a:graphic>
          <a:graphicData uri="http://schemas.openxmlformats.org/drawingml/2006/table">
            <a:tbl>
              <a:tblPr firstRow="1" firstCol="1" bandRow="1">
                <a:tableStyleId>{5C22544A-7EE6-4342-B048-85BDC9FD1C3A}</a:tableStyleId>
              </a:tblPr>
              <a:tblGrid>
                <a:gridCol w="2911257"/>
                <a:gridCol w="2911257"/>
                <a:gridCol w="2948424"/>
              </a:tblGrid>
              <a:tr h="338903">
                <a:tc>
                  <a:txBody>
                    <a:bodyPr/>
                    <a:lstStyle/>
                    <a:p>
                      <a:pPr>
                        <a:spcAft>
                          <a:spcPts val="0"/>
                        </a:spcAft>
                      </a:pPr>
                      <a:r>
                        <a:rPr lang="es-CO" sz="1600" dirty="0">
                          <a:effectLst/>
                        </a:rPr>
                        <a:t>Nombre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600" dirty="0">
                          <a:effectLst/>
                        </a:rPr>
                        <a:t>Dependencia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600">
                          <a:effectLst/>
                        </a:rPr>
                        <a:t>Responsabilidad</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919214">
                <a:tc>
                  <a:txBody>
                    <a:bodyPr/>
                    <a:lstStyle/>
                    <a:p>
                      <a:pPr>
                        <a:spcAft>
                          <a:spcPts val="0"/>
                        </a:spcAft>
                      </a:pPr>
                      <a:r>
                        <a:rPr lang="es-CO" sz="1100" dirty="0" smtClean="0">
                          <a:effectLst/>
                        </a:rPr>
                        <a:t>Doris Gómez,</a:t>
                      </a:r>
                      <a:r>
                        <a:rPr lang="es-CO" sz="1100" baseline="0" dirty="0" smtClean="0">
                          <a:effectLst/>
                        </a:rPr>
                        <a:t> Maria Gabriela Sarabia y José Escorcia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Vicepresidencia  Administrativa y Financiera </a:t>
                      </a:r>
                      <a:endParaRPr lang="es-CO" sz="1000" dirty="0">
                        <a:effectLst/>
                      </a:endParaRPr>
                    </a:p>
                    <a:p>
                      <a:pPr>
                        <a:spcAft>
                          <a:spcPts val="0"/>
                        </a:spcAft>
                      </a:pPr>
                      <a:r>
                        <a:rPr lang="es-CO" sz="1100" dirty="0">
                          <a:effectLst/>
                        </a:rPr>
                        <a:t>Atención al Ciudadano y Comunicaciones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Responsables realización de la Rendición de Cuentas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418850">
                <a:tc>
                  <a:txBody>
                    <a:bodyPr/>
                    <a:lstStyle/>
                    <a:p>
                      <a:pPr>
                        <a:spcAft>
                          <a:spcPts val="0"/>
                        </a:spcAft>
                      </a:pPr>
                      <a:r>
                        <a:rPr lang="es-CO" sz="1100" dirty="0">
                          <a:effectLst/>
                        </a:rPr>
                        <a:t>Gloria Martínez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a:effectLst/>
                        </a:rPr>
                        <a:t>Vicepresidencia de Promoción y Asignación de Áreas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smtClean="0">
                          <a:effectLst/>
                        </a:rPr>
                        <a:t> </a:t>
                      </a:r>
                      <a:r>
                        <a:rPr lang="es-CO" sz="1000" dirty="0" smtClean="0">
                          <a:effectLst/>
                        </a:rPr>
                        <a:t>Responsables realización de la Rendición de Cuentas </a:t>
                      </a:r>
                      <a:endParaRPr lang="es-CO"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418850">
                <a:tc>
                  <a:txBody>
                    <a:bodyPr/>
                    <a:lstStyle/>
                    <a:p>
                      <a:pPr>
                        <a:spcAft>
                          <a:spcPts val="0"/>
                        </a:spcAft>
                      </a:pPr>
                      <a:r>
                        <a:rPr lang="es-CO" sz="1100" dirty="0">
                          <a:effectLst/>
                        </a:rPr>
                        <a:t>Claudia Niño </a:t>
                      </a:r>
                      <a:endParaRPr lang="es-CO" sz="1000" dirty="0">
                        <a:effectLst/>
                      </a:endParaRPr>
                    </a:p>
                    <a:p>
                      <a:pPr>
                        <a:spcAft>
                          <a:spcPts val="0"/>
                        </a:spcAft>
                      </a:pPr>
                      <a:r>
                        <a:rPr lang="es-CO" sz="1100" dirty="0">
                          <a:effectLst/>
                        </a:rPr>
                        <a:t>Carolina Peña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a:effectLst/>
                        </a:rPr>
                        <a:t>OTI</a:t>
                      </a:r>
                      <a:endParaRPr lang="es-CO" sz="1000">
                        <a:effectLst/>
                      </a:endParaRPr>
                    </a:p>
                    <a:p>
                      <a:pPr>
                        <a:spcAft>
                          <a:spcPts val="0"/>
                        </a:spcAft>
                      </a:pPr>
                      <a:r>
                        <a:rPr lang="es-CO" sz="1100">
                          <a:effectLst/>
                        </a:rPr>
                        <a:t>VPAA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Apoyo tecnológico </a:t>
                      </a:r>
                      <a:endParaRPr lang="es-CO" sz="1000" dirty="0">
                        <a:effectLst/>
                      </a:endParaRPr>
                    </a:p>
                    <a:p>
                      <a:pPr>
                        <a:spcAft>
                          <a:spcPts val="0"/>
                        </a:spcAft>
                      </a:pPr>
                      <a:r>
                        <a:rPr lang="es-CO" sz="1100" dirty="0">
                          <a:effectLst/>
                        </a:rPr>
                        <a:t>Web master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417826">
                <a:tc>
                  <a:txBody>
                    <a:bodyPr/>
                    <a:lstStyle/>
                    <a:p>
                      <a:pPr>
                        <a:spcAft>
                          <a:spcPts val="0"/>
                        </a:spcAft>
                      </a:pPr>
                      <a:r>
                        <a:rPr lang="es-CO" sz="1100" dirty="0">
                          <a:effectLst/>
                        </a:rPr>
                        <a:t>Carolina Gutierrez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a:effectLst/>
                        </a:rPr>
                        <a:t>Vicepresidencia Contratos de Hidrocarburos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Enlace y apoyo temático con la Vicepresidencias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418850">
                <a:tc>
                  <a:txBody>
                    <a:bodyPr/>
                    <a:lstStyle/>
                    <a:p>
                      <a:pPr>
                        <a:spcAft>
                          <a:spcPts val="0"/>
                        </a:spcAft>
                      </a:pPr>
                      <a:r>
                        <a:rPr lang="es-CO" sz="1100" dirty="0" smtClean="0">
                          <a:effectLst/>
                        </a:rPr>
                        <a:t>Juan Esteban Prieto </a:t>
                      </a:r>
                      <a:r>
                        <a:rPr lang="es-CO" sz="1100" baseline="0" dirty="0" smtClean="0">
                          <a:effectLst/>
                        </a:rPr>
                        <a:t> </a:t>
                      </a:r>
                      <a:r>
                        <a:rPr lang="es-CO" sz="1100" dirty="0" smtClean="0">
                          <a:effectLst/>
                        </a:rPr>
                        <a:t> </a:t>
                      </a:r>
                      <a:endParaRPr lang="es-CO" sz="1000" dirty="0">
                        <a:effectLst/>
                      </a:endParaRPr>
                    </a:p>
                    <a:p>
                      <a:pPr>
                        <a:spcAft>
                          <a:spcPts val="0"/>
                        </a:spcAft>
                      </a:pPr>
                      <a:r>
                        <a:rPr lang="es-CO" sz="1100" dirty="0" smtClean="0">
                          <a:effectLst/>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a:effectLst/>
                        </a:rPr>
                        <a:t>Vicepresidencia Técnica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Enlace y apoyo temático con la Vicepresidencias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584955">
                <a:tc>
                  <a:txBody>
                    <a:bodyPr/>
                    <a:lstStyle/>
                    <a:p>
                      <a:pPr>
                        <a:spcAft>
                          <a:spcPts val="0"/>
                        </a:spcAft>
                      </a:pPr>
                      <a:r>
                        <a:rPr lang="es-CO" sz="1100" dirty="0" smtClean="0">
                          <a:effectLst/>
                        </a:rPr>
                        <a:t>Juan Carlos Bazán </a:t>
                      </a:r>
                    </a:p>
                    <a:p>
                      <a:pPr>
                        <a:spcAft>
                          <a:spcPts val="0"/>
                        </a:spcAft>
                      </a:pPr>
                      <a:r>
                        <a:rPr lang="es-CO" sz="1100" dirty="0" smtClean="0">
                          <a:effectLst/>
                        </a:rPr>
                        <a:t>Ivonne </a:t>
                      </a:r>
                      <a:r>
                        <a:rPr lang="es-CO" sz="1100" dirty="0">
                          <a:effectLst/>
                        </a:rPr>
                        <a:t>Duarte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Vicepresidencia Operaciones y Regalías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Enlace y apoyo temático con la Vicepresidencias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418850">
                <a:tc>
                  <a:txBody>
                    <a:bodyPr/>
                    <a:lstStyle/>
                    <a:p>
                      <a:pPr>
                        <a:spcAft>
                          <a:spcPts val="0"/>
                        </a:spcAft>
                      </a:pPr>
                      <a:r>
                        <a:rPr lang="es-CO" sz="1100" dirty="0">
                          <a:effectLst/>
                        </a:rPr>
                        <a:t>Cristian Vargas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Grupo de Planeación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c>
                  <a:txBody>
                    <a:bodyPr/>
                    <a:lstStyle/>
                    <a:p>
                      <a:pPr>
                        <a:spcAft>
                          <a:spcPts val="0"/>
                        </a:spcAft>
                      </a:pPr>
                      <a:r>
                        <a:rPr lang="es-CO" sz="1100" dirty="0">
                          <a:effectLst/>
                        </a:rPr>
                        <a:t>Coordina el contenido temático que se presentará en la Rendición de Cuentas</a:t>
                      </a:r>
                      <a:r>
                        <a:rPr lang="es-CO" sz="900" dirty="0">
                          <a:effectLst/>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585" marR="83585" marT="41783" marB="41783"/>
                </a:tc>
              </a:tr>
              <a:tr h="586492">
                <a:tc>
                  <a:txBody>
                    <a:bodyPr/>
                    <a:lstStyle/>
                    <a:p>
                      <a:pPr marL="0" algn="l" defTabSz="457200" rtl="0" eaLnBrk="1" latinLnBrk="0" hangingPunct="1">
                        <a:spcAft>
                          <a:spcPts val="0"/>
                        </a:spcAft>
                      </a:pPr>
                      <a:r>
                        <a:rPr lang="es-CO" sz="1100" b="1" kern="1200" dirty="0" smtClean="0">
                          <a:solidFill>
                            <a:schemeClr val="lt1"/>
                          </a:solidFill>
                          <a:effectLst/>
                          <a:latin typeface="+mn-lt"/>
                          <a:ea typeface="+mn-ea"/>
                          <a:cs typeface="+mn-cs"/>
                        </a:rPr>
                        <a:t>Andrey Daniel Franco   </a:t>
                      </a:r>
                      <a:endParaRPr lang="es-CO" sz="1100" b="1" kern="1200" dirty="0">
                        <a:solidFill>
                          <a:schemeClr val="lt1"/>
                        </a:solidFill>
                        <a:effectLst/>
                        <a:latin typeface="+mn-lt"/>
                        <a:ea typeface="+mn-ea"/>
                        <a:cs typeface="+mn-cs"/>
                      </a:endParaRPr>
                    </a:p>
                  </a:txBody>
                  <a:tcPr marL="83585" marR="83585" marT="41783" marB="4178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kern="1200" dirty="0" smtClean="0">
                          <a:solidFill>
                            <a:schemeClr val="dk1"/>
                          </a:solidFill>
                          <a:effectLst/>
                          <a:latin typeface="+mn-lt"/>
                          <a:ea typeface="+mn-ea"/>
                          <a:cs typeface="+mn-cs"/>
                        </a:rPr>
                        <a:t>Oficina Asesora Jurídica y Oficina de Control Interno </a:t>
                      </a:r>
                    </a:p>
                    <a:p>
                      <a:endParaRPr lang="es-CO" sz="1100" kern="1200" dirty="0">
                        <a:solidFill>
                          <a:schemeClr val="dk1"/>
                        </a:solidFill>
                        <a:effectLst/>
                        <a:latin typeface="+mn-lt"/>
                        <a:ea typeface="+mn-ea"/>
                        <a:cs typeface="+mn-cs"/>
                      </a:endParaRPr>
                    </a:p>
                  </a:txBody>
                  <a:tcPr marL="83585" marR="83585" marT="41783" marB="41783"/>
                </a:tc>
                <a:tc>
                  <a:txBody>
                    <a:bodyPr/>
                    <a:lstStyle/>
                    <a:p>
                      <a:r>
                        <a:rPr lang="es-CO" sz="1100" kern="1200" dirty="0" smtClean="0">
                          <a:solidFill>
                            <a:schemeClr val="dk1"/>
                          </a:solidFill>
                          <a:effectLst/>
                          <a:latin typeface="+mn-lt"/>
                          <a:ea typeface="+mn-ea"/>
                          <a:cs typeface="+mn-cs"/>
                        </a:rPr>
                        <a:t>Presentación informe </a:t>
                      </a:r>
                      <a:endParaRPr lang="es-CO" sz="1100" kern="1200" dirty="0">
                        <a:solidFill>
                          <a:schemeClr val="dk1"/>
                        </a:solidFill>
                        <a:effectLst/>
                        <a:latin typeface="+mn-lt"/>
                        <a:ea typeface="+mn-ea"/>
                        <a:cs typeface="+mn-cs"/>
                      </a:endParaRPr>
                    </a:p>
                  </a:txBody>
                  <a:tcPr marL="83585" marR="83585" marT="41783" marB="41783"/>
                </a:tc>
              </a:tr>
            </a:tbl>
          </a:graphicData>
        </a:graphic>
      </p:graphicFrame>
      <p:sp>
        <p:nvSpPr>
          <p:cNvPr id="6189" name="Rectángulo 1"/>
          <p:cNvSpPr>
            <a:spLocks noChangeArrowheads="1"/>
          </p:cNvSpPr>
          <p:nvPr/>
        </p:nvSpPr>
        <p:spPr bwMode="auto">
          <a:xfrm>
            <a:off x="2627313" y="908050"/>
            <a:ext cx="457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CO" altLang="es-CO" sz="1400" dirty="0">
                <a:latin typeface="Tahoma" panose="020B0604030504040204" pitchFamily="34" charset="0"/>
                <a:cs typeface="Tahoma" panose="020B0604030504040204" pitchFamily="34" charset="0"/>
              </a:rPr>
              <a:t>Fecha: </a:t>
            </a:r>
            <a:r>
              <a:rPr lang="es-CO" altLang="es-CO" sz="1400" dirty="0" smtClean="0">
                <a:latin typeface="Tahoma" panose="020B0604030504040204" pitchFamily="34" charset="0"/>
                <a:cs typeface="Tahoma" panose="020B0604030504040204" pitchFamily="34" charset="0"/>
              </a:rPr>
              <a:t>1 </a:t>
            </a:r>
            <a:r>
              <a:rPr lang="es-CO" altLang="es-CO" sz="1400" dirty="0">
                <a:latin typeface="Tahoma" panose="020B0604030504040204" pitchFamily="34" charset="0"/>
                <a:cs typeface="Tahoma" panose="020B0604030504040204" pitchFamily="34" charset="0"/>
              </a:rPr>
              <a:t>de </a:t>
            </a:r>
            <a:r>
              <a:rPr lang="es-CO" altLang="es-CO" sz="1400" dirty="0" smtClean="0">
                <a:latin typeface="Tahoma" panose="020B0604030504040204" pitchFamily="34" charset="0"/>
                <a:cs typeface="Tahoma" panose="020B0604030504040204" pitchFamily="34" charset="0"/>
              </a:rPr>
              <a:t>diciembre  </a:t>
            </a:r>
            <a:endParaRPr lang="es-CO" altLang="es-CO" sz="1400" dirty="0">
              <a:latin typeface="Tahoma" panose="020B0604030504040204" pitchFamily="34" charset="0"/>
              <a:cs typeface="Tahoma" panose="020B0604030504040204" pitchFamily="34" charset="0"/>
            </a:endParaRPr>
          </a:p>
          <a:p>
            <a:pPr algn="ctr"/>
            <a:r>
              <a:rPr lang="es-CO" altLang="es-CO" sz="1400" dirty="0">
                <a:latin typeface="Tahoma" panose="020B0604030504040204" pitchFamily="34" charset="0"/>
                <a:cs typeface="Tahoma" panose="020B0604030504040204" pitchFamily="34" charset="0"/>
              </a:rPr>
              <a:t>Lugar: Bogotá </a:t>
            </a:r>
            <a:r>
              <a:rPr lang="es-CO" altLang="es-CO" sz="1400" dirty="0" smtClean="0">
                <a:latin typeface="Tahoma" panose="020B0604030504040204" pitchFamily="34" charset="0"/>
                <a:cs typeface="Tahoma" panose="020B0604030504040204" pitchFamily="34" charset="0"/>
              </a:rPr>
              <a:t>Salón Armonía AR Radisson   </a:t>
            </a:r>
            <a:endParaRPr lang="es-CO" altLang="es-CO" sz="1400" dirty="0">
              <a:latin typeface="Tahoma" panose="020B0604030504040204" pitchFamily="34" charset="0"/>
              <a:cs typeface="Tahoma" panose="020B0604030504040204" pitchFamily="34" charset="0"/>
            </a:endParaRPr>
          </a:p>
          <a:p>
            <a:pPr algn="ctr"/>
            <a:r>
              <a:rPr lang="es-CO" altLang="es-CO" sz="1400" dirty="0">
                <a:latin typeface="Tahoma" panose="020B0604030504040204" pitchFamily="34" charset="0"/>
                <a:cs typeface="Tahoma" panose="020B0604030504040204" pitchFamily="34" charset="0"/>
              </a:rPr>
              <a:t>Grupo de Apoyo: </a:t>
            </a:r>
          </a:p>
        </p:txBody>
      </p:sp>
      <p:sp>
        <p:nvSpPr>
          <p:cNvPr id="6190" name="CuadroTexto 4"/>
          <p:cNvSpPr txBox="1">
            <a:spLocks noChangeArrowheads="1"/>
          </p:cNvSpPr>
          <p:nvPr/>
        </p:nvSpPr>
        <p:spPr bwMode="auto">
          <a:xfrm>
            <a:off x="1476375" y="200025"/>
            <a:ext cx="4681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CO" altLang="es-CO" sz="2000" b="1">
                <a:latin typeface="Tahoma" panose="020B0604030504040204" pitchFamily="34" charset="0"/>
                <a:cs typeface="Tahoma" panose="020B0604030504040204" pitchFamily="34" charset="0"/>
              </a:rPr>
              <a:t>Audiencia de Rendición de Cuentas de la ANH 2015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1 CuadroTexto"/>
          <p:cNvSpPr txBox="1">
            <a:spLocks noChangeArrowheads="1"/>
          </p:cNvSpPr>
          <p:nvPr/>
        </p:nvSpPr>
        <p:spPr bwMode="auto">
          <a:xfrm>
            <a:off x="179388" y="1125538"/>
            <a:ext cx="87772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1400" dirty="0">
                <a:solidFill>
                  <a:srgbClr val="000000"/>
                </a:solidFill>
                <a:latin typeface="Tahoma" panose="020B0604030504040204" pitchFamily="34" charset="0"/>
                <a:cs typeface="Tahoma" panose="020B0604030504040204" pitchFamily="34" charset="0"/>
              </a:rPr>
              <a:t>Fecha: </a:t>
            </a:r>
            <a:r>
              <a:rPr lang="es-CO" altLang="es-CO" sz="1400" dirty="0" smtClean="0">
                <a:solidFill>
                  <a:srgbClr val="000000"/>
                </a:solidFill>
                <a:latin typeface="Tahoma" panose="020B0604030504040204" pitchFamily="34" charset="0"/>
                <a:cs typeface="Tahoma" panose="020B0604030504040204" pitchFamily="34" charset="0"/>
              </a:rPr>
              <a:t>1 de Diciembre de </a:t>
            </a:r>
            <a:r>
              <a:rPr lang="es-CO" altLang="es-CO" sz="1400" dirty="0">
                <a:solidFill>
                  <a:srgbClr val="000000"/>
                </a:solidFill>
                <a:latin typeface="Tahoma" panose="020B0604030504040204" pitchFamily="34" charset="0"/>
                <a:cs typeface="Tahoma" panose="020B0604030504040204" pitchFamily="34" charset="0"/>
              </a:rPr>
              <a:t>2015</a:t>
            </a:r>
          </a:p>
          <a:p>
            <a:r>
              <a:rPr lang="es-CO" altLang="es-CO" sz="1400" dirty="0">
                <a:solidFill>
                  <a:srgbClr val="000000"/>
                </a:solidFill>
                <a:latin typeface="Tahoma" panose="020B0604030504040204" pitchFamily="34" charset="0"/>
                <a:cs typeface="Tahoma" panose="020B0604030504040204" pitchFamily="34" charset="0"/>
              </a:rPr>
              <a:t>Hora: 8 a.m. a </a:t>
            </a:r>
            <a:r>
              <a:rPr lang="es-CO" altLang="es-CO" sz="1400" dirty="0" smtClean="0">
                <a:solidFill>
                  <a:srgbClr val="000000"/>
                </a:solidFill>
                <a:latin typeface="Tahoma" panose="020B0604030504040204" pitchFamily="34" charset="0"/>
                <a:cs typeface="Tahoma" panose="020B0604030504040204" pitchFamily="34" charset="0"/>
              </a:rPr>
              <a:t>12 </a:t>
            </a:r>
            <a:r>
              <a:rPr lang="es-CO" altLang="es-CO" sz="1400" dirty="0" err="1">
                <a:solidFill>
                  <a:srgbClr val="000000"/>
                </a:solidFill>
                <a:latin typeface="Tahoma" panose="020B0604030504040204" pitchFamily="34" charset="0"/>
                <a:cs typeface="Tahoma" panose="020B0604030504040204" pitchFamily="34" charset="0"/>
              </a:rPr>
              <a:t>a.m</a:t>
            </a:r>
            <a:endParaRPr lang="es-CO" altLang="es-CO" sz="1400" dirty="0">
              <a:solidFill>
                <a:srgbClr val="000000"/>
              </a:solidFill>
              <a:latin typeface="Tahoma" panose="020B0604030504040204" pitchFamily="34" charset="0"/>
              <a:cs typeface="Tahoma" panose="020B0604030504040204" pitchFamily="34" charset="0"/>
            </a:endParaRPr>
          </a:p>
          <a:p>
            <a:r>
              <a:rPr lang="es-CO" altLang="es-CO" sz="1400" dirty="0">
                <a:solidFill>
                  <a:srgbClr val="000000"/>
                </a:solidFill>
                <a:latin typeface="Tahoma" panose="020B0604030504040204" pitchFamily="34" charset="0"/>
                <a:cs typeface="Tahoma" panose="020B0604030504040204" pitchFamily="34" charset="0"/>
              </a:rPr>
              <a:t>Ciudad: Bogotá </a:t>
            </a:r>
          </a:p>
          <a:p>
            <a:r>
              <a:rPr lang="es-CO" altLang="es-CO" sz="1400" dirty="0">
                <a:solidFill>
                  <a:srgbClr val="000000"/>
                </a:solidFill>
                <a:latin typeface="Tahoma" panose="020B0604030504040204" pitchFamily="34" charset="0"/>
                <a:cs typeface="Tahoma" panose="020B0604030504040204" pitchFamily="34" charset="0"/>
              </a:rPr>
              <a:t>Lugar: </a:t>
            </a:r>
            <a:r>
              <a:rPr lang="es-CO" altLang="es-CO" sz="1400" dirty="0" smtClean="0">
                <a:solidFill>
                  <a:srgbClr val="000000"/>
                </a:solidFill>
                <a:latin typeface="Tahoma" panose="020B0604030504040204" pitchFamily="34" charset="0"/>
                <a:cs typeface="Tahoma" panose="020B0604030504040204" pitchFamily="34" charset="0"/>
              </a:rPr>
              <a:t>Salón Armonía Radisson </a:t>
            </a:r>
            <a:r>
              <a:rPr lang="es-CO" sz="1400" dirty="0" smtClean="0">
                <a:solidFill>
                  <a:srgbClr val="000000"/>
                </a:solidFill>
                <a:latin typeface="Tahoma" panose="020B0604030504040204" pitchFamily="34" charset="0"/>
                <a:cs typeface="Tahoma" panose="020B0604030504040204" pitchFamily="34" charset="0"/>
                <a:sym typeface="Wingdings"/>
              </a:rPr>
              <a:t>AR </a:t>
            </a:r>
            <a:r>
              <a:rPr lang="es-CO" sz="1400" dirty="0">
                <a:solidFill>
                  <a:srgbClr val="000000"/>
                </a:solidFill>
                <a:latin typeface="Tahoma" panose="020B0604030504040204" pitchFamily="34" charset="0"/>
                <a:cs typeface="Tahoma" panose="020B0604030504040204" pitchFamily="34" charset="0"/>
                <a:sym typeface="Wingdings"/>
              </a:rPr>
              <a:t>Hotel Bogotá </a:t>
            </a:r>
            <a:r>
              <a:rPr lang="es-CO" sz="1400" dirty="0" smtClean="0"/>
              <a:t>Avenida Carrera 60 </a:t>
            </a:r>
            <a:r>
              <a:rPr lang="es-CO" sz="1400" dirty="0"/>
              <a:t>No. 22 - </a:t>
            </a:r>
            <a:r>
              <a:rPr lang="es-CO" sz="1400" dirty="0" smtClean="0"/>
              <a:t>99</a:t>
            </a:r>
            <a:r>
              <a:rPr lang="es-CO" altLang="es-CO" sz="1400" dirty="0" smtClean="0"/>
              <a:t> </a:t>
            </a:r>
            <a:endParaRPr lang="es-CO" altLang="es-CO" sz="1400" dirty="0">
              <a:solidFill>
                <a:srgbClr val="000000"/>
              </a:solidFill>
            </a:endParaRPr>
          </a:p>
          <a:p>
            <a:r>
              <a:rPr lang="es-CO" altLang="es-CO" sz="1400" dirty="0">
                <a:solidFill>
                  <a:srgbClr val="000000"/>
                </a:solidFill>
                <a:cs typeface="Tahoma" panose="020B0604030504040204" pitchFamily="34" charset="0"/>
              </a:rPr>
              <a:t>C</a:t>
            </a:r>
            <a:r>
              <a:rPr lang="es-CO" altLang="es-CO" sz="1400" dirty="0">
                <a:solidFill>
                  <a:srgbClr val="000000"/>
                </a:solidFill>
                <a:latin typeface="Tahoma" panose="020B0604030504040204" pitchFamily="34" charset="0"/>
                <a:cs typeface="Tahoma" panose="020B0604030504040204" pitchFamily="34" charset="0"/>
              </a:rPr>
              <a:t>apacidad del auditorio: 100 personas </a:t>
            </a:r>
          </a:p>
          <a:p>
            <a:r>
              <a:rPr lang="es-CO" altLang="es-CO" sz="1400" dirty="0">
                <a:solidFill>
                  <a:srgbClr val="000000"/>
                </a:solidFill>
                <a:latin typeface="Tahoma" panose="020B0604030504040204" pitchFamily="34" charset="0"/>
                <a:cs typeface="Tahoma" panose="020B0604030504040204" pitchFamily="34" charset="0"/>
              </a:rPr>
              <a:t>Forma de contratar: </a:t>
            </a:r>
            <a:r>
              <a:rPr lang="es-CO" altLang="es-CO" sz="1400" dirty="0" smtClean="0">
                <a:solidFill>
                  <a:srgbClr val="000000"/>
                </a:solidFill>
                <a:latin typeface="Tahoma" panose="020B0604030504040204" pitchFamily="34" charset="0"/>
                <a:cs typeface="Tahoma" panose="020B0604030504040204" pitchFamily="34" charset="0"/>
              </a:rPr>
              <a:t>Sondeo de Mercado (invitadas 7 compañías)  </a:t>
            </a:r>
            <a:endParaRPr lang="es-CO" altLang="es-CO" sz="1400" dirty="0">
              <a:solidFill>
                <a:srgbClr val="000000"/>
              </a:solidFill>
              <a:latin typeface="Tahoma" panose="020B0604030504040204" pitchFamily="34" charset="0"/>
              <a:cs typeface="Tahoma" panose="020B0604030504040204" pitchFamily="34" charset="0"/>
            </a:endParaRPr>
          </a:p>
          <a:p>
            <a:endParaRPr lang="es-CO" altLang="es-CO" dirty="0">
              <a:solidFill>
                <a:srgbClr val="000000"/>
              </a:solidFill>
            </a:endParaRPr>
          </a:p>
        </p:txBody>
      </p:sp>
      <p:sp>
        <p:nvSpPr>
          <p:cNvPr id="7171" name="3 CuadroTexto"/>
          <p:cNvSpPr txBox="1">
            <a:spLocks noChangeArrowheads="1"/>
          </p:cNvSpPr>
          <p:nvPr/>
        </p:nvSpPr>
        <p:spPr bwMode="auto">
          <a:xfrm>
            <a:off x="1323975" y="396875"/>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b="1">
                <a:solidFill>
                  <a:srgbClr val="000000"/>
                </a:solidFill>
                <a:latin typeface="Tahoma" panose="020B0604030504040204" pitchFamily="34" charset="0"/>
                <a:cs typeface="Tahoma" panose="020B0604030504040204" pitchFamily="34" charset="0"/>
              </a:rPr>
              <a:t>Fecha, hora y lugar</a:t>
            </a:r>
          </a:p>
        </p:txBody>
      </p:sp>
      <p:pic>
        <p:nvPicPr>
          <p:cNvPr id="3" name="Imagen 2"/>
          <p:cNvPicPr>
            <a:picLocks noChangeAspect="1"/>
          </p:cNvPicPr>
          <p:nvPr/>
        </p:nvPicPr>
        <p:blipFill>
          <a:blip r:embed="rId2"/>
          <a:stretch>
            <a:fillRect/>
          </a:stretch>
        </p:blipFill>
        <p:spPr>
          <a:xfrm>
            <a:off x="467545" y="2561983"/>
            <a:ext cx="3312368" cy="2000927"/>
          </a:xfrm>
          <a:prstGeom prst="rect">
            <a:avLst/>
          </a:prstGeom>
        </p:spPr>
      </p:pic>
      <p:pic>
        <p:nvPicPr>
          <p:cNvPr id="4" name="Imagen 3"/>
          <p:cNvPicPr>
            <a:picLocks noChangeAspect="1"/>
          </p:cNvPicPr>
          <p:nvPr/>
        </p:nvPicPr>
        <p:blipFill>
          <a:blip r:embed="rId3"/>
          <a:stretch>
            <a:fillRect/>
          </a:stretch>
        </p:blipFill>
        <p:spPr>
          <a:xfrm>
            <a:off x="484447" y="4653136"/>
            <a:ext cx="3295465" cy="1995515"/>
          </a:xfrm>
          <a:prstGeom prst="rect">
            <a:avLst/>
          </a:prstGeom>
        </p:spPr>
      </p:pic>
      <p:pic>
        <p:nvPicPr>
          <p:cNvPr id="7" name="Imagen 6"/>
          <p:cNvPicPr>
            <a:picLocks noChangeAspect="1"/>
          </p:cNvPicPr>
          <p:nvPr/>
        </p:nvPicPr>
        <p:blipFill>
          <a:blip r:embed="rId4"/>
          <a:stretch>
            <a:fillRect/>
          </a:stretch>
        </p:blipFill>
        <p:spPr>
          <a:xfrm>
            <a:off x="4602080" y="2553915"/>
            <a:ext cx="3570319" cy="2008995"/>
          </a:xfrm>
          <a:prstGeom prst="rect">
            <a:avLst/>
          </a:prstGeom>
        </p:spPr>
      </p:pic>
      <p:pic>
        <p:nvPicPr>
          <p:cNvPr id="8" name="Imagen 7"/>
          <p:cNvPicPr>
            <a:picLocks noChangeAspect="1"/>
          </p:cNvPicPr>
          <p:nvPr/>
        </p:nvPicPr>
        <p:blipFill>
          <a:blip r:embed="rId5"/>
          <a:stretch>
            <a:fillRect/>
          </a:stretch>
        </p:blipFill>
        <p:spPr>
          <a:xfrm>
            <a:off x="4602079" y="4653136"/>
            <a:ext cx="3570319" cy="1995515"/>
          </a:xfrm>
          <a:prstGeom prst="rect">
            <a:avLst/>
          </a:prstGeom>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2 CuadroTexto"/>
          <p:cNvSpPr txBox="1">
            <a:spLocks noChangeArrowheads="1"/>
          </p:cNvSpPr>
          <p:nvPr/>
        </p:nvSpPr>
        <p:spPr bwMode="auto">
          <a:xfrm>
            <a:off x="3175" y="4953000"/>
            <a:ext cx="91408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CO" altLang="es-CO" sz="2400" b="1">
                <a:solidFill>
                  <a:schemeClr val="bg1"/>
                </a:solidFill>
                <a:latin typeface="Calibri" panose="020F0502020204030204" pitchFamily="34" charset="0"/>
                <a:ea typeface="Tahoma" panose="020B0604030504040204" pitchFamily="34" charset="0"/>
                <a:cs typeface="Calibri" panose="020F0502020204030204" pitchFamily="34" charset="0"/>
              </a:rPr>
              <a:t>Presentaciones PPT – 2014 - Carátula OffShore</a:t>
            </a:r>
          </a:p>
          <a:p>
            <a:pPr algn="ctr" eaLnBrk="1" hangingPunct="1"/>
            <a:endParaRPr lang="es-CO" altLang="es-CO" b="1">
              <a:solidFill>
                <a:schemeClr val="bg1"/>
              </a:solidFill>
              <a:latin typeface="Calibri" panose="020F0502020204030204" pitchFamily="34" charset="0"/>
              <a:ea typeface="Tahoma" panose="020B0604030504040204" pitchFamily="34" charset="0"/>
              <a:cs typeface="Calibri" panose="020F0502020204030204" pitchFamily="34" charset="0"/>
            </a:endParaRP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Nicolas Mejia Mejia</a:t>
            </a: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Vicepresidente de Promoción y Asignación de Áreas</a:t>
            </a:r>
          </a:p>
        </p:txBody>
      </p:sp>
      <p:sp>
        <p:nvSpPr>
          <p:cNvPr id="8195" name="CuadroTexto 4"/>
          <p:cNvSpPr txBox="1">
            <a:spLocks noChangeArrowheads="1"/>
          </p:cNvSpPr>
          <p:nvPr/>
        </p:nvSpPr>
        <p:spPr bwMode="auto">
          <a:xfrm>
            <a:off x="1476375" y="200025"/>
            <a:ext cx="4681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CO" altLang="es-CO" sz="2000" b="1">
                <a:latin typeface="Tahoma" panose="020B0604030504040204" pitchFamily="34" charset="0"/>
                <a:cs typeface="Tahoma" panose="020B0604030504040204" pitchFamily="34" charset="0"/>
              </a:rPr>
              <a:t>Audiencia de Rendición de Cuentas de la ANH 2015  </a:t>
            </a:r>
          </a:p>
        </p:txBody>
      </p:sp>
      <p:pic>
        <p:nvPicPr>
          <p:cNvPr id="2" name="Imagen 1"/>
          <p:cNvPicPr>
            <a:picLocks noChangeAspect="1"/>
          </p:cNvPicPr>
          <p:nvPr/>
        </p:nvPicPr>
        <p:blipFill>
          <a:blip r:embed="rId2"/>
          <a:stretch>
            <a:fillRect/>
          </a:stretch>
        </p:blipFill>
        <p:spPr>
          <a:xfrm>
            <a:off x="611560" y="1628800"/>
            <a:ext cx="8192628" cy="4121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2 CuadroTexto"/>
          <p:cNvSpPr txBox="1">
            <a:spLocks noChangeArrowheads="1"/>
          </p:cNvSpPr>
          <p:nvPr/>
        </p:nvSpPr>
        <p:spPr bwMode="auto">
          <a:xfrm>
            <a:off x="3175" y="4953000"/>
            <a:ext cx="91408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CO" altLang="es-CO" sz="2400" b="1">
                <a:solidFill>
                  <a:schemeClr val="bg1"/>
                </a:solidFill>
                <a:latin typeface="Calibri" panose="020F0502020204030204" pitchFamily="34" charset="0"/>
                <a:ea typeface="Tahoma" panose="020B0604030504040204" pitchFamily="34" charset="0"/>
                <a:cs typeface="Calibri" panose="020F0502020204030204" pitchFamily="34" charset="0"/>
              </a:rPr>
              <a:t>Presentaciones PPT – 2014 - Carátula OffShore</a:t>
            </a:r>
          </a:p>
          <a:p>
            <a:pPr algn="ctr" eaLnBrk="1" hangingPunct="1"/>
            <a:endParaRPr lang="es-CO" altLang="es-CO" b="1">
              <a:solidFill>
                <a:schemeClr val="bg1"/>
              </a:solidFill>
              <a:latin typeface="Calibri" panose="020F0502020204030204" pitchFamily="34" charset="0"/>
              <a:ea typeface="Tahoma" panose="020B0604030504040204" pitchFamily="34" charset="0"/>
              <a:cs typeface="Calibri" panose="020F0502020204030204" pitchFamily="34" charset="0"/>
            </a:endParaRP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Nicolas Mejia Mejia</a:t>
            </a: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Vicepresidente de Promoción y Asignación de Áreas</a:t>
            </a:r>
          </a:p>
        </p:txBody>
      </p:sp>
      <p:sp>
        <p:nvSpPr>
          <p:cNvPr id="10243" name="CuadroTexto 4"/>
          <p:cNvSpPr txBox="1">
            <a:spLocks noChangeArrowheads="1"/>
          </p:cNvSpPr>
          <p:nvPr/>
        </p:nvSpPr>
        <p:spPr bwMode="auto">
          <a:xfrm>
            <a:off x="1476375" y="200025"/>
            <a:ext cx="4681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CO" altLang="es-CO" sz="2000" b="1">
                <a:latin typeface="Tahoma" panose="020B0604030504040204" pitchFamily="34" charset="0"/>
                <a:cs typeface="Tahoma" panose="020B0604030504040204" pitchFamily="34" charset="0"/>
              </a:rPr>
              <a:t>Audiencia de Rendición de Cuentas de la ANH 2015  </a:t>
            </a:r>
          </a:p>
        </p:txBody>
      </p:sp>
      <p:pic>
        <p:nvPicPr>
          <p:cNvPr id="12290" name="Imagen 2" descr="image001"/>
          <p:cNvPicPr>
            <a:picLocks noChangeAspect="1" noChangeArrowheads="1"/>
          </p:cNvPicPr>
          <p:nvPr/>
        </p:nvPicPr>
        <p:blipFill>
          <a:blip r:embed="rId2"/>
          <a:srcRect/>
          <a:stretch>
            <a:fillRect/>
          </a:stretch>
        </p:blipFill>
        <p:spPr bwMode="auto">
          <a:xfrm>
            <a:off x="2124075" y="1093788"/>
            <a:ext cx="6480175" cy="5781675"/>
          </a:xfrm>
          <a:prstGeom prst="rect">
            <a:avLst/>
          </a:prstGeom>
          <a:ln>
            <a:noFill/>
          </a:ln>
          <a:effectLst>
            <a:outerShdw blurRad="292100" dist="139700" dir="2700000" algn="tl" rotWithShape="0">
              <a:srgbClr val="333333">
                <a:alpha val="65000"/>
              </a:srgbClr>
            </a:outerShdw>
          </a:effectLst>
          <a:extLst/>
        </p:spPr>
      </p:pic>
      <p:sp>
        <p:nvSpPr>
          <p:cNvPr id="10245" name="CuadroTexto 2"/>
          <p:cNvSpPr txBox="1">
            <a:spLocks noChangeArrowheads="1"/>
          </p:cNvSpPr>
          <p:nvPr/>
        </p:nvSpPr>
        <p:spPr bwMode="auto">
          <a:xfrm>
            <a:off x="114300" y="2265363"/>
            <a:ext cx="16589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CO" altLang="es-CO" sz="1400">
                <a:latin typeface="Tahoma" panose="020B0604030504040204" pitchFamily="34" charset="0"/>
                <a:cs typeface="Tahoma" panose="020B0604030504040204" pitchFamily="34" charset="0"/>
              </a:rPr>
              <a:t>Se publicará la encuesta en el sitio web del 3 al 13 de noviembre 2015</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2 CuadroTexto"/>
          <p:cNvSpPr txBox="1">
            <a:spLocks noChangeArrowheads="1"/>
          </p:cNvSpPr>
          <p:nvPr/>
        </p:nvSpPr>
        <p:spPr bwMode="auto">
          <a:xfrm>
            <a:off x="3175" y="4953000"/>
            <a:ext cx="91408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CO" altLang="es-CO" sz="2400" b="1">
                <a:solidFill>
                  <a:schemeClr val="bg1"/>
                </a:solidFill>
                <a:latin typeface="Calibri" panose="020F0502020204030204" pitchFamily="34" charset="0"/>
                <a:ea typeface="Tahoma" panose="020B0604030504040204" pitchFamily="34" charset="0"/>
                <a:cs typeface="Calibri" panose="020F0502020204030204" pitchFamily="34" charset="0"/>
              </a:rPr>
              <a:t>Presentaciones PPT – 2014 - Carátula OffShore</a:t>
            </a:r>
          </a:p>
          <a:p>
            <a:pPr algn="ctr" eaLnBrk="1" hangingPunct="1"/>
            <a:endParaRPr lang="es-CO" altLang="es-CO" b="1">
              <a:solidFill>
                <a:schemeClr val="bg1"/>
              </a:solidFill>
              <a:latin typeface="Calibri" panose="020F0502020204030204" pitchFamily="34" charset="0"/>
              <a:ea typeface="Tahoma" panose="020B0604030504040204" pitchFamily="34" charset="0"/>
              <a:cs typeface="Calibri" panose="020F0502020204030204" pitchFamily="34" charset="0"/>
            </a:endParaRP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Nicolas Mejia Mejia</a:t>
            </a: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Vicepresidente de Promoción y Asignación de Áreas</a:t>
            </a:r>
          </a:p>
        </p:txBody>
      </p:sp>
      <p:sp>
        <p:nvSpPr>
          <p:cNvPr id="11267" name="CuadroTexto 4"/>
          <p:cNvSpPr txBox="1">
            <a:spLocks noChangeArrowheads="1"/>
          </p:cNvSpPr>
          <p:nvPr/>
        </p:nvSpPr>
        <p:spPr bwMode="auto">
          <a:xfrm>
            <a:off x="1476375" y="200025"/>
            <a:ext cx="4681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CO" altLang="es-CO" sz="2000" b="1">
                <a:latin typeface="Tahoma" panose="020B0604030504040204" pitchFamily="34" charset="0"/>
                <a:cs typeface="Tahoma" panose="020B0604030504040204" pitchFamily="34" charset="0"/>
              </a:rPr>
              <a:t>Audiencia de Rendición de Cuentas de la ANH 2014  </a:t>
            </a:r>
          </a:p>
        </p:txBody>
      </p:sp>
      <p:pic>
        <p:nvPicPr>
          <p:cNvPr id="13314" name="Picture 2" descr="image004"/>
          <p:cNvPicPr>
            <a:picLocks noChangeAspect="1" noChangeArrowheads="1"/>
          </p:cNvPicPr>
          <p:nvPr/>
        </p:nvPicPr>
        <p:blipFill>
          <a:blip r:embed="rId2">
            <a:extLst/>
          </a:blip>
          <a:srcRect/>
          <a:stretch>
            <a:fillRect/>
          </a:stretch>
        </p:blipFill>
        <p:spPr bwMode="auto">
          <a:xfrm>
            <a:off x="2843808" y="1484784"/>
            <a:ext cx="5761111" cy="454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269" name="CuadroTexto 2"/>
          <p:cNvSpPr txBox="1">
            <a:spLocks noChangeArrowheads="1"/>
          </p:cNvSpPr>
          <p:nvPr/>
        </p:nvSpPr>
        <p:spPr bwMode="auto">
          <a:xfrm>
            <a:off x="179388" y="2603500"/>
            <a:ext cx="21971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CO" altLang="es-CO">
                <a:latin typeface="Tahoma" panose="020B0604030504040204" pitchFamily="34" charset="0"/>
                <a:cs typeface="Tahoma" panose="020B0604030504040204" pitchFamily="34" charset="0"/>
              </a:rPr>
              <a:t>Con el resultado reportado se solicita al administrador del sitio web que se publique en un lugar visible en el home de la web (Este es un ejemplo como se sacaron los resultados del año pasado)</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2 CuadroTexto"/>
          <p:cNvSpPr txBox="1">
            <a:spLocks noChangeArrowheads="1"/>
          </p:cNvSpPr>
          <p:nvPr/>
        </p:nvSpPr>
        <p:spPr bwMode="auto">
          <a:xfrm>
            <a:off x="3175" y="4953000"/>
            <a:ext cx="91408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CO" altLang="es-CO" sz="2400" b="1">
                <a:solidFill>
                  <a:schemeClr val="bg1"/>
                </a:solidFill>
                <a:latin typeface="Calibri" panose="020F0502020204030204" pitchFamily="34" charset="0"/>
                <a:ea typeface="Tahoma" panose="020B0604030504040204" pitchFamily="34" charset="0"/>
                <a:cs typeface="Calibri" panose="020F0502020204030204" pitchFamily="34" charset="0"/>
              </a:rPr>
              <a:t>Presentaciones PPT – 2014 - Carátula OffShore</a:t>
            </a:r>
          </a:p>
          <a:p>
            <a:pPr algn="ctr" eaLnBrk="1" hangingPunct="1"/>
            <a:endParaRPr lang="es-CO" altLang="es-CO" b="1">
              <a:solidFill>
                <a:schemeClr val="bg1"/>
              </a:solidFill>
              <a:latin typeface="Calibri" panose="020F0502020204030204" pitchFamily="34" charset="0"/>
              <a:ea typeface="Tahoma" panose="020B0604030504040204" pitchFamily="34" charset="0"/>
              <a:cs typeface="Calibri" panose="020F0502020204030204" pitchFamily="34" charset="0"/>
            </a:endParaRP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Nicolas Mejia Mejia</a:t>
            </a:r>
          </a:p>
          <a:p>
            <a:pPr algn="ctr" eaLnBrk="1" hangingPunct="1"/>
            <a:r>
              <a:rPr lang="es-CO" altLang="es-CO">
                <a:solidFill>
                  <a:schemeClr val="bg1"/>
                </a:solidFill>
                <a:latin typeface="Calibri" panose="020F0502020204030204" pitchFamily="34" charset="0"/>
                <a:ea typeface="Tahoma" panose="020B0604030504040204" pitchFamily="34" charset="0"/>
                <a:cs typeface="Calibri" panose="020F0502020204030204" pitchFamily="34" charset="0"/>
              </a:rPr>
              <a:t>Vicepresidente de Promoción y Asignación de Áreas</a:t>
            </a:r>
          </a:p>
        </p:txBody>
      </p:sp>
      <p:sp>
        <p:nvSpPr>
          <p:cNvPr id="12291" name="CuadroTexto 4"/>
          <p:cNvSpPr txBox="1">
            <a:spLocks noChangeArrowheads="1"/>
          </p:cNvSpPr>
          <p:nvPr/>
        </p:nvSpPr>
        <p:spPr bwMode="auto">
          <a:xfrm>
            <a:off x="1476375" y="200025"/>
            <a:ext cx="4681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CO" altLang="es-CO" sz="2000" b="1">
                <a:latin typeface="Tahoma" panose="020B0604030504040204" pitchFamily="34" charset="0"/>
                <a:cs typeface="Tahoma" panose="020B0604030504040204" pitchFamily="34" charset="0"/>
              </a:rPr>
              <a:t>Audiencia de Rendición de Cuentas de la ANH 2015  </a:t>
            </a:r>
          </a:p>
        </p:txBody>
      </p:sp>
      <p:pic>
        <p:nvPicPr>
          <p:cNvPr id="12292" name="Imagen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76475"/>
            <a:ext cx="81121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uadroTexto 1"/>
          <p:cNvSpPr txBox="1">
            <a:spLocks noChangeArrowheads="1"/>
          </p:cNvSpPr>
          <p:nvPr/>
        </p:nvSpPr>
        <p:spPr bwMode="auto">
          <a:xfrm>
            <a:off x="1201738" y="1500188"/>
            <a:ext cx="756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O" altLang="es-CO" sz="1600" dirty="0">
                <a:latin typeface="Tahoma" panose="020B0604030504040204" pitchFamily="34" charset="0"/>
                <a:cs typeface="Tahoma" panose="020B0604030504040204" pitchFamily="34" charset="0"/>
              </a:rPr>
              <a:t>Se abrirá el chat el viernes </a:t>
            </a:r>
            <a:r>
              <a:rPr lang="es-CO" altLang="es-CO" sz="1600" dirty="0" smtClean="0">
                <a:latin typeface="Tahoma" panose="020B0604030504040204" pitchFamily="34" charset="0"/>
                <a:cs typeface="Tahoma" panose="020B0604030504040204" pitchFamily="34" charset="0"/>
              </a:rPr>
              <a:t>23,30 </a:t>
            </a:r>
            <a:r>
              <a:rPr lang="es-CO" altLang="es-CO" sz="1600" dirty="0">
                <a:latin typeface="Tahoma" panose="020B0604030504040204" pitchFamily="34" charset="0"/>
                <a:cs typeface="Tahoma" panose="020B0604030504040204" pitchFamily="34" charset="0"/>
              </a:rPr>
              <a:t>de octubre y el viernes </a:t>
            </a:r>
            <a:r>
              <a:rPr lang="es-CO" altLang="es-CO" sz="1600" dirty="0" smtClean="0">
                <a:latin typeface="Tahoma" panose="020B0604030504040204" pitchFamily="34" charset="0"/>
                <a:cs typeface="Tahoma" panose="020B0604030504040204" pitchFamily="34" charset="0"/>
              </a:rPr>
              <a:t>13 y 20 de </a:t>
            </a:r>
            <a:r>
              <a:rPr lang="es-CO" altLang="es-CO" sz="1600" dirty="0">
                <a:latin typeface="Tahoma" panose="020B0604030504040204" pitchFamily="34" charset="0"/>
                <a:cs typeface="Tahoma" panose="020B0604030504040204" pitchFamily="34" charset="0"/>
              </a:rPr>
              <a:t>noviembre para que los ciudadanos participen a través de este canal enviando temas que les gustaría se tratarán en la Rendición de Cuentas </a:t>
            </a:r>
          </a:p>
        </p:txBody>
      </p:sp>
    </p:spTree>
  </p:cSld>
  <p:clrMapOvr>
    <a:masterClrMapping/>
  </p:clrMapOvr>
  <p:transition spd="slow"/>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BAFE52DC0F0E4D842EABD4A218E42E" ma:contentTypeVersion="2" ma:contentTypeDescription="Crear nuevo documento." ma:contentTypeScope="" ma:versionID="52b263663e53af53b37c7f7b85c91aad">
  <xsd:schema xmlns:xsd="http://www.w3.org/2001/XMLSchema" xmlns:xs="http://www.w3.org/2001/XMLSchema" xmlns:p="http://schemas.microsoft.com/office/2006/metadata/properties" xmlns:ns1="http://schemas.microsoft.com/sharepoint/v3" xmlns:ns2="4afde810-2293-4670-bb5c-117753097ca5" targetNamespace="http://schemas.microsoft.com/office/2006/metadata/properties" ma:root="true" ma:fieldsID="f80fb3e10a1309681584f0ace55822c2" ns1:_="" ns2:_="">
    <xsd:import namespace="http://schemas.microsoft.com/sharepoint/v3"/>
    <xsd:import namespace="4afde810-2293-4670-bb5c-117753097ca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fde810-2293-4670-bb5c-117753097ca5"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3F30D3-C70F-45FB-88F8-D058B8420028}"/>
</file>

<file path=customXml/itemProps2.xml><?xml version="1.0" encoding="utf-8"?>
<ds:datastoreItem xmlns:ds="http://schemas.openxmlformats.org/officeDocument/2006/customXml" ds:itemID="{9855D99D-534C-44B0-BE75-56116AA44053}"/>
</file>

<file path=customXml/itemProps3.xml><?xml version="1.0" encoding="utf-8"?>
<ds:datastoreItem xmlns:ds="http://schemas.openxmlformats.org/officeDocument/2006/customXml" ds:itemID="{EF3F43D1-3B41-4160-BC02-7CCF6B0BB6F6}"/>
</file>

<file path=docProps/app.xml><?xml version="1.0" encoding="utf-8"?>
<Properties xmlns="http://schemas.openxmlformats.org/officeDocument/2006/extended-properties" xmlns:vt="http://schemas.openxmlformats.org/officeDocument/2006/docPropsVTypes">
  <TotalTime>55191</TotalTime>
  <Words>1182</Words>
  <Application>Microsoft Office PowerPoint</Application>
  <PresentationFormat>Presentación en pantalla (4:3)</PresentationFormat>
  <Paragraphs>167</Paragraphs>
  <Slides>9</Slides>
  <Notes>0</Notes>
  <HiddenSlides>7</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MS PGothic</vt:lpstr>
      <vt:lpstr>MS PGothic</vt:lpstr>
      <vt:lpstr>Arial</vt:lpstr>
      <vt:lpstr>Arial Black</vt:lpstr>
      <vt:lpstr>Calibri</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Hogar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Jana De Galindo</dc:creator>
  <cp:lastModifiedBy>Carolina Peña Mugno</cp:lastModifiedBy>
  <cp:revision>105</cp:revision>
  <cp:lastPrinted>2015-10-26T19:13:40Z</cp:lastPrinted>
  <dcterms:created xsi:type="dcterms:W3CDTF">2014-10-06T17:04:15Z</dcterms:created>
  <dcterms:modified xsi:type="dcterms:W3CDTF">2015-11-10T16:56:33Z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0x01010094BAFE52DC0F0E4D842EABD4A218E42E</vt:lpwstr>
  </property>
</Properties>
</file>