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7" r:id="rId5"/>
    <p:sldId id="278" r:id="rId6"/>
    <p:sldId id="268" r:id="rId7"/>
    <p:sldId id="259" r:id="rId8"/>
    <p:sldId id="264" r:id="rId9"/>
    <p:sldId id="271" r:id="rId10"/>
    <p:sldId id="275" r:id="rId11"/>
    <p:sldId id="274" r:id="rId12"/>
    <p:sldId id="270" r:id="rId13"/>
  </p:sldIdLst>
  <p:sldSz cx="9144000" cy="6858000" type="screen4x3"/>
  <p:notesSz cx="7010400" cy="9296400"/>
  <p:defaultTextStyle>
    <a:defPPr>
      <a:defRPr lang="es-ES_tradnl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68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7AEE53A-8884-480B-B8FD-837516833E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841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458200" cy="5399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3" name="Rectangle 10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10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172200"/>
            <a:ext cx="2438400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07E8AB-021E-421E-BFCA-375B84E6CF3E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4665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8" descr="logo ANHgris-01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0"/>
            <a:ext cx="21272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n 9" descr="bandera-04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14462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cto 3"/>
          <p:cNvCxnSpPr/>
          <p:nvPr userDrawn="1"/>
        </p:nvCxnSpPr>
        <p:spPr>
          <a:xfrm>
            <a:off x="0" y="912813"/>
            <a:ext cx="9144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Imagen 4" descr="logo ANH-03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81000"/>
            <a:ext cx="8048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endiciondecuentas@anh.gov.co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Text Box 21"/>
          <p:cNvSpPr txBox="1">
            <a:spLocks noChangeArrowheads="1"/>
          </p:cNvSpPr>
          <p:nvPr/>
        </p:nvSpPr>
        <p:spPr bwMode="auto">
          <a:xfrm>
            <a:off x="1701107" y="42753"/>
            <a:ext cx="748188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defRPr/>
            </a:pPr>
            <a:r>
              <a:rPr lang="es-CO" b="1" dirty="0">
                <a:latin typeface="Arial Black" panose="020B0A04020102020204" pitchFamily="34" charset="0"/>
              </a:rPr>
              <a:t>Rendición de cuentas 2016</a:t>
            </a:r>
          </a:p>
          <a:p>
            <a:pPr>
              <a:defRPr/>
            </a:pPr>
            <a:r>
              <a:rPr lang="es-CO" i="1" dirty="0">
                <a:cs typeface="Arial" panose="020B0604020202020204" pitchFamily="34" charset="0"/>
              </a:rPr>
              <a:t>Actividades previas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310667"/>
              </p:ext>
            </p:extLst>
          </p:nvPr>
        </p:nvGraphicFramePr>
        <p:xfrm>
          <a:off x="250825" y="1124745"/>
          <a:ext cx="8641655" cy="5193875"/>
        </p:xfrm>
        <a:graphic>
          <a:graphicData uri="http://schemas.openxmlformats.org/drawingml/2006/table">
            <a:tbl>
              <a:tblPr firstRow="1" bandRow="1"/>
              <a:tblGrid>
                <a:gridCol w="3943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7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862"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Actividades establecidas por el DAFP</a:t>
                      </a:r>
                    </a:p>
                  </a:txBody>
                  <a:tcPr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Estado</a:t>
                      </a:r>
                    </a:p>
                  </a:txBody>
                  <a:tcPr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8382"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Alistamiento</a:t>
                      </a:r>
                      <a:r>
                        <a:rPr lang="es-CO" sz="11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Gr</a:t>
                      </a:r>
                      <a:r>
                        <a:rPr lang="es-CO" sz="11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upo</a:t>
                      </a:r>
                      <a:r>
                        <a:rPr lang="es-CO" sz="11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interno de apoyo liderado por  Atención al Ciudadano y Comunicaciones (El día 3 de octubre quedó conformado el grupo con 13 personas y este mismo día se les envío correo informándoseles sobre su participación y compromiso con la Audiencia)</a:t>
                      </a:r>
                      <a:endParaRPr lang="es-CO" sz="11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Se propone:  Vicepresidencia de Contratos: Carolina Gutierrez, Jazmín Ordoñez y Luis Alejandro Delgadillo; Vicepresidencia de Operaciones y Regalías: Holman Dario Bustos, Vicepresidencia Técnica: Diego De la Cruz; Vicepresidencia Administrativa y Financiera: Blanca Liliana Sierra, </a:t>
                      </a:r>
                      <a:r>
                        <a:rPr lang="es-CO" sz="1100" baseline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Dorys</a:t>
                      </a:r>
                      <a:r>
                        <a:rPr lang="es-CO" sz="11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Gómez y María Gabriela Sarabia, Grupo de Planeación: Cristian Vargas; OTI: Jorge Castillo Vicepresidencia de Promoción y Asignación de Áreas: Carlos José Novoa y Gloria Martínez, Oficina Jurídica: Neivis Arteta. </a:t>
                      </a:r>
                      <a:endParaRPr lang="es-CO" sz="11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137"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Preparación de los</a:t>
                      </a:r>
                      <a:r>
                        <a:rPr lang="es-CO" sz="11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informes  para la audiencia final (Informe gestión)</a:t>
                      </a:r>
                    </a:p>
                  </a:txBody>
                  <a:tcPr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El informe preliminar será publicado el 10 de noviembre de 2016 en la página web.</a:t>
                      </a:r>
                    </a:p>
                  </a:txBody>
                  <a:tcPr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8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Determinar la fecha</a:t>
                      </a:r>
                    </a:p>
                  </a:txBody>
                  <a:tcPr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  <a:sym typeface="Wingdings"/>
                        </a:rPr>
                        <a:t>Noviembre 28 de 2016 de 8:00 a 12:m</a:t>
                      </a:r>
                    </a:p>
                  </a:txBody>
                  <a:tcPr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5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Organización estrategia de comunicación: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  -Página</a:t>
                      </a:r>
                      <a:r>
                        <a:rPr lang="es-CO" sz="11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web.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  -Publicación en El Tiempo o  Portafolio y La República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  -Carta de invitación.</a:t>
                      </a:r>
                    </a:p>
                  </a:txBody>
                  <a:tcPr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En proceso:</a:t>
                      </a:r>
                      <a:r>
                        <a:rPr lang="es-CO" sz="11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Se publicará la invitación en el sitio web de la ANH, encuesta de necesidad de temas de la comunidad a partir del 10 de octubre, redes sociales, Facebook, enlace Ministerios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Ya esta el proyecto de carta de invitación para todos la cual será enviada por correo electrónico.</a:t>
                      </a:r>
                      <a:endParaRPr lang="es-CO" sz="11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7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Preparación logística evento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  -Lugar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  -Número de invitados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  -Suministros.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  -Duración.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  -Medio convocatorias</a:t>
                      </a:r>
                    </a:p>
                  </a:txBody>
                  <a:tcPr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Centro de Convenciones Compensar - Auditorio Primer piso ubicado en Calle 94 No.23  – 43  en la ciudad de Bogotá</a:t>
                      </a:r>
                      <a:r>
                        <a:rPr lang="es-CO" sz="11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  <a:sym typeface="Wingdings"/>
                        </a:rPr>
                        <a:t> Sondeo de Mercado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608 invitaciones electrónicas y 235 cartas de invitación físicas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4 horas de 8:00 a.m. a 12 m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Físico y virtual (Aviso de prensa, chat, página web, correo electrónico, conmutador ANH e invitaciones físicas).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El correo de </a:t>
                      </a:r>
                      <a:r>
                        <a:rPr lang="es-CO" sz="11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  <a:hlinkClick r:id="rId2"/>
                        </a:rPr>
                        <a:t>rendiciondecuentas@anh.gov.co</a:t>
                      </a:r>
                      <a:r>
                        <a:rPr lang="es-CO" sz="11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quedo instalado en los equipos de Edgar Rodriguez, Herbert Mahecha y Dorys Gómez a partir del 10 de octubre de 2016</a:t>
                      </a:r>
                    </a:p>
                  </a:txBody>
                  <a:tcPr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141" name="4 CuadroTexto"/>
          <p:cNvSpPr txBox="1">
            <a:spLocks noChangeArrowheads="1"/>
          </p:cNvSpPr>
          <p:nvPr/>
        </p:nvSpPr>
        <p:spPr bwMode="auto">
          <a:xfrm>
            <a:off x="1682874" y="654628"/>
            <a:ext cx="51933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O" altLang="es-CO" sz="1400" dirty="0">
                <a:cs typeface="Arial" panose="020B0604020202020204" pitchFamily="34" charset="0"/>
              </a:rPr>
              <a:t>En cumplimiento de la Ley 489 de 1998, artículo 33</a:t>
            </a:r>
          </a:p>
        </p:txBody>
      </p:sp>
      <p:sp>
        <p:nvSpPr>
          <p:cNvPr id="4142" name="6 CuadroTexto"/>
          <p:cNvSpPr txBox="1">
            <a:spLocks noChangeArrowheads="1"/>
          </p:cNvSpPr>
          <p:nvPr/>
        </p:nvSpPr>
        <p:spPr bwMode="auto">
          <a:xfrm>
            <a:off x="250825" y="6371481"/>
            <a:ext cx="43211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O" altLang="es-CO" sz="900" dirty="0">
                <a:cs typeface="Arial" panose="020B0604020202020204" pitchFamily="34" charset="0"/>
              </a:rPr>
              <a:t>PPLCC: Programa Presidencial Lucha Contra la Corrupción</a:t>
            </a:r>
          </a:p>
          <a:p>
            <a:r>
              <a:rPr lang="es-CO" altLang="es-CO" sz="900" dirty="0">
                <a:cs typeface="Arial" panose="020B0604020202020204" pitchFamily="34" charset="0"/>
              </a:rPr>
              <a:t>DAFP: Departamento Administrativo de la Función Pública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660473"/>
              </p:ext>
            </p:extLst>
          </p:nvPr>
        </p:nvGraphicFramePr>
        <p:xfrm>
          <a:off x="250825" y="1268760"/>
          <a:ext cx="8641655" cy="4206084"/>
        </p:xfrm>
        <a:graphic>
          <a:graphicData uri="http://schemas.openxmlformats.org/drawingml/2006/table">
            <a:tbl>
              <a:tblPr firstRow="1" bandRow="1"/>
              <a:tblGrid>
                <a:gridCol w="3943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7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75"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Actividades establecidas por el PPLCC y DAFP</a:t>
                      </a:r>
                    </a:p>
                  </a:txBody>
                  <a:tcPr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Estado</a:t>
                      </a:r>
                    </a:p>
                  </a:txBody>
                  <a:tcPr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2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Convocatoria a la audiencia pública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  -Página</a:t>
                      </a:r>
                      <a:r>
                        <a:rPr lang="es-CO" sz="12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web.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  -Publicación en El Tiempo o Portafolio y La República.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  -Verificación y actualización de la base de datos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  -Carta de invitación.</a:t>
                      </a:r>
                    </a:p>
                  </a:txBody>
                  <a:tcPr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 kern="1200" baseline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2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10 de Octubre  </a:t>
                      </a:r>
                    </a:p>
                    <a:p>
                      <a:r>
                        <a:rPr lang="es-CO" sz="12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Fechas de publicación 21 de octubre de 2016</a:t>
                      </a:r>
                    </a:p>
                    <a:p>
                      <a:r>
                        <a:rPr lang="es-CO" sz="12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Se publicó en el Tiempo (Se aclara que se publica en esta fecha en razón a que inicialmente se iba a realizar el 23 de noviembre)</a:t>
                      </a:r>
                    </a:p>
                    <a:p>
                      <a:r>
                        <a:rPr lang="es-CO" sz="12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Ya se tienen archivos en Excel listos para enviar las invitaciones</a:t>
                      </a:r>
                    </a:p>
                    <a:p>
                      <a:r>
                        <a:rPr lang="es-CO" sz="12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Enviar las invitaciones entre el 18 y 21 de Octubre </a:t>
                      </a:r>
                    </a:p>
                  </a:txBody>
                  <a:tcPr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Publicación informe rendición de cuentas, 30 días antes de la audiencia</a:t>
                      </a:r>
                    </a:p>
                  </a:txBody>
                  <a:tcPr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Octubre  30 de 2016</a:t>
                      </a:r>
                    </a:p>
                  </a:txBody>
                  <a:tcPr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Foros y mesas de trabajo presenciales previos a la audiencia</a:t>
                      </a:r>
                    </a:p>
                  </a:txBody>
                  <a:tcPr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Se tiene el</a:t>
                      </a:r>
                      <a:r>
                        <a:rPr lang="es-CO" sz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registro de invitación a la comunidad en Feria de Atención al Ciudadano en Santander de Quilichao – 5 de septiembre de 2016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Se da material a la ETH para que divulgue la Rendición de Cuentas en los espacios abiertos con las comunidades que ellos adelantan, inviten a las comunidades a ver la transmisión de la misma. </a:t>
                      </a:r>
                      <a:endParaRPr lang="es-CO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Utilización espacios radiales y televisivos comunitarios</a:t>
                      </a:r>
                    </a:p>
                  </a:txBody>
                  <a:tcPr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Foros en línea y comunicación constante a través de correos electrónicos y chats</a:t>
                      </a:r>
                    </a:p>
                  </a:txBody>
                  <a:tcPr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Chat:</a:t>
                      </a:r>
                      <a:r>
                        <a:rPr lang="es-CO" sz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Viernes</a:t>
                      </a:r>
                      <a:r>
                        <a:rPr lang="es-CO" sz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21,28 de octubre y 4 y 11 de noviembre de 2016</a:t>
                      </a:r>
                      <a:endParaRPr lang="es-CO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701107" y="42753"/>
            <a:ext cx="748188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defRPr/>
            </a:pPr>
            <a:r>
              <a:rPr lang="es-CO" b="1" dirty="0">
                <a:latin typeface="Arial Black" panose="020B0A04020102020204" pitchFamily="34" charset="0"/>
              </a:rPr>
              <a:t>Rendición de cuentas 2015</a:t>
            </a:r>
          </a:p>
          <a:p>
            <a:pPr>
              <a:defRPr/>
            </a:pPr>
            <a:r>
              <a:rPr lang="es-CO" i="1" dirty="0">
                <a:cs typeface="Arial" panose="020B0604020202020204" pitchFamily="34" charset="0"/>
              </a:rPr>
              <a:t>Actividades previas</a:t>
            </a:r>
          </a:p>
        </p:txBody>
      </p:sp>
      <p:sp>
        <p:nvSpPr>
          <p:cNvPr id="8" name="4 CuadroTexto"/>
          <p:cNvSpPr txBox="1">
            <a:spLocks noChangeArrowheads="1"/>
          </p:cNvSpPr>
          <p:nvPr/>
        </p:nvSpPr>
        <p:spPr bwMode="auto">
          <a:xfrm>
            <a:off x="1682874" y="654628"/>
            <a:ext cx="51933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O" altLang="es-CO" sz="1400" dirty="0">
                <a:cs typeface="Arial" panose="020B0604020202020204" pitchFamily="34" charset="0"/>
              </a:rPr>
              <a:t>En cumplimiento de la Ley 489 de 1998, artículo 33</a:t>
            </a:r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250825" y="5733256"/>
            <a:ext cx="43211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O" altLang="es-CO" sz="900" dirty="0">
                <a:cs typeface="Arial" panose="020B0604020202020204" pitchFamily="34" charset="0"/>
              </a:rPr>
              <a:t>PPLCC: Programa Presidencial Lucha Contra la Corrupción</a:t>
            </a:r>
          </a:p>
          <a:p>
            <a:r>
              <a:rPr lang="es-CO" altLang="es-CO" sz="900" dirty="0">
                <a:cs typeface="Arial" panose="020B0604020202020204" pitchFamily="34" charset="0"/>
              </a:rPr>
              <a:t>DAFP: Departamento Administrativo de la Función Pública</a:t>
            </a:r>
          </a:p>
        </p:txBody>
      </p:sp>
    </p:spTree>
    <p:extLst>
      <p:ext uri="{BB962C8B-B14F-4D97-AF65-F5344CB8AC3E}">
        <p14:creationId xmlns:p14="http://schemas.microsoft.com/office/powerpoint/2010/main" val="433774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1"/>
          <p:cNvSpPr txBox="1">
            <a:spLocks noChangeArrowheads="1"/>
          </p:cNvSpPr>
          <p:nvPr/>
        </p:nvSpPr>
        <p:spPr bwMode="auto">
          <a:xfrm>
            <a:off x="1403350" y="49213"/>
            <a:ext cx="7481888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O" altLang="es-CO" sz="2200" b="1">
                <a:solidFill>
                  <a:schemeClr val="tx2"/>
                </a:solidFill>
                <a:latin typeface="Tahoma" panose="020B0604030504040204" pitchFamily="34" charset="0"/>
              </a:rPr>
              <a:t>Rendición de cuentas</a:t>
            </a:r>
          </a:p>
          <a:p>
            <a:r>
              <a:rPr lang="es-CO" altLang="es-CO" sz="1600" i="1">
                <a:solidFill>
                  <a:schemeClr val="tx2"/>
                </a:solidFill>
                <a:latin typeface="Tahoma" panose="020B0604030504040204" pitchFamily="34" charset="0"/>
              </a:rPr>
              <a:t>Actividades durante y después del evento </a:t>
            </a:r>
          </a:p>
        </p:txBody>
      </p:sp>
      <p:sp>
        <p:nvSpPr>
          <p:cNvPr id="5123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215313" y="6243638"/>
            <a:ext cx="471487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8EFFAFD-1AEC-41B6-AD29-47C724D9F705}" type="slidenum">
              <a:rPr lang="es-ES" altLang="en-US" smtClean="0">
                <a:solidFill>
                  <a:srgbClr val="000000"/>
                </a:solidFill>
              </a:rPr>
              <a:pPr/>
              <a:t>3</a:t>
            </a:fld>
            <a:endParaRPr lang="es-ES" altLang="en-US">
              <a:solidFill>
                <a:srgbClr val="000000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99741"/>
              </p:ext>
            </p:extLst>
          </p:nvPr>
        </p:nvGraphicFramePr>
        <p:xfrm>
          <a:off x="71438" y="1619250"/>
          <a:ext cx="9001125" cy="1760536"/>
        </p:xfrm>
        <a:graphic>
          <a:graphicData uri="http://schemas.openxmlformats.org/drawingml/2006/table">
            <a:tbl>
              <a:tblPr firstRow="1" bandRow="1"/>
              <a:tblGrid>
                <a:gridCol w="6300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854"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Actividad</a:t>
                      </a:r>
                    </a:p>
                  </a:txBody>
                  <a:tcPr marT="45740" marB="457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Estado</a:t>
                      </a:r>
                    </a:p>
                  </a:txBody>
                  <a:tcPr marT="45740" marB="457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947"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Registro de asistencia</a:t>
                      </a:r>
                    </a:p>
                  </a:txBody>
                  <a:tcPr marT="45740" marB="457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OK</a:t>
                      </a:r>
                    </a:p>
                  </a:txBody>
                  <a:tcPr marT="45740" marB="457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947"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baseline="0" dirty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Entrega de formato para realizar preguntas o intervenciones</a:t>
                      </a:r>
                    </a:p>
                  </a:txBody>
                  <a:tcPr marT="45740" marB="457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000" dirty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OK </a:t>
                      </a:r>
                    </a:p>
                  </a:txBody>
                  <a:tcPr marT="45740" marB="457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9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Entrega del resumen del</a:t>
                      </a:r>
                      <a:r>
                        <a:rPr lang="es-CO" sz="1000" kern="1200" baseline="0" dirty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informe de rendición de cuentas</a:t>
                      </a:r>
                      <a:endParaRPr lang="es-CO" sz="1000" kern="1200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40" marB="457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OK</a:t>
                      </a:r>
                    </a:p>
                  </a:txBody>
                  <a:tcPr marT="45740" marB="457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9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baseline="0" dirty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Urna para recibo de quejas y reclamos</a:t>
                      </a:r>
                    </a:p>
                  </a:txBody>
                  <a:tcPr marT="45740" marB="457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N/A </a:t>
                      </a:r>
                    </a:p>
                  </a:txBody>
                  <a:tcPr marT="45740" marB="457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9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baseline="0" dirty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Designación de una maestra de ceremonia dentro del mismo contrato de la logística (Sondeo de mercado)</a:t>
                      </a:r>
                    </a:p>
                  </a:txBody>
                  <a:tcPr marT="45740" marB="457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OK  </a:t>
                      </a:r>
                    </a:p>
                  </a:txBody>
                  <a:tcPr marT="45740" marB="457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9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baseline="0" dirty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Participación de la ciudadanía </a:t>
                      </a:r>
                    </a:p>
                  </a:txBody>
                  <a:tcPr marT="45740" marB="457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OK  </a:t>
                      </a:r>
                    </a:p>
                  </a:txBody>
                  <a:tcPr marT="45740" marB="457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150" name="Text Box 21"/>
          <p:cNvSpPr txBox="1">
            <a:spLocks noChangeArrowheads="1"/>
          </p:cNvSpPr>
          <p:nvPr/>
        </p:nvSpPr>
        <p:spPr bwMode="auto">
          <a:xfrm>
            <a:off x="625475" y="1204913"/>
            <a:ext cx="7107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O" altLang="es-CO" b="1">
                <a:solidFill>
                  <a:srgbClr val="000000"/>
                </a:solidFill>
                <a:latin typeface="Tahoma" panose="020B0604030504040204" pitchFamily="34" charset="0"/>
              </a:rPr>
              <a:t>En la audiencia</a:t>
            </a:r>
          </a:p>
        </p:txBody>
      </p:sp>
      <p:sp>
        <p:nvSpPr>
          <p:cNvPr id="5151" name="Text Box 21"/>
          <p:cNvSpPr txBox="1">
            <a:spLocks noChangeArrowheads="1"/>
          </p:cNvSpPr>
          <p:nvPr/>
        </p:nvSpPr>
        <p:spPr bwMode="auto">
          <a:xfrm>
            <a:off x="625475" y="3768725"/>
            <a:ext cx="7107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O" altLang="es-CO" b="1">
                <a:solidFill>
                  <a:srgbClr val="000000"/>
                </a:solidFill>
                <a:latin typeface="Tahoma" panose="020B0604030504040204" pitchFamily="34" charset="0"/>
              </a:rPr>
              <a:t>Después de la audiencia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756736"/>
              </p:ext>
            </p:extLst>
          </p:nvPr>
        </p:nvGraphicFramePr>
        <p:xfrm>
          <a:off x="71438" y="4149725"/>
          <a:ext cx="9072562" cy="2097107"/>
        </p:xfrm>
        <a:graphic>
          <a:graphicData uri="http://schemas.openxmlformats.org/drawingml/2006/table">
            <a:tbl>
              <a:tblPr firstRow="1" bandRow="1"/>
              <a:tblGrid>
                <a:gridCol w="6350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1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847"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Actividad</a:t>
                      </a:r>
                    </a:p>
                  </a:txBody>
                  <a:tcPr marT="45710" marB="457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Estado</a:t>
                      </a:r>
                    </a:p>
                  </a:txBody>
                  <a:tcPr marT="45710" marB="457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19"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Divulgación de conclusiones</a:t>
                      </a:r>
                    </a:p>
                  </a:txBody>
                  <a:tcPr marT="45710" marB="457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OK</a:t>
                      </a:r>
                      <a:r>
                        <a:rPr lang="es-CO" sz="1000" baseline="0" dirty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s-CO" sz="1000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0" marB="457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410"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baseline="0" dirty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Evaluación del proceso de rendición de cuentas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baseline="0" dirty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-Diseño cuestionario.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baseline="0" dirty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-Realización encuesta.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baseline="0" dirty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-Autoevaluación grupo de apoyo.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baseline="0" dirty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-Consulta organismos de control, aspectos a mejorar.</a:t>
                      </a:r>
                    </a:p>
                  </a:txBody>
                  <a:tcPr marT="45710" marB="457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s-CO" sz="1000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OK </a:t>
                      </a:r>
                      <a:r>
                        <a:rPr lang="es-CO" sz="1000" baseline="0" dirty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El día del evento</a:t>
                      </a:r>
                    </a:p>
                    <a:p>
                      <a:pPr algn="ctr"/>
                      <a:r>
                        <a:rPr lang="es-CO" sz="1000" dirty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Una vez realizado el evento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Una vez realizado el evento</a:t>
                      </a:r>
                    </a:p>
                  </a:txBody>
                  <a:tcPr marT="45710" marB="457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Retroalimentación gestión institucional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baseline="0" dirty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-Formulación plan de mejoramiento propuestas comunidad.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baseline="0" dirty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-Comunicar actividades previas al plan de mejoramiento.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baseline="0" dirty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-Informe permanente a la comunidad estado plan de mejoramiento</a:t>
                      </a:r>
                      <a:endParaRPr lang="es-CO" sz="1000" kern="1200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0" marB="457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Pendiente </a:t>
                      </a:r>
                    </a:p>
                  </a:txBody>
                  <a:tcPr marT="45710" marB="457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69" name="4 CuadroTexto"/>
          <p:cNvSpPr txBox="1">
            <a:spLocks noChangeArrowheads="1"/>
          </p:cNvSpPr>
          <p:nvPr/>
        </p:nvSpPr>
        <p:spPr bwMode="auto">
          <a:xfrm>
            <a:off x="1411288" y="688975"/>
            <a:ext cx="7713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O" altLang="es-CO" sz="12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 cumplimiento de la Ley 489 de 1998, artículo 33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2 CuadroTexto"/>
          <p:cNvSpPr txBox="1">
            <a:spLocks noChangeArrowheads="1"/>
          </p:cNvSpPr>
          <p:nvPr/>
        </p:nvSpPr>
        <p:spPr bwMode="auto">
          <a:xfrm>
            <a:off x="3175" y="4953000"/>
            <a:ext cx="91408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CO" altLang="es-CO" sz="240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Presentaciones PPT – 2014 - Carátula OffShore</a:t>
            </a:r>
          </a:p>
          <a:p>
            <a:pPr algn="ctr" eaLnBrk="1" hangingPunct="1"/>
            <a:endParaRPr lang="es-CO" altLang="es-CO" b="1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s-CO" altLang="es-CO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Nicolas Mejia Mejia</a:t>
            </a:r>
          </a:p>
          <a:p>
            <a:pPr algn="ctr" eaLnBrk="1" hangingPunct="1"/>
            <a:r>
              <a:rPr lang="es-CO" altLang="es-CO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Vicepresidente de Promoción y Asignación de Áreas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361889"/>
              </p:ext>
            </p:extLst>
          </p:nvPr>
        </p:nvGraphicFramePr>
        <p:xfrm>
          <a:off x="250825" y="1844675"/>
          <a:ext cx="8770938" cy="4522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1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1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8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Nombre 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85" marR="83585" marT="41783" marB="4178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Dependencia 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85" marR="83585" marT="41783" marB="4178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Responsabilidad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85" marR="83585" marT="41783" marB="4178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Doris Gómez,</a:t>
                      </a:r>
                      <a:r>
                        <a:rPr lang="es-CO" sz="1100" baseline="0" dirty="0">
                          <a:effectLst/>
                        </a:rPr>
                        <a:t> Maria Gabriela Sarabia, Gloria Martinez y Edgar Rodriguez  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85" marR="83585" marT="41783" marB="4178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Vicepresidencia  Administrativa y Financiera </a:t>
                      </a:r>
                      <a:endParaRPr lang="es-CO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Atención al Ciudadano y Comunicaciones 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85" marR="83585" marT="41783" marB="4178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Responsables realización de la Rendición de Cuentas 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85" marR="83585" marT="41783" marB="4178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Gloria Martínez 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85" marR="83585" marT="41783" marB="4178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Vicepresidencia de Promoción y Asignación de Áreas 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85" marR="83585" marT="41783" marB="4178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>
                          <a:effectLst/>
                        </a:rPr>
                        <a:t> </a:t>
                      </a:r>
                      <a:r>
                        <a:rPr lang="es-CO" sz="1000" dirty="0">
                          <a:effectLst/>
                        </a:rPr>
                        <a:t>Responsables realización de la Rendición de Cuentas </a:t>
                      </a:r>
                      <a:endParaRPr lang="es-C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85" marR="83585" marT="41783" marB="4178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Claudia Niño,</a:t>
                      </a:r>
                      <a:r>
                        <a:rPr lang="es-CO" sz="1100" baseline="0" dirty="0">
                          <a:effectLst/>
                        </a:rPr>
                        <a:t> Jorge Castillo </a:t>
                      </a:r>
                      <a:endParaRPr lang="es-CO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Julio Cesar</a:t>
                      </a:r>
                      <a:r>
                        <a:rPr lang="es-CO" sz="1100" baseline="0" dirty="0">
                          <a:effectLst/>
                        </a:rPr>
                        <a:t> Irurita </a:t>
                      </a:r>
                      <a:r>
                        <a:rPr lang="es-CO" sz="1100" dirty="0">
                          <a:effectLst/>
                        </a:rPr>
                        <a:t> 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85" marR="83585" marT="41783" marB="4178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OTI</a:t>
                      </a:r>
                      <a:endParaRPr lang="es-CO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VPAA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85" marR="83585" marT="41783" marB="4178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Apoyo tecnológico </a:t>
                      </a:r>
                      <a:endParaRPr lang="es-CO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Web master 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85" marR="83585" marT="41783" marB="4178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Carolina Gutierrez 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85" marR="83585" marT="41783" marB="4178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Vicepresidencia Contratos de Hidrocarburos 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85" marR="83585" marT="41783" marB="4178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Enlace y apoyo temático con la Vicepresidencias 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85" marR="83585" marT="41783" marB="4178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Diego</a:t>
                      </a:r>
                      <a:r>
                        <a:rPr lang="es-CO" sz="1100" baseline="0" dirty="0">
                          <a:effectLst/>
                        </a:rPr>
                        <a:t> de la Cruz </a:t>
                      </a:r>
                      <a:endParaRPr lang="es-CO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 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85" marR="83585" marT="41783" marB="4178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Vicepresidencia Técnica 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85" marR="83585" marT="41783" marB="4178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Enlace y apoyo temático con la Vicepresidencias 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85" marR="83585" marT="41783" marB="4178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Holman Bustos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85" marR="83585" marT="41783" marB="4178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Vicepresidencia Operaciones y Regalías 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85" marR="83585" marT="41783" marB="4178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Enlace y apoyo temático con la Vicepresidencias 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85" marR="83585" marT="41783" marB="4178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Sandra Rodriguez, Blanca</a:t>
                      </a:r>
                      <a:r>
                        <a:rPr lang="es-CO" sz="1100" baseline="0" dirty="0">
                          <a:effectLst/>
                        </a:rPr>
                        <a:t> Liliana Sierra y </a:t>
                      </a:r>
                      <a:r>
                        <a:rPr lang="es-CO" sz="1100" dirty="0">
                          <a:effectLst/>
                        </a:rPr>
                        <a:t>Cristian Vargas 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85" marR="83585" marT="41783" marB="4178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Grupo de Planeación 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85" marR="83585" marT="41783" marB="4178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Coordina el contenido temático que se presentará en la Rendición de Cuentas</a:t>
                      </a:r>
                      <a:r>
                        <a:rPr lang="es-CO" sz="900" dirty="0">
                          <a:effectLst/>
                        </a:rPr>
                        <a:t> 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585" marR="83585" marT="41783" marB="4178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649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Neivis Arteta    </a:t>
                      </a:r>
                    </a:p>
                  </a:txBody>
                  <a:tcPr marL="83585" marR="83585" marT="41783" marB="4178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Oficina Asesora Jurídica y Oficina de Control Interno </a:t>
                      </a:r>
                    </a:p>
                    <a:p>
                      <a:endParaRPr lang="es-CO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585" marR="83585" marT="41783" marB="41783"/>
                </a:tc>
                <a:tc>
                  <a:txBody>
                    <a:bodyPr/>
                    <a:lstStyle/>
                    <a:p>
                      <a:r>
                        <a:rPr lang="es-CO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Presentación informe </a:t>
                      </a:r>
                    </a:p>
                  </a:txBody>
                  <a:tcPr marL="83585" marR="83585" marT="41783" marB="4178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189" name="Rectángulo 1"/>
          <p:cNvSpPr>
            <a:spLocks noChangeArrowheads="1"/>
          </p:cNvSpPr>
          <p:nvPr/>
        </p:nvSpPr>
        <p:spPr bwMode="auto">
          <a:xfrm>
            <a:off x="2627313" y="908050"/>
            <a:ext cx="4572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CO" altLang="es-CO" sz="1400" dirty="0">
                <a:latin typeface="Tahoma" panose="020B0604030504040204" pitchFamily="34" charset="0"/>
                <a:cs typeface="Tahoma" panose="020B0604030504040204" pitchFamily="34" charset="0"/>
              </a:rPr>
              <a:t>Fecha: 28 de noviembre de 2016  </a:t>
            </a:r>
          </a:p>
          <a:p>
            <a:pPr algn="ctr"/>
            <a:r>
              <a:rPr lang="es-CO" altLang="es-CO" sz="1400" dirty="0">
                <a:latin typeface="Tahoma" panose="020B0604030504040204" pitchFamily="34" charset="0"/>
                <a:cs typeface="Tahoma" panose="020B0604030504040204" pitchFamily="34" charset="0"/>
              </a:rPr>
              <a:t>Lugar: Bogotá Auditorio Compensar Calle 94   </a:t>
            </a:r>
          </a:p>
          <a:p>
            <a:pPr algn="ctr"/>
            <a:r>
              <a:rPr lang="es-CO" altLang="es-CO" sz="1400" dirty="0">
                <a:latin typeface="Tahoma" panose="020B0604030504040204" pitchFamily="34" charset="0"/>
                <a:cs typeface="Tahoma" panose="020B0604030504040204" pitchFamily="34" charset="0"/>
              </a:rPr>
              <a:t>Grupo de Apoyo: </a:t>
            </a:r>
          </a:p>
        </p:txBody>
      </p:sp>
      <p:sp>
        <p:nvSpPr>
          <p:cNvPr id="6190" name="CuadroTexto 4"/>
          <p:cNvSpPr txBox="1">
            <a:spLocks noChangeArrowheads="1"/>
          </p:cNvSpPr>
          <p:nvPr/>
        </p:nvSpPr>
        <p:spPr bwMode="auto">
          <a:xfrm>
            <a:off x="1476375" y="200025"/>
            <a:ext cx="4681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CO" altLang="es-CO" sz="2000" b="1">
                <a:latin typeface="Tahoma" panose="020B0604030504040204" pitchFamily="34" charset="0"/>
                <a:cs typeface="Tahoma" panose="020B0604030504040204" pitchFamily="34" charset="0"/>
              </a:rPr>
              <a:t>Audiencia de Rendición de Cuentas de la ANH 2015  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CuadroTexto"/>
          <p:cNvSpPr txBox="1">
            <a:spLocks noChangeArrowheads="1"/>
          </p:cNvSpPr>
          <p:nvPr/>
        </p:nvSpPr>
        <p:spPr bwMode="auto">
          <a:xfrm>
            <a:off x="179388" y="1125538"/>
            <a:ext cx="877728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O" altLang="es-CO" sz="12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Fecha: 28 de Noviembre de 2016</a:t>
            </a:r>
          </a:p>
          <a:p>
            <a:r>
              <a:rPr lang="es-CO" altLang="es-CO" sz="12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Hora: 8 a.m. a 12 </a:t>
            </a:r>
            <a:r>
              <a:rPr lang="es-CO" altLang="es-CO" sz="1200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a.m</a:t>
            </a:r>
            <a:endParaRPr lang="es-CO" altLang="es-CO" sz="12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O" altLang="es-CO" sz="12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Ciudad: Bogotá </a:t>
            </a:r>
          </a:p>
          <a:p>
            <a:r>
              <a:rPr lang="es-CO" altLang="es-CO" sz="12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Lugar: Auditorio primer piso - </a:t>
            </a:r>
            <a:r>
              <a:rPr lang="es-ES" sz="12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Compensar ubicado en la Calle 94 No.23 - 43 en la ciudad de Bogotá</a:t>
            </a:r>
            <a:r>
              <a:rPr lang="es-CO" altLang="es-CO" sz="1200" dirty="0"/>
              <a:t> </a:t>
            </a:r>
            <a:endParaRPr lang="es-CO" altLang="es-CO" sz="1200" dirty="0">
              <a:solidFill>
                <a:srgbClr val="000000"/>
              </a:solidFill>
            </a:endParaRPr>
          </a:p>
          <a:p>
            <a:r>
              <a:rPr lang="es-CO" altLang="es-CO" sz="1200" dirty="0">
                <a:solidFill>
                  <a:srgbClr val="000000"/>
                </a:solidFill>
                <a:cs typeface="Tahoma" panose="020B0604030504040204" pitchFamily="34" charset="0"/>
              </a:rPr>
              <a:t>C</a:t>
            </a:r>
            <a:r>
              <a:rPr lang="es-CO" altLang="es-CO" sz="12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apacidad del auditorio: 100 personas </a:t>
            </a:r>
          </a:p>
          <a:p>
            <a:r>
              <a:rPr lang="es-CO" altLang="es-CO" sz="12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Forma de contratar: Sondeo de Mercado (invitadas 3 compañías)  En el montaje haciendo pruebas de sonido e imágenes </a:t>
            </a:r>
          </a:p>
          <a:p>
            <a:endParaRPr lang="es-CO" altLang="es-CO" dirty="0">
              <a:solidFill>
                <a:srgbClr val="000000"/>
              </a:solidFill>
            </a:endParaRPr>
          </a:p>
        </p:txBody>
      </p:sp>
      <p:sp>
        <p:nvSpPr>
          <p:cNvPr id="7171" name="3 CuadroTexto"/>
          <p:cNvSpPr txBox="1">
            <a:spLocks noChangeArrowheads="1"/>
          </p:cNvSpPr>
          <p:nvPr/>
        </p:nvSpPr>
        <p:spPr bwMode="auto">
          <a:xfrm>
            <a:off x="1323975" y="396875"/>
            <a:ext cx="4608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O" altLang="es-CO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Fecha, hora y lugar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412353"/>
            <a:ext cx="3468104" cy="19527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412354"/>
            <a:ext cx="3672408" cy="19527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7" y="4509120"/>
            <a:ext cx="3468105" cy="20882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4509121"/>
            <a:ext cx="3658606" cy="208823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CuadroTexto"/>
          <p:cNvSpPr txBox="1">
            <a:spLocks noChangeArrowheads="1"/>
          </p:cNvSpPr>
          <p:nvPr/>
        </p:nvSpPr>
        <p:spPr bwMode="auto">
          <a:xfrm>
            <a:off x="3175" y="4953000"/>
            <a:ext cx="91408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CO" altLang="es-CO" sz="240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Presentaciones PPT – 2014 - Carátula OffShore</a:t>
            </a:r>
          </a:p>
          <a:p>
            <a:pPr algn="ctr" eaLnBrk="1" hangingPunct="1"/>
            <a:endParaRPr lang="es-CO" altLang="es-CO" b="1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s-CO" altLang="es-CO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Nicolas Mejia Mejia</a:t>
            </a:r>
          </a:p>
          <a:p>
            <a:pPr algn="ctr" eaLnBrk="1" hangingPunct="1"/>
            <a:r>
              <a:rPr lang="es-CO" altLang="es-CO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Vicepresidente de Promoción y Asignación de Áreas</a:t>
            </a:r>
          </a:p>
        </p:txBody>
      </p:sp>
      <p:sp>
        <p:nvSpPr>
          <p:cNvPr id="8195" name="CuadroTexto 4"/>
          <p:cNvSpPr txBox="1">
            <a:spLocks noChangeArrowheads="1"/>
          </p:cNvSpPr>
          <p:nvPr/>
        </p:nvSpPr>
        <p:spPr bwMode="auto">
          <a:xfrm>
            <a:off x="1476374" y="200025"/>
            <a:ext cx="55438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CO" altLang="es-CO" b="1" dirty="0">
                <a:latin typeface="Tahoma" panose="020B0604030504040204" pitchFamily="34" charset="0"/>
                <a:cs typeface="Tahoma" panose="020B0604030504040204" pitchFamily="34" charset="0"/>
              </a:rPr>
              <a:t>Audiencia de Rendición de Cuentas de la ANH 2016  Auditorio Compensar 1er piso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268760"/>
            <a:ext cx="6264696" cy="54006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CuadroTexto"/>
          <p:cNvSpPr txBox="1">
            <a:spLocks noChangeArrowheads="1"/>
          </p:cNvSpPr>
          <p:nvPr/>
        </p:nvSpPr>
        <p:spPr bwMode="auto">
          <a:xfrm>
            <a:off x="3175" y="4953000"/>
            <a:ext cx="91408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CO" altLang="es-CO" sz="240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Presentaciones PPT – 2014 - Carátula OffShore</a:t>
            </a:r>
          </a:p>
          <a:p>
            <a:pPr algn="ctr" eaLnBrk="1" hangingPunct="1"/>
            <a:endParaRPr lang="es-CO" altLang="es-CO" b="1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s-CO" altLang="es-CO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Nicolas Mejia Mejia</a:t>
            </a:r>
          </a:p>
          <a:p>
            <a:pPr algn="ctr" eaLnBrk="1" hangingPunct="1"/>
            <a:r>
              <a:rPr lang="es-CO" altLang="es-CO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Vicepresidente de Promoción y Asignación de Áreas</a:t>
            </a:r>
          </a:p>
        </p:txBody>
      </p:sp>
      <p:sp>
        <p:nvSpPr>
          <p:cNvPr id="10243" name="CuadroTexto 4"/>
          <p:cNvSpPr txBox="1">
            <a:spLocks noChangeArrowheads="1"/>
          </p:cNvSpPr>
          <p:nvPr/>
        </p:nvSpPr>
        <p:spPr bwMode="auto">
          <a:xfrm>
            <a:off x="1476375" y="200025"/>
            <a:ext cx="4681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CO" altLang="es-CO" sz="2000" b="1" dirty="0">
                <a:latin typeface="Tahoma" panose="020B0604030504040204" pitchFamily="34" charset="0"/>
                <a:cs typeface="Tahoma" panose="020B0604030504040204" pitchFamily="34" charset="0"/>
              </a:rPr>
              <a:t>Audiencia de Rendición de Cuentas de la ANH 2016  </a:t>
            </a:r>
          </a:p>
        </p:txBody>
      </p:sp>
      <p:sp>
        <p:nvSpPr>
          <p:cNvPr id="10245" name="CuadroTexto 2"/>
          <p:cNvSpPr txBox="1">
            <a:spLocks noChangeArrowheads="1"/>
          </p:cNvSpPr>
          <p:nvPr/>
        </p:nvSpPr>
        <p:spPr bwMode="auto">
          <a:xfrm>
            <a:off x="114300" y="2265363"/>
            <a:ext cx="16589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es-CO" altLang="es-CO" sz="1400" dirty="0">
                <a:latin typeface="Tahoma" panose="020B0604030504040204" pitchFamily="34" charset="0"/>
                <a:cs typeface="Tahoma" panose="020B0604030504040204" pitchFamily="34" charset="0"/>
              </a:rPr>
              <a:t>Se publicará la encuesta en el sitio web del 21 de octubre hasta el 18 de noviembre 2016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196752"/>
            <a:ext cx="6679435" cy="525658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CuadroTexto"/>
          <p:cNvSpPr txBox="1">
            <a:spLocks noChangeArrowheads="1"/>
          </p:cNvSpPr>
          <p:nvPr/>
        </p:nvSpPr>
        <p:spPr bwMode="auto">
          <a:xfrm>
            <a:off x="3175" y="4953000"/>
            <a:ext cx="91408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CO" altLang="es-CO" sz="240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Presentaciones PPT – 2014 - Carátula OffShore</a:t>
            </a:r>
          </a:p>
          <a:p>
            <a:pPr algn="ctr" eaLnBrk="1" hangingPunct="1"/>
            <a:endParaRPr lang="es-CO" altLang="es-CO" b="1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s-CO" altLang="es-CO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Nicolas Mejia Mejia</a:t>
            </a:r>
          </a:p>
          <a:p>
            <a:pPr algn="ctr" eaLnBrk="1" hangingPunct="1"/>
            <a:r>
              <a:rPr lang="es-CO" altLang="es-CO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Vicepresidente de Promoción y Asignación de Áreas</a:t>
            </a:r>
          </a:p>
        </p:txBody>
      </p:sp>
      <p:sp>
        <p:nvSpPr>
          <p:cNvPr id="11267" name="CuadroTexto 4"/>
          <p:cNvSpPr txBox="1">
            <a:spLocks noChangeArrowheads="1"/>
          </p:cNvSpPr>
          <p:nvPr/>
        </p:nvSpPr>
        <p:spPr bwMode="auto">
          <a:xfrm>
            <a:off x="1476375" y="200025"/>
            <a:ext cx="4681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CO" altLang="es-CO" sz="2000" b="1" dirty="0">
                <a:latin typeface="Tahoma" panose="020B0604030504040204" pitchFamily="34" charset="0"/>
                <a:cs typeface="Tahoma" panose="020B0604030504040204" pitchFamily="34" charset="0"/>
              </a:rPr>
              <a:t>Audiencia de Rendición de Cuentas de la ANH 2016  </a:t>
            </a:r>
          </a:p>
        </p:txBody>
      </p:sp>
      <p:sp>
        <p:nvSpPr>
          <p:cNvPr id="11269" name="CuadroTexto 2"/>
          <p:cNvSpPr txBox="1">
            <a:spLocks noChangeArrowheads="1"/>
          </p:cNvSpPr>
          <p:nvPr/>
        </p:nvSpPr>
        <p:spPr bwMode="auto">
          <a:xfrm>
            <a:off x="179388" y="2603500"/>
            <a:ext cx="21971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es-CO" altLang="es-CO" dirty="0">
                <a:latin typeface="Tahoma" panose="020B0604030504040204" pitchFamily="34" charset="0"/>
                <a:cs typeface="Tahoma" panose="020B0604030504040204" pitchFamily="34" charset="0"/>
              </a:rPr>
              <a:t>Estos son los resultados que arrojaron la publicación de la encuesta a los ciudadanos sobre los temas a escoger en la Rendición de Cuentas Externa ANH 2016</a:t>
            </a:r>
          </a:p>
          <a:p>
            <a:pPr algn="just"/>
            <a:endParaRPr lang="es-CO" altLang="es-CO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s-CO" altLang="es-CO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s-CO" altLang="es-CO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s-CO" altLang="es-CO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s-CO" altLang="es-CO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n 2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50"/>
          <a:stretch/>
        </p:blipFill>
        <p:spPr bwMode="auto">
          <a:xfrm>
            <a:off x="2552701" y="1484784"/>
            <a:ext cx="6048672" cy="442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CuadroTexto"/>
          <p:cNvSpPr txBox="1">
            <a:spLocks noChangeArrowheads="1"/>
          </p:cNvSpPr>
          <p:nvPr/>
        </p:nvSpPr>
        <p:spPr bwMode="auto">
          <a:xfrm>
            <a:off x="3175" y="4953000"/>
            <a:ext cx="91408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CO" altLang="es-CO" sz="2400" b="1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Presentaciones PPT – 2014 - Carátula </a:t>
            </a:r>
            <a:r>
              <a:rPr lang="es-CO" altLang="es-CO" sz="2400" b="1" dirty="0" err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OffShore</a:t>
            </a:r>
            <a:endParaRPr lang="es-CO" altLang="es-CO" sz="2400" b="1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es-CO" altLang="es-CO" b="1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s-CO" altLang="es-CO" dirty="0" err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Nicolas</a:t>
            </a:r>
            <a:r>
              <a:rPr lang="es-CO" altLang="es-CO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Mejia </a:t>
            </a:r>
            <a:r>
              <a:rPr lang="es-CO" altLang="es-CO" dirty="0" err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Mejia</a:t>
            </a:r>
            <a:endParaRPr lang="es-CO" altLang="es-CO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s-CO" altLang="es-CO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Vicepresidente de Promoción y Asignación de Áreas</a:t>
            </a:r>
          </a:p>
        </p:txBody>
      </p:sp>
      <p:sp>
        <p:nvSpPr>
          <p:cNvPr id="12291" name="CuadroTexto 4"/>
          <p:cNvSpPr txBox="1">
            <a:spLocks noChangeArrowheads="1"/>
          </p:cNvSpPr>
          <p:nvPr/>
        </p:nvSpPr>
        <p:spPr bwMode="auto">
          <a:xfrm>
            <a:off x="1476375" y="200025"/>
            <a:ext cx="4681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CO" altLang="es-CO" sz="2000" b="1" dirty="0">
                <a:latin typeface="Tahoma" panose="020B0604030504040204" pitchFamily="34" charset="0"/>
                <a:cs typeface="Tahoma" panose="020B0604030504040204" pitchFamily="34" charset="0"/>
              </a:rPr>
              <a:t>Audiencia de Rendición de Cuentas de la ANH 2016  </a:t>
            </a:r>
          </a:p>
        </p:txBody>
      </p:sp>
      <p:sp>
        <p:nvSpPr>
          <p:cNvPr id="12293" name="CuadroTexto 1"/>
          <p:cNvSpPr txBox="1">
            <a:spLocks noChangeArrowheads="1"/>
          </p:cNvSpPr>
          <p:nvPr/>
        </p:nvSpPr>
        <p:spPr bwMode="auto">
          <a:xfrm>
            <a:off x="1201738" y="1500188"/>
            <a:ext cx="7561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O" altLang="es-CO" sz="1600" dirty="0">
                <a:latin typeface="Tahoma" panose="020B0604030504040204" pitchFamily="34" charset="0"/>
                <a:cs typeface="Tahoma" panose="020B0604030504040204" pitchFamily="34" charset="0"/>
              </a:rPr>
              <a:t>Se abrirá el chat el viernes 21 y 28 de octubre y 4 y 11 de noviembre para que los ciudadanos participen a través de este canal enviando temas que les gustaría se tratarán en la Rendición de Cuentas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603440"/>
            <a:ext cx="7776864" cy="262576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BAFE52DC0F0E4D842EABD4A218E42E" ma:contentTypeVersion="2" ma:contentTypeDescription="Crear nuevo documento." ma:contentTypeScope="" ma:versionID="52b263663e53af53b37c7f7b85c91aad">
  <xsd:schema xmlns:xsd="http://www.w3.org/2001/XMLSchema" xmlns:xs="http://www.w3.org/2001/XMLSchema" xmlns:p="http://schemas.microsoft.com/office/2006/metadata/properties" xmlns:ns1="http://schemas.microsoft.com/sharepoint/v3" xmlns:ns2="4afde810-2293-4670-bb5c-117753097ca5" targetNamespace="http://schemas.microsoft.com/office/2006/metadata/properties" ma:root="true" ma:fieldsID="f80fb3e10a1309681584f0ace55822c2" ns1:_="" ns2:_="">
    <xsd:import namespace="http://schemas.microsoft.com/sharepoint/v3"/>
    <xsd:import namespace="4afde810-2293-4670-bb5c-117753097ca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de810-2293-4670-bb5c-117753097c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168AAC0-D920-4AEC-A634-2DB358EFF1DE}"/>
</file>

<file path=customXml/itemProps2.xml><?xml version="1.0" encoding="utf-8"?>
<ds:datastoreItem xmlns:ds="http://schemas.openxmlformats.org/officeDocument/2006/customXml" ds:itemID="{9855D99D-534C-44B0-BE75-56116AA44053}"/>
</file>

<file path=customXml/itemProps3.xml><?xml version="1.0" encoding="utf-8"?>
<ds:datastoreItem xmlns:ds="http://schemas.openxmlformats.org/officeDocument/2006/customXml" ds:itemID="{EF3F43D1-3B41-4160-BC02-7CCF6B0BB6F6}"/>
</file>

<file path=docProps/app.xml><?xml version="1.0" encoding="utf-8"?>
<Properties xmlns="http://schemas.openxmlformats.org/officeDocument/2006/extended-properties" xmlns:vt="http://schemas.openxmlformats.org/officeDocument/2006/docPropsVTypes">
  <TotalTime>57327</TotalTime>
  <Words>1195</Words>
  <Application>Microsoft Office PowerPoint</Application>
  <PresentationFormat>Presentación en pantalla (4:3)</PresentationFormat>
  <Paragraphs>169</Paragraphs>
  <Slides>9</Slides>
  <Notes>0</Notes>
  <HiddenSlides>7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MS PGothic</vt:lpstr>
      <vt:lpstr>MS PGothic</vt:lpstr>
      <vt:lpstr>Arial</vt:lpstr>
      <vt:lpstr>Arial Black</vt:lpstr>
      <vt:lpstr>Calibri</vt:lpstr>
      <vt:lpstr>Tahoma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Hogar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Jana De Galindo</dc:creator>
  <cp:lastModifiedBy>Doris Gomez Silva</cp:lastModifiedBy>
  <cp:revision>128</cp:revision>
  <cp:lastPrinted>2016-12-05T15:28:43Z</cp:lastPrinted>
  <dcterms:created xsi:type="dcterms:W3CDTF">2014-10-06T17:04:15Z</dcterms:created>
  <dcterms:modified xsi:type="dcterms:W3CDTF">2016-12-05T15:33:58Z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0x01010094BAFE52DC0F0E4D842EABD4A218E42E</vt:lpwstr>
  </property>
</Properties>
</file>