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24"/>
  </p:notesMasterIdLst>
  <p:handoutMasterIdLst>
    <p:handoutMasterId r:id="rId25"/>
  </p:handoutMasterIdLst>
  <p:sldIdLst>
    <p:sldId id="27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4" r:id="rId16"/>
    <p:sldId id="300" r:id="rId17"/>
    <p:sldId id="302" r:id="rId18"/>
    <p:sldId id="295" r:id="rId19"/>
    <p:sldId id="296" r:id="rId20"/>
    <p:sldId id="297" r:id="rId21"/>
    <p:sldId id="298" r:id="rId22"/>
    <p:sldId id="301" r:id="rId23"/>
  </p:sldIdLst>
  <p:sldSz cx="9144000" cy="6858000" type="screen4x3"/>
  <p:notesSz cx="7315200" cy="96012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004236"/>
    <a:srgbClr val="CCFF33"/>
    <a:srgbClr val="A8DA08"/>
    <a:srgbClr val="003300"/>
    <a:srgbClr val="FFFFFF"/>
    <a:srgbClr val="F26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68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AD03A-DBBB-4859-B108-AF6BC9F16863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B90F2-30C4-4380-9A56-DD85D23B9C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9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2" tIns="47871" rIns="95742" bIns="478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2" tIns="47871" rIns="95742" bIns="478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98AFD9A-78CB-48E9-BB56-59F7975B7A54}" type="datetimeFigureOut">
              <a:rPr lang="es-CO"/>
              <a:pPr>
                <a:defRPr/>
              </a:pPr>
              <a:t>10/06/2014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2" tIns="47871" rIns="95742" bIns="47871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2" tIns="47871" rIns="95742" bIns="4787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2" tIns="47871" rIns="95742" bIns="478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2" tIns="47871" rIns="95742" bIns="478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0FF34A2-80B6-4983-9A91-E52A7EEB0E8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9897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Fuente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image</a:t>
            </a:r>
            <a:r>
              <a:rPr lang="es-ES" baseline="0" dirty="0" smtClean="0"/>
              <a:t>: </a:t>
            </a:r>
            <a:r>
              <a:rPr lang="es-CO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http://www.terralog.com/drill_cuttings_management.asp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90925-9802-4F28-8B00-B47FADB4252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59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Fuente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image</a:t>
            </a:r>
            <a:r>
              <a:rPr lang="es-ES" baseline="0" dirty="0" smtClean="0"/>
              <a:t>: </a:t>
            </a:r>
            <a:r>
              <a:rPr lang="es-CO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http://www.terralog.com/drill_cuttings_management.asp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90925-9802-4F28-8B00-B47FADB4252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59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Fuente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image</a:t>
            </a:r>
            <a:r>
              <a:rPr lang="es-ES" baseline="0" dirty="0" smtClean="0"/>
              <a:t>: </a:t>
            </a:r>
            <a:r>
              <a:rPr lang="es-CO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http://www.terralog.com/drill_cuttings_management.asp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90925-9802-4F28-8B00-B47FADB4252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59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Fuente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image</a:t>
            </a:r>
            <a:r>
              <a:rPr lang="es-ES" baseline="0" dirty="0" smtClean="0"/>
              <a:t>: </a:t>
            </a:r>
            <a:r>
              <a:rPr lang="es-CO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http://www.terralog.com/drill_cuttings_management.asp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90925-9802-4F28-8B00-B47FADB4252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59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de:</a:t>
            </a:r>
          </a:p>
          <a:p>
            <a:pPr marL="302066" indent="-302066">
              <a:buFontTx/>
              <a:buChar char="-"/>
            </a:pPr>
            <a:r>
              <a:rPr lang="es-CO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Porosidad y permeabilidad del acuífero</a:t>
            </a:r>
          </a:p>
          <a:p>
            <a:pPr marL="302066" indent="-302066">
              <a:buFontTx/>
              <a:buChar char="-"/>
            </a:pPr>
            <a:r>
              <a:rPr lang="es-CO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Presión del fluido</a:t>
            </a:r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2066" indent="-302066">
              <a:buFontTx/>
              <a:buChar char="-"/>
            </a:pPr>
            <a:r>
              <a:rPr lang="es-CO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Calidad del agua</a:t>
            </a:r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2066" indent="-302066">
              <a:buFontTx/>
              <a:buChar char="-"/>
            </a:pPr>
            <a:r>
              <a:rPr lang="es-CO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geológicas de las formaciones cruzadas.</a:t>
            </a:r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2066" indent="-302066">
              <a:buFontTx/>
              <a:buChar char="-"/>
            </a:pPr>
            <a:r>
              <a:rPr lang="es-CO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Temperatura del agua de la formación.</a:t>
            </a:r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90925-9802-4F28-8B00-B47FADB4252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22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45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4" name="3 Conector recto"/>
          <p:cNvCxnSpPr/>
          <p:nvPr userDrawn="1"/>
        </p:nvCxnSpPr>
        <p:spPr>
          <a:xfrm>
            <a:off x="0" y="620688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D:\Martín_Sánchez\Martín\Artes_Ilustraciones\Barriles_limpios\Nuevo_Sello\Sello_Barriles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3"/>
          <a:stretch/>
        </p:blipFill>
        <p:spPr bwMode="auto">
          <a:xfrm>
            <a:off x="8471847" y="-27385"/>
            <a:ext cx="672153" cy="9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5496" y="6309321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3 Imagen" descr="logowor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648" y="6225023"/>
            <a:ext cx="1656183" cy="63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Equion_logo_360x19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40760" y="6097971"/>
            <a:ext cx="1440160" cy="76002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Shale%20Gas%20Hydraulic%20Fracturing%20(Video).mov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2D2CD03-7BC1-4446-B7A8-41B1A2E352C9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0362" y="1196752"/>
            <a:ext cx="8423275" cy="47525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/>
            <a:r>
              <a:rPr lang="es-E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TALLER DE POZOS DE INYECCIÓN</a:t>
            </a:r>
          </a:p>
          <a:p>
            <a:pPr algn="ctr" eaLnBrk="0" fontAlgn="auto" hangingPunct="0">
              <a:spcAft>
                <a:spcPts val="0"/>
              </a:spcAft>
              <a:defRPr/>
            </a:pPr>
            <a:endParaRPr kumimoji="0" lang="es-CO" sz="3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ea typeface="+mj-ea"/>
              <a:cs typeface="+mj-cs"/>
            </a:endParaRPr>
          </a:p>
          <a:p>
            <a:pPr algn="ctr" eaLnBrk="0" fontAlgn="auto" hangingPunct="0">
              <a:spcAft>
                <a:spcPts val="0"/>
              </a:spcAft>
              <a:defRPr/>
            </a:pPr>
            <a:endParaRPr kumimoji="0" lang="es-CO" sz="3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ea typeface="+mj-ea"/>
              <a:cs typeface="+mj-cs"/>
            </a:endParaRPr>
          </a:p>
          <a:p>
            <a:pPr algn="ctr"/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GENERALIDADES SOBRE POZOS </a:t>
            </a:r>
            <a:r>
              <a:rPr lang="es-E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DISPOSAL</a:t>
            </a:r>
          </a:p>
          <a:p>
            <a:pPr algn="ctr"/>
            <a:endParaRPr lang="es-E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0" fontAlgn="auto" hangingPunct="0">
              <a:spcAft>
                <a:spcPts val="0"/>
              </a:spcAft>
              <a:defRPr/>
            </a:pP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j-ea"/>
                <a:cs typeface="+mj-cs"/>
              </a:rPr>
              <a:t>Fredy Omar Niño Flórez</a:t>
            </a:r>
          </a:p>
          <a:p>
            <a:pPr algn="r" eaLnBrk="0" fontAlgn="auto" hangingPunct="0">
              <a:spcAft>
                <a:spcPts val="0"/>
              </a:spcAft>
              <a:defRPr/>
            </a:pP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j-ea"/>
                <a:cs typeface="+mj-cs"/>
              </a:rPr>
              <a:t>Jaime F. Gómez</a:t>
            </a:r>
          </a:p>
          <a:p>
            <a:pPr algn="ctr" eaLnBrk="0" fontAlgn="auto" hangingPunct="0">
              <a:spcAft>
                <a:spcPts val="0"/>
              </a:spcAft>
              <a:defRPr/>
            </a:pPr>
            <a:endParaRPr lang="es-CO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ea typeface="+mj-ea"/>
              <a:cs typeface="+mj-cs"/>
            </a:endParaRP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  <a:t/>
            </a:r>
            <a:b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</a:b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  <a:t/>
            </a:r>
            <a:b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</a:b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  <a:t/>
            </a:r>
            <a:b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</a:b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  <a:t/>
            </a:r>
            <a:b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</a:b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  <a:t/>
            </a:r>
            <a:b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</a:b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  <a:t/>
            </a:r>
            <a:b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</a:b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  <a:t/>
            </a:r>
            <a:b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</a:b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  <a:t/>
            </a:r>
            <a:b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</a:br>
            <a:endParaRPr kumimoji="0" lang="es-CO" sz="2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15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23528" y="188640"/>
            <a:ext cx="1080000" cy="1080000"/>
          </a:xfrm>
          <a:prstGeom prst="ellipse">
            <a:avLst/>
          </a:prstGeom>
          <a:solidFill>
            <a:srgbClr val="ED770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atin typeface="Ecopetrol" panose="02000506000000020004" pitchFamily="2" charset="0"/>
              </a:rPr>
              <a:t>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47544" y="497807"/>
            <a:ext cx="460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COMPLETAMIENTO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378904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Revestido y Cañoneado</a:t>
            </a:r>
            <a:r>
              <a:rPr lang="es-CO" sz="1400" dirty="0" smtClean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365" y1="68769" x2="43365" y2="68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6028" r="43104" b="22692"/>
          <a:stretch/>
        </p:blipFill>
        <p:spPr bwMode="auto">
          <a:xfrm>
            <a:off x="207224" y="5225777"/>
            <a:ext cx="116304" cy="38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57188" y="5157192"/>
            <a:ext cx="8463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recomienda que la </a:t>
            </a:r>
            <a:r>
              <a:rPr lang="es-CO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tubería </a:t>
            </a: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esté recubierta </a:t>
            </a:r>
            <a:r>
              <a:rPr lang="es-CO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una capa de fibra de vidrio con el fin de evitar la corrosión y garantizar la integridad del pozo. </a:t>
            </a:r>
            <a:endParaRPr lang="es-ES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2679" r="74903" b="27882"/>
          <a:stretch/>
        </p:blipFill>
        <p:spPr bwMode="auto">
          <a:xfrm rot="-60000">
            <a:off x="654140" y="1709419"/>
            <a:ext cx="1569987" cy="18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940152" y="3761512"/>
            <a:ext cx="228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sz="1400" b="1" dirty="0" err="1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Gravel</a:t>
            </a:r>
            <a:r>
              <a:rPr lang="es-CO" sz="1400" b="1" dirty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Pack </a:t>
            </a:r>
            <a:r>
              <a:rPr lang="es-CO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(formaciones de arena no </a:t>
            </a: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consolidada) </a:t>
            </a:r>
            <a:endParaRPr lang="es-ES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95721" y="3771037"/>
            <a:ext cx="2092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400" b="1" dirty="0" smtClean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Hueco Abierto</a:t>
            </a:r>
            <a:r>
              <a:rPr lang="es-CO" sz="14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O" sz="14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CO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formaciones </a:t>
            </a: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consolidadas)</a:t>
            </a:r>
            <a:endParaRPr lang="es-CO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t="2730" r="43342" b="26793"/>
          <a:stretch/>
        </p:blipFill>
        <p:spPr bwMode="auto">
          <a:xfrm rot="-60000">
            <a:off x="3016552" y="1648079"/>
            <a:ext cx="2125851" cy="187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8" t="9318" r="2502" b="24637"/>
          <a:stretch/>
        </p:blipFill>
        <p:spPr bwMode="auto">
          <a:xfrm rot="-60000">
            <a:off x="6049644" y="1787845"/>
            <a:ext cx="2943142" cy="17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6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23528" y="188640"/>
            <a:ext cx="1080000" cy="1080000"/>
          </a:xfrm>
          <a:prstGeom prst="ellipse">
            <a:avLst/>
          </a:prstGeom>
          <a:solidFill>
            <a:srgbClr val="ED770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latin typeface="Ecopetrol" panose="02000506000000020004" pitchFamily="2" charset="0"/>
              </a:rPr>
              <a:t>3</a:t>
            </a:r>
            <a:endParaRPr lang="es-ES" sz="5400" dirty="0">
              <a:latin typeface="Ecopetrol" panose="02000506000000020004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544" y="365755"/>
            <a:ext cx="669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DE FACILIDADES DE SUPERFICIE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r="19111" b="12370"/>
          <a:stretch/>
        </p:blipFill>
        <p:spPr bwMode="auto">
          <a:xfrm>
            <a:off x="5436096" y="1393903"/>
            <a:ext cx="3124448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4" y="2132854"/>
            <a:ext cx="4536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CABEZA DE POZO: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estar equipada  para poder realizar mediciones en cualquier momento de caudal y presión de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inyección.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instalada una válvula de cheque entre la Cabeza del pozo y la bomba de inyección.</a:t>
            </a:r>
          </a:p>
        </p:txBody>
      </p:sp>
    </p:spTree>
    <p:extLst>
      <p:ext uri="{BB962C8B-B14F-4D97-AF65-F5344CB8AC3E}">
        <p14:creationId xmlns:p14="http://schemas.microsoft.com/office/powerpoint/2010/main" val="19584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23528" y="188640"/>
            <a:ext cx="1080000" cy="1080000"/>
          </a:xfrm>
          <a:prstGeom prst="ellipse">
            <a:avLst/>
          </a:prstGeom>
          <a:solidFill>
            <a:srgbClr val="ED770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latin typeface="Ecopetrol" panose="02000506000000020004" pitchFamily="2" charset="0"/>
              </a:rPr>
              <a:t>3</a:t>
            </a:r>
            <a:endParaRPr lang="es-ES" sz="5400" dirty="0">
              <a:latin typeface="Ecopetrol" panose="02000506000000020004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544" y="365755"/>
            <a:ext cx="669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FACILIDADES PARA TRATAMIENTO EN SUPERFICIE</a:t>
            </a:r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8"/>
          <a:stretch/>
        </p:blipFill>
        <p:spPr bwMode="auto">
          <a:xfrm>
            <a:off x="106023" y="3010781"/>
            <a:ext cx="1584176" cy="15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9" y="4507808"/>
            <a:ext cx="2664296" cy="15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18" y="3010780"/>
            <a:ext cx="1115267" cy="149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r="8566"/>
          <a:stretch/>
        </p:blipFill>
        <p:spPr bwMode="auto">
          <a:xfrm>
            <a:off x="114689" y="1497300"/>
            <a:ext cx="2664296" cy="15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97982" y="3879553"/>
            <a:ext cx="5922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</a:t>
            </a:r>
            <a:r>
              <a:rPr lang="es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TRATAMIENTOS: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Precipitación y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Oxidación (reducción de Fe, Sulfuros, etc.)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Neutralización (pH)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Inyección de inhibidores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Corrosión</a:t>
            </a:r>
          </a:p>
          <a:p>
            <a:pPr lvl="0"/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b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Entre otros…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97982" y="1525210"/>
            <a:ext cx="5922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POSIBLES UNIDADES DE </a:t>
            </a:r>
            <a:r>
              <a:rPr lang="es-ES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TRATAMIENTO:</a:t>
            </a:r>
          </a:p>
          <a:p>
            <a:pPr lvl="0" algn="just"/>
            <a:endParaRPr lang="es-ES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desoxigenación o desgasificación (Elimina/disminuye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y/o H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Decantación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(Elimina/disminuye trazas de Hidrocarburos)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Coagulación, Sedimentación y Filtración (Elimina/disminuye los Solidos Suspendidos)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Eliminación Bacterias (Remoción Química o Mecánica)</a:t>
            </a:r>
            <a:endParaRPr lang="es-ES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4752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3600">
                <a:solidFill>
                  <a:srgbClr val="C9D200"/>
                </a:solidFill>
                <a:latin typeface="Ecopetrol" panose="02000506000000020004" pitchFamily="2" charset="0"/>
              </a:defRPr>
            </a:lvl1pPr>
          </a:lstStyle>
          <a:p>
            <a:r>
              <a:rPr lang="es-E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GEOLOGÍA PARA LA UBICACIÓN DE POZOS DISPOSAL</a:t>
            </a:r>
            <a:endParaRPr lang="es-E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59157" y="1352841"/>
            <a:ext cx="8317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objeto básico que se persigue  al disponer agua en reservorios rocosos para que esta permanezca allí, de forma que no emerja  a la superficie por medios naturales.</a:t>
            </a:r>
          </a:p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dirty="0"/>
          </a:p>
        </p:txBody>
      </p:sp>
      <p:sp>
        <p:nvSpPr>
          <p:cNvPr id="11" name="19 Rectángulo"/>
          <p:cNvSpPr/>
          <p:nvPr/>
        </p:nvSpPr>
        <p:spPr>
          <a:xfrm>
            <a:off x="483964" y="2553170"/>
            <a:ext cx="8317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REQUIERE que lo formación receptora:</a:t>
            </a:r>
          </a:p>
          <a:p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Tenga capacidad de almacenamiento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3200400" cy="2051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45" y="4077072"/>
            <a:ext cx="2887339" cy="2162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38" y="4652115"/>
            <a:ext cx="1352550" cy="133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9212" y="3568833"/>
            <a:ext cx="719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/>
              <a:t>Volumen Poroso Total =Área X Espesor X </a:t>
            </a:r>
            <a:r>
              <a:rPr lang="es-CO" i="1" dirty="0" smtClean="0"/>
              <a:t> </a:t>
            </a:r>
            <a:r>
              <a:rPr lang="es-CO" i="1" dirty="0"/>
              <a:t>Porosidad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9212" y="4365104"/>
            <a:ext cx="62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Área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1515" y="419261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Espesor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88024" y="4941168"/>
            <a:ext cx="0" cy="377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3722" y="4293096"/>
            <a:ext cx="11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Porosidad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4752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3600">
                <a:solidFill>
                  <a:srgbClr val="C9D200"/>
                </a:solidFill>
                <a:latin typeface="Ecopetrol" panose="02000506000000020004" pitchFamily="2" charset="0"/>
              </a:defRPr>
            </a:lvl1pPr>
          </a:lstStyle>
          <a:p>
            <a:r>
              <a:rPr lang="es-E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GEOLOGÍA PARA LA UBICACIÓN DE POZOS DISPOSAL</a:t>
            </a:r>
            <a:endParaRPr lang="es-E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9 Rectángulo"/>
          <p:cNvSpPr/>
          <p:nvPr/>
        </p:nvSpPr>
        <p:spPr>
          <a:xfrm>
            <a:off x="395536" y="1268760"/>
            <a:ext cx="8317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REQUIERE que lo formación receptora:</a:t>
            </a:r>
          </a:p>
          <a:p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Esté a profundidad mayor que la última fuente de agua potencialmente aprovechable.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44" y="2852936"/>
            <a:ext cx="1947628" cy="187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endCxn id="1026" idx="2"/>
          </p:cNvCxnSpPr>
          <p:nvPr/>
        </p:nvCxnSpPr>
        <p:spPr>
          <a:xfrm>
            <a:off x="4246258" y="3197875"/>
            <a:ext cx="0" cy="1532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9 Rectángulo"/>
          <p:cNvSpPr/>
          <p:nvPr/>
        </p:nvSpPr>
        <p:spPr>
          <a:xfrm>
            <a:off x="374625" y="5229200"/>
            <a:ext cx="8317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Esté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aislada mediante sellos hidráulicos  o capas de roca que formen  sellos hidráulicos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naturales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s-ES" dirty="0"/>
              <a:t>Tenga presente permeabilidad y buen indicie de </a:t>
            </a:r>
            <a:r>
              <a:rPr lang="es-ES" dirty="0" err="1" smtClean="0"/>
              <a:t>inyectividad</a:t>
            </a:r>
            <a:endParaRPr lang="es-E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923928" y="4133979"/>
            <a:ext cx="630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52950" y="4133979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23928" y="4133979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4752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3600">
                <a:solidFill>
                  <a:srgbClr val="C9D200"/>
                </a:solidFill>
                <a:latin typeface="Ecopetrol" panose="02000506000000020004" pitchFamily="2" charset="0"/>
              </a:defRPr>
            </a:lvl1pPr>
          </a:lstStyle>
          <a:p>
            <a:r>
              <a:rPr lang="es-E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GEOLOGÍA PARA LA UBICACIÓN DE POZOS DISPOSAL</a:t>
            </a:r>
            <a:endParaRPr lang="es-E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9 Rectángulo"/>
          <p:cNvSpPr/>
          <p:nvPr/>
        </p:nvSpPr>
        <p:spPr>
          <a:xfrm>
            <a:off x="395536" y="1268760"/>
            <a:ext cx="4158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factores a tener en cuenta:</a:t>
            </a:r>
          </a:p>
          <a:p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Inyección por debajo de los niveles de afloramiento</a:t>
            </a:r>
          </a:p>
          <a:p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5" y="3284984"/>
            <a:ext cx="3630116" cy="2719082"/>
          </a:xfrm>
          <a:prstGeom prst="rect">
            <a:avLst/>
          </a:prstGeom>
        </p:spPr>
      </p:pic>
      <p:sp>
        <p:nvSpPr>
          <p:cNvPr id="6" name="19 Rectángulo"/>
          <p:cNvSpPr/>
          <p:nvPr/>
        </p:nvSpPr>
        <p:spPr>
          <a:xfrm>
            <a:off x="4355977" y="198884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Inyección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zonas tectónicamente estables y suficientemente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lejos de fallas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sellantes del sistema</a:t>
            </a:r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r="22218" b="8954"/>
          <a:stretch/>
        </p:blipFill>
        <p:spPr bwMode="auto">
          <a:xfrm>
            <a:off x="4644008" y="3263652"/>
            <a:ext cx="3381375" cy="274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4752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3600">
                <a:solidFill>
                  <a:srgbClr val="C9D200"/>
                </a:solidFill>
                <a:latin typeface="Ecopetrol" panose="02000506000000020004" pitchFamily="2" charset="0"/>
              </a:defRPr>
            </a:lvl1pPr>
          </a:lstStyle>
          <a:p>
            <a:r>
              <a:rPr lang="es-E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GEOLOGÍA PARA LA UBICACIÓN DE POZOS DISPOSAL</a:t>
            </a:r>
            <a:endParaRPr lang="es-E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9 Rectángulo"/>
          <p:cNvSpPr/>
          <p:nvPr/>
        </p:nvSpPr>
        <p:spPr>
          <a:xfrm>
            <a:off x="395536" y="1268760"/>
            <a:ext cx="83172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factores a tener en cuenta:</a:t>
            </a:r>
          </a:p>
          <a:p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diferencia de temperatura entre el agua de inyección y  la roca puede generar fracturas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térmicas. Las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fracturas térmicas regularmente se desarrollan en la cercanía del pozo y quedan confinadas a la roca almacenadora</a:t>
            </a:r>
          </a:p>
          <a:p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79" y="3356992"/>
            <a:ext cx="3530236" cy="23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9969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3600">
                <a:solidFill>
                  <a:srgbClr val="C9D200"/>
                </a:solidFill>
                <a:latin typeface="Ecopetrol" panose="02000506000000020004" pitchFamily="2" charset="0"/>
              </a:defRPr>
            </a:lvl1pPr>
          </a:lstStyle>
          <a:p>
            <a:r>
              <a:rPr lang="es-E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file"/>
              </a:rPr>
              <a:t>VIDEO POZO</a:t>
            </a:r>
            <a:endParaRPr lang="es-E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79929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rgbClr val="C9D200"/>
                </a:solidFill>
                <a:latin typeface="Ecopetrol" panose="02000506000000020004" pitchFamily="2" charset="0"/>
              </a:rPr>
              <a:t>MEJORES PRÁCTICAS</a:t>
            </a:r>
            <a:endParaRPr lang="es-ES" sz="3200" dirty="0">
              <a:solidFill>
                <a:srgbClr val="C9D200"/>
              </a:solidFill>
              <a:latin typeface="Ecopetrol" panose="02000506000000020004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7499" y="1487002"/>
            <a:ext cx="27580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Aseguramiento de la calidad del agua para inyección </a:t>
            </a: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CO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 NACE)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42341" y="2582998"/>
            <a:ext cx="2408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Conocimiento de la Formación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Receptora: 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55577" y="3656441"/>
            <a:ext cx="2570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Adecuada presión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inyección: 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8" y="4634553"/>
            <a:ext cx="2570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Identificación y aseguramiento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riesgos:  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0485"/>
            <a:ext cx="358442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0319"/>
            <a:ext cx="358442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3820"/>
            <a:ext cx="358442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68432"/>
            <a:ext cx="358442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82221" y="1594724"/>
            <a:ext cx="507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Garantizar la integridad </a:t>
            </a:r>
            <a:r>
              <a:rPr lang="es-CO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</a:t>
            </a: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pozos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</a:t>
            </a:r>
            <a:r>
              <a:rPr lang="es-CO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daños en la formación</a:t>
            </a:r>
            <a:endParaRPr lang="es-ES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Abrir llave"/>
          <p:cNvSpPr/>
          <p:nvPr/>
        </p:nvSpPr>
        <p:spPr>
          <a:xfrm>
            <a:off x="3413837" y="1487002"/>
            <a:ext cx="168384" cy="73866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544269" y="2610874"/>
            <a:ext cx="4628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Garantizar </a:t>
            </a:r>
            <a:r>
              <a:rPr lang="es-CO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capacidad de inyección de la </a:t>
            </a: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582221" y="3529848"/>
            <a:ext cx="4590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superar la presión de fractura de la formación previniendo daños ala misma.</a:t>
            </a:r>
            <a:endParaRPr lang="es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3573726" y="4557610"/>
            <a:ext cx="4950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Garantizar </a:t>
            </a:r>
            <a:r>
              <a:rPr lang="es-CO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la </a:t>
            </a:r>
            <a:r>
              <a:rPr lang="es-E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receptora se encuentre aislada de la formación productora</a:t>
            </a:r>
          </a:p>
        </p:txBody>
      </p:sp>
      <p:sp>
        <p:nvSpPr>
          <p:cNvPr id="16" name="15 Abrir llave"/>
          <p:cNvSpPr/>
          <p:nvPr/>
        </p:nvSpPr>
        <p:spPr>
          <a:xfrm>
            <a:off x="3419872" y="2503152"/>
            <a:ext cx="168384" cy="73866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Abrir llave"/>
          <p:cNvSpPr/>
          <p:nvPr/>
        </p:nvSpPr>
        <p:spPr>
          <a:xfrm>
            <a:off x="3419872" y="3618406"/>
            <a:ext cx="168384" cy="41549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Abrir llave"/>
          <p:cNvSpPr/>
          <p:nvPr/>
        </p:nvSpPr>
        <p:spPr>
          <a:xfrm>
            <a:off x="3413836" y="4419108"/>
            <a:ext cx="174419" cy="95410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251520" y="5960894"/>
            <a:ext cx="8782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Guía para la disposición y tratamiento de agua producida, ARPEL.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54307" y="6135107"/>
            <a:ext cx="8782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Manual de buenas prácticas: inyección profunda de rechazos de desalación.</a:t>
            </a:r>
          </a:p>
        </p:txBody>
      </p:sp>
    </p:spTree>
    <p:extLst>
      <p:ext uri="{BB962C8B-B14F-4D97-AF65-F5344CB8AC3E}">
        <p14:creationId xmlns:p14="http://schemas.microsoft.com/office/powerpoint/2010/main" val="2978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0" y="2276872"/>
            <a:ext cx="358442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4871"/>
            <a:ext cx="358442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0" y="2625990"/>
            <a:ext cx="358442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1052964" y="1582341"/>
            <a:ext cx="7767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Aseguramiento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confiabilidad de los procesos de separación de fluidos y tratamiento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agua</a:t>
            </a:r>
          </a:p>
          <a:p>
            <a:pPr lvl="0" algn="just"/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Mantenimiento, limpieza y cambio oportuno de filtros. </a:t>
            </a: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Inyección de anticorrosivo y/o anti incrustante </a:t>
            </a: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Monitoreo en línea de Parámetros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Interés</a:t>
            </a:r>
          </a:p>
          <a:p>
            <a:pPr lvl="0" algn="just"/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Continuidad operativa: “ lo que no se usa se Oxida”   cuando los pozos dejan de inyectar por largos periodos de tiempo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favorecen las incrustaciones y sedimentación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material.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0" y="3077258"/>
            <a:ext cx="358442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0" y="3501008"/>
            <a:ext cx="358442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51520" y="5888886"/>
            <a:ext cx="8782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Guía para la disposición y tratamiento de agua producida, ARPEL.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4307" y="6063099"/>
            <a:ext cx="8782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Manual de buenas prácticas: inyección profunda de rechazos de desalación.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07504" y="179929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MEJORES PRÁCTICAS</a:t>
            </a:r>
            <a:endParaRPr lang="es-ES" sz="32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s-ES" sz="36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22"/>
          <p:cNvSpPr txBox="1">
            <a:spLocks noChangeArrowheads="1"/>
          </p:cNvSpPr>
          <p:nvPr/>
        </p:nvSpPr>
        <p:spPr>
          <a:xfrm>
            <a:off x="588963" y="1212850"/>
            <a:ext cx="8159750" cy="4808538"/>
          </a:xfrm>
          <a:prstGeom prst="rect">
            <a:avLst/>
          </a:prstGeom>
        </p:spPr>
        <p:txBody>
          <a:bodyPr lIns="102870" tIns="51435" rIns="102870" bIns="51435"/>
          <a:lstStyle/>
          <a:p>
            <a:pPr marL="428625" indent="-428625">
              <a:lnSpc>
                <a:spcPct val="150000"/>
              </a:lnSpc>
              <a:buClr>
                <a:srgbClr val="004248"/>
              </a:buClr>
              <a:defRPr/>
            </a:pPr>
            <a:r>
              <a:rPr lang="es-ES" sz="20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Pozos </a:t>
            </a:r>
            <a:r>
              <a:rPr lang="es-ES" sz="2000" kern="0" dirty="0" err="1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Disposal</a:t>
            </a:r>
            <a:endParaRPr lang="es-ES" sz="2000" kern="0" dirty="0">
              <a:solidFill>
                <a:srgbClr val="0042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8625" indent="-428625">
              <a:lnSpc>
                <a:spcPct val="150000"/>
              </a:lnSpc>
              <a:buClr>
                <a:srgbClr val="004248"/>
              </a:buClr>
              <a:defRPr/>
            </a:pPr>
            <a:r>
              <a:rPr lang="es-ES" sz="20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Condiciones Fundamentales para Inyección </a:t>
            </a:r>
            <a:r>
              <a:rPr lang="es-ES" sz="2000" kern="0" dirty="0" err="1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Disposal</a:t>
            </a:r>
            <a:endParaRPr lang="es-ES" sz="2000" kern="0" dirty="0" smtClean="0">
              <a:solidFill>
                <a:srgbClr val="0042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8625" indent="-428625">
              <a:lnSpc>
                <a:spcPct val="150000"/>
              </a:lnSpc>
              <a:buClr>
                <a:srgbClr val="004248"/>
              </a:buClr>
              <a:defRPr/>
            </a:pPr>
            <a:r>
              <a:rPr lang="es-ES" sz="20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para la selección del sitio de Inyección </a:t>
            </a:r>
            <a:r>
              <a:rPr lang="es-ES" sz="2000" kern="0" dirty="0" err="1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Disposal</a:t>
            </a:r>
            <a:endParaRPr lang="es-ES" sz="2000" kern="0" dirty="0">
              <a:solidFill>
                <a:srgbClr val="0042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8625" indent="-428625">
              <a:lnSpc>
                <a:spcPct val="150000"/>
              </a:lnSpc>
              <a:buClr>
                <a:srgbClr val="004248"/>
              </a:buClr>
              <a:defRPr/>
            </a:pPr>
            <a:r>
              <a:rPr lang="es-ES" sz="20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de un Pozo </a:t>
            </a:r>
            <a:r>
              <a:rPr lang="es-ES" sz="2000" kern="0" dirty="0" err="1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Disposal</a:t>
            </a:r>
            <a:endParaRPr lang="es-ES" sz="2000" kern="0" dirty="0" smtClean="0">
              <a:solidFill>
                <a:srgbClr val="0042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8625" indent="-428625">
              <a:lnSpc>
                <a:spcPct val="150000"/>
              </a:lnSpc>
              <a:buClr>
                <a:srgbClr val="004248"/>
              </a:buClr>
              <a:defRPr/>
            </a:pPr>
            <a:r>
              <a:rPr lang="es-ES" sz="20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Geología Ideal para la ubicación de Pozos </a:t>
            </a:r>
            <a:r>
              <a:rPr lang="es-ES" sz="2000" kern="0" dirty="0" err="1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Disposal</a:t>
            </a:r>
            <a:endParaRPr lang="es-ES" sz="2000" kern="0" dirty="0" smtClean="0">
              <a:solidFill>
                <a:srgbClr val="0042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8625" indent="-428625">
              <a:lnSpc>
                <a:spcPct val="150000"/>
              </a:lnSpc>
              <a:buClr>
                <a:srgbClr val="004248"/>
              </a:buClr>
              <a:defRPr/>
            </a:pPr>
            <a:r>
              <a:rPr lang="es-ES" sz="20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Mejores prácticas</a:t>
            </a:r>
            <a:endParaRPr lang="es-ES" sz="2000" kern="0" dirty="0">
              <a:solidFill>
                <a:srgbClr val="0042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8625" indent="-428625">
              <a:lnSpc>
                <a:spcPct val="150000"/>
              </a:lnSpc>
              <a:buClr>
                <a:srgbClr val="004248"/>
              </a:buClr>
              <a:defRPr/>
            </a:pPr>
            <a:r>
              <a:rPr lang="es-ES" sz="2000" kern="0" dirty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428625" indent="-428625">
              <a:lnSpc>
                <a:spcPct val="150000"/>
              </a:lnSpc>
              <a:buClr>
                <a:srgbClr val="004248"/>
              </a:buClr>
              <a:defRPr/>
            </a:pPr>
            <a:r>
              <a:rPr lang="es-ES" sz="2000" kern="0" dirty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</a:p>
        </p:txBody>
      </p:sp>
      <p:pic>
        <p:nvPicPr>
          <p:cNvPr id="13" name="Picture 8" descr="p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6222" r="57484"/>
          <a:stretch>
            <a:fillRect/>
          </a:stretch>
        </p:blipFill>
        <p:spPr bwMode="auto">
          <a:xfrm>
            <a:off x="117475" y="1357313"/>
            <a:ext cx="447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p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6222" r="57484"/>
          <a:stretch>
            <a:fillRect/>
          </a:stretch>
        </p:blipFill>
        <p:spPr bwMode="auto">
          <a:xfrm>
            <a:off x="114300" y="1820863"/>
            <a:ext cx="447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p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6222" r="57484"/>
          <a:stretch>
            <a:fillRect/>
          </a:stretch>
        </p:blipFill>
        <p:spPr bwMode="auto">
          <a:xfrm>
            <a:off x="111125" y="2770188"/>
            <a:ext cx="447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p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6222" r="57484"/>
          <a:stretch>
            <a:fillRect/>
          </a:stretch>
        </p:blipFill>
        <p:spPr bwMode="auto">
          <a:xfrm>
            <a:off x="115888" y="2303463"/>
            <a:ext cx="447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p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6222" r="57484"/>
          <a:stretch>
            <a:fillRect/>
          </a:stretch>
        </p:blipFill>
        <p:spPr bwMode="auto">
          <a:xfrm>
            <a:off x="117029" y="3244404"/>
            <a:ext cx="447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p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6222" r="57484"/>
          <a:stretch>
            <a:fillRect/>
          </a:stretch>
        </p:blipFill>
        <p:spPr bwMode="auto">
          <a:xfrm>
            <a:off x="109538" y="3674864"/>
            <a:ext cx="447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462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 NACE PARA CALIDAD DEL AGUA DE INYECCIÓN</a:t>
            </a:r>
            <a:endParaRPr lang="es-ES" sz="24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752334"/>
                  </p:ext>
                </p:extLst>
              </p:nvPr>
            </p:nvGraphicFramePr>
            <p:xfrm>
              <a:off x="251520" y="811442"/>
              <a:ext cx="8640961" cy="5187723"/>
            </p:xfrm>
            <a:graphic>
              <a:graphicData uri="http://schemas.openxmlformats.org/drawingml/2006/table">
                <a:tbl>
                  <a:tblPr firstRow="1" firstCol="1" bandRow="1">
                    <a:tableStyleId>{2A488322-F2BA-4B5B-9748-0D474271808F}</a:tableStyleId>
                  </a:tblPr>
                  <a:tblGrid>
                    <a:gridCol w="1080120"/>
                    <a:gridCol w="1296144"/>
                    <a:gridCol w="1368152"/>
                    <a:gridCol w="1296144"/>
                    <a:gridCol w="3600401"/>
                  </a:tblGrid>
                  <a:tr h="3195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NORMA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TIPO DE ANÁLISIS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PARÁMETRO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LÍMITE DE REFERENCIA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OBJETIVO/OBSERVACIONES *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70062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Referencia NACE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Análisis Fisicoquímicos “in situ”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Conductividad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Debe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tener una conductividad similar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 las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aguas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 formación.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70062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pH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6.5-8.5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Preferiblemente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un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pH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por debajo de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8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lo cual evita la tendencia a incrustaciones.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70062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sz="1000">
                                        <a:effectLst/>
                                        <a:latin typeface="Cambria Math"/>
                                      </a:rPr>
                                      <m:t>𝐹𝑒</m:t>
                                    </m:r>
                                  </m:e>
                                  <m:sup>
                                    <m:r>
                                      <a:rPr lang="es-CO" sz="1000">
                                        <a:effectLst/>
                                        <a:latin typeface="Cambria Math"/>
                                      </a:rPr>
                                      <m:t>2+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&lt;1.0 mg/L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Prevención de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corrosión de la tubería y evita la formación de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precipitados.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60083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0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s-CO" sz="1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O" sz="1000">
                                    <a:effectLst/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0.0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Prevención corrosión.</a:t>
                          </a:r>
                          <a:b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a:b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Prevención “</a:t>
                          </a:r>
                          <a:r>
                            <a:rPr lang="es-CO" sz="1000" dirty="0" err="1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agriamiento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” de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formación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</a:t>
                          </a:r>
                          <a:r>
                            <a:rPr lang="es-ES" sz="7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&lt;10 ppm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Prevención corrosión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95348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</a:t>
                          </a:r>
                          <a:r>
                            <a:rPr lang="es-ES" sz="7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endParaRPr lang="es-ES" sz="1000" dirty="0" smtClean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 </a:t>
                          </a:r>
                          <a:r>
                            <a:rPr lang="es-CO" sz="1000" dirty="0" err="1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ppb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Prevención corrosión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189174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Turbidez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 2 NTU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Indica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presencia de solidos suspendidos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77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Análisis Fisicoquímicos en el laboratorio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Cationes, Aniones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la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formación de sales y compuestos insolubles que forman incrustaciones y obstrucciones en el sistema de inyección.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4501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 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 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Densidad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Preferible que la densidad del fluido a inyectar sea superior que la densidad del líquido de la formación, para que haya mayor dispersión.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600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Referencia NACE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Grasas y Aceites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&lt;5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la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obstrucción de los filtros en 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Superficie</a:t>
                          </a:r>
                          <a:b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a:b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reducir la permeabilidad de la formación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8273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NACE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TMO 273-05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Calidad del Agua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Sólidos suspendidos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&lt;5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el taponamiento de la  formación receptora.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Pendiente (caudal vs. volumen)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&lt;0.99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Garantiza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que no se excede la capacidad del acuífero.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600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ATSM 4412-02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Bacteriológico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BSR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kern="12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0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1000" kern="1200">
                                      <a:effectLst/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s-CO" sz="1000" kern="1200">
                                      <a:effectLst/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s-CO" sz="1000" kern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O" sz="1000" kern="1200">
                                  <a:effectLst/>
                                  <a:latin typeface="Cambria Math"/>
                                </a:rPr>
                                <m:t>𝒖𝒄𝒇</m:t>
                              </m:r>
                              <m:r>
                                <a:rPr lang="es-CO" sz="1000" kern="1200"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es-CO" sz="1000" kern="1200">
                                  <a:effectLst/>
                                  <a:latin typeface="Cambria Math"/>
                                </a:rPr>
                                <m:t>𝒎𝑳</m:t>
                              </m:r>
                            </m:oMath>
                          </a14:m>
                          <a:endParaRPr lang="es-ES" sz="1000" kern="1200" dirty="0">
                            <a:solidFill>
                              <a:schemeClr val="dk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producción de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H</a:t>
                          </a:r>
                          <a:r>
                            <a:rPr lang="es-CO" sz="1000" baseline="-25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816743"/>
                  </p:ext>
                </p:extLst>
              </p:nvPr>
            </p:nvGraphicFramePr>
            <p:xfrm>
              <a:off x="251520" y="811442"/>
              <a:ext cx="8640961" cy="5170261"/>
            </p:xfrm>
            <a:graphic>
              <a:graphicData uri="http://schemas.openxmlformats.org/drawingml/2006/table">
                <a:tbl>
                  <a:tblPr firstRow="1" firstCol="1" bandRow="1">
                    <a:tableStyleId>{2A488322-F2BA-4B5B-9748-0D474271808F}</a:tableStyleId>
                  </a:tblPr>
                  <a:tblGrid>
                    <a:gridCol w="1080120"/>
                    <a:gridCol w="1296144"/>
                    <a:gridCol w="1368152"/>
                    <a:gridCol w="1296144"/>
                    <a:gridCol w="3600401"/>
                  </a:tblGrid>
                  <a:tr h="399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NORMA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TIPO DE ANÁLISIS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PARÁMETRO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LÍMITE DE REFERENCIA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OBJETIVO/OBSERVACIONES *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33058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Referencia NACE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Análisis Fisicoquímicos “in situ”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Conductividad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Debe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tener una conductividad similar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las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aguas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 formación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5052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pH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6.5-8.5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Preferiblemente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un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pH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por debajo de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8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lo cual evita la tendencia a incrustaciones.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517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49439" marR="49439" marT="24720" marB="24720" anchor="ctr">
                        <a:blipFill rotWithShape="1">
                          <a:blip r:embed="rId2"/>
                          <a:stretch>
                            <a:fillRect l="-174107" t="-314035" r="-358929" b="-10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&lt;1.0 mg/L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Prevención de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corrosión de la tubería y evita la formación de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precipitados.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60083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49439" marR="49439" marT="24720" marB="24720" anchor="ctr">
                        <a:blipFill rotWithShape="1">
                          <a:blip r:embed="rId2"/>
                          <a:stretch>
                            <a:fillRect l="-174107" t="-400000" r="-358929" b="-947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0.0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Prevención corrosión.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/>
                          </a:r>
                          <a:b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a:b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Prevención “</a:t>
                          </a:r>
                          <a:r>
                            <a:rPr lang="es-CO" sz="1000" dirty="0" err="1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agriamiento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” de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formación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247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</a:t>
                          </a:r>
                          <a:r>
                            <a:rPr lang="es-ES" sz="7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&lt;10 ppm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Prevención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corrosión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247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</a:t>
                          </a:r>
                          <a:r>
                            <a:rPr lang="es-ES" sz="7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endParaRPr lang="es-ES" sz="1000" dirty="0" smtClean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 </a:t>
                          </a:r>
                          <a:r>
                            <a:rPr lang="es-CO" sz="1000" dirty="0" err="1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ppb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Prevención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corrosión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247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Turbidez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 2 NTU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Indica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presencia de solidos suspendidos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5752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Análisis Fisicoquímicos en el laboratorio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Cationes, Aniones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la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formación de sales y compuestos insolubles que forman incrustaciones y obstrucciones en el sistema de inyección.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 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 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Densidad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Preferible que la densidad del fluido a inyectar sea superior que la densidad del líquido de la formación, para que haya mayor dispersión.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99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Referencia NACE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Grasas y Aceites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&lt;5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la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obstrucción de los filtros en 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Superficie</a:t>
                          </a:r>
                          <a:b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a:b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reducir la permeabilidad de la formación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9996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NACE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TMO 273-05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Calidad del Agua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Sólidos suspendidos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&lt;5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el taponamiento de la  formación receptora.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999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Pendiente (caudal vs. volumen)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&lt;0.99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Garantiza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que no se excede la capacidad del acuífero.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99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ATSM 4412-02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Bacteriológico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BSR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49439" marR="49439" marT="24720" marB="24720" anchor="ctr">
                        <a:blipFill rotWithShape="1">
                          <a:blip r:embed="rId2"/>
                          <a:stretch>
                            <a:fillRect l="-288263" t="-1186364" r="-277465" b="-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producción de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H</a:t>
                          </a:r>
                          <a:r>
                            <a:rPr lang="es-CO" sz="1000" baseline="-25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5 Rectángulo"/>
          <p:cNvSpPr/>
          <p:nvPr/>
        </p:nvSpPr>
        <p:spPr>
          <a:xfrm>
            <a:off x="251520" y="6063099"/>
            <a:ext cx="8782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*Fuente: Guía para la disposición y tratamiento de agua producida, ARPEL.</a:t>
            </a:r>
          </a:p>
        </p:txBody>
      </p:sp>
    </p:spTree>
    <p:extLst>
      <p:ext uri="{BB962C8B-B14F-4D97-AF65-F5344CB8AC3E}">
        <p14:creationId xmlns:p14="http://schemas.microsoft.com/office/powerpoint/2010/main" val="29194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79929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MEJORES PRÁCTICAS</a:t>
            </a:r>
            <a:endParaRPr lang="es-ES" sz="32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3902"/>
            <a:ext cx="7050360" cy="528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Elipse"/>
          <p:cNvSpPr/>
          <p:nvPr/>
        </p:nvSpPr>
        <p:spPr>
          <a:xfrm>
            <a:off x="6372200" y="2204864"/>
            <a:ext cx="864096" cy="79208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Elipse"/>
          <p:cNvSpPr/>
          <p:nvPr/>
        </p:nvSpPr>
        <p:spPr>
          <a:xfrm>
            <a:off x="6092552" y="3525314"/>
            <a:ext cx="864096" cy="79208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Elipse"/>
          <p:cNvSpPr/>
          <p:nvPr/>
        </p:nvSpPr>
        <p:spPr>
          <a:xfrm>
            <a:off x="5985073" y="4725144"/>
            <a:ext cx="864096" cy="79208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4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299695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</a:t>
            </a:r>
            <a:endParaRPr lang="es-ES" sz="48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POZOS DISPOSAL</a:t>
            </a:r>
            <a:endParaRPr lang="es-ES" sz="36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44008" y="1412776"/>
            <a:ext cx="4293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Pozos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mediante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cuales se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 la inyección de las aguas de producción a una formación subterránea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profunda* </a:t>
            </a:r>
            <a:r>
              <a:rPr lang="es-CO" sz="1400" dirty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  y aislada de la formación </a:t>
            </a:r>
            <a:r>
              <a:rPr lang="es-CO" sz="1400" dirty="0" smtClean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productora.</a:t>
            </a: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88656" y="3260010"/>
            <a:ext cx="42484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900" dirty="0" smtClean="0">
                <a:latin typeface="Ecopetrol" panose="0200050600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PROPÓSITOS DE UN POZO DISPOSAL:</a:t>
            </a:r>
          </a:p>
          <a:p>
            <a:pPr algn="just"/>
            <a:endParaRPr lang="es-CO" sz="1900" dirty="0" smtClean="0">
              <a:latin typeface="Ecopetrol" panose="0200050600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Servir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canal para </a:t>
            </a:r>
            <a:r>
              <a:rPr lang="es-CO" sz="1400" dirty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disponer las aguas en el acuífero </a:t>
            </a:r>
            <a:r>
              <a:rPr lang="es-CO" sz="1400" dirty="0" smtClean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confinado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Garantizar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el fluido de inyección </a:t>
            </a:r>
            <a:r>
              <a:rPr lang="es-CO" sz="1400" dirty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entre en contacto con otras zonas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interés como acuíferos someros o la formación productora. 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54939" y="1412776"/>
            <a:ext cx="4489069" cy="4095700"/>
            <a:chOff x="154939" y="845469"/>
            <a:chExt cx="4489069" cy="4095700"/>
          </a:xfrm>
        </p:grpSpPr>
        <p:pic>
          <p:nvPicPr>
            <p:cNvPr id="1029" name="Imagen 3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1" t="4128" r="4955" b="7432"/>
            <a:stretch/>
          </p:blipFill>
          <p:spPr bwMode="auto">
            <a:xfrm>
              <a:off x="231552" y="845469"/>
              <a:ext cx="4340448" cy="409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3 CuadroTexto"/>
            <p:cNvSpPr txBox="1"/>
            <p:nvPr/>
          </p:nvSpPr>
          <p:spPr>
            <a:xfrm>
              <a:off x="3721043" y="1628800"/>
              <a:ext cx="922965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Pozo inyector recobro</a:t>
              </a:r>
              <a:endParaRPr lang="es-ES" sz="11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507103" y="2204864"/>
              <a:ext cx="102363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s-ES"/>
              </a:defPPr>
              <a:lvl1pPr algn="ctr">
                <a:defRPr sz="1100" b="1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s-ES" dirty="0"/>
                <a:t>Pozo productor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54939" y="1965320"/>
              <a:ext cx="984012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Pozo inyección disposal</a:t>
              </a:r>
              <a:endParaRPr lang="es-ES" sz="11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154939" y="6119718"/>
            <a:ext cx="87821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Guía para la disposición y tratamiento de agua producida, ARPEL.</a:t>
            </a:r>
          </a:p>
        </p:txBody>
      </p:sp>
      <p:sp>
        <p:nvSpPr>
          <p:cNvPr id="17" name="9 Rectángulo"/>
          <p:cNvSpPr/>
          <p:nvPr/>
        </p:nvSpPr>
        <p:spPr>
          <a:xfrm>
            <a:off x="154938" y="5456257"/>
            <a:ext cx="448906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CO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*Profundidad mayor a 600 m </a:t>
            </a:r>
            <a:r>
              <a:rPr lang="es-CO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aproximadamente</a:t>
            </a:r>
            <a:r>
              <a:rPr lang="es-CO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POZOS DISPOSAL</a:t>
            </a:r>
            <a:endParaRPr lang="es-ES" sz="36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19536" y="1279426"/>
            <a:ext cx="1656184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6584032" y="4753719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Recobro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296000" y="201197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 err="1" smtClean="0"/>
              <a:t>Disposal</a:t>
            </a:r>
            <a:endParaRPr lang="es-CO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6" y="927770"/>
            <a:ext cx="75558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2271936" y="1431826"/>
            <a:ext cx="1656184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CuadroTexto"/>
          <p:cNvSpPr txBox="1"/>
          <p:nvPr/>
        </p:nvSpPr>
        <p:spPr>
          <a:xfrm>
            <a:off x="6736432" y="4906119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Recobro</a:t>
            </a:r>
            <a:endParaRPr lang="es-C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448400" y="216437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 err="1" smtClean="0"/>
              <a:t>Disposal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78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POZOS DISPOSAL</a:t>
            </a:r>
            <a:endParaRPr lang="es-ES" sz="36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51" y="909861"/>
            <a:ext cx="6264696" cy="538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8864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CONDICIONES FUNDAMENTALES PARA LA </a:t>
            </a:r>
          </a:p>
          <a:p>
            <a:pPr algn="ctr"/>
            <a:r>
              <a:rPr lang="es-ES" sz="28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INYECCIÓN DISPOSAL</a:t>
            </a:r>
            <a:endParaRPr lang="es-ES" sz="28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22" b="89778" l="9778" r="93778">
                        <a14:foregroundMark x1="36444" y1="86667" x2="36444" y2="86667"/>
                        <a14:foregroundMark x1="12000" y1="65333" x2="33778" y2="86222"/>
                        <a14:foregroundMark x1="38222" y1="86667" x2="88889" y2="70222"/>
                        <a14:foregroundMark x1="88889" y1="70222" x2="56444" y2="56444"/>
                        <a14:foregroundMark x1="36889" y1="60000" x2="9778" y2="65778"/>
                        <a14:foregroundMark x1="64000" y1="63111" x2="63556" y2="74222"/>
                        <a14:foregroundMark x1="67111" y1="63556" x2="79111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7" y="1946548"/>
            <a:ext cx="774973" cy="7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5616" y="216475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Descartar la </a:t>
            </a:r>
            <a:r>
              <a:rPr lang="es-CO" b="1" dirty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reutilización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las aguas en  recobro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secundario o un reúso en superficie.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2" b="89778" l="9778" r="93778">
                        <a14:foregroundMark x1="36444" y1="86667" x2="36444" y2="86667"/>
                        <a14:foregroundMark x1="12000" y1="65333" x2="33778" y2="86222"/>
                        <a14:foregroundMark x1="38222" y1="86667" x2="88889" y2="70222"/>
                        <a14:foregroundMark x1="88889" y1="70222" x2="56444" y2="56444"/>
                        <a14:foregroundMark x1="36889" y1="60000" x2="9778" y2="65778"/>
                        <a14:foregroundMark x1="64000" y1="63111" x2="63556" y2="74222"/>
                        <a14:foregroundMark x1="67111" y1="63556" x2="79111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7" y="2987835"/>
            <a:ext cx="774973" cy="7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115616" y="300972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contacto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fluidos de inyección con 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acuíferos de agua fresca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se utilizan o son potencialmente aprovechables para </a:t>
            </a:r>
            <a:r>
              <a:rPr lang="es-ES" b="1" dirty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consumo </a:t>
            </a:r>
            <a:r>
              <a:rPr lang="es-ES" b="1" dirty="0" smtClean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humano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4128" y="4149080"/>
            <a:ext cx="7839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Garantizar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integridad de los pozos inyectores </a:t>
            </a:r>
            <a:r>
              <a:rPr lang="es-C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controlando y monitoreando la </a:t>
            </a:r>
            <a:r>
              <a:rPr lang="es-CO" b="1" dirty="0">
                <a:solidFill>
                  <a:srgbClr val="ED77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calidad del agua </a:t>
            </a:r>
            <a:r>
              <a:rPr lang="es-C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inyectada.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2" b="89778" l="9778" r="93778">
                        <a14:foregroundMark x1="36444" y1="86667" x2="36444" y2="86667"/>
                        <a14:foregroundMark x1="12000" y1="65333" x2="33778" y2="86222"/>
                        <a14:foregroundMark x1="38222" y1="86667" x2="88889" y2="70222"/>
                        <a14:foregroundMark x1="88889" y1="70222" x2="56444" y2="56444"/>
                        <a14:foregroundMark x1="36889" y1="60000" x2="9778" y2="65778"/>
                        <a14:foregroundMark x1="64000" y1="63111" x2="63556" y2="74222"/>
                        <a14:foregroundMark x1="67111" y1="63556" x2="79111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7" y="4094187"/>
            <a:ext cx="774973" cy="7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8864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PARA LA SELECCIÓN DEL </a:t>
            </a:r>
          </a:p>
          <a:p>
            <a:pPr algn="ctr"/>
            <a:r>
              <a:rPr lang="es-ES" sz="28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SITIO DE INYECCIÓN DISPOSAL</a:t>
            </a:r>
            <a:endParaRPr lang="es-ES" sz="28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2"/>
          <p:cNvSpPr txBox="1">
            <a:spLocks noChangeArrowheads="1"/>
          </p:cNvSpPr>
          <p:nvPr/>
        </p:nvSpPr>
        <p:spPr>
          <a:xfrm>
            <a:off x="741363" y="1612900"/>
            <a:ext cx="8159750" cy="3346177"/>
          </a:xfrm>
          <a:prstGeom prst="rect">
            <a:avLst/>
          </a:prstGeom>
        </p:spPr>
        <p:txBody>
          <a:bodyPr lIns="102870" tIns="51435" rIns="102870" bIns="51435"/>
          <a:lstStyle/>
          <a:p>
            <a:pPr marL="428625" indent="-428625">
              <a:lnSpc>
                <a:spcPct val="150000"/>
              </a:lnSpc>
              <a:buClr>
                <a:srgbClr val="004248"/>
              </a:buClr>
              <a:defRPr/>
            </a:pPr>
            <a:r>
              <a:rPr lang="es-ES" sz="1600" b="1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Conocimiento de la Geología Local y Regional</a:t>
            </a:r>
            <a:endParaRPr lang="es-ES" sz="1600" b="1" kern="0" dirty="0">
              <a:solidFill>
                <a:srgbClr val="0042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8625" indent="-428625">
              <a:lnSpc>
                <a:spcPct val="150000"/>
              </a:lnSpc>
              <a:buClr>
                <a:srgbClr val="004248"/>
              </a:buClr>
              <a:defRPr/>
            </a:pPr>
            <a:r>
              <a:rPr lang="es-ES" sz="1600" b="1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Conocimiento de la zona o Yacimiento a disponer</a:t>
            </a:r>
          </a:p>
          <a:p>
            <a:pPr marL="428625" indent="-428625">
              <a:buClr>
                <a:srgbClr val="004248"/>
              </a:buClr>
              <a:defRPr/>
            </a:pP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Uniformidad del Yacimiento</a:t>
            </a:r>
          </a:p>
          <a:p>
            <a:pPr marL="428625" indent="-428625">
              <a:buClr>
                <a:srgbClr val="004248"/>
              </a:buClr>
              <a:defRPr/>
            </a:pPr>
            <a:r>
              <a:rPr lang="es-ES" sz="1600" kern="0" dirty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Suficiente extensión horizontal</a:t>
            </a:r>
          </a:p>
          <a:p>
            <a:pPr marL="428625" indent="-428625">
              <a:buClr>
                <a:srgbClr val="004248"/>
              </a:buClr>
              <a:defRPr/>
            </a:pPr>
            <a:r>
              <a:rPr lang="es-ES" sz="1600" kern="0" dirty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Espesor Adecuado</a:t>
            </a:r>
          </a:p>
          <a:p>
            <a:pPr marL="428625" indent="-428625">
              <a:buClr>
                <a:srgbClr val="004248"/>
              </a:buClr>
              <a:defRPr/>
            </a:pPr>
            <a:r>
              <a:rPr lang="es-ES" sz="1600" kern="0" dirty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Profundidad Suficiente</a:t>
            </a:r>
          </a:p>
          <a:p>
            <a:pPr marL="428625" indent="-428625">
              <a:buClr>
                <a:srgbClr val="004248"/>
              </a:buClr>
              <a:defRPr/>
            </a:pPr>
            <a:r>
              <a:rPr lang="es-ES" sz="1600" kern="0" dirty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 porosidad y permeabilidad</a:t>
            </a:r>
          </a:p>
          <a:p>
            <a:pPr marL="428625" indent="-428625">
              <a:buClr>
                <a:srgbClr val="004248"/>
              </a:buClr>
              <a:defRPr/>
            </a:pPr>
            <a:r>
              <a:rPr lang="es-ES" sz="1600" kern="0" dirty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Baja Presión de Inyección</a:t>
            </a:r>
          </a:p>
          <a:p>
            <a:pPr marL="428625" indent="-428625">
              <a:buClr>
                <a:srgbClr val="004248"/>
              </a:buClr>
              <a:defRPr/>
            </a:pP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Aislamiento de Acuíferos de Agua Fresca </a:t>
            </a:r>
          </a:p>
          <a:p>
            <a:pPr marL="428625" indent="-428625">
              <a:buClr>
                <a:srgbClr val="004248"/>
              </a:buClr>
              <a:defRPr/>
            </a:pPr>
            <a:r>
              <a:rPr lang="es-ES" sz="1600" kern="0" dirty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Aislamiento de pozos Vecinos</a:t>
            </a:r>
          </a:p>
          <a:p>
            <a:pPr marL="428625" indent="-428625">
              <a:buClr>
                <a:srgbClr val="004248"/>
              </a:buClr>
              <a:defRPr/>
            </a:pPr>
            <a:r>
              <a:rPr lang="es-ES" sz="1600" kern="0" dirty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Compatibilidad entre el fluido inyectado y la zona </a:t>
            </a: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receptora</a:t>
            </a:r>
          </a:p>
          <a:p>
            <a:pPr marL="428625" indent="-428625">
              <a:buClr>
                <a:srgbClr val="004248"/>
              </a:buClr>
              <a:defRPr/>
            </a:pPr>
            <a:r>
              <a:rPr lang="es-ES" sz="1600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s-ES" sz="2000" b="1" kern="0" dirty="0" smtClean="0">
                <a:solidFill>
                  <a:srgbClr val="004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Acuíferos  de agua preferiblemente salada</a:t>
            </a:r>
            <a:endParaRPr lang="es-ES" sz="2000" b="1" kern="0" dirty="0">
              <a:solidFill>
                <a:srgbClr val="0042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8" descr="p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6222" r="57484"/>
          <a:stretch>
            <a:fillRect/>
          </a:stretch>
        </p:blipFill>
        <p:spPr bwMode="auto">
          <a:xfrm>
            <a:off x="250825" y="1757363"/>
            <a:ext cx="447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p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6222" r="57484"/>
          <a:stretch>
            <a:fillRect/>
          </a:stretch>
        </p:blipFill>
        <p:spPr bwMode="auto">
          <a:xfrm>
            <a:off x="247650" y="2125663"/>
            <a:ext cx="447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2438024"/>
            <a:ext cx="170914" cy="1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2674065"/>
            <a:ext cx="170914" cy="1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2899614"/>
            <a:ext cx="170914" cy="1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3158877"/>
            <a:ext cx="170914" cy="1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3403670"/>
            <a:ext cx="170914" cy="1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3662933"/>
            <a:ext cx="170914" cy="1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3907726"/>
            <a:ext cx="170914" cy="1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4123750"/>
            <a:ext cx="170914" cy="1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4383013"/>
            <a:ext cx="170914" cy="1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5" y="4643555"/>
            <a:ext cx="170914" cy="1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18864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9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DE UN POZO DISPOSAL</a:t>
            </a:r>
            <a:endParaRPr lang="es-ES" sz="3600" b="1" dirty="0">
              <a:solidFill>
                <a:srgbClr val="C9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827544" y="2176157"/>
            <a:ext cx="720000" cy="720000"/>
          </a:xfrm>
          <a:prstGeom prst="ellipse">
            <a:avLst/>
          </a:prstGeom>
          <a:solidFill>
            <a:srgbClr val="ED770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atin typeface="Ecopetrol" panose="02000506000000020004" pitchFamily="2" charset="0"/>
              </a:rPr>
              <a:t>1</a:t>
            </a:r>
            <a:endParaRPr lang="es-ES" sz="4000" dirty="0">
              <a:latin typeface="Ecopetrol" panose="02000506000000020004" pitchFamily="2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827544" y="3429000"/>
            <a:ext cx="720000" cy="720000"/>
          </a:xfrm>
          <a:prstGeom prst="ellipse">
            <a:avLst/>
          </a:prstGeom>
          <a:solidFill>
            <a:srgbClr val="ED770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atin typeface="Ecopetrol" panose="02000506000000020004" pitchFamily="2" charset="0"/>
              </a:rPr>
              <a:t>2</a:t>
            </a:r>
            <a:endParaRPr lang="es-ES" sz="4000" dirty="0">
              <a:latin typeface="Ecopetrol" panose="02000506000000020004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91680" y="216595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PERFORACIÓN/CONVERSIÓN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91680" y="357762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COMPLETAMIENTO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1728853"/>
            <a:ext cx="3456384" cy="646331"/>
          </a:xfrm>
          <a:prstGeom prst="rect">
            <a:avLst/>
          </a:prstGeom>
          <a:solidFill>
            <a:schemeClr val="bg1"/>
          </a:solidFill>
          <a:ln>
            <a:solidFill>
              <a:srgbClr val="ED770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Perforación de un pozo para disposal</a:t>
            </a:r>
            <a:endParaRPr lang="es-E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48064" y="2753585"/>
            <a:ext cx="3456384" cy="646331"/>
          </a:xfrm>
          <a:prstGeom prst="rect">
            <a:avLst/>
          </a:prstGeom>
          <a:solidFill>
            <a:schemeClr val="bg1"/>
          </a:solidFill>
          <a:ln>
            <a:solidFill>
              <a:srgbClr val="ED770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Conversión de un pozo productor </a:t>
            </a:r>
            <a:r>
              <a:rPr lang="es-ES" dirty="0" smtClean="0">
                <a:solidFill>
                  <a:schemeClr val="tx1"/>
                </a:solidFill>
              </a:rPr>
              <a:t>inactivo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4" name="13 Conector recto de flecha"/>
          <p:cNvCxnSpPr>
            <a:stCxn id="8" idx="3"/>
            <a:endCxn id="11" idx="1"/>
          </p:cNvCxnSpPr>
          <p:nvPr/>
        </p:nvCxnSpPr>
        <p:spPr>
          <a:xfrm flipV="1">
            <a:off x="4211960" y="2052019"/>
            <a:ext cx="936104" cy="529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3"/>
            <a:endCxn id="12" idx="1"/>
          </p:cNvCxnSpPr>
          <p:nvPr/>
        </p:nvCxnSpPr>
        <p:spPr>
          <a:xfrm>
            <a:off x="4211960" y="2581454"/>
            <a:ext cx="936104" cy="495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19 Elipse"/>
          <p:cNvSpPr/>
          <p:nvPr/>
        </p:nvSpPr>
        <p:spPr>
          <a:xfrm>
            <a:off x="827544" y="4406587"/>
            <a:ext cx="720000" cy="720000"/>
          </a:xfrm>
          <a:prstGeom prst="ellipse">
            <a:avLst/>
          </a:prstGeom>
          <a:solidFill>
            <a:srgbClr val="ED770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atin typeface="Ecopetrol" panose="02000506000000020004" pitchFamily="2" charset="0"/>
              </a:rPr>
              <a:t>3</a:t>
            </a:r>
            <a:endParaRPr lang="es-ES" sz="4000" dirty="0">
              <a:latin typeface="Ecopetrol" panose="02000506000000020004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691680" y="4334579"/>
            <a:ext cx="745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DE FACILIDADES DE SUPERFICIE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323528" y="188640"/>
            <a:ext cx="1080000" cy="1080000"/>
          </a:xfrm>
          <a:prstGeom prst="ellipse">
            <a:avLst/>
          </a:prstGeom>
          <a:solidFill>
            <a:srgbClr val="ED770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latin typeface="Ecopetrol" panose="02000506000000020004" pitchFamily="2" charset="0"/>
              </a:rPr>
              <a:t>1</a:t>
            </a:r>
            <a:endParaRPr lang="es-ES" sz="5400" dirty="0">
              <a:latin typeface="Ecopetrol" panose="02000506000000020004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47544" y="497807"/>
            <a:ext cx="460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PERFORACIÓN</a:t>
            </a:r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42800" y="2273965"/>
            <a:ext cx="81496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Análisis </a:t>
            </a:r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lodos: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previene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contaminación de las formaciones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niveles superiores a la de interés. 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endParaRPr lang="es-CO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Cementación y completamiento del pozo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C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casing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superficial e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interno):</a:t>
            </a:r>
            <a:b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recomienda utilizar cemento de la mejor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calidad,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sugiere el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Clase “G”.</a:t>
            </a:r>
          </a:p>
          <a:p>
            <a:pPr lvl="0" algn="just"/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Se recomienda utilizar tubería de mayor espesor que la utilizada en los pozos productores o con recubrimiento para protección a la integridad.</a:t>
            </a:r>
          </a:p>
          <a:p>
            <a:pPr lvl="0"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Prueba </a:t>
            </a:r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aislamiento hidráulico de otras zonas</a:t>
            </a:r>
            <a:endParaRPr lang="es-E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endParaRPr lang="es-CO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AutoShape 2" descr="http://www.rafasshop.es/images/stories/1/mailings2012/mailing_ventajas/O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45973"/>
            <a:ext cx="275257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012341"/>
            <a:ext cx="275257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89818" l="9960" r="96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341326"/>
            <a:ext cx="275257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8455" y="1628800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Consideraciones: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492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8A755E88646E43B29CEA67D66A0A35" ma:contentTypeVersion="1" ma:contentTypeDescription="Crear nuevo documento." ma:contentTypeScope="" ma:versionID="81ef9588947869d8f69abfc74c842930">
  <xsd:schema xmlns:xsd="http://www.w3.org/2001/XMLSchema" xmlns:xs="http://www.w3.org/2001/XMLSchema" xmlns:p="http://schemas.microsoft.com/office/2006/metadata/properties" xmlns:ns2="82b310fe-7b22-4955-a524-e07f16a618f4" targetNamespace="http://schemas.microsoft.com/office/2006/metadata/properties" ma:root="true" ma:fieldsID="8f3c12d8fd89956357b3fd766173f196" ns2:_="">
    <xsd:import namespace="82b310fe-7b22-4955-a524-e07f16a618f4"/>
    <xsd:element name="properties">
      <xsd:complexType>
        <xsd:sequence>
          <xsd:element name="documentManagement">
            <xsd:complexType>
              <xsd:all>
                <xsd:element ref="ns2:Tem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310fe-7b22-4955-a524-e07f16a618f4" elementFormDefault="qualified">
    <xsd:import namespace="http://schemas.microsoft.com/office/2006/documentManagement/types"/>
    <xsd:import namespace="http://schemas.microsoft.com/office/infopath/2007/PartnerControls"/>
    <xsd:element name="Tema" ma:index="8" nillable="true" ma:displayName="Tema" ma:format="Dropdown" ma:internalName="Tema">
      <xsd:simpleType>
        <xsd:restriction base="dms:Choice">
          <xsd:enumeration value="Fundamentos Técnicos sobre diseño y construcción de pozos inyectores y conceptos"/>
          <xsd:enumeration value="Mejores prácticas asociadas a la operación de pozos inyectores"/>
          <xsd:enumeration value="Regulación internacional para pozos inyectores - Texas"/>
          <xsd:enumeration value="Regulación actual en Colombia - Sismicidad desencadenada y pozos de inyección desde el punto de vista técnico-ambiental"/>
          <xsd:enumeration value="Pozos de Agu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a xmlns="82b310fe-7b22-4955-a524-e07f16a618f4">Pozos de Agua</Tema>
  </documentManagement>
</p:properties>
</file>

<file path=customXml/itemProps1.xml><?xml version="1.0" encoding="utf-8"?>
<ds:datastoreItem xmlns:ds="http://schemas.openxmlformats.org/officeDocument/2006/customXml" ds:itemID="{5D6C2785-D53F-4DB6-98A0-7167F8D1E8B2}"/>
</file>

<file path=customXml/itemProps2.xml><?xml version="1.0" encoding="utf-8"?>
<ds:datastoreItem xmlns:ds="http://schemas.openxmlformats.org/officeDocument/2006/customXml" ds:itemID="{669DFA30-B765-43A7-8A0A-8D41F21431DE}"/>
</file>

<file path=customXml/itemProps3.xml><?xml version="1.0" encoding="utf-8"?>
<ds:datastoreItem xmlns:ds="http://schemas.openxmlformats.org/officeDocument/2006/customXml" ds:itemID="{45D69561-D8FB-4601-918F-75932BED8823}"/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1166</Words>
  <Application>Microsoft Office PowerPoint</Application>
  <PresentationFormat>Presentación en pantalla (4:3)</PresentationFormat>
  <Paragraphs>228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Courier New</vt:lpstr>
      <vt:lpstr>Ecopetrol</vt:lpstr>
      <vt:lpstr>Helvetica</vt:lpstr>
      <vt:lpstr>Verdana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ECOPETROL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pozos de inyección_Generalidades sobre pozos de disposición</dc:title>
  <dc:creator>Administrador</dc:creator>
  <cp:lastModifiedBy>Portatil_anh Soporte_Comware</cp:lastModifiedBy>
  <cp:revision>207</cp:revision>
  <cp:lastPrinted>2012-08-07T14:51:57Z</cp:lastPrinted>
  <dcterms:created xsi:type="dcterms:W3CDTF">2010-04-07T21:38:24Z</dcterms:created>
  <dcterms:modified xsi:type="dcterms:W3CDTF">2014-06-10T15:38:37Z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0x010100758A755E88646E43B29CEA67D66A0A35</vt:lpwstr>
  </property>
  <property fmtid="{D5CDD505-2E9C-101B-9397-08002B2CF9AE}" pid="3" name="Order">
    <vt:r8>800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