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6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2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7.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64" r:id="rId2"/>
    <p:sldId id="268" r:id="rId3"/>
    <p:sldId id="366" r:id="rId4"/>
    <p:sldId id="333" r:id="rId5"/>
    <p:sldId id="289" r:id="rId6"/>
    <p:sldId id="291" r:id="rId7"/>
    <p:sldId id="367" r:id="rId8"/>
    <p:sldId id="294" r:id="rId9"/>
    <p:sldId id="292" r:id="rId10"/>
    <p:sldId id="293" r:id="rId11"/>
    <p:sldId id="295" r:id="rId12"/>
    <p:sldId id="344" r:id="rId13"/>
    <p:sldId id="296" r:id="rId14"/>
    <p:sldId id="298" r:id="rId15"/>
    <p:sldId id="319" r:id="rId16"/>
    <p:sldId id="320" r:id="rId17"/>
    <p:sldId id="362" r:id="rId18"/>
    <p:sldId id="325" r:id="rId19"/>
    <p:sldId id="321" r:id="rId20"/>
    <p:sldId id="326" r:id="rId21"/>
    <p:sldId id="327" r:id="rId22"/>
    <p:sldId id="322" r:id="rId23"/>
    <p:sldId id="329" r:id="rId24"/>
    <p:sldId id="343" r:id="rId25"/>
    <p:sldId id="324" r:id="rId26"/>
    <p:sldId id="334" r:id="rId27"/>
    <p:sldId id="301" r:id="rId28"/>
    <p:sldId id="355" r:id="rId29"/>
    <p:sldId id="297" r:id="rId30"/>
    <p:sldId id="300" r:id="rId31"/>
    <p:sldId id="302" r:id="rId32"/>
    <p:sldId id="314" r:id="rId33"/>
    <p:sldId id="317" r:id="rId34"/>
    <p:sldId id="361" r:id="rId35"/>
    <p:sldId id="306" r:id="rId36"/>
    <p:sldId id="304" r:id="rId37"/>
    <p:sldId id="357" r:id="rId38"/>
    <p:sldId id="303" r:id="rId39"/>
    <p:sldId id="313" r:id="rId40"/>
    <p:sldId id="312" r:id="rId41"/>
    <p:sldId id="305" r:id="rId42"/>
    <p:sldId id="349" r:id="rId43"/>
    <p:sldId id="346" r:id="rId44"/>
    <p:sldId id="347" r:id="rId45"/>
    <p:sldId id="348" r:id="rId46"/>
    <p:sldId id="350" r:id="rId47"/>
    <p:sldId id="351" r:id="rId48"/>
    <p:sldId id="356" r:id="rId49"/>
    <p:sldId id="316" r:id="rId50"/>
    <p:sldId id="353" r:id="rId51"/>
    <p:sldId id="354" r:id="rId52"/>
    <p:sldId id="360" r:id="rId53"/>
    <p:sldId id="307" r:id="rId54"/>
    <p:sldId id="358" r:id="rId55"/>
    <p:sldId id="308" r:id="rId56"/>
    <p:sldId id="315" r:id="rId57"/>
    <p:sldId id="310" r:id="rId58"/>
    <p:sldId id="311" r:id="rId59"/>
    <p:sldId id="365" r:id="rId60"/>
    <p:sldId id="359" r:id="rId61"/>
    <p:sldId id="352" r:id="rId62"/>
    <p:sldId id="318" r:id="rId63"/>
    <p:sldId id="364" r:id="rId64"/>
    <p:sldId id="363" r:id="rId65"/>
    <p:sldId id="341" r:id="rId66"/>
    <p:sldId id="342" r:id="rId67"/>
    <p:sldId id="275" r:id="rId68"/>
    <p:sldId id="276" r:id="rId69"/>
  </p:sldIdLst>
  <p:sldSz cx="9144000" cy="6858000" type="screen4x3"/>
  <p:notesSz cx="7026275" cy="9312275"/>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3929">
          <p15:clr>
            <a:srgbClr val="A4A3A4"/>
          </p15:clr>
        </p15:guide>
        <p15:guide id="3" orient="horz" pos="748">
          <p15:clr>
            <a:srgbClr val="A4A3A4"/>
          </p15:clr>
        </p15:guide>
        <p15:guide id="4" orient="horz" pos="1213">
          <p15:clr>
            <a:srgbClr val="A4A3A4"/>
          </p15:clr>
        </p15:guide>
        <p15:guide id="5" orient="horz" pos="1047">
          <p15:clr>
            <a:srgbClr val="A4A3A4"/>
          </p15:clr>
        </p15:guide>
        <p15:guide id="6" orient="horz" pos="944">
          <p15:clr>
            <a:srgbClr val="A4A3A4"/>
          </p15:clr>
        </p15:guide>
        <p15:guide id="7" pos="2880">
          <p15:clr>
            <a:srgbClr val="A4A3A4"/>
          </p15:clr>
        </p15:guide>
        <p15:guide id="8" pos="287">
          <p15:clr>
            <a:srgbClr val="A4A3A4"/>
          </p15:clr>
        </p15:guide>
        <p15:guide id="9" pos="5472">
          <p15:clr>
            <a:srgbClr val="A4A3A4"/>
          </p15:clr>
        </p15:guide>
        <p15:guide id="10" pos="2995">
          <p15:clr>
            <a:srgbClr val="A4A3A4"/>
          </p15:clr>
        </p15:guide>
        <p15:guide id="11" pos="27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FFFF00"/>
    <a:srgbClr val="0000FF"/>
    <a:srgbClr val="5F5F5F"/>
    <a:srgbClr val="777777"/>
    <a:srgbClr val="0033CC"/>
    <a:srgbClr val="0099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624" autoAdjust="0"/>
  </p:normalViewPr>
  <p:slideViewPr>
    <p:cSldViewPr snapToGrid="0" showGuides="1">
      <p:cViewPr varScale="1">
        <p:scale>
          <a:sx n="42" d="100"/>
          <a:sy n="42" d="100"/>
        </p:scale>
        <p:origin x="1170" y="60"/>
      </p:cViewPr>
      <p:guideLst>
        <p:guide orient="horz" pos="2161"/>
        <p:guide orient="horz" pos="3929"/>
        <p:guide orient="horz" pos="748"/>
        <p:guide orient="horz" pos="1213"/>
        <p:guide orient="horz" pos="1047"/>
        <p:guide orient="horz" pos="944"/>
        <p:guide pos="2880"/>
        <p:guide pos="287"/>
        <p:guide pos="5472"/>
        <p:guide pos="2995"/>
        <p:guide pos="2765"/>
      </p:guideLst>
    </p:cSldViewPr>
  </p:slideViewPr>
  <p:outlineViewPr>
    <p:cViewPr>
      <p:scale>
        <a:sx n="33" d="100"/>
        <a:sy n="33" d="100"/>
      </p:scale>
      <p:origin x="0" y="2890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025" cy="464998"/>
          </a:xfrm>
          <a:prstGeom prst="rect">
            <a:avLst/>
          </a:prstGeom>
        </p:spPr>
        <p:txBody>
          <a:bodyPr vert="horz" lIns="88313" tIns="44156" rIns="88313" bIns="44156" rtlCol="0"/>
          <a:lstStyle>
            <a:lvl1pPr algn="l">
              <a:defRPr sz="1200"/>
            </a:lvl1pPr>
          </a:lstStyle>
          <a:p>
            <a:endParaRPr lang="en-US" dirty="0"/>
          </a:p>
        </p:txBody>
      </p:sp>
      <p:sp>
        <p:nvSpPr>
          <p:cNvPr id="3" name="Date Placeholder 2"/>
          <p:cNvSpPr>
            <a:spLocks noGrp="1"/>
          </p:cNvSpPr>
          <p:nvPr>
            <p:ph type="dt" sz="quarter" idx="1"/>
          </p:nvPr>
        </p:nvSpPr>
        <p:spPr>
          <a:xfrm>
            <a:off x="3979726" y="0"/>
            <a:ext cx="3045025" cy="464998"/>
          </a:xfrm>
          <a:prstGeom prst="rect">
            <a:avLst/>
          </a:prstGeom>
        </p:spPr>
        <p:txBody>
          <a:bodyPr vert="horz" lIns="88313" tIns="44156" rIns="88313" bIns="44156" rtlCol="0"/>
          <a:lstStyle>
            <a:lvl1pPr algn="r">
              <a:defRPr sz="1200"/>
            </a:lvl1pPr>
          </a:lstStyle>
          <a:p>
            <a:fld id="{C904764D-D724-4C3E-9FF1-63BCFEFA1630}" type="datetimeFigureOut">
              <a:rPr lang="en-US" smtClean="0"/>
              <a:pPr/>
              <a:t>6/10/2014</a:t>
            </a:fld>
            <a:endParaRPr lang="en-US" dirty="0"/>
          </a:p>
        </p:txBody>
      </p:sp>
      <p:sp>
        <p:nvSpPr>
          <p:cNvPr id="4" name="Footer Placeholder 3"/>
          <p:cNvSpPr>
            <a:spLocks noGrp="1"/>
          </p:cNvSpPr>
          <p:nvPr>
            <p:ph type="ftr" sz="quarter" idx="2"/>
          </p:nvPr>
        </p:nvSpPr>
        <p:spPr>
          <a:xfrm>
            <a:off x="0" y="8845738"/>
            <a:ext cx="3045025" cy="464998"/>
          </a:xfrm>
          <a:prstGeom prst="rect">
            <a:avLst/>
          </a:prstGeom>
        </p:spPr>
        <p:txBody>
          <a:bodyPr vert="horz" lIns="88313" tIns="44156" rIns="88313" bIns="441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726" y="8845738"/>
            <a:ext cx="3045025" cy="464998"/>
          </a:xfrm>
          <a:prstGeom prst="rect">
            <a:avLst/>
          </a:prstGeom>
        </p:spPr>
        <p:txBody>
          <a:bodyPr vert="horz" lIns="88313" tIns="44156" rIns="88313" bIns="44156" rtlCol="0" anchor="b"/>
          <a:lstStyle>
            <a:lvl1pPr algn="r">
              <a:defRPr sz="1200"/>
            </a:lvl1pPr>
          </a:lstStyle>
          <a:p>
            <a:fld id="{B2516A61-4C27-46D6-98A9-914F71DF543E}" type="slidenum">
              <a:rPr lang="en-US" smtClean="0"/>
              <a:pPr/>
              <a:t>‹Nº›</a:t>
            </a:fld>
            <a:endParaRPr lang="en-US" dirty="0"/>
          </a:p>
        </p:txBody>
      </p:sp>
    </p:spTree>
    <p:extLst>
      <p:ext uri="{BB962C8B-B14F-4D97-AF65-F5344CB8AC3E}">
        <p14:creationId xmlns:p14="http://schemas.microsoft.com/office/powerpoint/2010/main" val="142762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19" tIns="46661" rIns="93319" bIns="46661"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19" tIns="46661" rIns="93319" bIns="46661" rtlCol="0"/>
          <a:lstStyle>
            <a:lvl1pPr algn="r">
              <a:defRPr sz="1200"/>
            </a:lvl1pPr>
          </a:lstStyle>
          <a:p>
            <a:fld id="{D11B58C4-30CB-47C3-A908-43A78A6909FC}" type="datetimeFigureOut">
              <a:rPr lang="en-US" smtClean="0"/>
              <a:pPr/>
              <a:t>6/10/2014</a:t>
            </a:fld>
            <a:endParaRPr lang="en-US" dirty="0"/>
          </a:p>
        </p:txBody>
      </p:sp>
      <p:sp>
        <p:nvSpPr>
          <p:cNvPr id="4" name="Slide Image Placeholder 3"/>
          <p:cNvSpPr>
            <a:spLocks noGrp="1" noRot="1" noChangeAspect="1"/>
          </p:cNvSpPr>
          <p:nvPr>
            <p:ph type="sldImg" idx="2"/>
          </p:nvPr>
        </p:nvSpPr>
        <p:spPr>
          <a:xfrm>
            <a:off x="1185863" y="696913"/>
            <a:ext cx="4654550" cy="3492500"/>
          </a:xfrm>
          <a:prstGeom prst="rect">
            <a:avLst/>
          </a:prstGeom>
          <a:noFill/>
          <a:ln w="12700">
            <a:solidFill>
              <a:prstClr val="black"/>
            </a:solidFill>
          </a:ln>
        </p:spPr>
        <p:txBody>
          <a:bodyPr vert="horz" lIns="93319" tIns="46661" rIns="93319" bIns="46661"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19" tIns="46661" rIns="93319" bIns="466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19" tIns="46661" rIns="93319"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19" tIns="46661" rIns="93319" bIns="46661" rtlCol="0" anchor="b"/>
          <a:lstStyle>
            <a:lvl1pPr algn="r">
              <a:defRPr sz="1200"/>
            </a:lvl1pPr>
          </a:lstStyle>
          <a:p>
            <a:fld id="{B29D79EE-C4C4-4933-BD77-7AC086FBA674}" type="slidenum">
              <a:rPr lang="en-US" smtClean="0"/>
              <a:pPr/>
              <a:t>‹Nº›</a:t>
            </a:fld>
            <a:endParaRPr lang="en-US" dirty="0"/>
          </a:p>
        </p:txBody>
      </p:sp>
    </p:spTree>
    <p:extLst>
      <p:ext uri="{BB962C8B-B14F-4D97-AF65-F5344CB8AC3E}">
        <p14:creationId xmlns:p14="http://schemas.microsoft.com/office/powerpoint/2010/main" val="130042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9D79EE-C4C4-4933-BD77-7AC086FBA674}" type="slidenum">
              <a:rPr lang="en-US" smtClean="0"/>
              <a:pPr/>
              <a:t>21</a:t>
            </a:fld>
            <a:endParaRPr lang="en-US" dirty="0"/>
          </a:p>
        </p:txBody>
      </p:sp>
    </p:spTree>
    <p:extLst>
      <p:ext uri="{BB962C8B-B14F-4D97-AF65-F5344CB8AC3E}">
        <p14:creationId xmlns:p14="http://schemas.microsoft.com/office/powerpoint/2010/main" val="12131273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8"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userDrawn="1">
            <p:custDataLst>
              <p:tags r:id="rId3"/>
            </p:custDataLst>
          </p:nvPr>
        </p:nvSpPr>
        <p:spPr>
          <a:xfrm>
            <a:off x="0" y="5921376"/>
            <a:ext cx="9144000" cy="200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H&amp;K-PPT-FINAL-0610.jpg"/>
          <p:cNvPicPr>
            <a:picLocks noChangeAspect="1"/>
          </p:cNvPicPr>
          <p:nvPr userDrawn="1">
            <p:custDataLst>
              <p:tags r:id="rId4"/>
            </p:custDataLst>
          </p:nvPr>
        </p:nvPicPr>
        <p:blipFill>
          <a:blip r:embed="rId10" cstate="print"/>
          <a:srcRect l="888" t="888"/>
          <a:stretch>
            <a:fillRect/>
          </a:stretch>
        </p:blipFill>
        <p:spPr>
          <a:xfrm>
            <a:off x="0" y="914399"/>
            <a:ext cx="9144000" cy="5006977"/>
          </a:xfrm>
          <a:prstGeom prst="rect">
            <a:avLst/>
          </a:prstGeom>
          <a:ln>
            <a:noFill/>
          </a:ln>
        </p:spPr>
      </p:pic>
      <p:sp>
        <p:nvSpPr>
          <p:cNvPr id="18" name="Rectangle 17"/>
          <p:cNvSpPr/>
          <p:nvPr userDrawn="1">
            <p:custDataLst>
              <p:tags r:id="rId5"/>
            </p:custDataLst>
          </p:nvPr>
        </p:nvSpPr>
        <p:spPr>
          <a:xfrm>
            <a:off x="0" y="862189"/>
            <a:ext cx="9144000" cy="52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6"/>
            </p:custDataLst>
          </p:nvPr>
        </p:nvSpPr>
        <p:spPr>
          <a:xfrm>
            <a:off x="468313" y="1341439"/>
            <a:ext cx="8207375" cy="2324099"/>
          </a:xfrm>
        </p:spPr>
        <p:txBody>
          <a:bodyPr>
            <a:norm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custDataLst>
              <p:tags r:id="rId7"/>
            </p:custDataLst>
          </p:nvPr>
        </p:nvSpPr>
        <p:spPr>
          <a:xfrm>
            <a:off x="468313" y="3667125"/>
            <a:ext cx="8207375" cy="409947"/>
          </a:xfrm>
        </p:spPr>
        <p:txBody>
          <a:bodyPr vert="horz" lIns="0" tIns="45720" rIns="0" bIns="45720" rtlCol="0">
            <a:normAutofit/>
          </a:bodyPr>
          <a:lstStyle>
            <a:lvl1pPr marL="0" indent="0" algn="r" defTabSz="914400" rtl="0" eaLnBrk="1" latinLnBrk="0" hangingPunct="1">
              <a:lnSpc>
                <a:spcPts val="1800"/>
              </a:lnSpc>
              <a:spcBef>
                <a:spcPct val="20000"/>
              </a:spcBef>
              <a:buFont typeface="Arial" pitchFamily="34" charset="0"/>
              <a:buNone/>
              <a:defRPr lang="en-US" sz="2000" b="1" i="1" kern="1200" dirty="0" smtClean="0">
                <a:solidFill>
                  <a:schemeClr val="bg1"/>
                </a:solidFill>
                <a:latin typeface="Arial Narrow"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Box 21"/>
          <p:cNvSpPr txBox="1"/>
          <p:nvPr userDrawn="1"/>
        </p:nvSpPr>
        <p:spPr>
          <a:xfrm>
            <a:off x="914400" y="6464528"/>
            <a:ext cx="7772400" cy="215444"/>
          </a:xfrm>
          <a:prstGeom prst="rect">
            <a:avLst/>
          </a:prstGeom>
          <a:noFill/>
        </p:spPr>
        <p:txBody>
          <a:bodyPr wrap="square" lIns="0" rIns="0" rtlCol="0" anchor="ctr">
            <a:spAutoFit/>
          </a:bodyPr>
          <a:lstStyle/>
          <a:p>
            <a:pPr algn="r"/>
            <a:r>
              <a:rPr lang="en-US" sz="800" dirty="0" smtClean="0">
                <a:solidFill>
                  <a:schemeClr val="bg1">
                    <a:lumMod val="65000"/>
                  </a:schemeClr>
                </a:solidFill>
                <a:latin typeface="Arial" pitchFamily="34" charset="0"/>
                <a:cs typeface="Arial" pitchFamily="34" charset="0"/>
              </a:rPr>
              <a:t>Copyright</a:t>
            </a:r>
            <a:r>
              <a:rPr lang="en-US" sz="800" baseline="0" dirty="0" smtClean="0">
                <a:solidFill>
                  <a:schemeClr val="bg1">
                    <a:lumMod val="65000"/>
                  </a:schemeClr>
                </a:solidFill>
                <a:latin typeface="Arial" pitchFamily="34" charset="0"/>
                <a:cs typeface="Arial" pitchFamily="34" charset="0"/>
              </a:rPr>
              <a:t> © 2014 Holland &amp; Knight LLP.  All Rights Reserved</a:t>
            </a:r>
            <a:endParaRPr lang="en-US" sz="800" dirty="0">
              <a:solidFill>
                <a:schemeClr val="bg1">
                  <a:lumMod val="65000"/>
                </a:schemeClr>
              </a:solidFill>
              <a:latin typeface="Arial" pitchFamily="34" charset="0"/>
              <a:cs typeface="Arial" pitchFamily="34" charset="0"/>
            </a:endParaRPr>
          </a:p>
        </p:txBody>
      </p:sp>
      <p:sp>
        <p:nvSpPr>
          <p:cNvPr id="11" name="Text Placeholder 10"/>
          <p:cNvSpPr>
            <a:spLocks noGrp="1"/>
          </p:cNvSpPr>
          <p:nvPr>
            <p:ph type="body" sz="quarter" idx="10" hasCustomPrompt="1"/>
          </p:nvPr>
        </p:nvSpPr>
        <p:spPr>
          <a:xfrm>
            <a:off x="468313" y="4077072"/>
            <a:ext cx="8207375" cy="560387"/>
          </a:xfrm>
        </p:spPr>
        <p:txBody>
          <a:bodyPr vert="horz" lIns="0" tIns="45720" rIns="0" bIns="45720" rtlCol="0">
            <a:normAutofit/>
          </a:bodyPr>
          <a:lstStyle>
            <a:lvl1pPr marL="0" indent="0" algn="r" defTabSz="914400" rtl="0" eaLnBrk="1" latinLnBrk="0" hangingPunct="1">
              <a:lnSpc>
                <a:spcPts val="1800"/>
              </a:lnSpc>
              <a:spcBef>
                <a:spcPct val="20000"/>
              </a:spcBef>
              <a:buFont typeface="Arial" pitchFamily="34" charset="0"/>
              <a:buNone/>
              <a:defRPr lang="en-US" sz="1600" b="1" i="1" kern="1200" baseline="0" smtClean="0">
                <a:solidFill>
                  <a:schemeClr val="bg1"/>
                </a:solidFill>
                <a:latin typeface="Arial Narrow" pitchFamily="34" charset="0"/>
                <a:ea typeface="+mn-ea"/>
                <a:cs typeface="Arial" pitchFamily="34" charset="0"/>
              </a:defRPr>
            </a:lvl1pPr>
            <a:lvl2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2pPr>
            <a:lvl3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3pPr>
            <a:lvl4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4pPr>
            <a:lvl5pPr marL="0" indent="0" algn="r" defTabSz="914400" rtl="0" eaLnBrk="1" latinLnBrk="0" hangingPunct="1">
              <a:lnSpc>
                <a:spcPts val="1800"/>
              </a:lnSpc>
              <a:spcBef>
                <a:spcPct val="20000"/>
              </a:spcBef>
              <a:buFont typeface="Arial" pitchFamily="34" charset="0"/>
              <a:buNone/>
              <a:defRPr lang="en-US" sz="2000" b="1" i="1" kern="1200" dirty="0" smtClean="0">
                <a:solidFill>
                  <a:schemeClr val="bg1"/>
                </a:solidFill>
                <a:latin typeface="Arial Narrow" pitchFamily="34" charset="0"/>
                <a:ea typeface="+mn-ea"/>
                <a:cs typeface="Arial" pitchFamily="34" charset="0"/>
              </a:defRPr>
            </a:lvl5pPr>
          </a:lstStyle>
          <a:p>
            <a:r>
              <a:rPr lang="en-US" dirty="0" smtClean="0"/>
              <a:t>Location, Date</a:t>
            </a:r>
            <a:endParaRPr lang="en-US" dirty="0"/>
          </a:p>
        </p:txBody>
      </p:sp>
      <p:sp>
        <p:nvSpPr>
          <p:cNvPr id="12" name="Text Placeholder 10"/>
          <p:cNvSpPr>
            <a:spLocks noGrp="1"/>
          </p:cNvSpPr>
          <p:nvPr>
            <p:ph type="body" sz="quarter" idx="11" hasCustomPrompt="1"/>
          </p:nvPr>
        </p:nvSpPr>
        <p:spPr>
          <a:xfrm>
            <a:off x="468313" y="4637459"/>
            <a:ext cx="8207375" cy="560387"/>
          </a:xfrm>
        </p:spPr>
        <p:txBody>
          <a:bodyPr vert="horz" lIns="0" tIns="45720" rIns="0" bIns="45720" rtlCol="0">
            <a:normAutofit/>
          </a:bodyPr>
          <a:lstStyle>
            <a:lvl1pPr marL="0" indent="0" algn="r" defTabSz="914400" rtl="0" eaLnBrk="1" latinLnBrk="0" hangingPunct="1">
              <a:lnSpc>
                <a:spcPts val="1800"/>
              </a:lnSpc>
              <a:spcBef>
                <a:spcPct val="20000"/>
              </a:spcBef>
              <a:buFont typeface="Arial" pitchFamily="34" charset="0"/>
              <a:buNone/>
              <a:defRPr lang="en-US" sz="1600" b="1" i="1" kern="1200" smtClean="0">
                <a:solidFill>
                  <a:schemeClr val="bg1"/>
                </a:solidFill>
                <a:latin typeface="Arial Narrow" pitchFamily="34" charset="0"/>
                <a:ea typeface="+mn-ea"/>
                <a:cs typeface="Arial" pitchFamily="34" charset="0"/>
              </a:defRPr>
            </a:lvl1pPr>
            <a:lvl2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2pPr>
            <a:lvl3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3pPr>
            <a:lvl4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4pPr>
            <a:lvl5pPr marL="0" indent="0" algn="r" defTabSz="914400" rtl="0" eaLnBrk="1" latinLnBrk="0" hangingPunct="1">
              <a:lnSpc>
                <a:spcPts val="1800"/>
              </a:lnSpc>
              <a:spcBef>
                <a:spcPct val="20000"/>
              </a:spcBef>
              <a:buFont typeface="Arial" pitchFamily="34" charset="0"/>
              <a:buNone/>
              <a:defRPr lang="en-US" sz="2000" b="1" i="1" kern="1200" dirty="0" smtClean="0">
                <a:solidFill>
                  <a:schemeClr val="bg1"/>
                </a:solidFill>
                <a:latin typeface="Arial Narrow" pitchFamily="34" charset="0"/>
                <a:ea typeface="+mn-ea"/>
                <a:cs typeface="Arial" pitchFamily="34" charset="0"/>
              </a:defRPr>
            </a:lvl5pPr>
          </a:lstStyle>
          <a:p>
            <a:r>
              <a:rPr lang="en-US" dirty="0" smtClean="0"/>
              <a:t>Presenter(s)</a:t>
            </a:r>
            <a:endParaRPr lang="en-US" dirty="0"/>
          </a:p>
        </p:txBody>
      </p:sp>
      <p:sp>
        <p:nvSpPr>
          <p:cNvPr id="16" name="Picture Placeholder 15"/>
          <p:cNvSpPr>
            <a:spLocks noGrp="1"/>
          </p:cNvSpPr>
          <p:nvPr>
            <p:ph type="pic" sz="quarter" idx="12" hasCustomPrompt="1"/>
          </p:nvPr>
        </p:nvSpPr>
        <p:spPr>
          <a:xfrm>
            <a:off x="6657975" y="73199"/>
            <a:ext cx="2009750" cy="703263"/>
          </a:xfrm>
        </p:spPr>
        <p:txBody>
          <a:bodyPr anchor="ctr"/>
          <a:lstStyle>
            <a:lvl1pPr algn="ctr">
              <a:defRPr/>
            </a:lvl1pPr>
          </a:lstStyle>
          <a:p>
            <a:r>
              <a:rPr lang="en-US" dirty="0" smtClean="0"/>
              <a:t>Client’s logo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Information ">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88"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userDrawn="1">
            <p:custDataLst>
              <p:tags r:id="rId3"/>
            </p:custDataLst>
          </p:nvPr>
        </p:nvSpPr>
        <p:spPr>
          <a:xfrm>
            <a:off x="0" y="5921376"/>
            <a:ext cx="9144000" cy="200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H&amp;K-PPT-FINAL-0610.jpg"/>
          <p:cNvPicPr>
            <a:picLocks noChangeAspect="1"/>
          </p:cNvPicPr>
          <p:nvPr userDrawn="1">
            <p:custDataLst>
              <p:tags r:id="rId4"/>
            </p:custDataLst>
          </p:nvPr>
        </p:nvPicPr>
        <p:blipFill>
          <a:blip r:embed="rId9" cstate="print"/>
          <a:srcRect l="888" t="888"/>
          <a:stretch>
            <a:fillRect/>
          </a:stretch>
        </p:blipFill>
        <p:spPr>
          <a:xfrm>
            <a:off x="0" y="914399"/>
            <a:ext cx="9144000" cy="5006977"/>
          </a:xfrm>
          <a:prstGeom prst="rect">
            <a:avLst/>
          </a:prstGeom>
          <a:ln>
            <a:noFill/>
          </a:ln>
        </p:spPr>
      </p:pic>
      <p:sp>
        <p:nvSpPr>
          <p:cNvPr id="18" name="Rectangle 17"/>
          <p:cNvSpPr/>
          <p:nvPr userDrawn="1">
            <p:custDataLst>
              <p:tags r:id="rId5"/>
            </p:custDataLst>
          </p:nvPr>
        </p:nvSpPr>
        <p:spPr>
          <a:xfrm>
            <a:off x="0" y="862189"/>
            <a:ext cx="9144000" cy="52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custDataLst>
              <p:tags r:id="rId6"/>
            </p:custDataLst>
          </p:nvPr>
        </p:nvSpPr>
        <p:spPr>
          <a:xfrm>
            <a:off x="4752975" y="1341439"/>
            <a:ext cx="3922713" cy="2324099"/>
          </a:xfrm>
        </p:spPr>
        <p:txBody>
          <a:bodyPr>
            <a:noAutofit/>
          </a:bodyPr>
          <a:lstStyle>
            <a:lvl1pPr algn="r">
              <a:defRPr>
                <a:solidFill>
                  <a:schemeClr val="bg1"/>
                </a:solidFill>
              </a:defRPr>
            </a:lvl1pPr>
          </a:lstStyle>
          <a:p>
            <a:r>
              <a:rPr lang="en-US" dirty="0" smtClean="0"/>
              <a:t>Type Name Here</a:t>
            </a:r>
            <a:endParaRPr lang="en-US" dirty="0"/>
          </a:p>
        </p:txBody>
      </p:sp>
      <p:sp>
        <p:nvSpPr>
          <p:cNvPr id="11" name="Text Placeholder 10"/>
          <p:cNvSpPr>
            <a:spLocks noGrp="1"/>
          </p:cNvSpPr>
          <p:nvPr>
            <p:ph type="body" sz="quarter" idx="10" hasCustomPrompt="1"/>
          </p:nvPr>
        </p:nvSpPr>
        <p:spPr>
          <a:xfrm>
            <a:off x="4752975" y="3886200"/>
            <a:ext cx="3922713" cy="1847850"/>
          </a:xfrm>
        </p:spPr>
        <p:txBody>
          <a:bodyPr vert="horz" wrap="square" lIns="0" tIns="45720" rIns="0" bIns="45720" rtlCol="0">
            <a:no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lang="en-US" sz="2000" b="1" i="0" kern="1200" dirty="0" smtClean="0">
                <a:solidFill>
                  <a:schemeClr val="bg1"/>
                </a:solidFill>
                <a:latin typeface="Arial Narrow" pitchFamily="34" charset="0"/>
                <a:ea typeface="+mn-ea"/>
                <a:cs typeface="Arial" pitchFamily="34" charset="0"/>
              </a:defRPr>
            </a:lvl1pPr>
          </a:lstStyle>
          <a:p>
            <a:pPr lvl="0"/>
            <a:r>
              <a:rPr lang="en-US" dirty="0" smtClean="0"/>
              <a:t>Address</a:t>
            </a:r>
            <a:br>
              <a:rPr lang="en-US" dirty="0" smtClean="0"/>
            </a:br>
            <a:r>
              <a:rPr lang="en-US" dirty="0" smtClean="0"/>
              <a:t> City,  State, Zip</a:t>
            </a:r>
            <a:br>
              <a:rPr lang="en-US" dirty="0" smtClean="0"/>
            </a:br>
            <a:r>
              <a:rPr lang="en-US" dirty="0" smtClean="0"/>
              <a:t>Phone</a:t>
            </a:r>
            <a:br>
              <a:rPr lang="en-US" dirty="0" smtClean="0"/>
            </a:br>
            <a:r>
              <a:rPr lang="en-US" dirty="0" smtClean="0"/>
              <a:t>Email</a:t>
            </a:r>
            <a:endParaRPr lang="en-US" dirty="0"/>
          </a:p>
        </p:txBody>
      </p:sp>
      <p:sp>
        <p:nvSpPr>
          <p:cNvPr id="39" name="Text Placeholder 10"/>
          <p:cNvSpPr>
            <a:spLocks noGrp="1"/>
          </p:cNvSpPr>
          <p:nvPr>
            <p:ph type="body" sz="quarter" idx="11" hasCustomPrompt="1"/>
          </p:nvPr>
        </p:nvSpPr>
        <p:spPr>
          <a:xfrm>
            <a:off x="468312" y="3886200"/>
            <a:ext cx="3922713" cy="1847850"/>
          </a:xfrm>
        </p:spPr>
        <p:txBody>
          <a:bodyPr vert="horz" wrap="square" lIns="0" tIns="45720" rIns="0" bIns="45720" rtlCol="0">
            <a:no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lang="en-US" sz="2000" b="1" i="0" kern="1200">
                <a:solidFill>
                  <a:schemeClr val="bg1"/>
                </a:solidFill>
                <a:latin typeface="Arial Narrow" pitchFamily="34" charset="0"/>
                <a:ea typeface="+mn-ea"/>
                <a:cs typeface="Arial" pitchFamily="34" charset="0"/>
              </a:defRPr>
            </a:lvl1pPr>
          </a:lstStyle>
          <a:p>
            <a:pPr lvl="0"/>
            <a:r>
              <a:rPr lang="en-US" dirty="0" smtClean="0"/>
              <a:t>Address</a:t>
            </a:r>
            <a:br>
              <a:rPr lang="en-US" dirty="0" smtClean="0"/>
            </a:br>
            <a:r>
              <a:rPr lang="en-US" dirty="0" smtClean="0"/>
              <a:t> City,  State, Zip</a:t>
            </a:r>
            <a:br>
              <a:rPr lang="en-US" dirty="0" smtClean="0"/>
            </a:br>
            <a:r>
              <a:rPr lang="en-US" dirty="0" smtClean="0"/>
              <a:t>Phone </a:t>
            </a:r>
            <a:br>
              <a:rPr lang="en-US" dirty="0" smtClean="0"/>
            </a:br>
            <a:r>
              <a:rPr lang="en-US" dirty="0" smtClean="0"/>
              <a:t>Email</a:t>
            </a:r>
            <a:endParaRPr lang="en-US" dirty="0"/>
          </a:p>
        </p:txBody>
      </p:sp>
      <p:sp>
        <p:nvSpPr>
          <p:cNvPr id="43" name="Text Placeholder 42"/>
          <p:cNvSpPr>
            <a:spLocks noGrp="1"/>
          </p:cNvSpPr>
          <p:nvPr>
            <p:ph type="body" sz="quarter" idx="13" hasCustomPrompt="1"/>
          </p:nvPr>
        </p:nvSpPr>
        <p:spPr>
          <a:xfrm>
            <a:off x="468313" y="1341439"/>
            <a:ext cx="3922712" cy="2324099"/>
          </a:xfrm>
        </p:spPr>
        <p:txBody>
          <a:bodyPr vert="horz" lIns="0" tIns="45720" rIns="0" bIns="45720" rtlCol="0" anchor="b">
            <a:noAutofit/>
          </a:bodyPr>
          <a:lstStyle>
            <a:lvl1pPr algn="r" defTabSz="914400" rtl="0" eaLnBrk="1" latinLnBrk="0" hangingPunct="1">
              <a:spcBef>
                <a:spcPct val="0"/>
              </a:spcBef>
              <a:buNone/>
              <a:defRPr lang="en-US" sz="3000" b="1" kern="1200" dirty="0">
                <a:solidFill>
                  <a:schemeClr val="bg1"/>
                </a:solidFill>
                <a:latin typeface="+mj-lt"/>
                <a:ea typeface="+mj-ea"/>
                <a:cs typeface="+mj-cs"/>
              </a:defRPr>
            </a:lvl1pPr>
          </a:lstStyle>
          <a:p>
            <a:pPr marL="0" lvl="0" indent="0" algn="r" defTabSz="914400" rtl="0" eaLnBrk="1" latinLnBrk="0" hangingPunct="1">
              <a:spcBef>
                <a:spcPct val="20000"/>
              </a:spcBef>
              <a:buFont typeface="Arial" pitchFamily="34" charset="0"/>
              <a:buNone/>
            </a:pPr>
            <a:r>
              <a:rPr lang="en-US" dirty="0" smtClean="0"/>
              <a:t>Type Name Here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1"/>
            <a:ext cx="8229600" cy="90110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931988"/>
            <a:ext cx="8229600" cy="4305299"/>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719237" y="6446840"/>
            <a:ext cx="956452" cy="246063"/>
          </a:xfrm>
        </p:spPr>
        <p:txBody>
          <a:bodyPr/>
          <a:lstStyle/>
          <a:p>
            <a:fld id="{E91CA0B9-F148-4D36-99AA-F3695E16ED27}" type="slidenum">
              <a:rPr lang="en-US" smtClean="0"/>
              <a:pPr/>
              <a:t>‹Nº›</a:t>
            </a:fld>
            <a:endParaRPr lang="en-US" dirty="0"/>
          </a:p>
        </p:txBody>
      </p:sp>
      <p:sp>
        <p:nvSpPr>
          <p:cNvPr id="7" name="Text Placeholder 6"/>
          <p:cNvSpPr>
            <a:spLocks noGrp="1"/>
          </p:cNvSpPr>
          <p:nvPr>
            <p:ph type="body" sz="quarter" idx="13" hasCustomPrompt="1"/>
          </p:nvPr>
        </p:nvSpPr>
        <p:spPr>
          <a:xfrm>
            <a:off x="2468563" y="6261104"/>
            <a:ext cx="5137150"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9" name="Text Placeholder 8"/>
          <p:cNvSpPr>
            <a:spLocks noGrp="1"/>
          </p:cNvSpPr>
          <p:nvPr>
            <p:ph type="body" sz="quarter" idx="14"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8" name="Text Placeholder 8"/>
          <p:cNvSpPr>
            <a:spLocks noGrp="1"/>
          </p:cNvSpPr>
          <p:nvPr>
            <p:ph type="body" sz="quarter" idx="15" hasCustomPrompt="1"/>
          </p:nvPr>
        </p:nvSpPr>
        <p:spPr>
          <a:xfrm>
            <a:off x="457200" y="1496815"/>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1800" b="0"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Chart Title</a:t>
            </a:r>
            <a:endParaRPr lang="en-US" dirty="0"/>
          </a:p>
        </p:txBody>
      </p:sp>
      <p:sp>
        <p:nvSpPr>
          <p:cNvPr id="14" name="Content Placeholder 5"/>
          <p:cNvSpPr txBox="1">
            <a:spLocks/>
          </p:cNvSpPr>
          <p:nvPr userDrawn="1"/>
        </p:nvSpPr>
        <p:spPr>
          <a:xfrm>
            <a:off x="-1336675" y="1052736"/>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5"/>
          <p:cNvSpPr txBox="1">
            <a:spLocks/>
          </p:cNvSpPr>
          <p:nvPr userDrawn="1"/>
        </p:nvSpPr>
        <p:spPr>
          <a:xfrm>
            <a:off x="-1336675" y="1374047"/>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5"/>
          <p:cNvSpPr txBox="1">
            <a:spLocks/>
          </p:cNvSpPr>
          <p:nvPr userDrawn="1"/>
        </p:nvSpPr>
        <p:spPr>
          <a:xfrm>
            <a:off x="-1336675" y="1801323"/>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5"/>
          <p:cNvSpPr txBox="1">
            <a:spLocks/>
          </p:cNvSpPr>
          <p:nvPr userDrawn="1"/>
        </p:nvSpPr>
        <p:spPr>
          <a:xfrm>
            <a:off x="-1336675" y="6104160"/>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userDrawn="1"/>
        </p:nvSpPr>
        <p:spPr>
          <a:xfrm rot="16200000">
            <a:off x="218726" y="6924600"/>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userDrawn="1"/>
        </p:nvSpPr>
        <p:spPr>
          <a:xfrm rot="16200000">
            <a:off x="8440388" y="6924602"/>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
    <p:spTree>
      <p:nvGrpSpPr>
        <p:cNvPr id="1" name=""/>
        <p:cNvGrpSpPr/>
        <p:nvPr/>
      </p:nvGrpSpPr>
      <p:grpSpPr>
        <a:xfrm>
          <a:off x="0" y="0"/>
          <a:ext cx="0" cy="0"/>
          <a:chOff x="0" y="0"/>
          <a:chExt cx="0" cy="0"/>
        </a:xfrm>
      </p:grpSpPr>
      <p:sp>
        <p:nvSpPr>
          <p:cNvPr id="2" name="Title 1"/>
          <p:cNvSpPr>
            <a:spLocks noGrp="1"/>
          </p:cNvSpPr>
          <p:nvPr>
            <p:ph type="title"/>
          </p:nvPr>
        </p:nvSpPr>
        <p:spPr>
          <a:xfrm>
            <a:off x="457199" y="127591"/>
            <a:ext cx="8229600" cy="90110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199" y="1189038"/>
            <a:ext cx="8229600" cy="5048250"/>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91CA0B9-F148-4D36-99AA-F3695E16ED27}" type="slidenum">
              <a:rPr lang="en-US" smtClean="0"/>
              <a:pPr/>
              <a:t>‹Nº›</a:t>
            </a:fld>
            <a:endParaRPr lang="en-US" dirty="0"/>
          </a:p>
        </p:txBody>
      </p:sp>
      <p:sp>
        <p:nvSpPr>
          <p:cNvPr id="5" name="Text Placeholder 6"/>
          <p:cNvSpPr>
            <a:spLocks noGrp="1"/>
          </p:cNvSpPr>
          <p:nvPr>
            <p:ph type="body" sz="quarter" idx="13" hasCustomPrompt="1"/>
          </p:nvPr>
        </p:nvSpPr>
        <p:spPr>
          <a:xfrm>
            <a:off x="2468563" y="6261104"/>
            <a:ext cx="5137150"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17" name="Content Placeholder 5"/>
          <p:cNvSpPr txBox="1">
            <a:spLocks/>
          </p:cNvSpPr>
          <p:nvPr userDrawn="1"/>
        </p:nvSpPr>
        <p:spPr>
          <a:xfrm>
            <a:off x="-1336675" y="1052736"/>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userDrawn="1"/>
        </p:nvSpPr>
        <p:spPr>
          <a:xfrm>
            <a:off x="-1336675" y="1374047"/>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userDrawn="1"/>
        </p:nvSpPr>
        <p:spPr>
          <a:xfrm>
            <a:off x="-1336675" y="1801323"/>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userDrawn="1"/>
        </p:nvSpPr>
        <p:spPr>
          <a:xfrm>
            <a:off x="-1336675" y="6104160"/>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userDrawn="1"/>
        </p:nvSpPr>
        <p:spPr>
          <a:xfrm rot="16200000">
            <a:off x="218726" y="6924600"/>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userDrawn="1"/>
        </p:nvSpPr>
        <p:spPr>
          <a:xfrm rot="16200000">
            <a:off x="8440388" y="6924602"/>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1"/>
            <a:ext cx="8229600" cy="901109"/>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E91CA0B9-F148-4D36-99AA-F3695E16ED27}" type="slidenum">
              <a:rPr lang="en-US" smtClean="0"/>
              <a:pPr/>
              <a:t>‹Nº›</a:t>
            </a:fld>
            <a:endParaRPr lang="en-US" dirty="0"/>
          </a:p>
        </p:txBody>
      </p:sp>
      <p:sp>
        <p:nvSpPr>
          <p:cNvPr id="5" name="Text Placeholder 4"/>
          <p:cNvSpPr>
            <a:spLocks noGrp="1"/>
          </p:cNvSpPr>
          <p:nvPr>
            <p:ph type="body" sz="quarter" idx="11"/>
          </p:nvPr>
        </p:nvSpPr>
        <p:spPr>
          <a:xfrm>
            <a:off x="457200" y="1931988"/>
            <a:ext cx="3911601" cy="430529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4751688" y="1931988"/>
            <a:ext cx="3924000" cy="430529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6"/>
          <p:cNvSpPr>
            <a:spLocks noGrp="1"/>
          </p:cNvSpPr>
          <p:nvPr>
            <p:ph type="body" sz="quarter" idx="13" hasCustomPrompt="1"/>
          </p:nvPr>
        </p:nvSpPr>
        <p:spPr>
          <a:xfrm>
            <a:off x="2468563" y="6261104"/>
            <a:ext cx="5137150"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8" name="Text Placeholder 8"/>
          <p:cNvSpPr>
            <a:spLocks noGrp="1"/>
          </p:cNvSpPr>
          <p:nvPr>
            <p:ph type="body" sz="quarter" idx="14"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9" name="Text Placeholder 8"/>
          <p:cNvSpPr>
            <a:spLocks noGrp="1"/>
          </p:cNvSpPr>
          <p:nvPr>
            <p:ph type="body" sz="quarter" idx="15" hasCustomPrompt="1"/>
          </p:nvPr>
        </p:nvSpPr>
        <p:spPr>
          <a:xfrm>
            <a:off x="457200" y="1496815"/>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1800" b="0"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Chart Title</a:t>
            </a:r>
            <a:endParaRPr lang="en-US" dirty="0"/>
          </a:p>
        </p:txBody>
      </p:sp>
      <p:sp>
        <p:nvSpPr>
          <p:cNvPr id="14" name="Content Placeholder 5"/>
          <p:cNvSpPr txBox="1">
            <a:spLocks/>
          </p:cNvSpPr>
          <p:nvPr userDrawn="1"/>
        </p:nvSpPr>
        <p:spPr>
          <a:xfrm>
            <a:off x="-1336675" y="1052736"/>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5"/>
          <p:cNvSpPr txBox="1">
            <a:spLocks/>
          </p:cNvSpPr>
          <p:nvPr userDrawn="1"/>
        </p:nvSpPr>
        <p:spPr>
          <a:xfrm>
            <a:off x="-1336675" y="1374047"/>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5"/>
          <p:cNvSpPr txBox="1">
            <a:spLocks/>
          </p:cNvSpPr>
          <p:nvPr userDrawn="1"/>
        </p:nvSpPr>
        <p:spPr>
          <a:xfrm>
            <a:off x="-1336675" y="1801323"/>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5"/>
          <p:cNvSpPr txBox="1">
            <a:spLocks/>
          </p:cNvSpPr>
          <p:nvPr userDrawn="1"/>
        </p:nvSpPr>
        <p:spPr>
          <a:xfrm>
            <a:off x="-1336675" y="6104160"/>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userDrawn="1"/>
        </p:nvSpPr>
        <p:spPr>
          <a:xfrm rot="16200000">
            <a:off x="218726" y="6924600"/>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userDrawn="1"/>
        </p:nvSpPr>
        <p:spPr>
          <a:xfrm rot="16200000">
            <a:off x="8440388" y="6924602"/>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1"/>
            <a:ext cx="8229600" cy="901109"/>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91CA0B9-F148-4D36-99AA-F3695E16ED27}" type="slidenum">
              <a:rPr lang="en-US" smtClean="0"/>
              <a:pPr/>
              <a:t>‹Nº›</a:t>
            </a:fld>
            <a:endParaRPr lang="en-US" dirty="0"/>
          </a:p>
        </p:txBody>
      </p:sp>
      <p:sp>
        <p:nvSpPr>
          <p:cNvPr id="8" name="Text Placeholder 6"/>
          <p:cNvSpPr>
            <a:spLocks noGrp="1"/>
          </p:cNvSpPr>
          <p:nvPr>
            <p:ph type="body" sz="quarter" idx="15" hasCustomPrompt="1"/>
          </p:nvPr>
        </p:nvSpPr>
        <p:spPr>
          <a:xfrm>
            <a:off x="2468563" y="6261104"/>
            <a:ext cx="5137150"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10" name="Text Placeholder 8"/>
          <p:cNvSpPr>
            <a:spLocks noGrp="1"/>
          </p:cNvSpPr>
          <p:nvPr>
            <p:ph type="body" sz="quarter" idx="16"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12" name="Text Placeholder 4"/>
          <p:cNvSpPr>
            <a:spLocks noGrp="1"/>
          </p:cNvSpPr>
          <p:nvPr>
            <p:ph type="body" sz="quarter" idx="11"/>
          </p:nvPr>
        </p:nvSpPr>
        <p:spPr>
          <a:xfrm>
            <a:off x="457200" y="1931988"/>
            <a:ext cx="3922713" cy="430529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2"/>
          </p:nvPr>
        </p:nvSpPr>
        <p:spPr>
          <a:xfrm>
            <a:off x="4751688" y="1931988"/>
            <a:ext cx="3924000" cy="430529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17"/>
          </p:nvPr>
        </p:nvSpPr>
        <p:spPr>
          <a:xfrm>
            <a:off x="457200" y="1496815"/>
            <a:ext cx="3922713" cy="435173"/>
          </a:xfrm>
        </p:spPr>
        <p:txBody>
          <a:bodyPr anchor="b">
            <a:noAutofit/>
          </a:bodyPr>
          <a:lstStyle>
            <a:lvl1pPr>
              <a:defRPr b="1"/>
            </a:lvl1pPr>
          </a:lstStyle>
          <a:p>
            <a:pPr lvl="0"/>
            <a:r>
              <a:rPr lang="en-US" smtClean="0"/>
              <a:t>Click to edit Master text styles</a:t>
            </a:r>
          </a:p>
        </p:txBody>
      </p:sp>
      <p:sp>
        <p:nvSpPr>
          <p:cNvPr id="15" name="Text Placeholder 6"/>
          <p:cNvSpPr>
            <a:spLocks noGrp="1"/>
          </p:cNvSpPr>
          <p:nvPr>
            <p:ph type="body" sz="quarter" idx="18"/>
          </p:nvPr>
        </p:nvSpPr>
        <p:spPr>
          <a:xfrm>
            <a:off x="4751688" y="1496815"/>
            <a:ext cx="3924000" cy="435173"/>
          </a:xfrm>
        </p:spPr>
        <p:txBody>
          <a:bodyPr anchor="b">
            <a:noAutofit/>
          </a:bodyPr>
          <a:lstStyle>
            <a:lvl1pPr>
              <a:defRPr b="1"/>
            </a:lvl1pPr>
          </a:lstStyle>
          <a:p>
            <a:pPr lvl="0"/>
            <a:r>
              <a:rPr lang="en-US" smtClean="0"/>
              <a:t>Click to edit Master text styles</a:t>
            </a:r>
          </a:p>
        </p:txBody>
      </p:sp>
      <p:sp>
        <p:nvSpPr>
          <p:cNvPr id="19" name="Content Placeholder 5"/>
          <p:cNvSpPr txBox="1">
            <a:spLocks/>
          </p:cNvSpPr>
          <p:nvPr userDrawn="1"/>
        </p:nvSpPr>
        <p:spPr>
          <a:xfrm>
            <a:off x="-1336675" y="1052736"/>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userDrawn="1"/>
        </p:nvSpPr>
        <p:spPr>
          <a:xfrm>
            <a:off x="-1336675" y="1374047"/>
            <a:ext cx="1258340"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userDrawn="1"/>
        </p:nvSpPr>
        <p:spPr>
          <a:xfrm>
            <a:off x="-1336675" y="1801323"/>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userDrawn="1"/>
        </p:nvSpPr>
        <p:spPr>
          <a:xfrm>
            <a:off x="-1336675" y="6104160"/>
            <a:ext cx="1258340"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5"/>
          <p:cNvSpPr txBox="1">
            <a:spLocks/>
          </p:cNvSpPr>
          <p:nvPr userDrawn="1"/>
        </p:nvSpPr>
        <p:spPr>
          <a:xfrm rot="16200000">
            <a:off x="218726" y="6924600"/>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5"/>
          <p:cNvSpPr txBox="1">
            <a:spLocks/>
          </p:cNvSpPr>
          <p:nvPr userDrawn="1"/>
        </p:nvSpPr>
        <p:spPr>
          <a:xfrm rot="16200000">
            <a:off x="8440388" y="6924602"/>
            <a:ext cx="476947" cy="452736"/>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1"/>
            <a:ext cx="8229600" cy="901109"/>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E91CA0B9-F148-4D36-99AA-F3695E16ED27}" type="slidenum">
              <a:rPr lang="en-US" smtClean="0"/>
              <a:pPr/>
              <a:t>‹Nº›</a:t>
            </a:fld>
            <a:endParaRPr lang="en-US" dirty="0"/>
          </a:p>
        </p:txBody>
      </p:sp>
      <p:sp>
        <p:nvSpPr>
          <p:cNvPr id="5" name="Text Placeholder 4"/>
          <p:cNvSpPr>
            <a:spLocks noGrp="1"/>
          </p:cNvSpPr>
          <p:nvPr>
            <p:ph type="body" sz="quarter" idx="11"/>
          </p:nvPr>
        </p:nvSpPr>
        <p:spPr>
          <a:xfrm>
            <a:off x="457200" y="1665288"/>
            <a:ext cx="3922713" cy="45719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4752974" y="1665288"/>
            <a:ext cx="3922713" cy="4571998"/>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a:solidFill>
                  <a:schemeClr val="tx1"/>
                </a:solidFill>
                <a:latin typeface="+mn-lt"/>
                <a:ea typeface="+mn-ea"/>
                <a:cs typeface="+mn-cs"/>
              </a:defRPr>
            </a:lvl1pPr>
          </a:lstStyle>
          <a:p>
            <a:r>
              <a:rPr lang="en-US" dirty="0" smtClean="0"/>
              <a:t>Click icon to add picture</a:t>
            </a:r>
            <a:endParaRPr lang="en-US" dirty="0"/>
          </a:p>
        </p:txBody>
      </p:sp>
      <p:sp>
        <p:nvSpPr>
          <p:cNvPr id="6" name="Text Placeholder 6"/>
          <p:cNvSpPr>
            <a:spLocks noGrp="1"/>
          </p:cNvSpPr>
          <p:nvPr>
            <p:ph type="body" sz="quarter" idx="13" hasCustomPrompt="1"/>
          </p:nvPr>
        </p:nvSpPr>
        <p:spPr>
          <a:xfrm>
            <a:off x="2468563" y="6261104"/>
            <a:ext cx="5137150"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7" name="Text Placeholder 8"/>
          <p:cNvSpPr>
            <a:spLocks noGrp="1"/>
          </p:cNvSpPr>
          <p:nvPr>
            <p:ph type="body" sz="quarter" idx="14"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9" name="Content Placeholder 5"/>
          <p:cNvSpPr txBox="1">
            <a:spLocks/>
          </p:cNvSpPr>
          <p:nvPr userDrawn="1"/>
        </p:nvSpPr>
        <p:spPr>
          <a:xfrm>
            <a:off x="9289143" y="1646069"/>
            <a:ext cx="2551473" cy="4591217"/>
          </a:xfrm>
          <a:prstGeom prst="roundRect">
            <a:avLst/>
          </a:prstGeom>
          <a:solidFill>
            <a:schemeClr val="bg2"/>
          </a:solidFill>
        </p:spPr>
        <p:txBody>
          <a:bodyPr lIns="36000" rIns="36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Only photos that we have copyright permission can be used in PowerPoint.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DO NOT use photos off of Google or any photo sites without legally purchasing the image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1" u="none" strike="noStrike" kern="1200" cap="none" spc="0" normalizeH="0" baseline="0" noProof="0" dirty="0" smtClean="0">
                <a:ln>
                  <a:noFill/>
                </a:ln>
                <a:solidFill>
                  <a:schemeClr val="tx1"/>
                </a:solidFill>
                <a:effectLst/>
                <a:uLnTx/>
                <a:uFillTx/>
                <a:latin typeface="+mn-lt"/>
                <a:ea typeface="+mn-ea"/>
                <a:cs typeface="+mn-cs"/>
              </a:rPr>
              <a:t>(this comment will not be appear on print-outs nor in slideshow mode)</a:t>
            </a:r>
            <a:endParaRPr kumimoji="0" lang="en-US" sz="11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7591"/>
            <a:ext cx="8229600" cy="901109"/>
          </a:xfrm>
        </p:spPr>
        <p:txBody>
          <a:bodyPr/>
          <a:lstStyle>
            <a:lvl1pPr>
              <a:defRPr/>
            </a:lvl1pPr>
          </a:lstStyle>
          <a:p>
            <a:r>
              <a:rPr lang="en-US" dirty="0" smtClean="0"/>
              <a:t>Bio Slide Sample</a:t>
            </a:r>
            <a:endParaRPr lang="en-US" dirty="0"/>
          </a:p>
        </p:txBody>
      </p:sp>
      <p:sp>
        <p:nvSpPr>
          <p:cNvPr id="3" name="Slide Number Placeholder 2"/>
          <p:cNvSpPr>
            <a:spLocks noGrp="1"/>
          </p:cNvSpPr>
          <p:nvPr>
            <p:ph type="sldNum" sz="quarter" idx="10"/>
          </p:nvPr>
        </p:nvSpPr>
        <p:spPr/>
        <p:txBody>
          <a:bodyPr/>
          <a:lstStyle/>
          <a:p>
            <a:fld id="{E91CA0B9-F148-4D36-99AA-F3695E16ED27}" type="slidenum">
              <a:rPr lang="en-US" smtClean="0"/>
              <a:pPr/>
              <a:t>‹Nº›</a:t>
            </a:fld>
            <a:endParaRPr lang="en-US" dirty="0"/>
          </a:p>
        </p:txBody>
      </p:sp>
      <p:sp>
        <p:nvSpPr>
          <p:cNvPr id="10" name="Picture Placeholder 9"/>
          <p:cNvSpPr>
            <a:spLocks noGrp="1"/>
          </p:cNvSpPr>
          <p:nvPr>
            <p:ph type="pic" sz="quarter" idx="14" hasCustomPrompt="1"/>
          </p:nvPr>
        </p:nvSpPr>
        <p:spPr>
          <a:xfrm>
            <a:off x="457199" y="1657350"/>
            <a:ext cx="1908525" cy="215265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dirty="0">
                <a:solidFill>
                  <a:schemeClr val="tx1"/>
                </a:solidFill>
                <a:latin typeface="+mn-lt"/>
                <a:ea typeface="+mn-ea"/>
                <a:cs typeface="+mn-cs"/>
              </a:defRPr>
            </a:lvl1pPr>
          </a:lstStyle>
          <a:p>
            <a:r>
              <a:rPr lang="en-US" dirty="0" smtClean="0"/>
              <a:t>Insert </a:t>
            </a:r>
            <a:br>
              <a:rPr lang="en-US" dirty="0" smtClean="0"/>
            </a:br>
            <a:r>
              <a:rPr lang="en-US" dirty="0" smtClean="0"/>
              <a:t>Photo </a:t>
            </a:r>
            <a:br>
              <a:rPr lang="en-US" dirty="0" smtClean="0"/>
            </a:br>
            <a:r>
              <a:rPr lang="en-US" dirty="0" smtClean="0"/>
              <a:t>Here</a:t>
            </a:r>
            <a:endParaRPr lang="en-US" dirty="0"/>
          </a:p>
        </p:txBody>
      </p:sp>
      <p:sp>
        <p:nvSpPr>
          <p:cNvPr id="11" name="Text Placeholder 8"/>
          <p:cNvSpPr>
            <a:spLocks noGrp="1"/>
          </p:cNvSpPr>
          <p:nvPr>
            <p:ph type="body" sz="quarter" idx="15"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Name Here</a:t>
            </a:r>
            <a:endParaRPr lang="en-US" dirty="0"/>
          </a:p>
        </p:txBody>
      </p:sp>
      <p:sp>
        <p:nvSpPr>
          <p:cNvPr id="17" name="Text Placeholder 16"/>
          <p:cNvSpPr>
            <a:spLocks noGrp="1"/>
          </p:cNvSpPr>
          <p:nvPr>
            <p:ph type="body" sz="quarter" idx="16" hasCustomPrompt="1"/>
          </p:nvPr>
        </p:nvSpPr>
        <p:spPr>
          <a:xfrm>
            <a:off x="457200" y="4578218"/>
            <a:ext cx="2303487" cy="1659069"/>
          </a:xfrm>
        </p:spPr>
        <p:txBody>
          <a:bodyPr/>
          <a:lstStyle>
            <a:lvl1pPr>
              <a:defRPr sz="1300" b="0"/>
            </a:lvl1pPr>
          </a:lstStyle>
          <a:p>
            <a:pPr lvl="0"/>
            <a:r>
              <a:rPr lang="en-US" dirty="0" smtClean="0"/>
              <a:t>Name</a:t>
            </a:r>
            <a:br>
              <a:rPr lang="en-US" dirty="0" smtClean="0"/>
            </a:br>
            <a:r>
              <a:rPr lang="en-US" dirty="0" smtClean="0"/>
              <a:t>Title</a:t>
            </a:r>
            <a:br>
              <a:rPr lang="en-US" dirty="0" smtClean="0"/>
            </a:br>
            <a:r>
              <a:rPr lang="en-US" dirty="0" smtClean="0"/>
              <a:t/>
            </a:r>
            <a:br>
              <a:rPr lang="en-US" dirty="0" smtClean="0"/>
            </a:br>
            <a:r>
              <a:rPr lang="en-US" dirty="0" smtClean="0"/>
              <a:t>Phone </a:t>
            </a:r>
            <a:br>
              <a:rPr lang="en-US" dirty="0" smtClean="0"/>
            </a:br>
            <a:r>
              <a:rPr lang="en-US" dirty="0" smtClean="0"/>
              <a:t>Email </a:t>
            </a:r>
            <a:br>
              <a:rPr lang="en-US" dirty="0" smtClean="0"/>
            </a:br>
            <a:r>
              <a:rPr lang="en-US" dirty="0" smtClean="0"/>
              <a:t>City, State</a:t>
            </a:r>
            <a:endParaRPr lang="en-US" dirty="0"/>
          </a:p>
        </p:txBody>
      </p:sp>
      <p:sp>
        <p:nvSpPr>
          <p:cNvPr id="18" name="Content Placeholder 5"/>
          <p:cNvSpPr txBox="1">
            <a:spLocks/>
          </p:cNvSpPr>
          <p:nvPr userDrawn="1"/>
        </p:nvSpPr>
        <p:spPr>
          <a:xfrm>
            <a:off x="-2791732" y="4203552"/>
            <a:ext cx="2551473" cy="1965822"/>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1: Name (bold)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2:  Title (bold)</a:t>
            </a:r>
            <a:br>
              <a:rPr kumimoji="0" lang="en-US" sz="1300" b="0" i="0" u="none" strike="noStrike" kern="1200" cap="none" spc="0" normalizeH="0" baseline="0" noProof="0" dirty="0" smtClean="0">
                <a:ln>
                  <a:noFill/>
                </a:ln>
                <a:solidFill>
                  <a:schemeClr val="tx1"/>
                </a:solidFill>
                <a:effectLst/>
                <a:uLnTx/>
                <a:uFillTx/>
                <a:latin typeface="+mn-lt"/>
                <a:ea typeface="+mn-ea"/>
                <a:cs typeface="+mn-cs"/>
              </a:rPr>
            </a:b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3:  (blank)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4: Phone number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5: Email address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6: City, State</a:t>
            </a:r>
          </a:p>
        </p:txBody>
      </p:sp>
      <p:sp>
        <p:nvSpPr>
          <p:cNvPr id="19" name="Content Placeholder 5"/>
          <p:cNvSpPr txBox="1">
            <a:spLocks/>
          </p:cNvSpPr>
          <p:nvPr userDrawn="1"/>
        </p:nvSpPr>
        <p:spPr>
          <a:xfrm>
            <a:off x="-2791732" y="1812842"/>
            <a:ext cx="2551473" cy="1638466"/>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Please include a black &amp; white picture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height = 230px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width = 200px</a:t>
            </a:r>
          </a:p>
        </p:txBody>
      </p:sp>
      <p:sp>
        <p:nvSpPr>
          <p:cNvPr id="20" name="Text Placeholder 4"/>
          <p:cNvSpPr>
            <a:spLocks noGrp="1"/>
          </p:cNvSpPr>
          <p:nvPr>
            <p:ph type="body" sz="quarter" idx="11" hasCustomPrompt="1"/>
          </p:nvPr>
        </p:nvSpPr>
        <p:spPr>
          <a:xfrm>
            <a:off x="2555776" y="1665288"/>
            <a:ext cx="6119912" cy="261461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lvl="0"/>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24" name="Text Placeholder 4"/>
          <p:cNvSpPr>
            <a:spLocks noGrp="1"/>
          </p:cNvSpPr>
          <p:nvPr>
            <p:ph type="body" sz="quarter" idx="20" hasCustomPrompt="1"/>
          </p:nvPr>
        </p:nvSpPr>
        <p:spPr>
          <a:xfrm>
            <a:off x="2895599" y="4893337"/>
            <a:ext cx="1857375" cy="1343950"/>
          </a:xfr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Char char="•"/>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5" name="Text Placeholder 4"/>
          <p:cNvSpPr>
            <a:spLocks noGrp="1"/>
          </p:cNvSpPr>
          <p:nvPr>
            <p:ph type="body" sz="quarter" idx="21" hasCustomPrompt="1"/>
          </p:nvPr>
        </p:nvSpPr>
        <p:spPr>
          <a:xfrm>
            <a:off x="4848225" y="4893337"/>
            <a:ext cx="1857375" cy="1343950"/>
          </a:xfr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None/>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6" name="Text Placeholder 4"/>
          <p:cNvSpPr>
            <a:spLocks noGrp="1"/>
          </p:cNvSpPr>
          <p:nvPr>
            <p:ph type="body" sz="quarter" idx="22" hasCustomPrompt="1"/>
          </p:nvPr>
        </p:nvSpPr>
        <p:spPr>
          <a:xfrm>
            <a:off x="6800850" y="4893337"/>
            <a:ext cx="1857375" cy="1343950"/>
          </a:xfr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None/>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7" name="TextBox 26"/>
          <p:cNvSpPr txBox="1"/>
          <p:nvPr userDrawn="1"/>
        </p:nvSpPr>
        <p:spPr>
          <a:xfrm>
            <a:off x="2895600" y="4578219"/>
            <a:ext cx="1857375"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Practice</a:t>
            </a:r>
          </a:p>
        </p:txBody>
      </p:sp>
      <p:sp>
        <p:nvSpPr>
          <p:cNvPr id="28" name="TextBox 27"/>
          <p:cNvSpPr txBox="1"/>
          <p:nvPr userDrawn="1"/>
        </p:nvSpPr>
        <p:spPr>
          <a:xfrm>
            <a:off x="4848225" y="4578219"/>
            <a:ext cx="1857375"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Education</a:t>
            </a:r>
          </a:p>
        </p:txBody>
      </p:sp>
      <p:sp>
        <p:nvSpPr>
          <p:cNvPr id="29" name="TextBox 28"/>
          <p:cNvSpPr txBox="1"/>
          <p:nvPr userDrawn="1"/>
        </p:nvSpPr>
        <p:spPr>
          <a:xfrm>
            <a:off x="6800850" y="4578219"/>
            <a:ext cx="1857375"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Bar Admission</a:t>
            </a:r>
          </a:p>
        </p:txBody>
      </p:sp>
      <p:cxnSp>
        <p:nvCxnSpPr>
          <p:cNvPr id="21" name="Straight Connector 20"/>
          <p:cNvCxnSpPr/>
          <p:nvPr userDrawn="1"/>
        </p:nvCxnSpPr>
        <p:spPr>
          <a:xfrm rot="5400000" flipH="1" flipV="1">
            <a:off x="3934886" y="5370780"/>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flipH="1" flipV="1">
            <a:off x="5887512" y="5370781"/>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flipH="1" flipV="1">
            <a:off x="1975816" y="5370780"/>
            <a:ext cx="1731427"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10800000">
            <a:off x="457201" y="4503478"/>
            <a:ext cx="8201025" cy="78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12"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userDrawn="1">
            <p:custDataLst>
              <p:tags r:id="rId3"/>
            </p:custDataLst>
          </p:nvPr>
        </p:nvSpPr>
        <p:spPr>
          <a:xfrm>
            <a:off x="0" y="5921376"/>
            <a:ext cx="9144000" cy="200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H&amp;K-PPT-FINAL-0610.jpg"/>
          <p:cNvPicPr>
            <a:picLocks noChangeAspect="1"/>
          </p:cNvPicPr>
          <p:nvPr userDrawn="1">
            <p:custDataLst>
              <p:tags r:id="rId4"/>
            </p:custDataLst>
          </p:nvPr>
        </p:nvPicPr>
        <p:blipFill>
          <a:blip r:embed="rId9" cstate="print"/>
          <a:srcRect l="888" t="888"/>
          <a:stretch>
            <a:fillRect/>
          </a:stretch>
        </p:blipFill>
        <p:spPr>
          <a:xfrm>
            <a:off x="0" y="914399"/>
            <a:ext cx="9144000" cy="5006977"/>
          </a:xfrm>
          <a:prstGeom prst="rect">
            <a:avLst/>
          </a:prstGeom>
          <a:ln>
            <a:noFill/>
          </a:ln>
        </p:spPr>
      </p:pic>
      <p:sp>
        <p:nvSpPr>
          <p:cNvPr id="18" name="Rectangle 17"/>
          <p:cNvSpPr/>
          <p:nvPr userDrawn="1">
            <p:custDataLst>
              <p:tags r:id="rId5"/>
            </p:custDataLst>
          </p:nvPr>
        </p:nvSpPr>
        <p:spPr>
          <a:xfrm>
            <a:off x="0" y="862189"/>
            <a:ext cx="9144000" cy="52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custDataLst>
              <p:tags r:id="rId6"/>
            </p:custDataLst>
          </p:nvPr>
        </p:nvSpPr>
        <p:spPr>
          <a:xfrm>
            <a:off x="4752975" y="1341439"/>
            <a:ext cx="3922713" cy="2324099"/>
          </a:xfrm>
          <a:prstGeom prst="rect">
            <a:avLst/>
          </a:prstGeom>
        </p:spPr>
        <p:txBody>
          <a:bodyPr vert="horz" lIns="0" tIns="45720" rIns="0" bIns="45720" rtlCol="0" anchor="b">
            <a:noAutofit/>
          </a:bodyPr>
          <a:lstStyle>
            <a:lvl1pPr algn="r">
              <a:defRPr>
                <a:solidFill>
                  <a:schemeClr val="bg1"/>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1"/>
                </a:solidFill>
                <a:effectLst/>
                <a:uLnTx/>
                <a:uFillTx/>
                <a:latin typeface="+mj-lt"/>
                <a:ea typeface="+mj-ea"/>
                <a:cs typeface="+mj-cs"/>
              </a:rPr>
              <a:t>Questions?</a:t>
            </a:r>
            <a:endParaRPr kumimoji="0" lang="en-US" sz="3000" b="1" i="0" u="none" strike="noStrike" kern="1200" cap="none" spc="0" normalizeH="0" baseline="0" noProof="0" dirty="0">
              <a:ln>
                <a:noFill/>
              </a:ln>
              <a:solidFill>
                <a:schemeClr val="bg1"/>
              </a:solidFill>
              <a:effectLst/>
              <a:uLnTx/>
              <a:uFillTx/>
              <a:latin typeface="+mj-lt"/>
              <a:ea typeface="+mj-ea"/>
              <a:cs typeface="+mj-cs"/>
            </a:endParaRPr>
          </a:p>
        </p:txBody>
      </p:sp>
      <p:sp>
        <p:nvSpPr>
          <p:cNvPr id="20" name="TextBox 19"/>
          <p:cNvSpPr txBox="1"/>
          <p:nvPr userDrawn="1"/>
        </p:nvSpPr>
        <p:spPr>
          <a:xfrm>
            <a:off x="5397500" y="3886200"/>
            <a:ext cx="3278188" cy="400110"/>
          </a:xfrm>
          <a:prstGeom prst="rect">
            <a:avLst/>
          </a:prstGeom>
        </p:spPr>
        <p:txBody>
          <a:bodyPr vert="horz" wrap="square" lIns="0" tIns="45720" rIns="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pPr>
            <a:r>
              <a:rPr lang="en-US" sz="2000" b="1" i="0" kern="1200" dirty="0" smtClean="0">
                <a:solidFill>
                  <a:schemeClr val="bg1"/>
                </a:solidFill>
                <a:latin typeface="Arial Narrow" pitchFamily="34" charset="0"/>
                <a:ea typeface="+mn-ea"/>
                <a:cs typeface="Arial" pitchFamily="34" charset="0"/>
              </a:rPr>
              <a:t>www.hklaw.com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6" name="think-cell Slide" r:id="rId8" imgW="0" imgH="0" progId="">
                  <p:embed/>
                </p:oleObj>
              </mc:Choice>
              <mc:Fallback>
                <p:oleObj name="think-cell Slide" r:id="rId8"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userDrawn="1">
            <p:custDataLst>
              <p:tags r:id="rId3"/>
            </p:custDataLst>
          </p:nvPr>
        </p:nvSpPr>
        <p:spPr>
          <a:xfrm>
            <a:off x="0" y="5921376"/>
            <a:ext cx="9144000" cy="200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H&amp;K-PPT-FINAL-0610.jpg"/>
          <p:cNvPicPr>
            <a:picLocks noChangeAspect="1"/>
          </p:cNvPicPr>
          <p:nvPr userDrawn="1">
            <p:custDataLst>
              <p:tags r:id="rId4"/>
            </p:custDataLst>
          </p:nvPr>
        </p:nvPicPr>
        <p:blipFill>
          <a:blip r:embed="rId9" cstate="print"/>
          <a:srcRect l="888" t="888"/>
          <a:stretch>
            <a:fillRect/>
          </a:stretch>
        </p:blipFill>
        <p:spPr>
          <a:xfrm>
            <a:off x="0" y="914399"/>
            <a:ext cx="9144000" cy="5006977"/>
          </a:xfrm>
          <a:prstGeom prst="rect">
            <a:avLst/>
          </a:prstGeom>
          <a:ln>
            <a:noFill/>
          </a:ln>
        </p:spPr>
      </p:pic>
      <p:sp>
        <p:nvSpPr>
          <p:cNvPr id="18" name="Rectangle 17"/>
          <p:cNvSpPr/>
          <p:nvPr userDrawn="1">
            <p:custDataLst>
              <p:tags r:id="rId5"/>
            </p:custDataLst>
          </p:nvPr>
        </p:nvSpPr>
        <p:spPr>
          <a:xfrm>
            <a:off x="0" y="862189"/>
            <a:ext cx="9144000" cy="52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custDataLst>
              <p:tags r:id="rId6"/>
            </p:custDataLst>
          </p:nvPr>
        </p:nvSpPr>
        <p:spPr>
          <a:xfrm>
            <a:off x="4752975" y="1341439"/>
            <a:ext cx="3922713" cy="2324099"/>
          </a:xfrm>
          <a:prstGeom prst="rect">
            <a:avLst/>
          </a:prstGeom>
        </p:spPr>
        <p:txBody>
          <a:bodyPr vert="horz" lIns="0" tIns="45720" rIns="0" bIns="45720" rtlCol="0" anchor="b">
            <a:noAutofit/>
          </a:bodyPr>
          <a:lstStyle>
            <a:lvl1pPr algn="r">
              <a:defRPr>
                <a:solidFill>
                  <a:schemeClr val="bg1"/>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1"/>
                </a:solidFill>
                <a:effectLst/>
                <a:uLnTx/>
                <a:uFillTx/>
                <a:latin typeface="+mj-lt"/>
                <a:ea typeface="+mj-ea"/>
                <a:cs typeface="+mj-cs"/>
              </a:rPr>
              <a:t>Thank You!</a:t>
            </a:r>
            <a:endParaRPr kumimoji="0" lang="en-US" sz="3000" b="1" i="0" u="none" strike="noStrike" kern="1200" cap="none" spc="0" normalizeH="0" baseline="0" noProof="0" dirty="0">
              <a:ln>
                <a:noFill/>
              </a:ln>
              <a:solidFill>
                <a:schemeClr val="bg1"/>
              </a:solidFill>
              <a:effectLst/>
              <a:uLnTx/>
              <a:uFillTx/>
              <a:latin typeface="+mj-lt"/>
              <a:ea typeface="+mj-ea"/>
              <a:cs typeface="+mj-cs"/>
            </a:endParaRPr>
          </a:p>
        </p:txBody>
      </p:sp>
      <p:sp>
        <p:nvSpPr>
          <p:cNvPr id="20" name="TextBox 19"/>
          <p:cNvSpPr txBox="1"/>
          <p:nvPr userDrawn="1"/>
        </p:nvSpPr>
        <p:spPr>
          <a:xfrm>
            <a:off x="5397500" y="3886200"/>
            <a:ext cx="3278188" cy="400110"/>
          </a:xfrm>
          <a:prstGeom prst="rect">
            <a:avLst/>
          </a:prstGeom>
        </p:spPr>
        <p:txBody>
          <a:bodyPr vert="horz" wrap="square" lIns="0" tIns="45720" rIns="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pPr>
            <a:r>
              <a:rPr lang="en-US" sz="2000" b="1" i="0" kern="1200" dirty="0" smtClean="0">
                <a:solidFill>
                  <a:schemeClr val="bg1"/>
                </a:solidFill>
                <a:latin typeface="Arial Narrow" pitchFamily="34" charset="0"/>
                <a:ea typeface="+mn-ea"/>
                <a:cs typeface="Arial" pitchFamily="34" charset="0"/>
              </a:rPr>
              <a:t>www.hklaw.com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591"/>
            <a:ext cx="8229600" cy="901109"/>
          </a:xfrm>
          <a:prstGeom prst="rect">
            <a:avLst/>
          </a:prstGeom>
        </p:spPr>
        <p:txBody>
          <a:bodyPr vert="horz" lIns="0" tIns="45720" rIns="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03363"/>
            <a:ext cx="8229600" cy="4733924"/>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719237" y="6446669"/>
            <a:ext cx="956452" cy="246063"/>
          </a:xfrm>
          <a:prstGeom prst="rect">
            <a:avLst/>
          </a:prstGeom>
        </p:spPr>
        <p:txBody>
          <a:bodyPr vert="horz" lIns="91440" tIns="45720" rIns="91440" bIns="45720" rtlCol="0" anchor="b"/>
          <a:lstStyle>
            <a:lvl1pPr algn="r">
              <a:defRPr sz="1200">
                <a:solidFill>
                  <a:schemeClr val="tx1"/>
                </a:solidFill>
              </a:defRPr>
            </a:lvl1pPr>
          </a:lstStyle>
          <a:p>
            <a:fld id="{E91CA0B9-F148-4D36-99AA-F3695E16ED27}" type="slidenum">
              <a:rPr lang="en-US" smtClean="0"/>
              <a:pPr/>
              <a:t>‹Nº›</a:t>
            </a:fld>
            <a:endParaRPr lang="en-US" dirty="0"/>
          </a:p>
        </p:txBody>
      </p:sp>
      <p:cxnSp>
        <p:nvCxnSpPr>
          <p:cNvPr id="7" name="Straight Connector 6"/>
          <p:cNvCxnSpPr/>
          <p:nvPr/>
        </p:nvCxnSpPr>
        <p:spPr>
          <a:xfrm>
            <a:off x="0" y="1060704"/>
            <a:ext cx="9144000" cy="0"/>
          </a:xfrm>
          <a:prstGeom prst="line">
            <a:avLst/>
          </a:prstGeom>
          <a:ln w="50800">
            <a:solidFill>
              <a:srgbClr val="00A9E0"/>
            </a:solidFill>
          </a:ln>
        </p:spPr>
        <p:style>
          <a:lnRef idx="1">
            <a:schemeClr val="dk1"/>
          </a:lnRef>
          <a:fillRef idx="0">
            <a:schemeClr val="dk1"/>
          </a:fillRef>
          <a:effectRef idx="0">
            <a:schemeClr val="dk1"/>
          </a:effectRef>
          <a:fontRef idx="minor">
            <a:schemeClr val="tx1"/>
          </a:fontRef>
        </p:style>
      </p:cxnSp>
      <p:pic>
        <p:nvPicPr>
          <p:cNvPr id="9" name="Picture 8" descr="HKLogo-RBG-FullW.jpg"/>
          <p:cNvPicPr>
            <a:picLocks noChangeAspect="1"/>
          </p:cNvPicPr>
          <p:nvPr/>
        </p:nvPicPr>
        <p:blipFill>
          <a:blip r:embed="rId12" cstate="print"/>
          <a:srcRect l="1505" t="6969" b="5977"/>
          <a:stretch>
            <a:fillRect/>
          </a:stretch>
        </p:blipFill>
        <p:spPr>
          <a:xfrm>
            <a:off x="455613" y="6437338"/>
            <a:ext cx="1828800" cy="251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6" r:id="rId6"/>
    <p:sldLayoutId id="2147483661" r:id="rId7"/>
    <p:sldLayoutId id="2147483660" r:id="rId8"/>
    <p:sldLayoutId id="2147483654" r:id="rId9"/>
    <p:sldLayoutId id="2147483659" r:id="rId10"/>
  </p:sldLayoutIdLst>
  <p:hf hdr="0" ftr="0" dt="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spcBef>
          <a:spcPts val="300"/>
        </a:spcBef>
        <a:spcAft>
          <a:spcPts val="300"/>
        </a:spcAft>
        <a:buFont typeface="Arial" pitchFamily="34" charset="0"/>
        <a:buNone/>
        <a:defRPr sz="1600" kern="1200">
          <a:solidFill>
            <a:schemeClr val="tx1"/>
          </a:solidFill>
          <a:latin typeface="+mn-lt"/>
          <a:ea typeface="+mn-ea"/>
          <a:cs typeface="+mn-cs"/>
        </a:defRPr>
      </a:lvl1pPr>
      <a:lvl2pPr marL="276225" indent="-276225"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2pPr>
      <a:lvl3pPr marL="542925" indent="-266700"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3pPr>
      <a:lvl4pPr marL="819150" indent="-277813"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4pPr>
      <a:lvl5pPr marL="1073150" indent="-254000"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Documento_de_Microsoft_Word1.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Documento_de_Microsoft_Word2.docx"/></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en-US" sz="3600" dirty="0" smtClean="0"/>
              <a:t>Injection Well Regulation in Texas</a:t>
            </a:r>
            <a:endParaRPr lang="en-US" sz="3600" dirty="0"/>
          </a:p>
        </p:txBody>
      </p:sp>
      <p:sp>
        <p:nvSpPr>
          <p:cNvPr id="13" name="Text Placeholder 12"/>
          <p:cNvSpPr>
            <a:spLocks noGrp="1"/>
          </p:cNvSpPr>
          <p:nvPr>
            <p:ph type="body" sz="quarter" idx="10"/>
          </p:nvPr>
        </p:nvSpPr>
        <p:spPr/>
        <p:txBody>
          <a:bodyPr/>
          <a:lstStyle/>
          <a:p>
            <a:r>
              <a:rPr lang="en-US" dirty="0" smtClean="0"/>
              <a:t>June 2014</a:t>
            </a:r>
            <a:endParaRPr lang="en-US" dirty="0"/>
          </a:p>
        </p:txBody>
      </p:sp>
      <p:sp>
        <p:nvSpPr>
          <p:cNvPr id="14" name="Text Placeholder 13"/>
          <p:cNvSpPr>
            <a:spLocks noGrp="1"/>
          </p:cNvSpPr>
          <p:nvPr>
            <p:ph type="body" sz="quarter" idx="11"/>
          </p:nvPr>
        </p:nvSpPr>
        <p:spPr/>
        <p:txBody>
          <a:bodyPr/>
          <a:lstStyle/>
          <a:p>
            <a:r>
              <a:rPr lang="en-US" dirty="0" smtClean="0"/>
              <a:t>Fred Stovall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North Dakota Brine Spill - 2011</a:t>
            </a:r>
            <a:endParaRPr lang="en-US" dirty="0"/>
          </a:p>
        </p:txBody>
      </p:sp>
      <p:pic>
        <p:nvPicPr>
          <p:cNvPr id="5" name="Content Placeholder 4" descr="NorthDakotaBrineSpill.jpg"/>
          <p:cNvPicPr>
            <a:picLocks noGrp="1" noChangeAspect="1"/>
          </p:cNvPicPr>
          <p:nvPr>
            <p:ph idx="1"/>
          </p:nvPr>
        </p:nvPicPr>
        <p:blipFill>
          <a:blip r:embed="rId2" cstate="print"/>
          <a:stretch>
            <a:fillRect/>
          </a:stretch>
        </p:blipFill>
        <p:spPr>
          <a:xfrm>
            <a:off x="771632" y="1189038"/>
            <a:ext cx="7600736" cy="5048250"/>
          </a:xfrm>
        </p:spPr>
      </p:pic>
      <p:sp>
        <p:nvSpPr>
          <p:cNvPr id="4" name="Slide Number Placeholder 3"/>
          <p:cNvSpPr>
            <a:spLocks noGrp="1"/>
          </p:cNvSpPr>
          <p:nvPr>
            <p:ph type="sldNum" sz="quarter" idx="12"/>
          </p:nvPr>
        </p:nvSpPr>
        <p:spPr/>
        <p:txBody>
          <a:bodyPr/>
          <a:lstStyle/>
          <a:p>
            <a:fld id="{E91CA0B9-F148-4D36-99AA-F3695E16ED27}"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Subsurface Injection</a:t>
            </a:r>
            <a:endParaRPr lang="en-US" dirty="0"/>
          </a:p>
        </p:txBody>
      </p:sp>
      <p:sp>
        <p:nvSpPr>
          <p:cNvPr id="7" name="Content Placeholder 6"/>
          <p:cNvSpPr>
            <a:spLocks noGrp="1"/>
          </p:cNvSpPr>
          <p:nvPr>
            <p:ph idx="1"/>
          </p:nvPr>
        </p:nvSpPr>
        <p:spPr>
          <a:xfrm>
            <a:off x="457200" y="1189038"/>
            <a:ext cx="3675413" cy="5048250"/>
          </a:xfrm>
        </p:spPr>
        <p:txBody>
          <a:bodyPr/>
          <a:lstStyle/>
          <a:p>
            <a:pPr>
              <a:spcBef>
                <a:spcPts val="600"/>
              </a:spcBef>
              <a:spcAft>
                <a:spcPts val="1200"/>
              </a:spcAft>
            </a:pPr>
            <a:r>
              <a:rPr lang="en-US" sz="2000" b="1" dirty="0" smtClean="0"/>
              <a:t>Injection of production brine into deep rock formations</a:t>
            </a:r>
          </a:p>
          <a:p>
            <a:pPr lvl="1">
              <a:spcBef>
                <a:spcPts val="600"/>
              </a:spcBef>
              <a:spcAft>
                <a:spcPts val="1200"/>
              </a:spcAft>
            </a:pPr>
            <a:r>
              <a:rPr lang="en-US" sz="2000" dirty="0" smtClean="0"/>
              <a:t>Faster method of disposal</a:t>
            </a:r>
          </a:p>
          <a:p>
            <a:pPr lvl="1">
              <a:spcBef>
                <a:spcPts val="600"/>
              </a:spcBef>
              <a:spcAft>
                <a:spcPts val="1200"/>
              </a:spcAft>
            </a:pPr>
            <a:r>
              <a:rPr lang="en-US" sz="2000" dirty="0" smtClean="0"/>
              <a:t>Less exposure to uncontrolled variables</a:t>
            </a:r>
          </a:p>
          <a:p>
            <a:pPr lvl="1">
              <a:spcBef>
                <a:spcPts val="600"/>
              </a:spcBef>
              <a:spcAft>
                <a:spcPts val="1200"/>
              </a:spcAft>
            </a:pPr>
            <a:r>
              <a:rPr lang="en-US" sz="2000" dirty="0" smtClean="0"/>
              <a:t>Lower risk of spill</a:t>
            </a:r>
          </a:p>
          <a:p>
            <a:pPr lvl="1">
              <a:spcBef>
                <a:spcPts val="600"/>
              </a:spcBef>
              <a:spcAft>
                <a:spcPts val="1200"/>
              </a:spcAft>
            </a:pPr>
            <a:r>
              <a:rPr lang="en-US" sz="2000" dirty="0" smtClean="0"/>
              <a:t>Often used to enhance production by maintaining formation pressure and flushing hydrocarbons from depleted formations – can increase production 2-3 times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11</a:t>
            </a:fld>
            <a:endParaRPr lang="en-US" dirty="0"/>
          </a:p>
        </p:txBody>
      </p:sp>
      <p:pic>
        <p:nvPicPr>
          <p:cNvPr id="8" name="Picture 7" descr="InjectionWell-2.jpg"/>
          <p:cNvPicPr>
            <a:picLocks noChangeAspect="1"/>
          </p:cNvPicPr>
          <p:nvPr/>
        </p:nvPicPr>
        <p:blipFill>
          <a:blip r:embed="rId2" cstate="print"/>
          <a:srcRect l="15500" r="21875" b="847"/>
          <a:stretch>
            <a:fillRect/>
          </a:stretch>
        </p:blipFill>
        <p:spPr>
          <a:xfrm>
            <a:off x="4410075" y="1181101"/>
            <a:ext cx="4314825" cy="50291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Injection Well Diagram</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12</a:t>
            </a:fld>
            <a:endParaRPr lang="en-US" dirty="0"/>
          </a:p>
        </p:txBody>
      </p:sp>
      <p:pic>
        <p:nvPicPr>
          <p:cNvPr id="17" name="Picture 16" descr="Geologic layers.png"/>
          <p:cNvPicPr>
            <a:picLocks noChangeAspect="1"/>
          </p:cNvPicPr>
          <p:nvPr/>
        </p:nvPicPr>
        <p:blipFill>
          <a:blip r:embed="rId2" cstate="print"/>
          <a:stretch>
            <a:fillRect/>
          </a:stretch>
        </p:blipFill>
        <p:spPr>
          <a:xfrm>
            <a:off x="1374646" y="1147675"/>
            <a:ext cx="6370320" cy="5029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Subsurface Injection Timeline</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1200"/>
              </a:spcBef>
              <a:spcAft>
                <a:spcPts val="600"/>
              </a:spcAft>
            </a:pPr>
            <a:r>
              <a:rPr lang="en-US" sz="2400" b="1" dirty="0" smtClean="0"/>
              <a:t>1910s</a:t>
            </a:r>
            <a:r>
              <a:rPr lang="en-US" sz="1800" b="1" dirty="0" smtClean="0"/>
              <a:t>		</a:t>
            </a:r>
          </a:p>
          <a:p>
            <a:pPr lvl="1">
              <a:spcBef>
                <a:spcPts val="600"/>
              </a:spcBef>
              <a:spcAft>
                <a:spcPts val="600"/>
              </a:spcAft>
            </a:pPr>
            <a:r>
              <a:rPr lang="en-US" sz="2000" dirty="0" smtClean="0"/>
              <a:t>1919 – Texas begins regulating production operations and appoints Texas Railroad Commission (</a:t>
            </a:r>
            <a:r>
              <a:rPr lang="en-US" sz="2000" b="1" i="1" dirty="0" smtClean="0"/>
              <a:t>TRRC</a:t>
            </a:r>
            <a:r>
              <a:rPr lang="en-US" sz="2000" dirty="0" smtClean="0"/>
              <a:t>) as primary regulator for hydrocarbon production and pipeline transportation</a:t>
            </a:r>
          </a:p>
          <a:p>
            <a:pPr>
              <a:spcBef>
                <a:spcPts val="1200"/>
              </a:spcBef>
              <a:spcAft>
                <a:spcPts val="600"/>
              </a:spcAft>
            </a:pPr>
            <a:r>
              <a:rPr lang="en-US" sz="2400" b="1" dirty="0" smtClean="0"/>
              <a:t>1930s</a:t>
            </a:r>
            <a:r>
              <a:rPr lang="en-US" sz="1800" b="1" dirty="0" smtClean="0"/>
              <a:t>		</a:t>
            </a:r>
          </a:p>
          <a:p>
            <a:pPr lvl="1">
              <a:spcBef>
                <a:spcPts val="600"/>
              </a:spcBef>
              <a:spcAft>
                <a:spcPts val="600"/>
              </a:spcAft>
            </a:pPr>
            <a:r>
              <a:rPr lang="en-US" sz="2000" dirty="0" smtClean="0"/>
              <a:t>The first documented project for the disposal of brine into the originating formation began in Texas</a:t>
            </a:r>
          </a:p>
          <a:p>
            <a:pPr lvl="1">
              <a:spcBef>
                <a:spcPts val="600"/>
              </a:spcBef>
              <a:spcAft>
                <a:spcPts val="1200"/>
              </a:spcAft>
            </a:pPr>
            <a:r>
              <a:rPr lang="en-US" sz="2000" dirty="0" smtClean="0"/>
              <a:t>Enhancing the recovery of oil by injecting water or other fluids into a formation to extract additional oil and gas begins</a:t>
            </a:r>
          </a:p>
          <a:p>
            <a:pPr>
              <a:spcBef>
                <a:spcPts val="1200"/>
              </a:spcBef>
              <a:spcAft>
                <a:spcPts val="600"/>
              </a:spcAft>
            </a:pPr>
            <a:r>
              <a:rPr lang="en-US" sz="2400" b="1" dirty="0" smtClean="0"/>
              <a:t>1940s</a:t>
            </a:r>
          </a:p>
          <a:p>
            <a:pPr lvl="1">
              <a:spcBef>
                <a:spcPts val="600"/>
              </a:spcBef>
              <a:spcAft>
                <a:spcPts val="1200"/>
              </a:spcAft>
            </a:pPr>
            <a:r>
              <a:rPr lang="en-US" sz="2000" dirty="0" smtClean="0"/>
              <a:t>Oil refineries begin to inject liquid wastes</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Subsurface Injection Timeline (cont.)</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1200"/>
              </a:spcBef>
              <a:spcAft>
                <a:spcPts val="600"/>
              </a:spcAft>
            </a:pPr>
            <a:r>
              <a:rPr lang="en-US" sz="2400" b="1" dirty="0" smtClean="0"/>
              <a:t>1950s</a:t>
            </a:r>
          </a:p>
          <a:p>
            <a:pPr lvl="1">
              <a:spcBef>
                <a:spcPts val="600"/>
              </a:spcBef>
              <a:spcAft>
                <a:spcPts val="600"/>
              </a:spcAft>
            </a:pPr>
            <a:r>
              <a:rPr lang="en-US" sz="2000" dirty="0" smtClean="0"/>
              <a:t>1955 – Texas regulates disposal of production brine</a:t>
            </a:r>
          </a:p>
          <a:p>
            <a:pPr lvl="1">
              <a:spcBef>
                <a:spcPts val="600"/>
              </a:spcBef>
              <a:spcAft>
                <a:spcPts val="600"/>
              </a:spcAft>
            </a:pPr>
            <a:r>
              <a:rPr lang="en-US" sz="2000" dirty="0" smtClean="0"/>
              <a:t>Many other states establish regulations for the disposal of brine</a:t>
            </a:r>
          </a:p>
          <a:p>
            <a:pPr lvl="1">
              <a:spcBef>
                <a:spcPts val="600"/>
              </a:spcBef>
              <a:spcAft>
                <a:spcPts val="600"/>
              </a:spcAft>
            </a:pPr>
            <a:r>
              <a:rPr lang="en-US" sz="2000" dirty="0" smtClean="0"/>
              <a:t>Chemical companies begin to inject industrial waste</a:t>
            </a:r>
          </a:p>
          <a:p>
            <a:pPr>
              <a:spcBef>
                <a:spcPts val="1200"/>
              </a:spcBef>
              <a:spcAft>
                <a:spcPts val="600"/>
              </a:spcAft>
            </a:pPr>
            <a:r>
              <a:rPr lang="en-US" sz="2400" b="1" dirty="0" smtClean="0"/>
              <a:t>1960s</a:t>
            </a:r>
            <a:r>
              <a:rPr lang="en-US" sz="2000" b="1" dirty="0" smtClean="0"/>
              <a:t>		</a:t>
            </a:r>
          </a:p>
          <a:p>
            <a:pPr lvl="1">
              <a:spcBef>
                <a:spcPts val="600"/>
              </a:spcBef>
              <a:spcAft>
                <a:spcPts val="600"/>
              </a:spcAft>
            </a:pPr>
            <a:r>
              <a:rPr lang="en-US" sz="2000" dirty="0" smtClean="0"/>
              <a:t>1961 – Texas enacts </a:t>
            </a:r>
            <a:r>
              <a:rPr lang="en-US" sz="2000" b="1" dirty="0" smtClean="0"/>
              <a:t>Injection Well Act </a:t>
            </a:r>
            <a:r>
              <a:rPr lang="en-US" sz="2000" dirty="0" smtClean="0"/>
              <a:t>to</a:t>
            </a:r>
            <a:r>
              <a:rPr lang="en-US" sz="2000" b="1" dirty="0" smtClean="0"/>
              <a:t> </a:t>
            </a:r>
            <a:r>
              <a:rPr lang="en-US" sz="2000" dirty="0" smtClean="0"/>
              <a:t>regulate injection wells </a:t>
            </a:r>
            <a:endParaRPr lang="en-US" sz="2000" b="1" dirty="0" smtClean="0"/>
          </a:p>
          <a:p>
            <a:pPr lvl="1">
              <a:spcBef>
                <a:spcPts val="600"/>
              </a:spcBef>
              <a:spcAft>
                <a:spcPts val="600"/>
              </a:spcAft>
            </a:pPr>
            <a:r>
              <a:rPr lang="en-US" sz="2000" dirty="0" smtClean="0"/>
              <a:t>Deep well injection in Colorado causes earthquakes</a:t>
            </a:r>
          </a:p>
          <a:p>
            <a:pPr lvl="1">
              <a:spcBef>
                <a:spcPts val="600"/>
              </a:spcBef>
              <a:spcAft>
                <a:spcPts val="600"/>
              </a:spcAft>
            </a:pPr>
            <a:r>
              <a:rPr lang="en-US" sz="2000" dirty="0" smtClean="0"/>
              <a:t>First documented cases of contamination of underground drinking water sources by injection wells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Subsurface Injection Timeline (cont.)</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600"/>
              </a:spcAft>
            </a:pPr>
            <a:r>
              <a:rPr lang="en-US" sz="2400" b="1" dirty="0" smtClean="0"/>
              <a:t>1970s</a:t>
            </a:r>
          </a:p>
          <a:p>
            <a:pPr lvl="1">
              <a:spcBef>
                <a:spcPts val="600"/>
              </a:spcBef>
              <a:spcAft>
                <a:spcPts val="600"/>
              </a:spcAft>
            </a:pPr>
            <a:r>
              <a:rPr lang="en-US" sz="2000" dirty="0" smtClean="0"/>
              <a:t>Waste spill from an abandoned oil well is traced to a nearby injection well</a:t>
            </a:r>
          </a:p>
          <a:p>
            <a:pPr lvl="1">
              <a:spcBef>
                <a:spcPts val="600"/>
              </a:spcBef>
              <a:spcAft>
                <a:spcPts val="1200"/>
              </a:spcAft>
            </a:pPr>
            <a:r>
              <a:rPr lang="en-US" sz="2000" dirty="0" smtClean="0"/>
              <a:t>1974 – U.S. enacts </a:t>
            </a:r>
            <a:r>
              <a:rPr lang="en-US" sz="2000" b="1" dirty="0" smtClean="0"/>
              <a:t>Safe Drinking Water Act </a:t>
            </a:r>
            <a:r>
              <a:rPr lang="en-US" sz="2000" dirty="0" smtClean="0"/>
              <a:t>in 1974 to regulate potential pollution sources of underground drinking water, including injection wells.</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Texas Railroad Commission</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1200"/>
              </a:spcAft>
            </a:pPr>
            <a:r>
              <a:rPr lang="en-US" sz="2000" dirty="0" smtClean="0"/>
              <a:t>Established 1891 – oldest regulatory agency in Texas government</a:t>
            </a:r>
          </a:p>
          <a:p>
            <a:pPr lvl="1">
              <a:spcBef>
                <a:spcPts val="600"/>
              </a:spcBef>
              <a:spcAft>
                <a:spcPts val="1200"/>
              </a:spcAft>
            </a:pPr>
            <a:r>
              <a:rPr lang="en-US" sz="2000" dirty="0" smtClean="0"/>
              <a:t>3 commissioners elected in statewide elections for 3 year staggered terms</a:t>
            </a:r>
          </a:p>
          <a:p>
            <a:pPr lvl="1">
              <a:spcBef>
                <a:spcPts val="600"/>
              </a:spcBef>
              <a:spcAft>
                <a:spcPts val="600"/>
              </a:spcAft>
            </a:pPr>
            <a:r>
              <a:rPr lang="en-US" sz="2000" dirty="0" smtClean="0"/>
              <a:t>Primarily Texas regulator for energy industry</a:t>
            </a:r>
          </a:p>
          <a:p>
            <a:pPr lvl="2">
              <a:spcBef>
                <a:spcPts val="600"/>
              </a:spcBef>
              <a:spcAft>
                <a:spcPts val="600"/>
              </a:spcAft>
            </a:pPr>
            <a:r>
              <a:rPr lang="en-US" sz="2000" dirty="0" smtClean="0"/>
              <a:t>Hydrocarbon production</a:t>
            </a:r>
          </a:p>
          <a:p>
            <a:pPr lvl="2">
              <a:spcBef>
                <a:spcPts val="600"/>
              </a:spcBef>
              <a:spcAft>
                <a:spcPts val="600"/>
              </a:spcAft>
            </a:pPr>
            <a:r>
              <a:rPr lang="en-US" sz="2000" dirty="0" smtClean="0"/>
              <a:t>Pipelines</a:t>
            </a:r>
          </a:p>
          <a:p>
            <a:pPr lvl="2">
              <a:spcBef>
                <a:spcPts val="600"/>
              </a:spcBef>
              <a:spcAft>
                <a:spcPts val="600"/>
              </a:spcAft>
            </a:pPr>
            <a:r>
              <a:rPr lang="en-US" sz="2000" dirty="0" smtClean="0"/>
              <a:t>Mining</a:t>
            </a:r>
          </a:p>
          <a:p>
            <a:pPr lvl="2">
              <a:spcBef>
                <a:spcPts val="600"/>
              </a:spcBef>
              <a:spcAft>
                <a:spcPts val="1200"/>
              </a:spcAft>
            </a:pPr>
            <a:r>
              <a:rPr lang="en-US" sz="2000" dirty="0" smtClean="0"/>
              <a:t>Alternative energy sources</a:t>
            </a:r>
          </a:p>
          <a:p>
            <a:pPr lvl="1">
              <a:spcBef>
                <a:spcPts val="600"/>
              </a:spcBef>
              <a:spcAft>
                <a:spcPts val="1200"/>
              </a:spcAft>
            </a:pPr>
            <a:r>
              <a:rPr lang="en-US" sz="2000" dirty="0" smtClean="0"/>
              <a:t>Does </a:t>
            </a:r>
            <a:r>
              <a:rPr lang="en-US" sz="2000" b="1" dirty="0" smtClean="0"/>
              <a:t>not</a:t>
            </a:r>
            <a:r>
              <a:rPr lang="en-US" sz="2000" dirty="0" smtClean="0"/>
              <a:t> regulate railroads</a:t>
            </a:r>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Texas Injection Well Act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1200"/>
              </a:spcAft>
            </a:pPr>
            <a:r>
              <a:rPr lang="en-US" sz="2000" dirty="0" smtClean="0"/>
              <a:t>Currently codified as Chap. 27 of Texas Water Code</a:t>
            </a:r>
          </a:p>
          <a:p>
            <a:pPr lvl="1">
              <a:spcBef>
                <a:spcPts val="600"/>
              </a:spcBef>
              <a:spcAft>
                <a:spcPts val="1200"/>
              </a:spcAft>
            </a:pPr>
            <a:r>
              <a:rPr lang="en-US" sz="2000" dirty="0" smtClean="0"/>
              <a:t>Regulates all forms of underground injection, including oil &amp; gas production waste liquids</a:t>
            </a:r>
          </a:p>
          <a:p>
            <a:pPr lvl="1">
              <a:spcBef>
                <a:spcPts val="600"/>
              </a:spcBef>
              <a:spcAft>
                <a:spcPts val="1200"/>
              </a:spcAft>
            </a:pPr>
            <a:r>
              <a:rPr lang="en-US" sz="2000" dirty="0" smtClean="0"/>
              <a:t>Establishes permit requirement</a:t>
            </a:r>
          </a:p>
          <a:p>
            <a:pPr lvl="1">
              <a:spcBef>
                <a:spcPts val="600"/>
              </a:spcBef>
              <a:spcAft>
                <a:spcPts val="1200"/>
              </a:spcAft>
            </a:pPr>
            <a:r>
              <a:rPr lang="en-US" sz="2000" dirty="0" smtClean="0"/>
              <a:t>Requires notice to affected parties</a:t>
            </a:r>
          </a:p>
          <a:p>
            <a:pPr lvl="1">
              <a:spcBef>
                <a:spcPts val="600"/>
              </a:spcBef>
              <a:spcAft>
                <a:spcPts val="1200"/>
              </a:spcAft>
            </a:pPr>
            <a:r>
              <a:rPr lang="en-US" sz="2000" dirty="0" smtClean="0"/>
              <a:t>Provides for public hearing to address objections regarding permit applications</a:t>
            </a:r>
          </a:p>
          <a:p>
            <a:pPr lvl="1">
              <a:spcBef>
                <a:spcPts val="600"/>
              </a:spcBef>
              <a:spcAft>
                <a:spcPts val="1200"/>
              </a:spcAft>
            </a:pPr>
            <a:r>
              <a:rPr lang="en-US" sz="2000" b="1" dirty="0" smtClean="0"/>
              <a:t>Grants TRRC very broad authority to adopt rules to implement statute</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Texas Injection Well Act (cont.)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1200"/>
              </a:spcAft>
            </a:pPr>
            <a:r>
              <a:rPr lang="en-US" sz="2000" dirty="0" smtClean="0"/>
              <a:t>In order to issue permit, TRRC must find: </a:t>
            </a:r>
          </a:p>
          <a:p>
            <a:pPr lvl="2">
              <a:spcBef>
                <a:spcPts val="600"/>
              </a:spcBef>
              <a:spcAft>
                <a:spcPts val="1200"/>
              </a:spcAft>
            </a:pPr>
            <a:r>
              <a:rPr lang="en-US" sz="2000" dirty="0" smtClean="0"/>
              <a:t>The proposed well is in the public interest</a:t>
            </a:r>
          </a:p>
          <a:p>
            <a:pPr lvl="2">
              <a:spcBef>
                <a:spcPts val="600"/>
              </a:spcBef>
              <a:spcAft>
                <a:spcPts val="1200"/>
              </a:spcAft>
            </a:pPr>
            <a:r>
              <a:rPr lang="en-US" sz="2000" dirty="0" smtClean="0"/>
              <a:t>The proposed well will not compromise any hydrocarbon or other mineral formation</a:t>
            </a:r>
          </a:p>
          <a:p>
            <a:pPr lvl="2">
              <a:spcBef>
                <a:spcPts val="600"/>
              </a:spcBef>
              <a:spcAft>
                <a:spcPts val="1200"/>
              </a:spcAft>
            </a:pPr>
            <a:r>
              <a:rPr lang="en-US" sz="2000" dirty="0" smtClean="0"/>
              <a:t>The proposed well makes adequate provisions to protect groundwater and surface water</a:t>
            </a:r>
          </a:p>
          <a:p>
            <a:pPr lvl="2">
              <a:spcBef>
                <a:spcPts val="600"/>
              </a:spcBef>
              <a:spcAft>
                <a:spcPts val="1200"/>
              </a:spcAft>
            </a:pPr>
            <a:r>
              <a:rPr lang="en-US" sz="2000" dirty="0" smtClean="0"/>
              <a:t>The applicant has sufficient financial resources to meet its obligations as operator of the proposed well</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U.S. Safe Drinking Water Act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000" dirty="0" smtClean="0"/>
              <a:t>Codified at 42 U.S.C. </a:t>
            </a:r>
            <a:r>
              <a:rPr lang="en-US" sz="2000" dirty="0" smtClean="0">
                <a:latin typeface="Arial"/>
                <a:cs typeface="Arial"/>
              </a:rPr>
              <a:t>§300f et seq.</a:t>
            </a:r>
            <a:endParaRPr lang="en-US" sz="2000" dirty="0" smtClean="0"/>
          </a:p>
          <a:p>
            <a:pPr lvl="1">
              <a:spcBef>
                <a:spcPts val="600"/>
              </a:spcBef>
              <a:spcAft>
                <a:spcPts val="1200"/>
              </a:spcAft>
            </a:pPr>
            <a:r>
              <a:rPr lang="en-US" sz="2000" dirty="0" smtClean="0"/>
              <a:t>Primary regulations for drinking water quality and water suppliers for all U.S. states</a:t>
            </a:r>
          </a:p>
          <a:p>
            <a:pPr lvl="1">
              <a:spcBef>
                <a:spcPts val="600"/>
              </a:spcBef>
              <a:spcAft>
                <a:spcPts val="1200"/>
              </a:spcAft>
            </a:pPr>
            <a:r>
              <a:rPr lang="en-US" sz="2000" dirty="0" smtClean="0"/>
              <a:t>Administered by U.S. Environmental Protection Agency (</a:t>
            </a:r>
            <a:r>
              <a:rPr lang="en-US" sz="2000" b="1" i="1" dirty="0" smtClean="0"/>
              <a:t>EPA</a:t>
            </a:r>
            <a:r>
              <a:rPr lang="en-US" sz="2000" dirty="0" smtClean="0"/>
              <a:t>)</a:t>
            </a:r>
          </a:p>
          <a:p>
            <a:pPr lvl="1">
              <a:spcBef>
                <a:spcPts val="600"/>
              </a:spcBef>
              <a:spcAft>
                <a:spcPts val="1200"/>
              </a:spcAft>
            </a:pPr>
            <a:r>
              <a:rPr lang="en-US" sz="2000" dirty="0" smtClean="0"/>
              <a:t>Regulates injection wells as an incidental threat to underground freshwater supplies</a:t>
            </a:r>
          </a:p>
          <a:p>
            <a:pPr lvl="1">
              <a:spcBef>
                <a:spcPts val="600"/>
              </a:spcBef>
              <a:spcAft>
                <a:spcPts val="1200"/>
              </a:spcAft>
            </a:pPr>
            <a:r>
              <a:rPr lang="en-US" sz="2000" dirty="0" smtClean="0"/>
              <a:t>Beginning in 1979, the EPA develops the Underground Injection Control (</a:t>
            </a:r>
            <a:r>
              <a:rPr lang="en-US" sz="2000" b="1" i="1" dirty="0" smtClean="0"/>
              <a:t>UIC</a:t>
            </a:r>
            <a:r>
              <a:rPr lang="en-US" sz="2000" dirty="0" smtClean="0"/>
              <a:t>) program to regulate injection wells</a:t>
            </a:r>
          </a:p>
          <a:p>
            <a:pPr lvl="1">
              <a:spcBef>
                <a:spcPts val="600"/>
              </a:spcBef>
              <a:spcAft>
                <a:spcPts val="1200"/>
              </a:spcAft>
            </a:pPr>
            <a:endParaRPr lang="en-US" sz="2000" dirty="0" smtClean="0"/>
          </a:p>
          <a:p>
            <a:pPr lvl="1">
              <a:spcBef>
                <a:spcPts val="600"/>
              </a:spcBef>
              <a:spcAft>
                <a:spcPts val="1200"/>
              </a:spcAft>
              <a:buNone/>
            </a:pPr>
            <a:endParaRPr lang="en-US" sz="2000" dirty="0" smtClean="0"/>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Presentation Outline</a:t>
            </a:r>
            <a:endParaRPr lang="en-US" dirty="0"/>
          </a:p>
        </p:txBody>
      </p:sp>
      <p:sp>
        <p:nvSpPr>
          <p:cNvPr id="7" name="Content Placeholder 6"/>
          <p:cNvSpPr>
            <a:spLocks noGrp="1"/>
          </p:cNvSpPr>
          <p:nvPr>
            <p:ph idx="1"/>
          </p:nvPr>
        </p:nvSpPr>
        <p:spPr>
          <a:xfrm>
            <a:off x="457199" y="1508166"/>
            <a:ext cx="8229600" cy="4729122"/>
          </a:xfrm>
        </p:spPr>
        <p:txBody>
          <a:bodyPr/>
          <a:lstStyle/>
          <a:p>
            <a:pPr lvl="1">
              <a:spcBef>
                <a:spcPts val="600"/>
              </a:spcBef>
              <a:spcAft>
                <a:spcPts val="600"/>
              </a:spcAft>
            </a:pPr>
            <a:r>
              <a:rPr lang="en-US" sz="2000" b="1" dirty="0" smtClean="0"/>
              <a:t>Background &amp; History</a:t>
            </a:r>
          </a:p>
          <a:p>
            <a:pPr lvl="2">
              <a:spcBef>
                <a:spcPts val="600"/>
              </a:spcBef>
              <a:spcAft>
                <a:spcPts val="600"/>
              </a:spcAft>
            </a:pPr>
            <a:r>
              <a:rPr lang="en-US" sz="2000" dirty="0" smtClean="0"/>
              <a:t>Production Brine Basics</a:t>
            </a:r>
          </a:p>
          <a:p>
            <a:pPr lvl="2">
              <a:spcBef>
                <a:spcPts val="600"/>
              </a:spcBef>
              <a:spcAft>
                <a:spcPts val="600"/>
              </a:spcAft>
            </a:pPr>
            <a:r>
              <a:rPr lang="en-US" sz="2000" dirty="0" smtClean="0"/>
              <a:t>Subsurface Disposal</a:t>
            </a:r>
          </a:p>
          <a:p>
            <a:pPr lvl="2">
              <a:spcBef>
                <a:spcPts val="600"/>
              </a:spcBef>
              <a:spcAft>
                <a:spcPts val="600"/>
              </a:spcAft>
            </a:pPr>
            <a:r>
              <a:rPr lang="en-US" sz="2000" dirty="0" smtClean="0"/>
              <a:t>Statutes and Regulation</a:t>
            </a:r>
          </a:p>
          <a:p>
            <a:pPr lvl="2">
              <a:spcBef>
                <a:spcPts val="600"/>
              </a:spcBef>
              <a:spcAft>
                <a:spcPts val="600"/>
              </a:spcAft>
            </a:pPr>
            <a:r>
              <a:rPr lang="en-US" sz="2000" dirty="0" smtClean="0"/>
              <a:t>Injection Well Data</a:t>
            </a:r>
          </a:p>
          <a:p>
            <a:pPr lvl="1">
              <a:spcBef>
                <a:spcPts val="1200"/>
              </a:spcBef>
              <a:spcAft>
                <a:spcPts val="600"/>
              </a:spcAft>
            </a:pPr>
            <a:r>
              <a:rPr lang="en-US" sz="2000" b="1" dirty="0" smtClean="0"/>
              <a:t>Permitting Process and Operations</a:t>
            </a:r>
          </a:p>
          <a:p>
            <a:pPr lvl="2">
              <a:spcBef>
                <a:spcPts val="600"/>
              </a:spcBef>
              <a:spcAft>
                <a:spcPts val="600"/>
              </a:spcAft>
            </a:pPr>
            <a:r>
              <a:rPr lang="en-US" sz="2000" dirty="0" smtClean="0"/>
              <a:t>Overview of Process and Key Permit Requirements</a:t>
            </a:r>
          </a:p>
          <a:p>
            <a:pPr lvl="2">
              <a:spcBef>
                <a:spcPts val="600"/>
              </a:spcBef>
              <a:spcAft>
                <a:spcPts val="600"/>
              </a:spcAft>
            </a:pPr>
            <a:r>
              <a:rPr lang="en-US" sz="2000" dirty="0" smtClean="0"/>
              <a:t>Geologic Requirements</a:t>
            </a:r>
          </a:p>
          <a:p>
            <a:pPr lvl="2">
              <a:spcBef>
                <a:spcPts val="600"/>
              </a:spcBef>
              <a:spcAft>
                <a:spcPts val="600"/>
              </a:spcAft>
            </a:pPr>
            <a:r>
              <a:rPr lang="en-US" sz="2000" dirty="0" smtClean="0"/>
              <a:t>Groundwater Depth</a:t>
            </a:r>
          </a:p>
          <a:p>
            <a:pPr lvl="2">
              <a:spcBef>
                <a:spcPts val="600"/>
              </a:spcBef>
              <a:spcAft>
                <a:spcPts val="600"/>
              </a:spcAft>
            </a:pPr>
            <a:r>
              <a:rPr lang="en-US" sz="2000" dirty="0" smtClean="0"/>
              <a:t>Review of Area Wells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Underground Injection Control Program</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1200"/>
              </a:spcAft>
            </a:pPr>
            <a:r>
              <a:rPr lang="en-US" sz="2000" dirty="0" smtClean="0"/>
              <a:t>As a result of state regulations and regulators that pre-existed the Safe Drinking Water Act, UIC program provides an option for a state regulator to be the primary regulator of injection wells in that state</a:t>
            </a:r>
          </a:p>
          <a:p>
            <a:pPr lvl="1">
              <a:spcBef>
                <a:spcPts val="600"/>
              </a:spcBef>
              <a:spcAft>
                <a:spcPts val="1200"/>
              </a:spcAft>
            </a:pPr>
            <a:r>
              <a:rPr lang="en-US" sz="2000" dirty="0" smtClean="0"/>
              <a:t>States that desire to be the primary regulator of the UIC program apply to the EPA </a:t>
            </a:r>
          </a:p>
          <a:p>
            <a:pPr lvl="1">
              <a:spcBef>
                <a:spcPts val="600"/>
              </a:spcBef>
              <a:spcAft>
                <a:spcPts val="1200"/>
              </a:spcAft>
            </a:pPr>
            <a:r>
              <a:rPr lang="en-US" sz="2000" dirty="0" smtClean="0"/>
              <a:t>State regulations must be at least as stringent as EPA regulations</a:t>
            </a:r>
          </a:p>
          <a:p>
            <a:pPr lvl="1">
              <a:spcBef>
                <a:spcPts val="600"/>
              </a:spcBef>
              <a:spcAft>
                <a:spcPts val="1200"/>
              </a:spcAft>
            </a:pPr>
            <a:r>
              <a:rPr lang="en-US" sz="2000" dirty="0" smtClean="0"/>
              <a:t>The TRRC is the primary regulator of the UIC program in Texas</a:t>
            </a:r>
          </a:p>
          <a:p>
            <a:pPr lvl="1">
              <a:spcBef>
                <a:spcPts val="600"/>
              </a:spcBef>
              <a:spcAft>
                <a:spcPts val="1200"/>
              </a:spcAft>
            </a:pPr>
            <a:r>
              <a:rPr lang="en-US" sz="2000" dirty="0" smtClean="0"/>
              <a:t>32 other U.S. states are primary regulators and 7 other states share authority with the EPA</a:t>
            </a:r>
          </a:p>
          <a:p>
            <a:pPr lvl="1">
              <a:spcBef>
                <a:spcPts val="600"/>
              </a:spcBef>
              <a:spcAft>
                <a:spcPts val="1200"/>
              </a:spcAft>
            </a:pPr>
            <a:endParaRPr lang="en-US" sz="2000" dirty="0" smtClean="0"/>
          </a:p>
          <a:p>
            <a:pPr lvl="1">
              <a:spcBef>
                <a:spcPts val="600"/>
              </a:spcBef>
              <a:spcAft>
                <a:spcPts val="1200"/>
              </a:spcAft>
              <a:buNone/>
            </a:pPr>
            <a:endParaRPr lang="en-US" sz="2000" dirty="0" smtClean="0"/>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UIC Program Primacy Map</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21</a:t>
            </a:fld>
            <a:endParaRPr lang="en-US" dirty="0"/>
          </a:p>
        </p:txBody>
      </p:sp>
      <p:pic>
        <p:nvPicPr>
          <p:cNvPr id="8" name="Content Placeholder 7" descr="UIC-Primacy.jpg"/>
          <p:cNvPicPr>
            <a:picLocks noGrp="1" noChangeAspect="1"/>
          </p:cNvPicPr>
          <p:nvPr>
            <p:ph idx="1"/>
          </p:nvPr>
        </p:nvPicPr>
        <p:blipFill>
          <a:blip r:embed="rId3" cstate="print"/>
          <a:srcRect l="2616" t="-1016" b="-769"/>
          <a:stretch>
            <a:fillRect/>
          </a:stretch>
        </p:blipFill>
        <p:spPr>
          <a:xfrm>
            <a:off x="535998" y="1597355"/>
            <a:ext cx="8014317" cy="40005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UIC Program Well Classes</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22</a:t>
            </a:fld>
            <a:endParaRPr lang="en-US" dirty="0"/>
          </a:p>
        </p:txBody>
      </p:sp>
      <p:graphicFrame>
        <p:nvGraphicFramePr>
          <p:cNvPr id="58370" name="Object 2"/>
          <p:cNvGraphicFramePr>
            <a:graphicFrameLocks noChangeAspect="1"/>
          </p:cNvGraphicFramePr>
          <p:nvPr/>
        </p:nvGraphicFramePr>
        <p:xfrm>
          <a:off x="609600" y="1352550"/>
          <a:ext cx="7800975" cy="4743450"/>
        </p:xfrm>
        <a:graphic>
          <a:graphicData uri="http://schemas.openxmlformats.org/presentationml/2006/ole">
            <mc:AlternateContent xmlns:mc="http://schemas.openxmlformats.org/markup-compatibility/2006">
              <mc:Choice xmlns:v="urn:schemas-microsoft-com:vml" Requires="v">
                <p:oleObj spid="_x0000_s58372" name="Document" r:id="rId4" imgW="7876162" imgH="4788567" progId="Word.Document.12">
                  <p:embed/>
                </p:oleObj>
              </mc:Choice>
              <mc:Fallback>
                <p:oleObj name="Document" r:id="rId4" imgW="7876162" imgH="4788567"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52550"/>
                        <a:ext cx="78009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Interaction of U.S. and State Regulations</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000" dirty="0" smtClean="0"/>
              <a:t>Both U.S. federal and state regulatory programs are applicable in Texas </a:t>
            </a:r>
          </a:p>
          <a:p>
            <a:pPr lvl="2">
              <a:spcBef>
                <a:spcPts val="600"/>
              </a:spcBef>
              <a:spcAft>
                <a:spcPts val="600"/>
              </a:spcAft>
            </a:pPr>
            <a:r>
              <a:rPr lang="en-US" sz="2000" dirty="0" smtClean="0"/>
              <a:t>UIC Program regulations under the U.S. Safe Drinking Water Act</a:t>
            </a:r>
          </a:p>
          <a:p>
            <a:pPr lvl="2">
              <a:spcBef>
                <a:spcPts val="600"/>
              </a:spcBef>
              <a:spcAft>
                <a:spcPts val="600"/>
              </a:spcAft>
            </a:pPr>
            <a:r>
              <a:rPr lang="en-US" sz="2000" dirty="0" smtClean="0"/>
              <a:t>TRRC regulations under Texas Injection Well Act</a:t>
            </a:r>
          </a:p>
          <a:p>
            <a:pPr lvl="1">
              <a:spcBef>
                <a:spcPts val="600"/>
              </a:spcBef>
              <a:spcAft>
                <a:spcPts val="1200"/>
              </a:spcAft>
            </a:pPr>
            <a:r>
              <a:rPr lang="en-US" sz="2000" dirty="0" smtClean="0"/>
              <a:t>In Texas, the TRRC is the primary regulator for both the UIC Program and the TRRC regulations</a:t>
            </a:r>
          </a:p>
          <a:p>
            <a:pPr lvl="1">
              <a:spcBef>
                <a:spcPts val="600"/>
              </a:spcBef>
              <a:spcAft>
                <a:spcPts val="1200"/>
              </a:spcAft>
            </a:pPr>
            <a:r>
              <a:rPr lang="en-US" sz="2000" dirty="0" smtClean="0"/>
              <a:t>Permits issued by the TRRC are effective as Class II well permits under the UIC Program </a:t>
            </a:r>
          </a:p>
          <a:p>
            <a:pPr lvl="1">
              <a:spcBef>
                <a:spcPts val="600"/>
              </a:spcBef>
              <a:spcAft>
                <a:spcPts val="1200"/>
              </a:spcAft>
            </a:pPr>
            <a:r>
              <a:rPr lang="en-US" sz="2000" dirty="0" smtClean="0"/>
              <a:t>In other U.S. states, the EPA or a state regulator may be the primary regulator (or the EPA and state regulator may share authority)</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Types of Class II Wells</a:t>
            </a:r>
            <a:endParaRPr lang="en-US" dirty="0"/>
          </a:p>
        </p:txBody>
      </p:sp>
      <p:sp>
        <p:nvSpPr>
          <p:cNvPr id="7" name="Content Placeholder 6"/>
          <p:cNvSpPr>
            <a:spLocks noGrp="1"/>
          </p:cNvSpPr>
          <p:nvPr>
            <p:ph idx="1"/>
          </p:nvPr>
        </p:nvSpPr>
        <p:spPr>
          <a:xfrm>
            <a:off x="457199" y="1223158"/>
            <a:ext cx="8210551" cy="5014130"/>
          </a:xfrm>
        </p:spPr>
        <p:txBody>
          <a:bodyPr/>
          <a:lstStyle/>
          <a:p>
            <a:pPr lvl="1">
              <a:spcBef>
                <a:spcPts val="600"/>
              </a:spcBef>
              <a:spcAft>
                <a:spcPts val="1200"/>
              </a:spcAft>
            </a:pPr>
            <a:r>
              <a:rPr lang="en-US" sz="2000" b="1" dirty="0" smtClean="0"/>
              <a:t>Enhanced Recovery Wells </a:t>
            </a:r>
            <a:r>
              <a:rPr lang="en-US" sz="2000" dirty="0" smtClean="0"/>
              <a:t>inject brine, water, steam, polymers, or carbon dioxide into hydrocarbon formations to enhance production. </a:t>
            </a:r>
          </a:p>
          <a:p>
            <a:pPr lvl="1">
              <a:spcBef>
                <a:spcPts val="600"/>
              </a:spcBef>
              <a:spcAft>
                <a:spcPts val="1200"/>
              </a:spcAft>
            </a:pPr>
            <a:r>
              <a:rPr lang="en-US" sz="2000" b="1" dirty="0" smtClean="0"/>
              <a:t>Disposal Wells </a:t>
            </a:r>
            <a:r>
              <a:rPr lang="en-US" sz="2000" dirty="0" smtClean="0"/>
              <a:t>inject brines and other fluids associated with hydrocarbon production for long-term disposal.</a:t>
            </a:r>
          </a:p>
          <a:p>
            <a:pPr lvl="1">
              <a:spcBef>
                <a:spcPts val="600"/>
              </a:spcBef>
              <a:spcAft>
                <a:spcPts val="1200"/>
              </a:spcAft>
            </a:pPr>
            <a:r>
              <a:rPr lang="en-US" sz="2000" b="1" dirty="0" smtClean="0"/>
              <a:t>Hydrocarbon Storage Wells </a:t>
            </a:r>
            <a:r>
              <a:rPr lang="en-US" sz="2000" dirty="0" smtClean="0"/>
              <a:t>inject hydrocarbons in underground formations for temporary storage</a:t>
            </a:r>
          </a:p>
          <a:p>
            <a:pPr lvl="1">
              <a:spcBef>
                <a:spcPts val="600"/>
              </a:spcBef>
              <a:spcAft>
                <a:spcPts val="600"/>
              </a:spcAft>
            </a:pPr>
            <a:r>
              <a:rPr lang="en-US" sz="2000" dirty="0" smtClean="0"/>
              <a:t>Distribution of well types</a:t>
            </a:r>
          </a:p>
          <a:p>
            <a:pPr lvl="2">
              <a:spcBef>
                <a:spcPts val="600"/>
              </a:spcBef>
              <a:spcAft>
                <a:spcPts val="600"/>
              </a:spcAft>
            </a:pPr>
            <a:r>
              <a:rPr lang="en-US" sz="2000" dirty="0" smtClean="0"/>
              <a:t>~151,000 Enhanced Recovery Wells (~80%) </a:t>
            </a:r>
          </a:p>
          <a:p>
            <a:pPr lvl="2">
              <a:spcBef>
                <a:spcPts val="600"/>
              </a:spcBef>
              <a:spcAft>
                <a:spcPts val="600"/>
              </a:spcAft>
            </a:pPr>
            <a:r>
              <a:rPr lang="en-US" sz="2000" dirty="0" smtClean="0"/>
              <a:t>~21,000 Disposal Wells (~20%) </a:t>
            </a:r>
          </a:p>
          <a:p>
            <a:pPr lvl="2">
              <a:spcBef>
                <a:spcPts val="600"/>
              </a:spcBef>
              <a:spcAft>
                <a:spcPts val="1200"/>
              </a:spcAft>
            </a:pPr>
            <a:r>
              <a:rPr lang="en-US" sz="2000" dirty="0" smtClean="0"/>
              <a:t>~100 Hydrocarbon Storage Wells</a:t>
            </a:r>
          </a:p>
          <a:p>
            <a:pPr lvl="2">
              <a:spcBef>
                <a:spcPts val="600"/>
              </a:spcBef>
              <a:spcAft>
                <a:spcPts val="1200"/>
              </a:spcAft>
            </a:pPr>
            <a:endParaRPr lang="en-US" sz="2000" dirty="0" smtClean="0"/>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U.S. State Injection Well Data</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b="1" dirty="0" smtClean="0"/>
              <a:t>U.S. states with highest number of Class II wells in 2011</a:t>
            </a:r>
          </a:p>
          <a:p>
            <a:pPr lvl="1">
              <a:spcBef>
                <a:spcPts val="600"/>
              </a:spcBef>
              <a:spcAft>
                <a:spcPts val="1200"/>
              </a:spcAft>
            </a:pPr>
            <a:r>
              <a:rPr lang="en-US" sz="2000" dirty="0" smtClean="0"/>
              <a:t>Texas – 52,501 (530.2 MMbbl crude oil produced - #1 U.S. state)</a:t>
            </a:r>
          </a:p>
          <a:p>
            <a:pPr lvl="1">
              <a:spcBef>
                <a:spcPts val="600"/>
              </a:spcBef>
              <a:spcAft>
                <a:spcPts val="1200"/>
              </a:spcAft>
            </a:pPr>
            <a:r>
              <a:rPr lang="en-US" sz="2000" dirty="0" smtClean="0"/>
              <a:t>California – 47,624 (194.2 MMbbl - #3)</a:t>
            </a:r>
          </a:p>
          <a:p>
            <a:pPr lvl="1">
              <a:spcBef>
                <a:spcPts val="600"/>
              </a:spcBef>
              <a:spcAft>
                <a:spcPts val="1200"/>
              </a:spcAft>
            </a:pPr>
            <a:r>
              <a:rPr lang="en-US" sz="2000" dirty="0" smtClean="0"/>
              <a:t>Kansas – 15,919 (41.5 MMbbl - #9)</a:t>
            </a:r>
          </a:p>
          <a:p>
            <a:pPr lvl="1">
              <a:spcBef>
                <a:spcPts val="600"/>
              </a:spcBef>
              <a:spcAft>
                <a:spcPts val="1200"/>
              </a:spcAft>
            </a:pPr>
            <a:r>
              <a:rPr lang="en-US" sz="2000" dirty="0" smtClean="0"/>
              <a:t>Oklahoma – 10,854 (77.9 MMbbl - #5)</a:t>
            </a:r>
          </a:p>
          <a:p>
            <a:pPr lvl="1">
              <a:spcBef>
                <a:spcPts val="600"/>
              </a:spcBef>
              <a:spcAft>
                <a:spcPts val="1200"/>
              </a:spcAft>
            </a:pPr>
            <a:r>
              <a:rPr lang="en-US" sz="2000" dirty="0" smtClean="0"/>
              <a:t>Illinois – 7,858 (9.2 MMbbl - #14)</a:t>
            </a:r>
          </a:p>
          <a:p>
            <a:pPr lvl="1">
              <a:spcBef>
                <a:spcPts val="600"/>
              </a:spcBef>
              <a:spcAft>
                <a:spcPts val="1200"/>
              </a:spcAft>
            </a:pPr>
            <a:r>
              <a:rPr lang="en-US" sz="2000" dirty="0" smtClean="0"/>
              <a:t>Wyoming – 5,005 (54.7 MMbbl - #8)</a:t>
            </a:r>
          </a:p>
          <a:p>
            <a:pPr lvl="1">
              <a:spcBef>
                <a:spcPts val="600"/>
              </a:spcBef>
              <a:spcAft>
                <a:spcPts val="1200"/>
              </a:spcAft>
            </a:pPr>
            <a:r>
              <a:rPr lang="en-US" sz="2000" dirty="0" smtClean="0"/>
              <a:t>New Mexico – 4,616 (71.3 MMbbl - #6)</a:t>
            </a:r>
          </a:p>
          <a:p>
            <a:pPr lvl="1">
              <a:spcBef>
                <a:spcPts val="600"/>
              </a:spcBef>
              <a:spcAft>
                <a:spcPts val="1200"/>
              </a:spcAft>
            </a:pPr>
            <a:r>
              <a:rPr lang="en-US" sz="2000" dirty="0" smtClean="0"/>
              <a:t>Louisiana – 3,676 (69.0 MMbbl - #7)</a:t>
            </a:r>
          </a:p>
          <a:p>
            <a:pPr lvl="1">
              <a:spcBef>
                <a:spcPts val="600"/>
              </a:spcBef>
              <a:spcAft>
                <a:spcPts val="600"/>
              </a:spcAft>
              <a:buNone/>
            </a:pPr>
            <a:endParaRPr lang="en-US" sz="2000" dirty="0" smtClean="0"/>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a:spLocks noGrp="1"/>
          </p:cNvSpPr>
          <p:nvPr>
            <p:ph type="ctrTitle"/>
          </p:nvPr>
        </p:nvSpPr>
        <p:spPr>
          <a:xfrm>
            <a:off x="468313" y="1341439"/>
            <a:ext cx="8207375" cy="2324099"/>
          </a:xfrm>
        </p:spPr>
        <p:txBody>
          <a:bodyPr>
            <a:normAutofit/>
          </a:bodyPr>
          <a:lstStyle/>
          <a:p>
            <a:r>
              <a:rPr lang="en-US" sz="3600" dirty="0" smtClean="0"/>
              <a:t>Permitting Process and Operations</a:t>
            </a:r>
            <a:endParaRPr lang="en-US" sz="3600" dirty="0"/>
          </a:p>
        </p:txBody>
      </p:sp>
      <p:sp>
        <p:nvSpPr>
          <p:cNvPr id="8" name="Slide Number Placeholder 3"/>
          <p:cNvSpPr txBox="1">
            <a:spLocks/>
          </p:cNvSpPr>
          <p:nvPr/>
        </p:nvSpPr>
        <p:spPr>
          <a:xfrm>
            <a:off x="7729412" y="6410894"/>
            <a:ext cx="956452" cy="24606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CA0B9-F148-4D36-99AA-F3695E16ED27}"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Objectives of Permitting Process</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1200"/>
              </a:spcBef>
              <a:spcAft>
                <a:spcPts val="600"/>
              </a:spcAft>
            </a:pPr>
            <a:r>
              <a:rPr lang="en-US" sz="2400" dirty="0" smtClean="0"/>
              <a:t>Provide information with permit application that allows TRRC staff to assess the proposed well</a:t>
            </a:r>
          </a:p>
          <a:p>
            <a:pPr lvl="2">
              <a:spcBef>
                <a:spcPts val="1200"/>
              </a:spcBef>
              <a:spcAft>
                <a:spcPts val="600"/>
              </a:spcAft>
            </a:pPr>
            <a:r>
              <a:rPr lang="en-US" sz="2400" dirty="0" smtClean="0"/>
              <a:t>Protection of groundwater</a:t>
            </a:r>
          </a:p>
          <a:p>
            <a:pPr lvl="2">
              <a:spcBef>
                <a:spcPts val="1200"/>
              </a:spcBef>
              <a:spcAft>
                <a:spcPts val="600"/>
              </a:spcAft>
            </a:pPr>
            <a:r>
              <a:rPr lang="en-US" sz="2400" dirty="0" smtClean="0"/>
              <a:t>Protection of surface landowners</a:t>
            </a:r>
          </a:p>
          <a:p>
            <a:pPr lvl="2">
              <a:spcBef>
                <a:spcPts val="1200"/>
              </a:spcBef>
              <a:spcAft>
                <a:spcPts val="1200"/>
              </a:spcAft>
            </a:pPr>
            <a:r>
              <a:rPr lang="en-US" sz="2400" dirty="0" smtClean="0"/>
              <a:t>Protection of hydrocarbon producing formations</a:t>
            </a:r>
          </a:p>
          <a:p>
            <a:pPr lvl="1">
              <a:spcBef>
                <a:spcPts val="1200"/>
              </a:spcBef>
              <a:spcAft>
                <a:spcPts val="600"/>
              </a:spcAft>
            </a:pPr>
            <a:r>
              <a:rPr lang="en-US" sz="2400" dirty="0" smtClean="0"/>
              <a:t>Notification of interested parties to allow investigation and protest</a:t>
            </a:r>
          </a:p>
          <a:p>
            <a:pPr lvl="2">
              <a:spcBef>
                <a:spcPts val="1200"/>
              </a:spcBef>
              <a:spcAft>
                <a:spcPts val="1200"/>
              </a:spcAft>
            </a:pPr>
            <a:r>
              <a:rPr lang="en-US" sz="2400" dirty="0" smtClean="0"/>
              <a:t>Broader notification requirements if the proposed well will be used to dispose of brine produced by other operators for a fee (</a:t>
            </a:r>
            <a:r>
              <a:rPr lang="en-US" sz="2400" b="1" i="1" dirty="0" smtClean="0"/>
              <a:t>Commercial Disposal Well</a:t>
            </a:r>
            <a:r>
              <a:rPr lang="en-US" sz="2400" dirty="0" smtClean="0"/>
              <a:t>)</a:t>
            </a:r>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 of Permitting Process</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1200"/>
              </a:spcBef>
              <a:spcAft>
                <a:spcPts val="1200"/>
              </a:spcAft>
            </a:pPr>
            <a:r>
              <a:rPr lang="en-US" sz="2400" dirty="0" smtClean="0"/>
              <a:t>Provide notice to interested parties &amp; publish in local newspaper</a:t>
            </a:r>
          </a:p>
          <a:p>
            <a:pPr lvl="1">
              <a:spcBef>
                <a:spcPts val="1200"/>
              </a:spcBef>
              <a:spcAft>
                <a:spcPts val="1200"/>
              </a:spcAft>
            </a:pPr>
            <a:r>
              <a:rPr lang="en-US" sz="2400" dirty="0" smtClean="0"/>
              <a:t>File application and required supplemental information</a:t>
            </a:r>
          </a:p>
          <a:p>
            <a:pPr lvl="1">
              <a:spcBef>
                <a:spcPts val="1200"/>
              </a:spcBef>
              <a:spcAft>
                <a:spcPts val="1200"/>
              </a:spcAft>
            </a:pPr>
            <a:r>
              <a:rPr lang="en-US" sz="2400" dirty="0" smtClean="0"/>
              <a:t>Pay application fees</a:t>
            </a:r>
          </a:p>
          <a:p>
            <a:pPr lvl="1">
              <a:spcBef>
                <a:spcPts val="1200"/>
              </a:spcBef>
              <a:spcAft>
                <a:spcPts val="1200"/>
              </a:spcAft>
            </a:pPr>
            <a:r>
              <a:rPr lang="en-US" sz="2400" dirty="0" smtClean="0"/>
              <a:t>TRRC staff reviews the application</a:t>
            </a:r>
          </a:p>
          <a:p>
            <a:pPr lvl="1">
              <a:spcBef>
                <a:spcPts val="1200"/>
              </a:spcBef>
              <a:spcAft>
                <a:spcPts val="1200"/>
              </a:spcAft>
            </a:pPr>
            <a:r>
              <a:rPr lang="en-US" sz="2400" dirty="0" smtClean="0"/>
              <a:t>Permits are generally issued within 45 days of filing a </a:t>
            </a:r>
            <a:r>
              <a:rPr lang="en-US" sz="2400" b="1" dirty="0" smtClean="0"/>
              <a:t>complete</a:t>
            </a:r>
            <a:r>
              <a:rPr lang="en-US" sz="2400" dirty="0" smtClean="0"/>
              <a:t> application (unless protested)</a:t>
            </a:r>
          </a:p>
          <a:p>
            <a:pPr lvl="1">
              <a:spcBef>
                <a:spcPts val="1200"/>
              </a:spcBef>
              <a:spcAft>
                <a:spcPts val="1200"/>
              </a:spcAft>
            </a:pPr>
            <a:r>
              <a:rPr lang="en-US" sz="2400" dirty="0" smtClean="0"/>
              <a:t>Permit must be issued before drilling or injection can commence</a:t>
            </a:r>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 Forms</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b="1" dirty="0" smtClean="0"/>
              <a:t>Form W-14</a:t>
            </a:r>
          </a:p>
          <a:p>
            <a:pPr lvl="1">
              <a:spcBef>
                <a:spcPts val="600"/>
              </a:spcBef>
              <a:spcAft>
                <a:spcPts val="1200"/>
              </a:spcAft>
            </a:pPr>
            <a:r>
              <a:rPr lang="en-US" sz="2000" dirty="0" smtClean="0"/>
              <a:t>Application for well to dispose brine into a geologic formation that does not have past or current production of hydrocarbons within a 2 mile radius of the proposed injection well (a </a:t>
            </a:r>
            <a:r>
              <a:rPr lang="en-US" sz="2000" b="1" i="1" dirty="0" smtClean="0"/>
              <a:t>Non-Productive Formation</a:t>
            </a:r>
            <a:r>
              <a:rPr lang="en-US" sz="2000" dirty="0" smtClean="0"/>
              <a:t>)</a:t>
            </a:r>
          </a:p>
          <a:p>
            <a:pPr lvl="1">
              <a:spcBef>
                <a:spcPts val="1200"/>
              </a:spcBef>
              <a:spcAft>
                <a:spcPts val="1200"/>
              </a:spcAft>
              <a:buNone/>
            </a:pPr>
            <a:r>
              <a:rPr lang="en-US" sz="2400" b="1" dirty="0" smtClean="0"/>
              <a:t>Form H-1/H-1A</a:t>
            </a:r>
          </a:p>
          <a:p>
            <a:pPr lvl="1">
              <a:spcBef>
                <a:spcPts val="600"/>
              </a:spcBef>
              <a:spcAft>
                <a:spcPts val="1200"/>
              </a:spcAft>
            </a:pPr>
            <a:r>
              <a:rPr lang="en-US" sz="2000" dirty="0" smtClean="0"/>
              <a:t>Application for well to dispose brine into a geologic formation with past or current production of hydrocarbons within a 2 mile radius of the proposed injection well (a </a:t>
            </a:r>
            <a:r>
              <a:rPr lang="en-US" sz="2000" b="1" i="1" dirty="0" smtClean="0"/>
              <a:t>Productive Formation</a:t>
            </a:r>
            <a:r>
              <a:rPr lang="en-US" sz="2000" dirty="0" smtClean="0"/>
              <a:t>)</a:t>
            </a:r>
          </a:p>
          <a:p>
            <a:pPr lvl="1">
              <a:spcBef>
                <a:spcPts val="600"/>
              </a:spcBef>
              <a:spcAft>
                <a:spcPts val="1200"/>
              </a:spcAft>
            </a:pPr>
            <a:r>
              <a:rPr lang="en-US" sz="2000" dirty="0" smtClean="0"/>
              <a:t>Also used to apply for well that is capable of disposal into both Productive and Non-Productive Formations</a:t>
            </a:r>
          </a:p>
          <a:p>
            <a:pPr lvl="1">
              <a:spcBef>
                <a:spcPts val="600"/>
              </a:spcBef>
              <a:spcAft>
                <a:spcPts val="1200"/>
              </a:spcAft>
              <a:buNone/>
            </a:pPr>
            <a:endParaRPr lang="en-US" sz="2000" dirty="0" smtClean="0"/>
          </a:p>
          <a:p>
            <a:pPr lvl="1">
              <a:spcBef>
                <a:spcPts val="600"/>
              </a:spcBef>
              <a:spcAft>
                <a:spcPts val="1200"/>
              </a:spcAft>
              <a:buNone/>
            </a:pPr>
            <a:endParaRPr lang="en-US" sz="1800" dirty="0" smtClean="0"/>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Presentation Outline (cont.)</a:t>
            </a:r>
            <a:endParaRPr lang="en-US" dirty="0"/>
          </a:p>
        </p:txBody>
      </p:sp>
      <p:sp>
        <p:nvSpPr>
          <p:cNvPr id="7" name="Content Placeholder 6"/>
          <p:cNvSpPr>
            <a:spLocks noGrp="1"/>
          </p:cNvSpPr>
          <p:nvPr>
            <p:ph idx="1"/>
          </p:nvPr>
        </p:nvSpPr>
        <p:spPr>
          <a:xfrm>
            <a:off x="457199" y="1508166"/>
            <a:ext cx="8229600" cy="4729122"/>
          </a:xfrm>
        </p:spPr>
        <p:txBody>
          <a:bodyPr/>
          <a:lstStyle/>
          <a:p>
            <a:pPr lvl="1">
              <a:spcBef>
                <a:spcPts val="600"/>
              </a:spcBef>
              <a:spcAft>
                <a:spcPts val="600"/>
              </a:spcAft>
            </a:pPr>
            <a:r>
              <a:rPr lang="en-US" sz="2000" b="1" dirty="0" smtClean="0"/>
              <a:t>Permitting Process and Operations (cont.)</a:t>
            </a:r>
          </a:p>
          <a:p>
            <a:pPr lvl="2">
              <a:spcBef>
                <a:spcPts val="600"/>
              </a:spcBef>
              <a:spcAft>
                <a:spcPts val="600"/>
              </a:spcAft>
            </a:pPr>
            <a:r>
              <a:rPr lang="en-US" sz="2000" dirty="0" smtClean="0"/>
              <a:t>Notice and Publication</a:t>
            </a:r>
          </a:p>
          <a:p>
            <a:pPr lvl="2">
              <a:spcBef>
                <a:spcPts val="600"/>
              </a:spcBef>
              <a:spcAft>
                <a:spcPts val="600"/>
              </a:spcAft>
            </a:pPr>
            <a:r>
              <a:rPr lang="en-US" sz="2000" dirty="0" smtClean="0"/>
              <a:t>Wellbore Protection: Casing, Tubing and Packers</a:t>
            </a:r>
          </a:p>
          <a:p>
            <a:pPr lvl="2">
              <a:spcBef>
                <a:spcPts val="600"/>
              </a:spcBef>
              <a:spcAft>
                <a:spcPts val="600"/>
              </a:spcAft>
            </a:pPr>
            <a:r>
              <a:rPr lang="en-US" sz="2000" dirty="0" smtClean="0"/>
              <a:t>Surface Facility</a:t>
            </a:r>
          </a:p>
          <a:p>
            <a:pPr lvl="2">
              <a:spcBef>
                <a:spcPts val="600"/>
              </a:spcBef>
              <a:spcAft>
                <a:spcPts val="600"/>
              </a:spcAft>
            </a:pPr>
            <a:r>
              <a:rPr lang="en-US" sz="2000" dirty="0" smtClean="0"/>
              <a:t>Protests</a:t>
            </a:r>
          </a:p>
          <a:p>
            <a:pPr lvl="1">
              <a:spcBef>
                <a:spcPts val="1200"/>
              </a:spcBef>
              <a:spcAft>
                <a:spcPts val="600"/>
              </a:spcAft>
            </a:pPr>
            <a:r>
              <a:rPr lang="en-US" sz="2000" b="1" dirty="0" smtClean="0"/>
              <a:t>Takeaways</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Application Fees</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1200"/>
              </a:spcBef>
              <a:spcAft>
                <a:spcPts val="1800"/>
              </a:spcAft>
            </a:pPr>
            <a:r>
              <a:rPr lang="en-US" sz="2400" dirty="0" smtClean="0"/>
              <a:t>Wells in Productive Formations - $500 per well	</a:t>
            </a:r>
          </a:p>
          <a:p>
            <a:pPr lvl="1">
              <a:spcBef>
                <a:spcPts val="1200"/>
              </a:spcBef>
              <a:spcAft>
                <a:spcPts val="1800"/>
              </a:spcAft>
            </a:pPr>
            <a:r>
              <a:rPr lang="en-US" sz="2400" dirty="0" smtClean="0"/>
              <a:t>Wells in Non-Productive Formations - $100 per well</a:t>
            </a:r>
          </a:p>
          <a:p>
            <a:pPr lvl="1">
              <a:spcBef>
                <a:spcPts val="1200"/>
              </a:spcBef>
              <a:spcAft>
                <a:spcPts val="1800"/>
              </a:spcAft>
            </a:pPr>
            <a:r>
              <a:rPr lang="en-US" sz="2400" dirty="0" smtClean="0"/>
              <a:t>Additional fee for each exception requested - $375</a:t>
            </a:r>
          </a:p>
          <a:p>
            <a:pPr lvl="1">
              <a:spcBef>
                <a:spcPts val="1200"/>
              </a:spcBef>
              <a:spcAft>
                <a:spcPts val="1800"/>
              </a:spcAft>
            </a:pPr>
            <a:r>
              <a:rPr lang="en-US" sz="2400" dirty="0" smtClean="0"/>
              <a:t>Fees are not refundable</a:t>
            </a:r>
          </a:p>
          <a:p>
            <a:pPr lvl="1">
              <a:spcBef>
                <a:spcPts val="600"/>
              </a:spcBef>
              <a:spcAft>
                <a:spcPts val="1200"/>
              </a:spcAft>
              <a:buNone/>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General Permitting Requirements </a:t>
            </a:r>
            <a:endParaRPr lang="en-US" dirty="0"/>
          </a:p>
        </p:txBody>
      </p:sp>
      <p:sp>
        <p:nvSpPr>
          <p:cNvPr id="7" name="Content Placeholder 6"/>
          <p:cNvSpPr>
            <a:spLocks noGrp="1"/>
          </p:cNvSpPr>
          <p:nvPr>
            <p:ph idx="1"/>
          </p:nvPr>
        </p:nvSpPr>
        <p:spPr>
          <a:xfrm>
            <a:off x="457199" y="1189038"/>
            <a:ext cx="8210551" cy="5048250"/>
          </a:xfrm>
        </p:spPr>
        <p:txBody>
          <a:bodyPr/>
          <a:lstStyle/>
          <a:p>
            <a:pPr marL="0" lvl="1" indent="0">
              <a:spcBef>
                <a:spcPts val="600"/>
              </a:spcBef>
              <a:spcAft>
                <a:spcPts val="1200"/>
              </a:spcAft>
              <a:buNone/>
            </a:pPr>
            <a:r>
              <a:rPr lang="en-US" sz="2400" dirty="0" smtClean="0"/>
              <a:t>Operators of proposed wells are required to address the following areas of concern through the permit process:</a:t>
            </a:r>
          </a:p>
          <a:p>
            <a:pPr lvl="2">
              <a:spcBef>
                <a:spcPts val="600"/>
              </a:spcBef>
              <a:spcAft>
                <a:spcPts val="1200"/>
              </a:spcAft>
              <a:buFont typeface="Arial" pitchFamily="34" charset="0"/>
              <a:buChar char="•"/>
            </a:pPr>
            <a:r>
              <a:rPr lang="en-US" sz="2400" dirty="0" smtClean="0"/>
              <a:t>Determine the maximum depth of groundwater sources that require protection (Base of Useable Quality Water)</a:t>
            </a:r>
          </a:p>
          <a:p>
            <a:pPr lvl="2">
              <a:spcBef>
                <a:spcPts val="600"/>
              </a:spcBef>
              <a:spcAft>
                <a:spcPts val="1200"/>
              </a:spcAft>
              <a:buFont typeface="Arial" pitchFamily="34" charset="0"/>
              <a:buChar char="•"/>
            </a:pPr>
            <a:r>
              <a:rPr lang="en-US" sz="2400" dirty="0" smtClean="0"/>
              <a:t>Determine that the geology in the area of the proposed well has appropriate segregation</a:t>
            </a:r>
          </a:p>
          <a:p>
            <a:pPr lvl="2">
              <a:spcBef>
                <a:spcPts val="600"/>
              </a:spcBef>
              <a:spcAft>
                <a:spcPts val="1200"/>
              </a:spcAft>
              <a:buFont typeface="Arial" pitchFamily="34" charset="0"/>
              <a:buChar char="•"/>
            </a:pPr>
            <a:r>
              <a:rPr lang="en-US" sz="2400" dirty="0" smtClean="0"/>
              <a:t>Determine the appropriate Area of Review for existing wells or other issues that may compromise the proposed well </a:t>
            </a:r>
          </a:p>
          <a:p>
            <a:pPr lvl="2">
              <a:spcBef>
                <a:spcPts val="600"/>
              </a:spcBef>
              <a:spcAft>
                <a:spcPts val="1200"/>
              </a:spcAft>
              <a:buFont typeface="Arial" pitchFamily="34" charset="0"/>
              <a:buChar char="•"/>
            </a:pPr>
            <a:r>
              <a:rPr lang="en-US" sz="2400" dirty="0" smtClean="0"/>
              <a:t>Provide interested parties notice regarding the proposed well</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General Permitting Requirements (cont.)</a:t>
            </a:r>
            <a:endParaRPr lang="en-US" dirty="0"/>
          </a:p>
        </p:txBody>
      </p:sp>
      <p:sp>
        <p:nvSpPr>
          <p:cNvPr id="7" name="Content Placeholder 6"/>
          <p:cNvSpPr>
            <a:spLocks noGrp="1"/>
          </p:cNvSpPr>
          <p:nvPr>
            <p:ph idx="1"/>
          </p:nvPr>
        </p:nvSpPr>
        <p:spPr>
          <a:xfrm>
            <a:off x="457199" y="1189038"/>
            <a:ext cx="8210551" cy="5048250"/>
          </a:xfrm>
        </p:spPr>
        <p:txBody>
          <a:bodyPr/>
          <a:lstStyle/>
          <a:p>
            <a:pPr lvl="2">
              <a:spcBef>
                <a:spcPts val="600"/>
              </a:spcBef>
              <a:spcAft>
                <a:spcPts val="1200"/>
              </a:spcAft>
              <a:buFont typeface="Arial" pitchFamily="34" charset="0"/>
              <a:buChar char="•"/>
            </a:pPr>
            <a:r>
              <a:rPr lang="en-US" sz="2400" dirty="0" smtClean="0"/>
              <a:t>Publish required notice regarding the proposed well</a:t>
            </a:r>
          </a:p>
          <a:p>
            <a:pPr lvl="2">
              <a:spcBef>
                <a:spcPts val="600"/>
              </a:spcBef>
              <a:spcAft>
                <a:spcPts val="1200"/>
              </a:spcAft>
              <a:buFont typeface="Arial" pitchFamily="34" charset="0"/>
              <a:buChar char="•"/>
            </a:pPr>
            <a:r>
              <a:rPr lang="en-US" sz="2400" dirty="0" smtClean="0"/>
              <a:t>Determine the depth of </a:t>
            </a:r>
            <a:r>
              <a:rPr lang="en-US" sz="2400" b="1" dirty="0" smtClean="0"/>
              <a:t>Surface Casing </a:t>
            </a:r>
            <a:r>
              <a:rPr lang="en-US" sz="2400" dirty="0" smtClean="0"/>
              <a:t>required to protect groundwater sources</a:t>
            </a:r>
          </a:p>
          <a:p>
            <a:pPr lvl="2">
              <a:spcBef>
                <a:spcPts val="600"/>
              </a:spcBef>
              <a:spcAft>
                <a:spcPts val="1200"/>
              </a:spcAft>
              <a:buFont typeface="Arial" pitchFamily="34" charset="0"/>
              <a:buChar char="•"/>
            </a:pPr>
            <a:r>
              <a:rPr lang="en-US" sz="2400" dirty="0" smtClean="0"/>
              <a:t>Determine the depth of </a:t>
            </a:r>
            <a:r>
              <a:rPr lang="en-US" sz="2400" b="1" dirty="0" smtClean="0"/>
              <a:t>Production Casing </a:t>
            </a:r>
            <a:r>
              <a:rPr lang="en-US" sz="2400" dirty="0" smtClean="0"/>
              <a:t>required to isolate the well from formations that will not be used for injection</a:t>
            </a:r>
          </a:p>
          <a:p>
            <a:pPr lvl="2">
              <a:spcBef>
                <a:spcPts val="600"/>
              </a:spcBef>
              <a:spcAft>
                <a:spcPts val="1200"/>
              </a:spcAft>
              <a:buFont typeface="Arial" pitchFamily="34" charset="0"/>
              <a:buChar char="•"/>
            </a:pPr>
            <a:r>
              <a:rPr lang="en-US" sz="2400" dirty="0" smtClean="0"/>
              <a:t>Determine the appropriate placement of </a:t>
            </a:r>
            <a:r>
              <a:rPr lang="en-US" sz="2400" b="1" dirty="0" smtClean="0"/>
              <a:t>Tubing</a:t>
            </a:r>
            <a:r>
              <a:rPr lang="en-US" sz="2400" dirty="0" smtClean="0"/>
              <a:t> and </a:t>
            </a:r>
            <a:r>
              <a:rPr lang="en-US" sz="2400" b="1" dirty="0" smtClean="0"/>
              <a:t>Packers</a:t>
            </a:r>
            <a:r>
              <a:rPr lang="en-US" sz="2400" dirty="0" smtClean="0"/>
              <a:t> to isolate the formation that will be used for injection</a:t>
            </a:r>
          </a:p>
          <a:p>
            <a:pPr lvl="2">
              <a:spcBef>
                <a:spcPts val="600"/>
              </a:spcBef>
              <a:spcAft>
                <a:spcPts val="1200"/>
              </a:spcAft>
              <a:buFont typeface="Arial" pitchFamily="34" charset="0"/>
              <a:buChar char="•"/>
            </a:pPr>
            <a:r>
              <a:rPr lang="en-US" sz="2400" dirty="0" smtClean="0"/>
              <a:t>Determine appropriate surface facility safety and security measures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Permit Processing</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000" b="1" dirty="0" smtClean="0"/>
              <a:t>Preliminary Review </a:t>
            </a:r>
            <a:r>
              <a:rPr lang="en-US" sz="2000" dirty="0" smtClean="0"/>
              <a:t>- In order for the permit application to undergo technical review, the operator of the proposed well must meet requirements:</a:t>
            </a:r>
          </a:p>
          <a:p>
            <a:pPr lvl="2">
              <a:spcBef>
                <a:spcPts val="600"/>
              </a:spcBef>
              <a:spcAft>
                <a:spcPts val="600"/>
              </a:spcAft>
            </a:pPr>
            <a:r>
              <a:rPr lang="en-US" sz="2000" dirty="0" smtClean="0"/>
              <a:t>The operator applicant must have a current organization report on file with the Commission and be in good standing</a:t>
            </a:r>
          </a:p>
          <a:p>
            <a:pPr lvl="2">
              <a:spcBef>
                <a:spcPts val="600"/>
              </a:spcBef>
              <a:spcAft>
                <a:spcPts val="600"/>
              </a:spcAft>
            </a:pPr>
            <a:r>
              <a:rPr lang="en-US" sz="2000" dirty="0" smtClean="0"/>
              <a:t>The operator applicant must be the current operator of the lease containing the proposed well</a:t>
            </a:r>
          </a:p>
          <a:p>
            <a:pPr lvl="1">
              <a:spcBef>
                <a:spcPts val="600"/>
              </a:spcBef>
              <a:spcAft>
                <a:spcPts val="600"/>
              </a:spcAft>
            </a:pPr>
            <a:r>
              <a:rPr lang="en-US" sz="2000" b="1" dirty="0" smtClean="0"/>
              <a:t>Technical Review </a:t>
            </a:r>
            <a:r>
              <a:rPr lang="en-US" sz="2000" dirty="0" smtClean="0"/>
              <a:t>– The TRRC technical staff must review applications within 30 days to insure complete information is provided and all permit requirements have been met</a:t>
            </a:r>
          </a:p>
          <a:p>
            <a:pPr lvl="2">
              <a:spcBef>
                <a:spcPts val="600"/>
              </a:spcBef>
              <a:spcAft>
                <a:spcPts val="600"/>
              </a:spcAft>
            </a:pPr>
            <a:r>
              <a:rPr lang="en-US" sz="2000" dirty="0" smtClean="0"/>
              <a:t>If the application is complete and satisfies all permit requirements, the staff will notify the applicant that the application is complete</a:t>
            </a:r>
          </a:p>
          <a:p>
            <a:pPr lvl="2">
              <a:spcBef>
                <a:spcPts val="600"/>
              </a:spcBef>
              <a:spcAft>
                <a:spcPts val="1200"/>
              </a:spcAft>
            </a:pPr>
            <a:r>
              <a:rPr lang="en-US" sz="2000" dirty="0" smtClean="0"/>
              <a:t>If the application is incomplete or does not satisfy all requirements, the staff will request additional information</a:t>
            </a:r>
          </a:p>
          <a:p>
            <a:pPr lvl="2">
              <a:spcBef>
                <a:spcPts val="600"/>
              </a:spcBef>
              <a:spcAft>
                <a:spcPts val="1200"/>
              </a:spcAft>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Permit Processing (cont.)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000" b="1" dirty="0" smtClean="0"/>
              <a:t>Request for Additional Information</a:t>
            </a:r>
            <a:endParaRPr lang="en-US" sz="2000" dirty="0" smtClean="0"/>
          </a:p>
          <a:p>
            <a:pPr lvl="2">
              <a:spcBef>
                <a:spcPts val="600"/>
              </a:spcBef>
              <a:spcAft>
                <a:spcPts val="600"/>
              </a:spcAft>
            </a:pPr>
            <a:r>
              <a:rPr lang="en-US" sz="2000" dirty="0" smtClean="0"/>
              <a:t>The TRRC staff will send a letter to the applicant requesting the additional information</a:t>
            </a:r>
          </a:p>
          <a:p>
            <a:pPr lvl="2">
              <a:spcBef>
                <a:spcPts val="600"/>
              </a:spcBef>
              <a:spcAft>
                <a:spcPts val="600"/>
              </a:spcAft>
            </a:pPr>
            <a:r>
              <a:rPr lang="en-US" sz="2000" dirty="0" smtClean="0"/>
              <a:t>The staff has up to 30 days to evaluate any additional information filed by the operator</a:t>
            </a:r>
          </a:p>
          <a:p>
            <a:pPr lvl="2">
              <a:spcBef>
                <a:spcPts val="600"/>
              </a:spcBef>
              <a:spcAft>
                <a:spcPts val="600"/>
              </a:spcAft>
            </a:pPr>
            <a:r>
              <a:rPr lang="en-US" sz="2000" dirty="0" smtClean="0"/>
              <a:t>If the application is not completed after 2 requests for additional information, permit application will be denied</a:t>
            </a:r>
          </a:p>
          <a:p>
            <a:pPr lvl="1">
              <a:spcBef>
                <a:spcPts val="600"/>
              </a:spcBef>
              <a:spcAft>
                <a:spcPts val="600"/>
              </a:spcAft>
            </a:pPr>
            <a:r>
              <a:rPr lang="en-US" sz="2000" b="1" dirty="0" smtClean="0"/>
              <a:t>Final Review </a:t>
            </a:r>
            <a:r>
              <a:rPr lang="en-US" sz="2000" dirty="0" smtClean="0"/>
              <a:t>– After the complete application is filed and the preliminary and technical reviews are complete, the TRRC has 15 days to complete any final review and issue an approval or denial of the application </a:t>
            </a:r>
          </a:p>
          <a:p>
            <a:pPr lvl="1">
              <a:spcBef>
                <a:spcPts val="600"/>
              </a:spcBef>
              <a:spcAft>
                <a:spcPts val="600"/>
              </a:spcAft>
            </a:pPr>
            <a:r>
              <a:rPr lang="en-US" sz="2000" dirty="0" smtClean="0"/>
              <a:t>If an application is denied, the applicant may appeal the denial to the full TRRC</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Essential Geological Requirements </a:t>
            </a:r>
            <a:endParaRPr lang="en-US" dirty="0"/>
          </a:p>
        </p:txBody>
      </p:sp>
      <p:sp>
        <p:nvSpPr>
          <p:cNvPr id="7" name="Content Placeholder 6"/>
          <p:cNvSpPr>
            <a:spLocks noGrp="1"/>
          </p:cNvSpPr>
          <p:nvPr>
            <p:ph idx="1"/>
          </p:nvPr>
        </p:nvSpPr>
        <p:spPr>
          <a:xfrm>
            <a:off x="457199" y="1304925"/>
            <a:ext cx="8210551" cy="4932362"/>
          </a:xfrm>
        </p:spPr>
        <p:txBody>
          <a:bodyPr/>
          <a:lstStyle/>
          <a:p>
            <a:pPr>
              <a:spcBef>
                <a:spcPts val="600"/>
              </a:spcBef>
              <a:spcAft>
                <a:spcPts val="1200"/>
              </a:spcAft>
            </a:pPr>
            <a:r>
              <a:rPr lang="en-US" sz="2400" dirty="0" smtClean="0"/>
              <a:t>The injection formation of the proposed well must be isolated from usable quality groundwater and hydrocarbon production formations by a relatively impermeable rock formation generally at least 250 ft. thick</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35</a:t>
            </a:fld>
            <a:endParaRPr lang="en-US" dirty="0"/>
          </a:p>
        </p:txBody>
      </p:sp>
      <p:pic>
        <p:nvPicPr>
          <p:cNvPr id="5" name="Picture 4" descr="Rock layers.jpg"/>
          <p:cNvPicPr>
            <a:picLocks noChangeAspect="1"/>
          </p:cNvPicPr>
          <p:nvPr/>
        </p:nvPicPr>
        <p:blipFill>
          <a:blip r:embed="rId2" cstate="print"/>
          <a:srcRect t="9833" b="20333"/>
          <a:stretch>
            <a:fillRect/>
          </a:stretch>
        </p:blipFill>
        <p:spPr>
          <a:xfrm>
            <a:off x="466724" y="3086100"/>
            <a:ext cx="8162925" cy="31051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Well Log</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dirty="0" smtClean="0"/>
              <a:t>The applicant must submit an electric well log to identify the injection formation and segregating formations of impermeable rock</a:t>
            </a:r>
          </a:p>
          <a:p>
            <a:pPr>
              <a:spcBef>
                <a:spcPts val="600"/>
              </a:spcBef>
              <a:spcAft>
                <a:spcPts val="1200"/>
              </a:spcAft>
            </a:pPr>
            <a:r>
              <a:rPr lang="en-US" sz="2400" dirty="0" smtClean="0"/>
              <a:t>Electric well logging tests the electrical resistivity of the formations contacted by the well to identify the depth and thickness of each formation</a:t>
            </a:r>
          </a:p>
          <a:p>
            <a:pPr marL="457200" indent="-457200">
              <a:spcBef>
                <a:spcPts val="600"/>
              </a:spcBef>
              <a:spcAft>
                <a:spcPts val="1200"/>
              </a:spcAft>
              <a:buFont typeface="Arial" pitchFamily="34" charset="0"/>
              <a:buChar char="•"/>
            </a:pPr>
            <a:r>
              <a:rPr lang="en-US" sz="2400" dirty="0" smtClean="0"/>
              <a:t>If a well log is not available for the proposed well, the applicant may submit a log of a nearby well and identify the logged well on the area review map submitted with the application</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Well Log Example</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37</a:t>
            </a:fld>
            <a:endParaRPr lang="en-US" dirty="0"/>
          </a:p>
        </p:txBody>
      </p:sp>
      <p:pic>
        <p:nvPicPr>
          <p:cNvPr id="8" name="Content Placeholder 7" descr="Well log.jpg"/>
          <p:cNvPicPr>
            <a:picLocks noGrp="1"/>
          </p:cNvPicPr>
          <p:nvPr>
            <p:ph idx="1"/>
          </p:nvPr>
        </p:nvPicPr>
        <p:blipFill>
          <a:blip r:embed="rId2" cstate="print"/>
          <a:stretch>
            <a:fillRect/>
          </a:stretch>
        </p:blipFill>
        <p:spPr>
          <a:xfrm>
            <a:off x="1374961" y="1227130"/>
            <a:ext cx="6400800" cy="5029200"/>
          </a:xfrm>
        </p:spPr>
      </p:pic>
      <p:sp>
        <p:nvSpPr>
          <p:cNvPr id="9" name="Rectangle 8"/>
          <p:cNvSpPr/>
          <p:nvPr/>
        </p:nvSpPr>
        <p:spPr>
          <a:xfrm>
            <a:off x="3248025" y="4286250"/>
            <a:ext cx="1409700" cy="1390650"/>
          </a:xfrm>
          <a:prstGeom prst="rect">
            <a:avLst/>
          </a:prstGeom>
          <a:solidFill>
            <a:srgbClr val="FFFF00">
              <a:alpha val="3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Groundwater Depth Determination</a:t>
            </a:r>
            <a:endParaRPr lang="en-US" dirty="0"/>
          </a:p>
        </p:txBody>
      </p:sp>
      <p:sp>
        <p:nvSpPr>
          <p:cNvPr id="7" name="Content Placeholder 6"/>
          <p:cNvSpPr>
            <a:spLocks noGrp="1"/>
          </p:cNvSpPr>
          <p:nvPr>
            <p:ph idx="1"/>
          </p:nvPr>
        </p:nvSpPr>
        <p:spPr>
          <a:xfrm>
            <a:off x="457200" y="1189038"/>
            <a:ext cx="5962650" cy="5048250"/>
          </a:xfrm>
        </p:spPr>
        <p:txBody>
          <a:bodyPr/>
          <a:lstStyle/>
          <a:p>
            <a:pPr lvl="1">
              <a:spcBef>
                <a:spcPts val="600"/>
              </a:spcBef>
              <a:spcAft>
                <a:spcPts val="1200"/>
              </a:spcAft>
            </a:pPr>
            <a:r>
              <a:rPr lang="en-US" sz="2000" dirty="0" smtClean="0"/>
              <a:t>Application must include a letter issued by the Groundwater Protection Unit of the TRRC (</a:t>
            </a:r>
            <a:r>
              <a:rPr lang="en-US" sz="2000" b="1" i="1" dirty="0" smtClean="0"/>
              <a:t>GPU</a:t>
            </a:r>
            <a:r>
              <a:rPr lang="en-US" sz="2000" dirty="0" smtClean="0"/>
              <a:t>) that determines the Base of Usable Quality Water in the area of the proposed well</a:t>
            </a:r>
            <a:endParaRPr lang="en-US" sz="2000" b="1" dirty="0" smtClean="0"/>
          </a:p>
          <a:p>
            <a:pPr lvl="1">
              <a:spcBef>
                <a:spcPts val="600"/>
              </a:spcBef>
              <a:spcAft>
                <a:spcPts val="1200"/>
              </a:spcAft>
            </a:pPr>
            <a:r>
              <a:rPr lang="en-US" sz="2000" dirty="0" smtClean="0"/>
              <a:t>The</a:t>
            </a:r>
            <a:r>
              <a:rPr lang="en-US" sz="2000" b="1" dirty="0" smtClean="0"/>
              <a:t> Base of Usable Quality Water </a:t>
            </a:r>
            <a:r>
              <a:rPr lang="en-US" sz="2000" dirty="0" smtClean="0"/>
              <a:t>defines the lowest depth of useful groundwater for human/animal consumption and agricultural irrigation</a:t>
            </a:r>
          </a:p>
          <a:p>
            <a:pPr lvl="1">
              <a:spcBef>
                <a:spcPts val="600"/>
              </a:spcBef>
              <a:spcAft>
                <a:spcPts val="1200"/>
              </a:spcAft>
            </a:pPr>
            <a:r>
              <a:rPr lang="en-US" sz="2000" dirty="0" smtClean="0"/>
              <a:t>Base of Usable Quality Water is determined by the GPU based on case-by-case reference to government database of information</a:t>
            </a:r>
          </a:p>
        </p:txBody>
      </p:sp>
      <p:sp>
        <p:nvSpPr>
          <p:cNvPr id="4" name="Slide Number Placeholder 3"/>
          <p:cNvSpPr>
            <a:spLocks noGrp="1"/>
          </p:cNvSpPr>
          <p:nvPr>
            <p:ph type="sldNum" sz="quarter" idx="12"/>
          </p:nvPr>
        </p:nvSpPr>
        <p:spPr/>
        <p:txBody>
          <a:bodyPr/>
          <a:lstStyle/>
          <a:p>
            <a:fld id="{E91CA0B9-F148-4D36-99AA-F3695E16ED27}" type="slidenum">
              <a:rPr lang="en-US" smtClean="0"/>
              <a:pPr/>
              <a:t>38</a:t>
            </a:fld>
            <a:endParaRPr lang="en-US" dirty="0"/>
          </a:p>
        </p:txBody>
      </p:sp>
      <p:pic>
        <p:nvPicPr>
          <p:cNvPr id="5" name="Picture 4" descr="Class2Wells.jpg"/>
          <p:cNvPicPr>
            <a:picLocks/>
          </p:cNvPicPr>
          <p:nvPr/>
        </p:nvPicPr>
        <p:blipFill>
          <a:blip r:embed="rId2" cstate="print"/>
          <a:srcRect b="3371"/>
          <a:stretch>
            <a:fillRect/>
          </a:stretch>
        </p:blipFill>
        <p:spPr>
          <a:xfrm>
            <a:off x="6738936" y="1188719"/>
            <a:ext cx="1828800" cy="5029200"/>
          </a:xfrm>
          <a:prstGeom prst="rect">
            <a:avLst/>
          </a:prstGeom>
        </p:spPr>
      </p:pic>
      <p:sp>
        <p:nvSpPr>
          <p:cNvPr id="9" name="Rectangle 8"/>
          <p:cNvSpPr/>
          <p:nvPr/>
        </p:nvSpPr>
        <p:spPr>
          <a:xfrm>
            <a:off x="6696075" y="2228850"/>
            <a:ext cx="1895475" cy="695325"/>
          </a:xfrm>
          <a:prstGeom prst="rect">
            <a:avLst/>
          </a:prstGeom>
          <a:solidFill>
            <a:srgbClr val="00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Types of Aquifers</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39</a:t>
            </a:fld>
            <a:endParaRPr lang="en-US" dirty="0"/>
          </a:p>
        </p:txBody>
      </p:sp>
      <p:pic>
        <p:nvPicPr>
          <p:cNvPr id="5" name="Picture 4" descr="Class2Wells.jpg"/>
          <p:cNvPicPr>
            <a:picLocks/>
          </p:cNvPicPr>
          <p:nvPr/>
        </p:nvPicPr>
        <p:blipFill>
          <a:blip r:embed="rId2" cstate="print"/>
          <a:srcRect r="4018"/>
          <a:stretch>
            <a:fillRect/>
          </a:stretch>
        </p:blipFill>
        <p:spPr>
          <a:xfrm>
            <a:off x="3457575" y="1209675"/>
            <a:ext cx="5210175" cy="4800600"/>
          </a:xfrm>
          <a:prstGeom prst="rect">
            <a:avLst/>
          </a:prstGeom>
        </p:spPr>
      </p:pic>
      <p:sp>
        <p:nvSpPr>
          <p:cNvPr id="11" name="Content Placeholder 6"/>
          <p:cNvSpPr>
            <a:spLocks noGrp="1"/>
          </p:cNvSpPr>
          <p:nvPr>
            <p:ph idx="1"/>
          </p:nvPr>
        </p:nvSpPr>
        <p:spPr>
          <a:xfrm>
            <a:off x="457201" y="1189038"/>
            <a:ext cx="2867024" cy="5048250"/>
          </a:xfrm>
        </p:spPr>
        <p:txBody>
          <a:bodyPr/>
          <a:lstStyle/>
          <a:p>
            <a:pPr>
              <a:spcBef>
                <a:spcPts val="600"/>
              </a:spcBef>
              <a:spcAft>
                <a:spcPts val="1200"/>
              </a:spcAft>
            </a:pPr>
            <a:r>
              <a:rPr lang="en-US" sz="2000" b="1" dirty="0" smtClean="0"/>
              <a:t>Unconfined aquifers </a:t>
            </a:r>
            <a:r>
              <a:rPr lang="en-US" sz="2000" dirty="0" smtClean="0"/>
              <a:t>are generally closest to the surface and most often used for human/animal consumption and agricultural irrigation</a:t>
            </a:r>
          </a:p>
          <a:p>
            <a:pPr>
              <a:spcBef>
                <a:spcPts val="600"/>
              </a:spcBef>
              <a:spcAft>
                <a:spcPts val="1200"/>
              </a:spcAft>
            </a:pPr>
            <a:r>
              <a:rPr lang="en-US" sz="2000" b="1" dirty="0" smtClean="0"/>
              <a:t>Confined aquifers </a:t>
            </a:r>
            <a:r>
              <a:rPr lang="en-US" sz="2000" dirty="0" smtClean="0"/>
              <a:t>are separated by impermeable rock layers. found in deeper depths They may be salinated to lesser degrees than brine or have other natural contaminants</a:t>
            </a:r>
          </a:p>
          <a:p>
            <a:pPr>
              <a:spcBef>
                <a:spcPts val="600"/>
              </a:spcBef>
              <a:spcAft>
                <a:spcPts val="1200"/>
              </a:spcAft>
            </a:pPr>
            <a:r>
              <a:rPr lang="en-US" sz="2400" b="1" dirty="0" smtClean="0"/>
              <a:t> </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a:spLocks noGrp="1"/>
          </p:cNvSpPr>
          <p:nvPr>
            <p:ph type="ctrTitle"/>
          </p:nvPr>
        </p:nvSpPr>
        <p:spPr>
          <a:xfrm>
            <a:off x="468313" y="1341439"/>
            <a:ext cx="8207375" cy="2324099"/>
          </a:xfrm>
        </p:spPr>
        <p:txBody>
          <a:bodyPr>
            <a:normAutofit/>
          </a:bodyPr>
          <a:lstStyle/>
          <a:p>
            <a:r>
              <a:rPr lang="en-US" sz="3600" dirty="0" smtClean="0"/>
              <a:t>Background and History</a:t>
            </a:r>
            <a:endParaRPr lang="en-US" sz="3600" dirty="0"/>
          </a:p>
        </p:txBody>
      </p:sp>
      <p:sp>
        <p:nvSpPr>
          <p:cNvPr id="8" name="Slide Number Placeholder 3"/>
          <p:cNvSpPr txBox="1">
            <a:spLocks/>
          </p:cNvSpPr>
          <p:nvPr/>
        </p:nvSpPr>
        <p:spPr>
          <a:xfrm>
            <a:off x="7729412" y="6410894"/>
            <a:ext cx="956452" cy="24606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CA0B9-F148-4D36-99AA-F3695E16ED27}"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normAutofit/>
          </a:bodyPr>
          <a:lstStyle/>
          <a:p>
            <a:r>
              <a:rPr lang="en-US" dirty="0" smtClean="0"/>
              <a:t>Base of Usable Quality Water Variance </a:t>
            </a:r>
          </a:p>
        </p:txBody>
      </p:sp>
      <p:pic>
        <p:nvPicPr>
          <p:cNvPr id="5" name="Content Placeholder 4" descr="Texas_co_lines.jpg"/>
          <p:cNvPicPr>
            <a:picLocks noGrp="1" noChangeAspect="1"/>
          </p:cNvPicPr>
          <p:nvPr>
            <p:ph idx="1"/>
          </p:nvPr>
        </p:nvPicPr>
        <p:blipFill>
          <a:blip r:embed="rId2" cstate="print"/>
          <a:srcRect l="15925" t="10597" r="15780" b="4686"/>
          <a:stretch>
            <a:fillRect/>
          </a:stretch>
        </p:blipFill>
        <p:spPr>
          <a:xfrm>
            <a:off x="1666875" y="1242352"/>
            <a:ext cx="5286376" cy="5060945"/>
          </a:xfrm>
        </p:spPr>
      </p:pic>
      <p:sp>
        <p:nvSpPr>
          <p:cNvPr id="4" name="Slide Number Placeholder 3"/>
          <p:cNvSpPr>
            <a:spLocks noGrp="1"/>
          </p:cNvSpPr>
          <p:nvPr>
            <p:ph type="sldNum" sz="quarter" idx="12"/>
          </p:nvPr>
        </p:nvSpPr>
        <p:spPr/>
        <p:txBody>
          <a:bodyPr/>
          <a:lstStyle/>
          <a:p>
            <a:fld id="{E91CA0B9-F148-4D36-99AA-F3695E16ED27}" type="slidenum">
              <a:rPr lang="en-US" smtClean="0"/>
              <a:pPr/>
              <a:t>40</a:t>
            </a:fld>
            <a:endParaRPr lang="en-US" dirty="0"/>
          </a:p>
        </p:txBody>
      </p:sp>
      <p:sp>
        <p:nvSpPr>
          <p:cNvPr id="9" name="TextBox 8"/>
          <p:cNvSpPr txBox="1"/>
          <p:nvPr/>
        </p:nvSpPr>
        <p:spPr>
          <a:xfrm>
            <a:off x="4943475" y="2247900"/>
            <a:ext cx="851515" cy="369332"/>
          </a:xfrm>
          <a:prstGeom prst="rect">
            <a:avLst/>
          </a:prstGeom>
          <a:noFill/>
        </p:spPr>
        <p:txBody>
          <a:bodyPr wrap="none" rtlCol="0">
            <a:spAutoFit/>
          </a:bodyPr>
          <a:lstStyle/>
          <a:p>
            <a:r>
              <a:rPr lang="en-US" b="1" dirty="0" smtClean="0">
                <a:solidFill>
                  <a:srgbClr val="FF0000"/>
                </a:solidFill>
              </a:rPr>
              <a:t>700 ft.</a:t>
            </a:r>
            <a:endParaRPr lang="en-US" b="1" dirty="0">
              <a:solidFill>
                <a:srgbClr val="FF0000"/>
              </a:solidFill>
            </a:endParaRPr>
          </a:p>
        </p:txBody>
      </p:sp>
      <p:sp>
        <p:nvSpPr>
          <p:cNvPr id="10" name="Oval 9"/>
          <p:cNvSpPr/>
          <p:nvPr/>
        </p:nvSpPr>
        <p:spPr>
          <a:xfrm>
            <a:off x="5305425" y="261937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600575" y="500062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171950" y="5181600"/>
            <a:ext cx="1043876" cy="369332"/>
          </a:xfrm>
          <a:prstGeom prst="rect">
            <a:avLst/>
          </a:prstGeom>
          <a:noFill/>
        </p:spPr>
        <p:txBody>
          <a:bodyPr wrap="none" rtlCol="0">
            <a:spAutoFit/>
          </a:bodyPr>
          <a:lstStyle/>
          <a:p>
            <a:r>
              <a:rPr lang="en-US" b="1" dirty="0" smtClean="0">
                <a:solidFill>
                  <a:srgbClr val="FF0000"/>
                </a:solidFill>
              </a:rPr>
              <a:t>3,900 ft.</a:t>
            </a:r>
            <a:endParaRPr lang="en-US" b="1" dirty="0">
              <a:solidFill>
                <a:srgbClr val="FF0000"/>
              </a:solidFill>
            </a:endParaRPr>
          </a:p>
        </p:txBody>
      </p:sp>
      <p:sp>
        <p:nvSpPr>
          <p:cNvPr id="13" name="Oval 12"/>
          <p:cNvSpPr/>
          <p:nvPr/>
        </p:nvSpPr>
        <p:spPr>
          <a:xfrm>
            <a:off x="4362450" y="284797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019550" y="2486025"/>
            <a:ext cx="851515" cy="369332"/>
          </a:xfrm>
          <a:prstGeom prst="rect">
            <a:avLst/>
          </a:prstGeom>
          <a:noFill/>
        </p:spPr>
        <p:txBody>
          <a:bodyPr wrap="none" rtlCol="0">
            <a:spAutoFit/>
          </a:bodyPr>
          <a:lstStyle/>
          <a:p>
            <a:r>
              <a:rPr lang="en-US" b="1" dirty="0" smtClean="0">
                <a:solidFill>
                  <a:srgbClr val="FF0000"/>
                </a:solidFill>
              </a:rPr>
              <a:t>100 ft.</a:t>
            </a:r>
            <a:endParaRPr lang="en-US" b="1" dirty="0">
              <a:solidFill>
                <a:srgbClr val="FF0000"/>
              </a:solidFill>
            </a:endParaRPr>
          </a:p>
        </p:txBody>
      </p:sp>
      <p:sp>
        <p:nvSpPr>
          <p:cNvPr id="15" name="Oval 14"/>
          <p:cNvSpPr/>
          <p:nvPr/>
        </p:nvSpPr>
        <p:spPr>
          <a:xfrm>
            <a:off x="3590925" y="264795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257550" y="2276475"/>
            <a:ext cx="851515" cy="369332"/>
          </a:xfrm>
          <a:prstGeom prst="rect">
            <a:avLst/>
          </a:prstGeom>
          <a:noFill/>
        </p:spPr>
        <p:txBody>
          <a:bodyPr wrap="none" rtlCol="0">
            <a:spAutoFit/>
          </a:bodyPr>
          <a:lstStyle/>
          <a:p>
            <a:r>
              <a:rPr lang="en-US" b="1" dirty="0" smtClean="0">
                <a:solidFill>
                  <a:srgbClr val="FF0000"/>
                </a:solidFill>
              </a:rPr>
              <a:t>300 ft.</a:t>
            </a:r>
            <a:endParaRPr lang="en-US" b="1" dirty="0">
              <a:solidFill>
                <a:srgbClr val="FF0000"/>
              </a:solidFill>
            </a:endParaRPr>
          </a:p>
        </p:txBody>
      </p:sp>
      <p:sp>
        <p:nvSpPr>
          <p:cNvPr id="17" name="Oval 16"/>
          <p:cNvSpPr/>
          <p:nvPr/>
        </p:nvSpPr>
        <p:spPr>
          <a:xfrm>
            <a:off x="4457700" y="348615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257675" y="3714750"/>
            <a:ext cx="851515" cy="369332"/>
          </a:xfrm>
          <a:prstGeom prst="rect">
            <a:avLst/>
          </a:prstGeom>
          <a:noFill/>
        </p:spPr>
        <p:txBody>
          <a:bodyPr wrap="none" rtlCol="0">
            <a:spAutoFit/>
          </a:bodyPr>
          <a:lstStyle/>
          <a:p>
            <a:r>
              <a:rPr lang="en-US" b="1" dirty="0" smtClean="0">
                <a:solidFill>
                  <a:srgbClr val="FF0000"/>
                </a:solidFill>
              </a:rPr>
              <a:t>250 ft.</a:t>
            </a:r>
            <a:endParaRPr lang="en-US" b="1" dirty="0">
              <a:solidFill>
                <a:srgbClr val="FF0000"/>
              </a:solidFill>
            </a:endParaRPr>
          </a:p>
        </p:txBody>
      </p:sp>
      <p:sp>
        <p:nvSpPr>
          <p:cNvPr id="19" name="Oval 18"/>
          <p:cNvSpPr/>
          <p:nvPr/>
        </p:nvSpPr>
        <p:spPr>
          <a:xfrm>
            <a:off x="5419725" y="479107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000625" y="4400550"/>
            <a:ext cx="1043876" cy="369332"/>
          </a:xfrm>
          <a:prstGeom prst="rect">
            <a:avLst/>
          </a:prstGeom>
          <a:noFill/>
        </p:spPr>
        <p:txBody>
          <a:bodyPr wrap="none" rtlCol="0">
            <a:spAutoFit/>
          </a:bodyPr>
          <a:lstStyle/>
          <a:p>
            <a:r>
              <a:rPr lang="en-US" b="1" dirty="0" smtClean="0">
                <a:solidFill>
                  <a:srgbClr val="FF0000"/>
                </a:solidFill>
              </a:rPr>
              <a:t>1,650 ft.</a:t>
            </a:r>
            <a:endParaRPr lang="en-US" b="1" dirty="0">
              <a:solidFill>
                <a:srgbClr val="FF0000"/>
              </a:solidFill>
            </a:endParaRPr>
          </a:p>
        </p:txBody>
      </p:sp>
      <p:sp>
        <p:nvSpPr>
          <p:cNvPr id="21" name="Oval 20"/>
          <p:cNvSpPr/>
          <p:nvPr/>
        </p:nvSpPr>
        <p:spPr>
          <a:xfrm>
            <a:off x="2552700" y="353377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219325" y="3152775"/>
            <a:ext cx="851515" cy="369332"/>
          </a:xfrm>
          <a:prstGeom prst="rect">
            <a:avLst/>
          </a:prstGeom>
          <a:noFill/>
        </p:spPr>
        <p:txBody>
          <a:bodyPr wrap="none" rtlCol="0">
            <a:spAutoFit/>
          </a:bodyPr>
          <a:lstStyle/>
          <a:p>
            <a:r>
              <a:rPr lang="en-US" b="1" dirty="0" smtClean="0">
                <a:solidFill>
                  <a:srgbClr val="FF0000"/>
                </a:solidFill>
              </a:rPr>
              <a:t>800 ft.</a:t>
            </a:r>
            <a:endParaRPr lang="en-US" b="1" dirty="0">
              <a:solidFill>
                <a:srgbClr val="FF0000"/>
              </a:solidFill>
            </a:endParaRPr>
          </a:p>
        </p:txBody>
      </p:sp>
      <p:sp>
        <p:nvSpPr>
          <p:cNvPr id="23" name="Oval 22"/>
          <p:cNvSpPr/>
          <p:nvPr/>
        </p:nvSpPr>
        <p:spPr>
          <a:xfrm>
            <a:off x="6238875" y="329565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810250" y="2924175"/>
            <a:ext cx="1043876" cy="369332"/>
          </a:xfrm>
          <a:prstGeom prst="rect">
            <a:avLst/>
          </a:prstGeom>
          <a:noFill/>
        </p:spPr>
        <p:txBody>
          <a:bodyPr wrap="none" rtlCol="0">
            <a:spAutoFit/>
          </a:bodyPr>
          <a:lstStyle/>
          <a:p>
            <a:r>
              <a:rPr lang="en-US" b="1" dirty="0" smtClean="0">
                <a:solidFill>
                  <a:srgbClr val="FF0000"/>
                </a:solidFill>
              </a:rPr>
              <a:t>1,275 ft.</a:t>
            </a:r>
            <a:endParaRPr lang="en-US" b="1" dirty="0">
              <a:solidFill>
                <a:srgbClr val="FF0000"/>
              </a:solidFill>
            </a:endParaRPr>
          </a:p>
        </p:txBody>
      </p:sp>
      <p:sp>
        <p:nvSpPr>
          <p:cNvPr id="25" name="Oval 24"/>
          <p:cNvSpPr/>
          <p:nvPr/>
        </p:nvSpPr>
        <p:spPr>
          <a:xfrm>
            <a:off x="3676650" y="340995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095625" y="3590925"/>
            <a:ext cx="1043876" cy="369332"/>
          </a:xfrm>
          <a:prstGeom prst="rect">
            <a:avLst/>
          </a:prstGeom>
          <a:noFill/>
        </p:spPr>
        <p:txBody>
          <a:bodyPr wrap="none" rtlCol="0">
            <a:spAutoFit/>
          </a:bodyPr>
          <a:lstStyle/>
          <a:p>
            <a:r>
              <a:rPr lang="en-US" b="1" dirty="0" smtClean="0">
                <a:solidFill>
                  <a:srgbClr val="FF0000"/>
                </a:solidFill>
              </a:rPr>
              <a:t>1,500 ft.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Review of Area Wells</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dirty="0" smtClean="0"/>
              <a:t>The permit application must include an analysis of all existing wells that penetrate the proposed injection formation within a ¼ mile (~400m) radius of the proposed well</a:t>
            </a:r>
          </a:p>
          <a:p>
            <a:pPr lvl="1">
              <a:spcBef>
                <a:spcPts val="600"/>
              </a:spcBef>
              <a:spcAft>
                <a:spcPts val="1200"/>
              </a:spcAft>
            </a:pPr>
            <a:r>
              <a:rPr lang="en-US" sz="2400" dirty="0" smtClean="0"/>
              <a:t>Confirm existing wells are active and correctly functioning wells or have been plugged in a manner that will prevent the movement of fluids into formations other than the authorized injection formation</a:t>
            </a:r>
          </a:p>
          <a:p>
            <a:pPr lvl="1">
              <a:spcBef>
                <a:spcPts val="600"/>
              </a:spcBef>
              <a:spcAft>
                <a:spcPts val="1200"/>
              </a:spcAft>
            </a:pPr>
            <a:r>
              <a:rPr lang="en-US" sz="2400" dirty="0" smtClean="0"/>
              <a:t>Application must include a map all wells within a ¼ mile radius of the proposed well showing the total depth of each well</a:t>
            </a:r>
          </a:p>
        </p:txBody>
      </p:sp>
      <p:sp>
        <p:nvSpPr>
          <p:cNvPr id="4" name="Slide Number Placeholder 3"/>
          <p:cNvSpPr>
            <a:spLocks noGrp="1"/>
          </p:cNvSpPr>
          <p:nvPr>
            <p:ph type="sldNum" sz="quarter" idx="12"/>
          </p:nvPr>
        </p:nvSpPr>
        <p:spPr/>
        <p:txBody>
          <a:bodyPr/>
          <a:lstStyle/>
          <a:p>
            <a:fld id="{E91CA0B9-F148-4D36-99AA-F3695E16ED27}"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Review of Area Wells (cont.)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400" dirty="0" smtClean="0"/>
              <a:t>Application must include a table including information for each well within the ¼ mile radius:</a:t>
            </a:r>
          </a:p>
          <a:p>
            <a:pPr lvl="2">
              <a:spcBef>
                <a:spcPts val="600"/>
              </a:spcBef>
              <a:spcAft>
                <a:spcPts val="600"/>
              </a:spcAft>
            </a:pPr>
            <a:r>
              <a:rPr lang="en-US" sz="2400" dirty="0" smtClean="0"/>
              <a:t>Lease name and number </a:t>
            </a:r>
          </a:p>
          <a:p>
            <a:pPr lvl="2">
              <a:spcBef>
                <a:spcPts val="600"/>
              </a:spcBef>
              <a:spcAft>
                <a:spcPts val="600"/>
              </a:spcAft>
            </a:pPr>
            <a:r>
              <a:rPr lang="en-US" sz="2400" dirty="0" smtClean="0"/>
              <a:t>Well number </a:t>
            </a:r>
          </a:p>
          <a:p>
            <a:pPr lvl="2">
              <a:spcBef>
                <a:spcPts val="600"/>
              </a:spcBef>
              <a:spcAft>
                <a:spcPts val="600"/>
              </a:spcAft>
            </a:pPr>
            <a:r>
              <a:rPr lang="en-US" sz="2400" dirty="0" smtClean="0"/>
              <a:t>API number </a:t>
            </a:r>
          </a:p>
          <a:p>
            <a:pPr lvl="2">
              <a:spcBef>
                <a:spcPts val="600"/>
              </a:spcBef>
              <a:spcAft>
                <a:spcPts val="600"/>
              </a:spcAft>
            </a:pPr>
            <a:r>
              <a:rPr lang="en-US" sz="2400" dirty="0" smtClean="0"/>
              <a:t>Total depth </a:t>
            </a:r>
          </a:p>
          <a:p>
            <a:pPr lvl="2">
              <a:spcBef>
                <a:spcPts val="600"/>
              </a:spcBef>
              <a:spcAft>
                <a:spcPts val="600"/>
              </a:spcAft>
            </a:pPr>
            <a:r>
              <a:rPr lang="en-US" sz="2400" dirty="0" smtClean="0"/>
              <a:t>Date drilled </a:t>
            </a:r>
          </a:p>
          <a:p>
            <a:pPr lvl="2">
              <a:spcBef>
                <a:spcPts val="600"/>
              </a:spcBef>
              <a:spcAft>
                <a:spcPts val="600"/>
              </a:spcAft>
            </a:pPr>
            <a:r>
              <a:rPr lang="en-US" sz="2400" dirty="0" smtClean="0"/>
              <a:t>Current status and plug date (if applicable)</a:t>
            </a:r>
          </a:p>
        </p:txBody>
      </p:sp>
      <p:sp>
        <p:nvSpPr>
          <p:cNvPr id="4" name="Slide Number Placeholder 3"/>
          <p:cNvSpPr>
            <a:spLocks noGrp="1"/>
          </p:cNvSpPr>
          <p:nvPr>
            <p:ph type="sldNum" sz="quarter" idx="12"/>
          </p:nvPr>
        </p:nvSpPr>
        <p:spPr/>
        <p:txBody>
          <a:bodyPr/>
          <a:lstStyle/>
          <a:p>
            <a:fld id="{E91CA0B9-F148-4D36-99AA-F3695E16ED27}"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TRRC Well Mapping Application</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43</a:t>
            </a:fld>
            <a:endParaRPr lang="en-US" dirty="0"/>
          </a:p>
        </p:txBody>
      </p:sp>
      <p:pic>
        <p:nvPicPr>
          <p:cNvPr id="5" name="Picture 4" descr="RRC Well Map.PNG"/>
          <p:cNvPicPr>
            <a:picLocks noChangeAspect="1"/>
          </p:cNvPicPr>
          <p:nvPr/>
        </p:nvPicPr>
        <p:blipFill>
          <a:blip r:embed="rId2" cstate="print"/>
          <a:stretch>
            <a:fillRect/>
          </a:stretch>
        </p:blipFill>
        <p:spPr>
          <a:xfrm>
            <a:off x="457200" y="1554480"/>
            <a:ext cx="8229600" cy="4383090"/>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TRRC Well Map</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44</a:t>
            </a:fld>
            <a:endParaRPr lang="en-US" dirty="0"/>
          </a:p>
        </p:txBody>
      </p:sp>
      <p:pic>
        <p:nvPicPr>
          <p:cNvPr id="5" name="Picture 4" descr="RRC Well Map.PNG"/>
          <p:cNvPicPr>
            <a:picLocks noChangeAspect="1"/>
          </p:cNvPicPr>
          <p:nvPr/>
        </p:nvPicPr>
        <p:blipFill>
          <a:blip r:embed="rId2" cstate="print"/>
          <a:stretch>
            <a:fillRect/>
          </a:stretch>
        </p:blipFill>
        <p:spPr>
          <a:xfrm>
            <a:off x="457200" y="1554480"/>
            <a:ext cx="8229600" cy="4386307"/>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TRRC Well Map</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45</a:t>
            </a:fld>
            <a:endParaRPr lang="en-US" dirty="0"/>
          </a:p>
        </p:txBody>
      </p:sp>
      <p:pic>
        <p:nvPicPr>
          <p:cNvPr id="5" name="Picture 4" descr="RRC Well Map.PNG"/>
          <p:cNvPicPr>
            <a:picLocks noChangeAspect="1"/>
          </p:cNvPicPr>
          <p:nvPr/>
        </p:nvPicPr>
        <p:blipFill>
          <a:blip r:embed="rId2" cstate="print"/>
          <a:stretch>
            <a:fillRect/>
          </a:stretch>
        </p:blipFill>
        <p:spPr>
          <a:xfrm>
            <a:off x="457200" y="1554480"/>
            <a:ext cx="8229600" cy="4389120"/>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Example of Application Well Map </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46</a:t>
            </a:fld>
            <a:endParaRPr lang="en-US" dirty="0"/>
          </a:p>
        </p:txBody>
      </p:sp>
      <p:pic>
        <p:nvPicPr>
          <p:cNvPr id="5" name="Picture 4" descr="RRC Well Map.PNG"/>
          <p:cNvPicPr>
            <a:picLocks/>
          </p:cNvPicPr>
          <p:nvPr/>
        </p:nvPicPr>
        <p:blipFill>
          <a:blip r:embed="rId2" cstate="print"/>
          <a:stretch>
            <a:fillRect/>
          </a:stretch>
        </p:blipFill>
        <p:spPr>
          <a:xfrm>
            <a:off x="2286000" y="1188720"/>
            <a:ext cx="4572000" cy="5029200"/>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Example of Application Well Information Table</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47</a:t>
            </a:fld>
            <a:endParaRPr lang="en-US" dirty="0"/>
          </a:p>
        </p:txBody>
      </p:sp>
      <p:pic>
        <p:nvPicPr>
          <p:cNvPr id="5" name="Picture 4" descr="RRC Well Map.PNG"/>
          <p:cNvPicPr>
            <a:picLocks noChangeAspect="1"/>
          </p:cNvPicPr>
          <p:nvPr/>
        </p:nvPicPr>
        <p:blipFill>
          <a:blip r:embed="rId2" cstate="print"/>
          <a:stretch>
            <a:fillRect/>
          </a:stretch>
        </p:blipFill>
        <p:spPr>
          <a:xfrm>
            <a:off x="1280160" y="1188720"/>
            <a:ext cx="6533074" cy="5029200"/>
          </a:xfrm>
          <a:prstGeom prst="rect">
            <a:avLst/>
          </a:prstGeom>
          <a:ln w="19050">
            <a:solidFill>
              <a:schemeClr val="accent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Notice to Interested Parties </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dirty="0" smtClean="0"/>
              <a:t>A complete copy of the completed permit application form must be mailed or delivered to the following interested parties:</a:t>
            </a:r>
          </a:p>
          <a:p>
            <a:pPr marL="457200" indent="-457200">
              <a:spcBef>
                <a:spcPts val="600"/>
              </a:spcBef>
              <a:spcAft>
                <a:spcPts val="1200"/>
              </a:spcAft>
              <a:buFont typeface="Arial" pitchFamily="34" charset="0"/>
              <a:buChar char="•"/>
            </a:pPr>
            <a:r>
              <a:rPr lang="en-US" sz="2400" dirty="0" smtClean="0"/>
              <a:t>The surface owner of record (as recorded in county deed or tax rolls)</a:t>
            </a:r>
          </a:p>
          <a:p>
            <a:pPr marL="457200" indent="-457200">
              <a:spcBef>
                <a:spcPts val="600"/>
              </a:spcBef>
              <a:spcAft>
                <a:spcPts val="1200"/>
              </a:spcAft>
              <a:buFont typeface="Arial" pitchFamily="34" charset="0"/>
              <a:buChar char="•"/>
            </a:pPr>
            <a:r>
              <a:rPr lang="en-US" sz="2400" dirty="0" smtClean="0"/>
              <a:t>Adjoining surface owners of record (if application is for a commercial disposal well)</a:t>
            </a:r>
          </a:p>
          <a:p>
            <a:pPr marL="457200" indent="-457200">
              <a:spcBef>
                <a:spcPts val="600"/>
              </a:spcBef>
              <a:spcAft>
                <a:spcPts val="1200"/>
              </a:spcAft>
              <a:buFont typeface="Arial" pitchFamily="34" charset="0"/>
              <a:buChar char="•"/>
            </a:pPr>
            <a:r>
              <a:rPr lang="en-US" sz="2400" dirty="0" smtClean="0"/>
              <a:t>All operators of other wells within </a:t>
            </a:r>
            <a:r>
              <a:rPr lang="en-US" sz="2400" dirty="0" smtClean="0">
                <a:latin typeface="Arial"/>
                <a:cs typeface="Arial"/>
              </a:rPr>
              <a:t>½</a:t>
            </a:r>
            <a:r>
              <a:rPr lang="en-US" sz="2400" dirty="0" smtClean="0"/>
              <a:t> mile (~800m) radius of the proposed well</a:t>
            </a:r>
          </a:p>
        </p:txBody>
      </p:sp>
      <p:sp>
        <p:nvSpPr>
          <p:cNvPr id="4" name="Slide Number Placeholder 3"/>
          <p:cNvSpPr>
            <a:spLocks noGrp="1"/>
          </p:cNvSpPr>
          <p:nvPr>
            <p:ph type="sldNum" sz="quarter" idx="12"/>
          </p:nvPr>
        </p:nvSpPr>
        <p:spPr/>
        <p:txBody>
          <a:bodyPr/>
          <a:lstStyle/>
          <a:p>
            <a:fld id="{E91CA0B9-F148-4D36-99AA-F3695E16ED27}"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Notice to Interested Parties (cont.) </a:t>
            </a:r>
            <a:endParaRPr lang="en-US" dirty="0"/>
          </a:p>
        </p:txBody>
      </p:sp>
      <p:sp>
        <p:nvSpPr>
          <p:cNvPr id="7" name="Content Placeholder 6"/>
          <p:cNvSpPr>
            <a:spLocks noGrp="1"/>
          </p:cNvSpPr>
          <p:nvPr>
            <p:ph idx="1"/>
          </p:nvPr>
        </p:nvSpPr>
        <p:spPr>
          <a:xfrm>
            <a:off x="457199" y="1189038"/>
            <a:ext cx="8210551" cy="5048250"/>
          </a:xfrm>
        </p:spPr>
        <p:txBody>
          <a:bodyPr/>
          <a:lstStyle/>
          <a:p>
            <a:pPr marL="457200" indent="-457200">
              <a:spcBef>
                <a:spcPts val="600"/>
              </a:spcBef>
              <a:spcAft>
                <a:spcPts val="1200"/>
              </a:spcAft>
              <a:buFont typeface="Arial" pitchFamily="34" charset="0"/>
              <a:buChar char="•"/>
            </a:pPr>
            <a:r>
              <a:rPr lang="en-US" sz="2400" dirty="0" smtClean="0"/>
              <a:t>The county clerk</a:t>
            </a:r>
          </a:p>
          <a:p>
            <a:pPr marL="457200" indent="-457200">
              <a:spcBef>
                <a:spcPts val="600"/>
              </a:spcBef>
              <a:spcAft>
                <a:spcPts val="1200"/>
              </a:spcAft>
              <a:buFont typeface="Arial" pitchFamily="34" charset="0"/>
              <a:buChar char="•"/>
            </a:pPr>
            <a:r>
              <a:rPr lang="en-US" sz="2400" dirty="0" smtClean="0"/>
              <a:t>The city clerk if the proposed well is located within city boundaries</a:t>
            </a:r>
          </a:p>
          <a:p>
            <a:pPr marL="463550" lvl="1" indent="-463550">
              <a:spcBef>
                <a:spcPts val="600"/>
              </a:spcBef>
              <a:spcAft>
                <a:spcPts val="1200"/>
              </a:spcAft>
            </a:pPr>
            <a:r>
              <a:rPr lang="en-US" sz="2400" dirty="0" smtClean="0"/>
              <a:t>The TRRC “recommends” including with the notice a cover letter that explains the nature of the application</a:t>
            </a:r>
          </a:p>
          <a:p>
            <a:pPr>
              <a:spcBef>
                <a:spcPts val="600"/>
              </a:spcBef>
              <a:spcAft>
                <a:spcPts val="1200"/>
              </a:spcAft>
            </a:pPr>
            <a:r>
              <a:rPr lang="en-US" sz="2400" dirty="0" smtClean="0"/>
              <a:t>Applicant must submit a signed statement listing name, address, and basis for interest (e.g. surface owner, nearby operator, etc.) and the date that a copy of the application was mailed or delivered to each interested party</a:t>
            </a:r>
          </a:p>
        </p:txBody>
      </p:sp>
      <p:sp>
        <p:nvSpPr>
          <p:cNvPr id="4" name="Slide Number Placeholder 3"/>
          <p:cNvSpPr>
            <a:spLocks noGrp="1"/>
          </p:cNvSpPr>
          <p:nvPr>
            <p:ph type="sldNum" sz="quarter" idx="12"/>
          </p:nvPr>
        </p:nvSpPr>
        <p:spPr/>
        <p:txBody>
          <a:bodyPr/>
          <a:lstStyle/>
          <a:p>
            <a:fld id="{E91CA0B9-F148-4D36-99AA-F3695E16ED27}"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Water Resulting From Hydrocarbon Production</a:t>
            </a:r>
            <a:endParaRPr lang="en-US" dirty="0"/>
          </a:p>
        </p:txBody>
      </p:sp>
      <p:sp>
        <p:nvSpPr>
          <p:cNvPr id="7" name="Content Placeholder 6"/>
          <p:cNvSpPr>
            <a:spLocks noGrp="1"/>
          </p:cNvSpPr>
          <p:nvPr>
            <p:ph idx="1"/>
          </p:nvPr>
        </p:nvSpPr>
        <p:spPr>
          <a:xfrm>
            <a:off x="457199" y="1235035"/>
            <a:ext cx="8229600" cy="5002254"/>
          </a:xfrm>
        </p:spPr>
        <p:txBody>
          <a:bodyPr/>
          <a:lstStyle/>
          <a:p>
            <a:pPr>
              <a:spcBef>
                <a:spcPts val="600"/>
              </a:spcBef>
              <a:spcAft>
                <a:spcPts val="1200"/>
              </a:spcAft>
            </a:pPr>
            <a:r>
              <a:rPr lang="en-US" sz="2400" b="1" dirty="0" smtClean="0"/>
              <a:t>Salinated water (</a:t>
            </a:r>
            <a:r>
              <a:rPr lang="en-US" sz="2400" b="1" i="1" dirty="0" smtClean="0"/>
              <a:t>brine</a:t>
            </a:r>
            <a:r>
              <a:rPr lang="en-US" sz="2400" b="1" dirty="0" smtClean="0"/>
              <a:t>) is a natural byproduct of oil and natural gas production</a:t>
            </a:r>
          </a:p>
          <a:p>
            <a:pPr lvl="1">
              <a:spcBef>
                <a:spcPts val="600"/>
              </a:spcBef>
              <a:spcAft>
                <a:spcPts val="1200"/>
              </a:spcAft>
            </a:pPr>
            <a:r>
              <a:rPr lang="en-US" sz="2000" dirty="0" smtClean="0"/>
              <a:t>Brine naturally occurs in virtually all hydrocarbon producing formations</a:t>
            </a:r>
          </a:p>
          <a:p>
            <a:pPr lvl="1">
              <a:spcBef>
                <a:spcPts val="600"/>
              </a:spcBef>
              <a:spcAft>
                <a:spcPts val="1200"/>
              </a:spcAft>
            </a:pPr>
            <a:r>
              <a:rPr lang="en-US" sz="2000" dirty="0" smtClean="0"/>
              <a:t>8-10 barrels (1,100-1,600 liters) of brine produced for each barrel of oil</a:t>
            </a:r>
          </a:p>
          <a:p>
            <a:pPr lvl="1">
              <a:spcBef>
                <a:spcPts val="600"/>
              </a:spcBef>
              <a:spcAft>
                <a:spcPts val="1200"/>
              </a:spcAft>
            </a:pPr>
            <a:r>
              <a:rPr lang="en-US" sz="2000" dirty="0" smtClean="0"/>
              <a:t>Up to 30 barrels of brine per day produced from a natural gas well</a:t>
            </a:r>
          </a:p>
          <a:p>
            <a:pPr lvl="1">
              <a:spcBef>
                <a:spcPts val="600"/>
              </a:spcBef>
              <a:spcAft>
                <a:spcPts val="1200"/>
              </a:spcAft>
            </a:pPr>
            <a:r>
              <a:rPr lang="en-US" sz="2000" dirty="0" smtClean="0"/>
              <a:t>It is estimated that over 18 billion barrels of brine are produced annually from oil and gas production in the United States</a:t>
            </a:r>
            <a:endParaRPr lang="en-US"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Publication</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600"/>
              </a:spcAft>
            </a:pPr>
            <a:r>
              <a:rPr lang="en-US" sz="2400" dirty="0" smtClean="0"/>
              <a:t>Notice of the application must be published once on the day before permit application is filed in a newspaper of general circulation in the county where the prospective well is located</a:t>
            </a:r>
          </a:p>
          <a:p>
            <a:pPr marL="457200" indent="-457200">
              <a:spcBef>
                <a:spcPts val="600"/>
              </a:spcBef>
              <a:spcAft>
                <a:spcPts val="600"/>
              </a:spcAft>
              <a:buFont typeface="Arial" pitchFamily="34" charset="0"/>
              <a:buChar char="•"/>
            </a:pPr>
            <a:r>
              <a:rPr lang="en-US" sz="2400" dirty="0" smtClean="0"/>
              <a:t>Formation, field, lease and whether the target formation is productive or non-productive of oil and gas</a:t>
            </a:r>
          </a:p>
          <a:p>
            <a:pPr marL="457200" indent="-457200">
              <a:spcBef>
                <a:spcPts val="600"/>
              </a:spcBef>
              <a:spcAft>
                <a:spcPts val="600"/>
              </a:spcAft>
              <a:buFont typeface="Arial" pitchFamily="34" charset="0"/>
              <a:buChar char="•"/>
            </a:pPr>
            <a:r>
              <a:rPr lang="en-US" sz="2400" dirty="0" smtClean="0"/>
              <a:t>Description and depth of the injection formation</a:t>
            </a:r>
          </a:p>
          <a:p>
            <a:pPr marL="457200" indent="-457200">
              <a:spcBef>
                <a:spcPts val="600"/>
              </a:spcBef>
              <a:spcAft>
                <a:spcPts val="600"/>
              </a:spcAft>
              <a:buFont typeface="Arial" pitchFamily="34" charset="0"/>
              <a:buChar char="•"/>
            </a:pPr>
            <a:r>
              <a:rPr lang="en-US" sz="2400" dirty="0" smtClean="0"/>
              <a:t>Well number</a:t>
            </a:r>
          </a:p>
          <a:p>
            <a:pPr marL="463550" lvl="1" indent="-463550">
              <a:spcBef>
                <a:spcPts val="600"/>
              </a:spcBef>
              <a:spcAft>
                <a:spcPts val="600"/>
              </a:spcAft>
            </a:pPr>
            <a:r>
              <a:rPr lang="en-US" sz="2400" dirty="0" smtClean="0"/>
              <a:t>Direction and distance to the nearest town</a:t>
            </a:r>
          </a:p>
          <a:p>
            <a:pPr marL="463550" lvl="1" indent="-463550">
              <a:spcBef>
                <a:spcPts val="600"/>
              </a:spcBef>
              <a:spcAft>
                <a:spcPts val="600"/>
              </a:spcAft>
            </a:pPr>
            <a:r>
              <a:rPr lang="en-US" sz="2400" dirty="0" smtClean="0"/>
              <a:t>Instructions regarding how to obtain further information or protest the application</a:t>
            </a:r>
          </a:p>
        </p:txBody>
      </p:sp>
      <p:sp>
        <p:nvSpPr>
          <p:cNvPr id="4" name="Slide Number Placeholder 3"/>
          <p:cNvSpPr>
            <a:spLocks noGrp="1"/>
          </p:cNvSpPr>
          <p:nvPr>
            <p:ph type="sldNum" sz="quarter" idx="12"/>
          </p:nvPr>
        </p:nvSpPr>
        <p:spPr/>
        <p:txBody>
          <a:bodyPr/>
          <a:lstStyle/>
          <a:p>
            <a:fld id="{E91CA0B9-F148-4D36-99AA-F3695E16ED27}"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Publication (cont.)</a:t>
            </a:r>
            <a:endParaRPr lang="en-US" dirty="0"/>
          </a:p>
        </p:txBody>
      </p:sp>
      <p:sp>
        <p:nvSpPr>
          <p:cNvPr id="7" name="Content Placeholder 6"/>
          <p:cNvSpPr>
            <a:spLocks noGrp="1"/>
          </p:cNvSpPr>
          <p:nvPr>
            <p:ph idx="1"/>
          </p:nvPr>
        </p:nvSpPr>
        <p:spPr>
          <a:xfrm>
            <a:off x="457199" y="1189038"/>
            <a:ext cx="8210551" cy="5048250"/>
          </a:xfrm>
        </p:spPr>
        <p:txBody>
          <a:bodyPr/>
          <a:lstStyle/>
          <a:p>
            <a:pPr marL="463550" lvl="1" indent="-463550">
              <a:spcBef>
                <a:spcPts val="600"/>
              </a:spcBef>
              <a:spcAft>
                <a:spcPts val="600"/>
              </a:spcAft>
              <a:buNone/>
            </a:pPr>
            <a:r>
              <a:rPr lang="en-US" sz="2400" dirty="0" smtClean="0"/>
              <a:t>Applicant must submit the following information with the application:</a:t>
            </a:r>
          </a:p>
          <a:p>
            <a:pPr marL="463550" lvl="1" indent="-463550">
              <a:spcBef>
                <a:spcPts val="600"/>
              </a:spcBef>
              <a:spcAft>
                <a:spcPts val="600"/>
              </a:spcAft>
            </a:pPr>
            <a:r>
              <a:rPr lang="en-US" sz="2400" dirty="0" smtClean="0"/>
              <a:t>Notarized affidavit of publication and a certification that the newspaper has general circulation in the county where the proposed well is located </a:t>
            </a:r>
          </a:p>
          <a:p>
            <a:pPr marL="463550" lvl="1" indent="-463550">
              <a:spcBef>
                <a:spcPts val="600"/>
              </a:spcBef>
              <a:spcAft>
                <a:spcPts val="600"/>
              </a:spcAft>
            </a:pPr>
            <a:r>
              <a:rPr lang="en-US" sz="2400" dirty="0" smtClean="0"/>
              <a:t>Newspaper clipping.</a:t>
            </a:r>
          </a:p>
        </p:txBody>
      </p:sp>
      <p:sp>
        <p:nvSpPr>
          <p:cNvPr id="4" name="Slide Number Placeholder 3"/>
          <p:cNvSpPr>
            <a:spLocks noGrp="1"/>
          </p:cNvSpPr>
          <p:nvPr>
            <p:ph type="sldNum" sz="quarter" idx="12"/>
          </p:nvPr>
        </p:nvSpPr>
        <p:spPr/>
        <p:txBody>
          <a:bodyPr/>
          <a:lstStyle/>
          <a:p>
            <a:fld id="{E91CA0B9-F148-4D36-99AA-F3695E16ED27}"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Example of Published Notice</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52</a:t>
            </a:fld>
            <a:endParaRPr lang="en-US" dirty="0"/>
          </a:p>
        </p:txBody>
      </p:sp>
      <p:sp>
        <p:nvSpPr>
          <p:cNvPr id="9" name="Rectangle 8"/>
          <p:cNvSpPr/>
          <p:nvPr/>
        </p:nvSpPr>
        <p:spPr>
          <a:xfrm>
            <a:off x="695325" y="1376125"/>
            <a:ext cx="7543800" cy="4524315"/>
          </a:xfrm>
          <a:prstGeom prst="rect">
            <a:avLst/>
          </a:prstGeom>
        </p:spPr>
        <p:txBody>
          <a:bodyPr wrap="square">
            <a:spAutoFit/>
          </a:bodyPr>
          <a:lstStyle/>
          <a:p>
            <a:r>
              <a:rPr lang="en-US" dirty="0" smtClean="0">
                <a:latin typeface="Times New Roman" pitchFamily="18" charset="0"/>
                <a:cs typeface="Times New Roman" pitchFamily="18" charset="0"/>
              </a:rPr>
              <a:t>NOTICE OF APPLICATION FOR FLUID INJECTION WELL PERMIT Kinder Morgan Production Co LLC has applied to the Texas Railroad Commission for permit to inject fluid into a formation which is productive of oil or gas. The applicant proposes to inject fluid into the Strawn Sandstone formation, Katz (Strawn) Unit, well 442. The proposed injection well is located 16.8 miles Northeast of Old Glory, Texas in the Katz (Strawn) Field, Stonewall County. Fluid will be injected into strata in the subsurface depth interval from 4750’ to 5600’. LEGAL AUTHORITY: Chapter 27 of the Texas Water Code as amended, Title 3 of the Natural Resources Code, as amended, and the Statewide Rules of the Oil and Gas Division of the Railroad Commission of Texas. Requests for a public hearing from persons who can show they are adversely affected or requests for further information concerning any aspect of the application should be submitted in writing within 15 days of publication to the Underground Injection Control Section, Oil &amp; Gas Division, Railroad Commission of Texas, P.O. Drawer 12967, Capitol Station, Austin, Texas 78711. Phone: 512/463-6792.</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normAutofit/>
          </a:bodyPr>
          <a:lstStyle/>
          <a:p>
            <a:r>
              <a:rPr lang="en-US" dirty="0" smtClean="0"/>
              <a:t>Wellbore Protection Components</a:t>
            </a:r>
          </a:p>
        </p:txBody>
      </p:sp>
      <p:sp>
        <p:nvSpPr>
          <p:cNvPr id="7" name="Content Placeholder 6"/>
          <p:cNvSpPr>
            <a:spLocks noGrp="1"/>
          </p:cNvSpPr>
          <p:nvPr>
            <p:ph idx="1"/>
          </p:nvPr>
        </p:nvSpPr>
        <p:spPr>
          <a:xfrm>
            <a:off x="457199" y="1189038"/>
            <a:ext cx="8210551" cy="5048250"/>
          </a:xfrm>
        </p:spPr>
        <p:txBody>
          <a:bodyPr/>
          <a:lstStyle/>
          <a:p>
            <a:pPr marL="0" lvl="1" indent="0">
              <a:spcBef>
                <a:spcPts val="600"/>
              </a:spcBef>
              <a:spcAft>
                <a:spcPts val="1200"/>
              </a:spcAft>
              <a:buNone/>
            </a:pPr>
            <a:r>
              <a:rPr lang="en-US" sz="2000" dirty="0" smtClean="0"/>
              <a:t>The applicant must submit information regarding the placement of casing, tubing and packers for review by TRRC staff</a:t>
            </a:r>
          </a:p>
          <a:p>
            <a:pPr lvl="1">
              <a:spcBef>
                <a:spcPts val="600"/>
              </a:spcBef>
              <a:spcAft>
                <a:spcPts val="1200"/>
              </a:spcAft>
            </a:pPr>
            <a:r>
              <a:rPr lang="en-US" sz="2000" b="1" dirty="0" smtClean="0"/>
              <a:t>Surface Casing </a:t>
            </a:r>
            <a:r>
              <a:rPr lang="en-US" sz="2000" dirty="0" smtClean="0"/>
              <a:t>– shallowest and thickest level of casing principally used to protect groundwater</a:t>
            </a:r>
          </a:p>
          <a:p>
            <a:pPr lvl="1">
              <a:spcBef>
                <a:spcPts val="600"/>
              </a:spcBef>
              <a:spcAft>
                <a:spcPts val="1200"/>
              </a:spcAft>
            </a:pPr>
            <a:r>
              <a:rPr lang="en-US" sz="2000" b="1" dirty="0" smtClean="0"/>
              <a:t>Intermediate casing </a:t>
            </a:r>
            <a:r>
              <a:rPr lang="en-US" sz="2000" dirty="0" smtClean="0"/>
              <a:t>– casing sometimes used (particularly in deeper wells) to strengthen the wellbore</a:t>
            </a:r>
          </a:p>
          <a:p>
            <a:pPr lvl="1">
              <a:spcBef>
                <a:spcPts val="600"/>
              </a:spcBef>
              <a:spcAft>
                <a:spcPts val="1200"/>
              </a:spcAft>
            </a:pPr>
            <a:r>
              <a:rPr lang="en-US" sz="2000" b="1" dirty="0" smtClean="0"/>
              <a:t>Production casing </a:t>
            </a:r>
            <a:r>
              <a:rPr lang="en-US" sz="2000" dirty="0" smtClean="0"/>
              <a:t>– casing used to protect the injection formation</a:t>
            </a:r>
          </a:p>
          <a:p>
            <a:pPr lvl="1">
              <a:spcBef>
                <a:spcPts val="600"/>
              </a:spcBef>
              <a:spcAft>
                <a:spcPts val="1200"/>
              </a:spcAft>
            </a:pPr>
            <a:r>
              <a:rPr lang="en-US" sz="2000" b="1" dirty="0" smtClean="0"/>
              <a:t>Tubing</a:t>
            </a:r>
            <a:r>
              <a:rPr lang="en-US" sz="2000" dirty="0" smtClean="0"/>
              <a:t> – injection tubing that delivers the injected fluid to the injection formation</a:t>
            </a:r>
          </a:p>
          <a:p>
            <a:pPr lvl="1">
              <a:spcBef>
                <a:spcPts val="600"/>
              </a:spcBef>
              <a:spcAft>
                <a:spcPts val="1200"/>
              </a:spcAft>
            </a:pPr>
            <a:r>
              <a:rPr lang="en-US" sz="2000" b="1" dirty="0" smtClean="0"/>
              <a:t>Packer</a:t>
            </a:r>
            <a:r>
              <a:rPr lang="en-US" sz="2000" dirty="0" smtClean="0"/>
              <a:t> – blocking collar that prevents backflow of fluid between the tubing and production casing</a:t>
            </a:r>
          </a:p>
        </p:txBody>
      </p:sp>
      <p:sp>
        <p:nvSpPr>
          <p:cNvPr id="4" name="Slide Number Placeholder 3"/>
          <p:cNvSpPr>
            <a:spLocks noGrp="1"/>
          </p:cNvSpPr>
          <p:nvPr>
            <p:ph type="sldNum" sz="quarter" idx="12"/>
          </p:nvPr>
        </p:nvSpPr>
        <p:spPr/>
        <p:txBody>
          <a:bodyPr/>
          <a:lstStyle/>
          <a:p>
            <a:fld id="{E91CA0B9-F148-4D36-99AA-F3695E16ED27}"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normAutofit/>
          </a:bodyPr>
          <a:lstStyle/>
          <a:p>
            <a:r>
              <a:rPr lang="en-US" dirty="0" smtClean="0"/>
              <a:t>Casing Diagram</a:t>
            </a:r>
          </a:p>
        </p:txBody>
      </p:sp>
      <p:sp>
        <p:nvSpPr>
          <p:cNvPr id="4" name="Slide Number Placeholder 3"/>
          <p:cNvSpPr>
            <a:spLocks noGrp="1"/>
          </p:cNvSpPr>
          <p:nvPr>
            <p:ph type="sldNum" sz="quarter" idx="12"/>
          </p:nvPr>
        </p:nvSpPr>
        <p:spPr/>
        <p:txBody>
          <a:bodyPr/>
          <a:lstStyle/>
          <a:p>
            <a:fld id="{E91CA0B9-F148-4D36-99AA-F3695E16ED27}" type="slidenum">
              <a:rPr lang="en-US" smtClean="0"/>
              <a:pPr/>
              <a:t>54</a:t>
            </a:fld>
            <a:endParaRPr lang="en-US" dirty="0"/>
          </a:p>
        </p:txBody>
      </p:sp>
      <p:pic>
        <p:nvPicPr>
          <p:cNvPr id="8" name="Content Placeholder 7" descr="Casing Diagram.jpg"/>
          <p:cNvPicPr>
            <a:picLocks noGrp="1"/>
          </p:cNvPicPr>
          <p:nvPr>
            <p:ph idx="1"/>
          </p:nvPr>
        </p:nvPicPr>
        <p:blipFill>
          <a:blip r:embed="rId2" cstate="print"/>
          <a:stretch>
            <a:fillRect/>
          </a:stretch>
        </p:blipFill>
        <p:spPr>
          <a:xfrm>
            <a:off x="2054678" y="1227138"/>
            <a:ext cx="5029200" cy="50292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Surface Casing </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000" dirty="0" smtClean="0"/>
              <a:t>The TRRC has determined that injection wells carry inherently higher risk to groundwater than production wells and should have the maximum level of groundwater protection</a:t>
            </a:r>
          </a:p>
          <a:p>
            <a:pPr lvl="1">
              <a:spcBef>
                <a:spcPts val="600"/>
              </a:spcBef>
              <a:spcAft>
                <a:spcPts val="1200"/>
              </a:spcAft>
            </a:pPr>
            <a:r>
              <a:rPr lang="en-US" sz="2000" dirty="0" smtClean="0"/>
              <a:t>Generally, surface casing must be set to the Base of Useable Quality Water determined by the Groundwater Advisory Unit of the TRRC and cemented to the surface</a:t>
            </a:r>
          </a:p>
          <a:p>
            <a:pPr lvl="1">
              <a:spcBef>
                <a:spcPts val="600"/>
              </a:spcBef>
              <a:spcAft>
                <a:spcPts val="1200"/>
              </a:spcAft>
            </a:pPr>
            <a:r>
              <a:rPr lang="en-US" sz="2000" dirty="0" smtClean="0"/>
              <a:t>With respect to an existing production well that is proposed to be converted to an injection well, if the existing surface casing does not extend through the Base of Useable Quality Water, the TRRC </a:t>
            </a:r>
            <a:r>
              <a:rPr lang="en-US" sz="2000" b="1" dirty="0" smtClean="0"/>
              <a:t>may</a:t>
            </a:r>
            <a:r>
              <a:rPr lang="en-US" sz="2000" dirty="0" smtClean="0"/>
              <a:t> approve an injection permit with additional protection and increased testing and monitoring</a:t>
            </a:r>
          </a:p>
          <a:p>
            <a:pPr>
              <a:spcBef>
                <a:spcPts val="600"/>
              </a:spcBef>
              <a:spcAft>
                <a:spcPts val="1200"/>
              </a:spcAft>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Examples of Surface Casing Depth Variance</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56</a:t>
            </a:fld>
            <a:endParaRPr lang="en-US" dirty="0"/>
          </a:p>
        </p:txBody>
      </p:sp>
      <p:graphicFrame>
        <p:nvGraphicFramePr>
          <p:cNvPr id="24579" name="Object 3"/>
          <p:cNvGraphicFramePr>
            <a:graphicFrameLocks noChangeAspect="1"/>
          </p:cNvGraphicFramePr>
          <p:nvPr/>
        </p:nvGraphicFramePr>
        <p:xfrm>
          <a:off x="1047750" y="1285875"/>
          <a:ext cx="7096125" cy="4781550"/>
        </p:xfrm>
        <a:graphic>
          <a:graphicData uri="http://schemas.openxmlformats.org/presentationml/2006/ole">
            <mc:AlternateContent xmlns:mc="http://schemas.openxmlformats.org/markup-compatibility/2006">
              <mc:Choice xmlns:v="urn:schemas-microsoft-com:vml" Requires="v">
                <p:oleObj spid="_x0000_s24581" name="Document" r:id="rId4" imgW="7134233" imgH="4932008" progId="Word.Document.12">
                  <p:embed/>
                </p:oleObj>
              </mc:Choice>
              <mc:Fallback>
                <p:oleObj name="Document" r:id="rId4" imgW="7134233" imgH="4932008"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285875"/>
                        <a:ext cx="70961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Production Casing</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dirty="0" smtClean="0"/>
              <a:t>Production casing must be set through the injection formation and cemented from the casing shoe to 400-600 ft. above the top of the injection formation. </a:t>
            </a:r>
          </a:p>
          <a:p>
            <a:pPr>
              <a:spcBef>
                <a:spcPts val="600"/>
              </a:spcBef>
              <a:spcAft>
                <a:spcPts val="1200"/>
              </a:spcAft>
            </a:pPr>
            <a:r>
              <a:rPr lang="en-US" sz="2400" dirty="0" smtClean="0"/>
              <a:t>Since January 1, 2014, casing must also be cemented across and above all productive formations, potential flow zones, and zones producing corrosive fluids </a:t>
            </a:r>
          </a:p>
        </p:txBody>
      </p:sp>
      <p:sp>
        <p:nvSpPr>
          <p:cNvPr id="4" name="Slide Number Placeholder 3"/>
          <p:cNvSpPr>
            <a:spLocks noGrp="1"/>
          </p:cNvSpPr>
          <p:nvPr>
            <p:ph type="sldNum" sz="quarter" idx="12"/>
          </p:nvPr>
        </p:nvSpPr>
        <p:spPr/>
        <p:txBody>
          <a:bodyPr/>
          <a:lstStyle/>
          <a:p>
            <a:fld id="{E91CA0B9-F148-4D36-99AA-F3695E16ED27}"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Tubing and Packer </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000" dirty="0" smtClean="0"/>
              <a:t>Generally, all proposed wells must be equipped with tubing set with a packer</a:t>
            </a:r>
          </a:p>
          <a:p>
            <a:pPr lvl="1">
              <a:spcBef>
                <a:spcPts val="600"/>
              </a:spcBef>
              <a:spcAft>
                <a:spcPts val="1200"/>
              </a:spcAft>
            </a:pPr>
            <a:r>
              <a:rPr lang="en-US" sz="2000" dirty="0" smtClean="0"/>
              <a:t>Proposed wells permitted to inject into a Non-Productive Formation must have a packer set within 100 ft. above the injection formation</a:t>
            </a:r>
          </a:p>
          <a:p>
            <a:pPr lvl="1">
              <a:spcBef>
                <a:spcPts val="600"/>
              </a:spcBef>
              <a:spcAft>
                <a:spcPts val="1200"/>
              </a:spcAft>
            </a:pPr>
            <a:r>
              <a:rPr lang="en-US" sz="2000" dirty="0" smtClean="0"/>
              <a:t>Proposed wells permitted to inject into a Productive Formation must have a packer set within 200 ft. below the top of cemented production casing AND at least 150 ft. below the Base of Useable Quality Water</a:t>
            </a:r>
          </a:p>
          <a:p>
            <a:pPr lvl="1">
              <a:spcBef>
                <a:spcPts val="600"/>
              </a:spcBef>
              <a:spcAft>
                <a:spcPts val="1200"/>
              </a:spcAft>
            </a:pPr>
            <a:r>
              <a:rPr lang="en-US" sz="2000" dirty="0" smtClean="0"/>
              <a:t>If there are potentially permeable formations between the proposed packer setting depth and the proposed injection interval, the packer must be set below those formations if the application does not propose injection into those formations</a:t>
            </a:r>
          </a:p>
          <a:p>
            <a:pPr lvl="1">
              <a:spcBef>
                <a:spcPts val="600"/>
              </a:spcBef>
              <a:spcAft>
                <a:spcPts val="1200"/>
              </a:spcAft>
            </a:pPr>
            <a:endParaRPr lang="en-US" sz="2000"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Tubing and Packer Diagram </a:t>
            </a:r>
            <a:endParaRPr lang="en-US" dirty="0"/>
          </a:p>
        </p:txBody>
      </p:sp>
      <p:sp>
        <p:nvSpPr>
          <p:cNvPr id="4" name="Slide Number Placeholder 3"/>
          <p:cNvSpPr>
            <a:spLocks noGrp="1"/>
          </p:cNvSpPr>
          <p:nvPr>
            <p:ph type="sldNum" sz="quarter" idx="12"/>
          </p:nvPr>
        </p:nvSpPr>
        <p:spPr/>
        <p:txBody>
          <a:bodyPr/>
          <a:lstStyle/>
          <a:p>
            <a:fld id="{E91CA0B9-F148-4D36-99AA-F3695E16ED27}" type="slidenum">
              <a:rPr lang="en-US" smtClean="0"/>
              <a:pPr/>
              <a:t>59</a:t>
            </a:fld>
            <a:endParaRPr lang="en-US" dirty="0"/>
          </a:p>
        </p:txBody>
      </p:sp>
      <p:pic>
        <p:nvPicPr>
          <p:cNvPr id="8" name="Picture 7" descr="Tubing Packer.png"/>
          <p:cNvPicPr>
            <a:picLocks/>
          </p:cNvPicPr>
          <p:nvPr/>
        </p:nvPicPr>
        <p:blipFill>
          <a:blip r:embed="rId2" cstate="print"/>
          <a:stretch>
            <a:fillRect/>
          </a:stretch>
        </p:blipFill>
        <p:spPr>
          <a:xfrm>
            <a:off x="914400" y="1290636"/>
            <a:ext cx="7315200" cy="5029200"/>
          </a:xfrm>
          <a:prstGeom prst="rect">
            <a:avLst/>
          </a:prstGeom>
        </p:spPr>
      </p:pic>
      <p:sp>
        <p:nvSpPr>
          <p:cNvPr id="9" name="Rectangle 8"/>
          <p:cNvSpPr/>
          <p:nvPr/>
        </p:nvSpPr>
        <p:spPr>
          <a:xfrm>
            <a:off x="5276850" y="1495425"/>
            <a:ext cx="89535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Water from</a:t>
            </a:r>
          </a:p>
          <a:p>
            <a:pPr algn="ctr"/>
            <a:r>
              <a:rPr lang="en-US" sz="1400" dirty="0" smtClean="0">
                <a:solidFill>
                  <a:srgbClr val="000000"/>
                </a:solidFill>
              </a:rPr>
              <a:t>surface</a:t>
            </a:r>
            <a:endParaRPr lang="en-US" sz="1400" dirty="0">
              <a:solidFill>
                <a:srgbClr val="000000"/>
              </a:solidFill>
            </a:endParaRPr>
          </a:p>
        </p:txBody>
      </p:sp>
      <p:sp>
        <p:nvSpPr>
          <p:cNvPr id="11" name="Rectangle 10"/>
          <p:cNvSpPr/>
          <p:nvPr/>
        </p:nvSpPr>
        <p:spPr>
          <a:xfrm>
            <a:off x="6381749" y="2438400"/>
            <a:ext cx="1019175"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Surface</a:t>
            </a:r>
          </a:p>
          <a:p>
            <a:pPr algn="ctr"/>
            <a:r>
              <a:rPr lang="en-US" sz="1400" dirty="0" smtClean="0">
                <a:solidFill>
                  <a:srgbClr val="000000"/>
                </a:solidFill>
              </a:rPr>
              <a:t>Casing</a:t>
            </a:r>
            <a:endParaRPr lang="en-US" sz="1400" dirty="0">
              <a:solidFill>
                <a:srgbClr val="000000"/>
              </a:solidFill>
            </a:endParaRPr>
          </a:p>
        </p:txBody>
      </p:sp>
      <p:sp>
        <p:nvSpPr>
          <p:cNvPr id="12" name="Rectangle 11"/>
          <p:cNvSpPr/>
          <p:nvPr/>
        </p:nvSpPr>
        <p:spPr>
          <a:xfrm>
            <a:off x="6124574" y="3276600"/>
            <a:ext cx="895351"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Cement</a:t>
            </a:r>
            <a:endParaRPr lang="en-US" sz="1400" dirty="0">
              <a:solidFill>
                <a:srgbClr val="000000"/>
              </a:solidFill>
            </a:endParaRPr>
          </a:p>
        </p:txBody>
      </p:sp>
      <p:sp>
        <p:nvSpPr>
          <p:cNvPr id="13" name="Rectangle 12"/>
          <p:cNvSpPr/>
          <p:nvPr/>
        </p:nvSpPr>
        <p:spPr>
          <a:xfrm>
            <a:off x="6134099" y="3724274"/>
            <a:ext cx="1028701"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Production</a:t>
            </a:r>
          </a:p>
          <a:p>
            <a:pPr algn="ctr"/>
            <a:r>
              <a:rPr lang="en-US" sz="1400" dirty="0" smtClean="0">
                <a:solidFill>
                  <a:srgbClr val="000000"/>
                </a:solidFill>
              </a:rPr>
              <a:t>Casing</a:t>
            </a:r>
            <a:endParaRPr lang="en-US" sz="1400" dirty="0">
              <a:solidFill>
                <a:srgbClr val="000000"/>
              </a:solidFill>
            </a:endParaRPr>
          </a:p>
        </p:txBody>
      </p:sp>
      <p:sp>
        <p:nvSpPr>
          <p:cNvPr id="14" name="Rectangle 13"/>
          <p:cNvSpPr/>
          <p:nvPr/>
        </p:nvSpPr>
        <p:spPr>
          <a:xfrm>
            <a:off x="6381749" y="5276851"/>
            <a:ext cx="146685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Perforation</a:t>
            </a:r>
            <a:endParaRPr lang="en-US" sz="1400" dirty="0">
              <a:solidFill>
                <a:srgbClr val="000000"/>
              </a:solidFill>
            </a:endParaRPr>
          </a:p>
        </p:txBody>
      </p:sp>
      <p:sp>
        <p:nvSpPr>
          <p:cNvPr id="16" name="Right Arrow 15"/>
          <p:cNvSpPr/>
          <p:nvPr/>
        </p:nvSpPr>
        <p:spPr>
          <a:xfrm>
            <a:off x="4067175" y="5143500"/>
            <a:ext cx="885825" cy="819150"/>
          </a:xfrm>
          <a:prstGeom prst="rightArrow">
            <a:avLst/>
          </a:prstGeom>
          <a:solidFill>
            <a:schemeClr val="tx1">
              <a:lumMod val="60000"/>
              <a:lumOff val="40000"/>
            </a:schemeClr>
          </a:solidFill>
          <a:ln>
            <a:solidFill>
              <a:schemeClr val="tx1">
                <a:lumMod val="60000"/>
                <a:lumOff val="40000"/>
              </a:schemeClr>
            </a:solidFill>
          </a:ln>
          <a:effectLst/>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4848225" y="5143500"/>
            <a:ext cx="885825" cy="819150"/>
          </a:xfrm>
          <a:prstGeom prst="rightArrow">
            <a:avLst/>
          </a:prstGeom>
          <a:solidFill>
            <a:schemeClr val="tx1">
              <a:lumMod val="60000"/>
              <a:lumOff val="40000"/>
            </a:schemeClr>
          </a:solidFill>
          <a:ln>
            <a:solidFill>
              <a:schemeClr val="tx1">
                <a:lumMod val="60000"/>
                <a:lumOff val="40000"/>
              </a:schemeClr>
            </a:solidFill>
          </a:ln>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4076700" y="1847849"/>
            <a:ext cx="1762125" cy="428625"/>
          </a:xfrm>
          <a:prstGeom prst="rightArrow">
            <a:avLst/>
          </a:prstGeom>
          <a:solidFill>
            <a:schemeClr val="tx1">
              <a:lumMod val="60000"/>
              <a:lumOff val="40000"/>
            </a:schemeClr>
          </a:solidFill>
          <a:ln>
            <a:solidFill>
              <a:schemeClr val="tx1">
                <a:lumMod val="60000"/>
                <a:lumOff val="40000"/>
              </a:schemeClr>
            </a:solidFill>
          </a:ln>
          <a:effectLst/>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781300" y="3667126"/>
            <a:ext cx="86677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Tubing</a:t>
            </a:r>
            <a:endParaRPr lang="en-US" sz="1400" dirty="0">
              <a:solidFill>
                <a:srgbClr val="000000"/>
              </a:solidFill>
            </a:endParaRPr>
          </a:p>
        </p:txBody>
      </p:sp>
      <p:sp>
        <p:nvSpPr>
          <p:cNvPr id="20" name="Rectangle 19"/>
          <p:cNvSpPr/>
          <p:nvPr/>
        </p:nvSpPr>
        <p:spPr>
          <a:xfrm>
            <a:off x="2781299" y="4438650"/>
            <a:ext cx="895351"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0000"/>
                </a:solidFill>
              </a:rPr>
              <a:t>Packer</a:t>
            </a:r>
            <a:endParaRPr lang="en-US" sz="1400" dirty="0">
              <a:solidFill>
                <a:srgbClr val="000000"/>
              </a:solidFill>
            </a:endParaRPr>
          </a:p>
        </p:txBody>
      </p:sp>
      <p:sp>
        <p:nvSpPr>
          <p:cNvPr id="21" name="Rectangle 20"/>
          <p:cNvSpPr/>
          <p:nvPr/>
        </p:nvSpPr>
        <p:spPr>
          <a:xfrm>
            <a:off x="2419349" y="5286375"/>
            <a:ext cx="1019175" cy="63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Injected Water through perforation</a:t>
            </a:r>
            <a:endParaRPr lang="en-US" sz="1200" dirty="0">
              <a:solidFill>
                <a:srgbClr val="000000"/>
              </a:solidFill>
            </a:endParaRPr>
          </a:p>
        </p:txBody>
      </p:sp>
      <p:sp>
        <p:nvSpPr>
          <p:cNvPr id="22" name="Rectangle 21"/>
          <p:cNvSpPr/>
          <p:nvPr/>
        </p:nvSpPr>
        <p:spPr>
          <a:xfrm>
            <a:off x="1285874" y="1352549"/>
            <a:ext cx="1028701"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Characteristics of Production Brine</a:t>
            </a:r>
            <a:endParaRPr lang="en-US" dirty="0"/>
          </a:p>
        </p:txBody>
      </p:sp>
      <p:sp>
        <p:nvSpPr>
          <p:cNvPr id="7" name="Content Placeholder 6"/>
          <p:cNvSpPr>
            <a:spLocks noGrp="1"/>
          </p:cNvSpPr>
          <p:nvPr>
            <p:ph idx="1"/>
          </p:nvPr>
        </p:nvSpPr>
        <p:spPr/>
        <p:txBody>
          <a:bodyPr/>
          <a:lstStyle/>
          <a:p>
            <a:pPr>
              <a:spcBef>
                <a:spcPts val="600"/>
              </a:spcBef>
              <a:spcAft>
                <a:spcPts val="1200"/>
              </a:spcAft>
            </a:pPr>
            <a:r>
              <a:rPr lang="en-US" sz="2400" b="1" dirty="0" smtClean="0"/>
              <a:t>Extreme salinity</a:t>
            </a:r>
          </a:p>
          <a:p>
            <a:pPr lvl="1">
              <a:spcBef>
                <a:spcPts val="600"/>
              </a:spcBef>
              <a:spcAft>
                <a:spcPts val="1200"/>
              </a:spcAft>
            </a:pPr>
            <a:r>
              <a:rPr lang="en-US" sz="2000" dirty="0" smtClean="0"/>
              <a:t>Drinking water = up to 1,000ppm</a:t>
            </a:r>
          </a:p>
          <a:p>
            <a:pPr lvl="1">
              <a:spcBef>
                <a:spcPts val="600"/>
              </a:spcBef>
              <a:spcAft>
                <a:spcPts val="1200"/>
              </a:spcAft>
            </a:pPr>
            <a:r>
              <a:rPr lang="en-US" sz="2000" dirty="0" smtClean="0"/>
              <a:t>Agricultural irrigation = up to 2,000ppm</a:t>
            </a:r>
          </a:p>
          <a:p>
            <a:pPr lvl="1">
              <a:spcBef>
                <a:spcPts val="600"/>
              </a:spcBef>
              <a:spcAft>
                <a:spcPts val="1200"/>
              </a:spcAft>
            </a:pPr>
            <a:r>
              <a:rPr lang="en-US" sz="2000" dirty="0" smtClean="0"/>
              <a:t>Sea water = 30,000 – 50,000ppm</a:t>
            </a:r>
          </a:p>
          <a:p>
            <a:pPr lvl="1">
              <a:spcBef>
                <a:spcPts val="600"/>
              </a:spcBef>
              <a:spcAft>
                <a:spcPts val="1200"/>
              </a:spcAft>
            </a:pPr>
            <a:r>
              <a:rPr lang="en-US" sz="2000" b="1" dirty="0" smtClean="0"/>
              <a:t>Production brine = 30,000 – 180,000ppm</a:t>
            </a:r>
          </a:p>
          <a:p>
            <a:pPr lvl="1">
              <a:spcBef>
                <a:spcPts val="1800"/>
              </a:spcBef>
              <a:spcAft>
                <a:spcPts val="1200"/>
              </a:spcAft>
              <a:buNone/>
            </a:pPr>
            <a:r>
              <a:rPr lang="en-US" sz="2400" b="1" dirty="0" smtClean="0"/>
              <a:t>Other components</a:t>
            </a:r>
          </a:p>
          <a:p>
            <a:pPr lvl="1">
              <a:spcBef>
                <a:spcPts val="600"/>
              </a:spcBef>
              <a:spcAft>
                <a:spcPts val="1200"/>
              </a:spcAft>
            </a:pPr>
            <a:r>
              <a:rPr lang="en-US" sz="2000" dirty="0" smtClean="0"/>
              <a:t>Drilling and completion fluids</a:t>
            </a:r>
          </a:p>
          <a:p>
            <a:pPr lvl="1">
              <a:spcBef>
                <a:spcPts val="600"/>
              </a:spcBef>
              <a:spcAft>
                <a:spcPts val="1200"/>
              </a:spcAft>
            </a:pPr>
            <a:r>
              <a:rPr lang="en-US" sz="2000" dirty="0" smtClean="0"/>
              <a:t>Heavy metals</a:t>
            </a:r>
          </a:p>
          <a:p>
            <a:pPr lvl="1">
              <a:spcBef>
                <a:spcPts val="600"/>
              </a:spcBef>
              <a:spcAft>
                <a:spcPts val="1200"/>
              </a:spcAft>
            </a:pPr>
            <a:r>
              <a:rPr lang="en-US" sz="2000" dirty="0" smtClean="0"/>
              <a:t>Radioactive elements (NORM)</a:t>
            </a:r>
          </a:p>
          <a:p>
            <a:pPr lvl="1">
              <a:spcBef>
                <a:spcPts val="600"/>
              </a:spcBef>
              <a:spcAft>
                <a:spcPts val="1200"/>
              </a:spcAft>
              <a:buNone/>
            </a:pPr>
            <a:endParaRPr lang="en-US" dirty="0" smtClean="0"/>
          </a:p>
        </p:txBody>
      </p:sp>
      <p:sp>
        <p:nvSpPr>
          <p:cNvPr id="4" name="Slide Number Placeholder 3"/>
          <p:cNvSpPr>
            <a:spLocks noGrp="1"/>
          </p:cNvSpPr>
          <p:nvPr>
            <p:ph type="sldNum" sz="quarter" idx="12"/>
          </p:nvPr>
        </p:nvSpPr>
        <p:spPr/>
        <p:txBody>
          <a:bodyPr/>
          <a:lstStyle/>
          <a:p>
            <a:fld id="{E91CA0B9-F148-4D36-99AA-F3695E16ED2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Surface Requirements</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600"/>
              </a:spcAft>
            </a:pPr>
            <a:r>
              <a:rPr lang="en-US" sz="2000" dirty="0" smtClean="0"/>
              <a:t>In addition to requirements regarding downhole completion, the TRRC requires surface safety and security measures:</a:t>
            </a:r>
          </a:p>
          <a:p>
            <a:pPr lvl="1">
              <a:spcBef>
                <a:spcPts val="600"/>
              </a:spcBef>
              <a:spcAft>
                <a:spcPts val="600"/>
              </a:spcAft>
            </a:pPr>
            <a:r>
              <a:rPr lang="en-US" sz="2000" dirty="0" smtClean="0"/>
              <a:t>Construction of surface facility components (pits, catch basins, brine storage and treatment components, etc.) must meet minimum specifications</a:t>
            </a:r>
          </a:p>
          <a:p>
            <a:pPr lvl="1">
              <a:spcBef>
                <a:spcPts val="600"/>
              </a:spcBef>
              <a:spcAft>
                <a:spcPts val="600"/>
              </a:spcAft>
            </a:pPr>
            <a:r>
              <a:rPr lang="en-US" sz="2000" dirty="0" smtClean="0"/>
              <a:t>Dikes to prevent spill migration must be constructed around all storage, treatment and injection components</a:t>
            </a:r>
          </a:p>
          <a:p>
            <a:pPr lvl="1">
              <a:spcBef>
                <a:spcPts val="600"/>
              </a:spcBef>
              <a:spcAft>
                <a:spcPts val="600"/>
              </a:spcAft>
            </a:pPr>
            <a:r>
              <a:rPr lang="en-US" sz="2000" dirty="0" smtClean="0"/>
              <a:t>The surface facilities must have security measures to prevent unauthorized access, including fencing (or other barriers to entry) and a lockable gate</a:t>
            </a:r>
          </a:p>
          <a:p>
            <a:pPr lvl="1">
              <a:spcBef>
                <a:spcPts val="600"/>
              </a:spcBef>
              <a:spcAft>
                <a:spcPts val="600"/>
              </a:spcAft>
            </a:pPr>
            <a:r>
              <a:rPr lang="en-US" sz="2000" dirty="0" smtClean="0"/>
              <a:t>All storage tanks must be equipped with a device (visual gauge or alarm) to alert personnel when the tank is within 130 barrels of its capacity</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Protest &amp; Hearing</a:t>
            </a:r>
            <a:endParaRPr lang="en-US" dirty="0"/>
          </a:p>
        </p:txBody>
      </p:sp>
      <p:sp>
        <p:nvSpPr>
          <p:cNvPr id="7" name="Content Placeholder 6"/>
          <p:cNvSpPr>
            <a:spLocks noGrp="1"/>
          </p:cNvSpPr>
          <p:nvPr>
            <p:ph idx="1"/>
          </p:nvPr>
        </p:nvSpPr>
        <p:spPr>
          <a:xfrm>
            <a:off x="457199" y="1189038"/>
            <a:ext cx="8210551" cy="5048250"/>
          </a:xfrm>
        </p:spPr>
        <p:txBody>
          <a:bodyPr/>
          <a:lstStyle/>
          <a:p>
            <a:pPr>
              <a:spcBef>
                <a:spcPts val="600"/>
              </a:spcBef>
              <a:spcAft>
                <a:spcPts val="1200"/>
              </a:spcAft>
            </a:pPr>
            <a:r>
              <a:rPr lang="en-US" sz="2400" dirty="0" smtClean="0"/>
              <a:t>An interested party that objects to the creation of the proposed well may protest and request a hearing</a:t>
            </a:r>
          </a:p>
          <a:p>
            <a:pPr marL="285750" indent="-285750">
              <a:spcBef>
                <a:spcPts val="600"/>
              </a:spcBef>
              <a:spcAft>
                <a:spcPts val="1200"/>
              </a:spcAft>
              <a:buFont typeface="Arial" pitchFamily="34" charset="0"/>
              <a:buChar char="•"/>
            </a:pPr>
            <a:r>
              <a:rPr lang="en-US" sz="2400" dirty="0" smtClean="0"/>
              <a:t>Protest must be filed within 15 days of receipt of notice</a:t>
            </a:r>
          </a:p>
          <a:p>
            <a:pPr marL="285750" indent="-285750">
              <a:spcBef>
                <a:spcPts val="600"/>
              </a:spcBef>
              <a:spcAft>
                <a:spcPts val="1200"/>
              </a:spcAft>
              <a:buFont typeface="Arial" pitchFamily="34" charset="0"/>
              <a:buChar char="•"/>
            </a:pPr>
            <a:r>
              <a:rPr lang="en-US" sz="2400" dirty="0" smtClean="0"/>
              <a:t>Protesting party must show that it has or will suffer actual injury or economic damages as a result of the well</a:t>
            </a:r>
          </a:p>
          <a:p>
            <a:pPr marL="285750" indent="-285750">
              <a:spcBef>
                <a:spcPts val="600"/>
              </a:spcBef>
              <a:spcAft>
                <a:spcPts val="1200"/>
              </a:spcAft>
              <a:buFont typeface="Arial" pitchFamily="34" charset="0"/>
              <a:buChar char="•"/>
            </a:pPr>
            <a:r>
              <a:rPr lang="en-US" sz="2400" dirty="0" smtClean="0"/>
              <a:t>Members of the general public do not have standing to protest the well</a:t>
            </a:r>
          </a:p>
          <a:p>
            <a:pPr marL="285750" indent="-285750">
              <a:spcBef>
                <a:spcPts val="600"/>
              </a:spcBef>
              <a:spcAft>
                <a:spcPts val="1200"/>
              </a:spcAft>
              <a:buFont typeface="Arial" pitchFamily="34" charset="0"/>
              <a:buChar char="•"/>
            </a:pPr>
            <a:r>
              <a:rPr lang="en-US" sz="2400" dirty="0" smtClean="0"/>
              <a:t>Initial hearing is held before an examiner employed by the TRRC</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Protest &amp; Hearing (cont.)</a:t>
            </a:r>
            <a:endParaRPr lang="en-US" dirty="0"/>
          </a:p>
        </p:txBody>
      </p:sp>
      <p:sp>
        <p:nvSpPr>
          <p:cNvPr id="7" name="Content Placeholder 6"/>
          <p:cNvSpPr>
            <a:spLocks noGrp="1"/>
          </p:cNvSpPr>
          <p:nvPr>
            <p:ph idx="1"/>
          </p:nvPr>
        </p:nvSpPr>
        <p:spPr>
          <a:xfrm>
            <a:off x="457199" y="1189038"/>
            <a:ext cx="8210551" cy="5048250"/>
          </a:xfrm>
        </p:spPr>
        <p:txBody>
          <a:bodyPr/>
          <a:lstStyle/>
          <a:p>
            <a:pPr marL="285750" indent="-285750">
              <a:spcBef>
                <a:spcPts val="600"/>
              </a:spcBef>
              <a:spcAft>
                <a:spcPts val="1200"/>
              </a:spcAft>
              <a:buFont typeface="Arial" pitchFamily="34" charset="0"/>
              <a:buChar char="•"/>
            </a:pPr>
            <a:r>
              <a:rPr lang="en-US" sz="2400" dirty="0" smtClean="0"/>
              <a:t>The examiner issues a written report that recommends a course of action to the TRRC</a:t>
            </a:r>
          </a:p>
          <a:p>
            <a:pPr marL="285750" indent="-285750">
              <a:spcBef>
                <a:spcPts val="600"/>
              </a:spcBef>
              <a:spcAft>
                <a:spcPts val="1200"/>
              </a:spcAft>
              <a:buFont typeface="Arial" pitchFamily="34" charset="0"/>
              <a:buChar char="•"/>
            </a:pPr>
            <a:r>
              <a:rPr lang="en-US" sz="2400" dirty="0" smtClean="0"/>
              <a:t>The TRRC makes a determination regarding the protest at a public meeting</a:t>
            </a:r>
          </a:p>
          <a:p>
            <a:pPr marL="285750" indent="-285750">
              <a:spcBef>
                <a:spcPts val="600"/>
              </a:spcBef>
              <a:spcAft>
                <a:spcPts val="1200"/>
              </a:spcAft>
              <a:buFont typeface="Arial" pitchFamily="34" charset="0"/>
              <a:buChar char="•"/>
            </a:pPr>
            <a:r>
              <a:rPr lang="en-US" sz="2400" dirty="0" smtClean="0"/>
              <a:t>Full protest generally requires 6-12 months to complete</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Post-Permitting Operation Reports</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000" dirty="0" smtClean="0"/>
              <a:t>Completion Report – filed within 30 days after completion </a:t>
            </a:r>
          </a:p>
          <a:p>
            <a:pPr lvl="2">
              <a:spcBef>
                <a:spcPts val="600"/>
              </a:spcBef>
              <a:spcAft>
                <a:spcPts val="600"/>
              </a:spcAft>
            </a:pPr>
            <a:r>
              <a:rPr lang="en-US" sz="2000" dirty="0" smtClean="0"/>
              <a:t>Casing and cementing record</a:t>
            </a:r>
          </a:p>
          <a:p>
            <a:pPr lvl="2">
              <a:spcBef>
                <a:spcPts val="600"/>
              </a:spcBef>
              <a:spcAft>
                <a:spcPts val="600"/>
              </a:spcAft>
            </a:pPr>
            <a:r>
              <a:rPr lang="en-US" sz="2000" dirty="0" smtClean="0"/>
              <a:t>Packer depth</a:t>
            </a:r>
          </a:p>
          <a:p>
            <a:pPr lvl="2">
              <a:spcBef>
                <a:spcPts val="600"/>
              </a:spcBef>
              <a:spcAft>
                <a:spcPts val="600"/>
              </a:spcAft>
            </a:pPr>
            <a:r>
              <a:rPr lang="en-US" sz="2000" dirty="0" smtClean="0"/>
              <a:t>Injection zone – must report actual depth of perforation</a:t>
            </a:r>
          </a:p>
          <a:p>
            <a:pPr lvl="2">
              <a:spcBef>
                <a:spcPts val="600"/>
              </a:spcBef>
              <a:spcAft>
                <a:spcPts val="1200"/>
              </a:spcAft>
            </a:pPr>
            <a:r>
              <a:rPr lang="en-US" sz="2000" dirty="0" smtClean="0"/>
              <a:t>Indicate if a cement squeeze was performed</a:t>
            </a:r>
          </a:p>
          <a:p>
            <a:pPr lvl="1">
              <a:spcBef>
                <a:spcPts val="600"/>
              </a:spcBef>
              <a:spcAft>
                <a:spcPts val="1200"/>
              </a:spcAft>
            </a:pPr>
            <a:r>
              <a:rPr lang="en-US" sz="2000" dirty="0" smtClean="0"/>
              <a:t>Mechanical Integrity Test Report – a successful integrity test must be performed before any fluid injection</a:t>
            </a:r>
          </a:p>
          <a:p>
            <a:pPr lvl="2">
              <a:spcBef>
                <a:spcPts val="600"/>
              </a:spcBef>
              <a:spcAft>
                <a:spcPts val="1200"/>
              </a:spcAft>
            </a:pPr>
            <a:r>
              <a:rPr lang="en-US" sz="2000" dirty="0" smtClean="0"/>
              <a:t>Additional integrity tests must be performed at least every 5 years</a:t>
            </a:r>
          </a:p>
          <a:p>
            <a:pPr lvl="1">
              <a:spcBef>
                <a:spcPts val="600"/>
              </a:spcBef>
              <a:spcAft>
                <a:spcPts val="1200"/>
              </a:spcAft>
            </a:pPr>
            <a:r>
              <a:rPr lang="en-US" sz="2000" dirty="0" smtClean="0"/>
              <a:t>Annual Monitoring Report provides monthly injection volume for subject year</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a:spLocks noGrp="1"/>
          </p:cNvSpPr>
          <p:nvPr>
            <p:ph type="ctrTitle"/>
          </p:nvPr>
        </p:nvSpPr>
        <p:spPr>
          <a:xfrm>
            <a:off x="468313" y="1341439"/>
            <a:ext cx="8207375" cy="2324099"/>
          </a:xfrm>
        </p:spPr>
        <p:txBody>
          <a:bodyPr>
            <a:normAutofit/>
          </a:bodyPr>
          <a:lstStyle/>
          <a:p>
            <a:r>
              <a:rPr lang="en-US" sz="3600" dirty="0" smtClean="0"/>
              <a:t>Takeaways</a:t>
            </a:r>
            <a:endParaRPr lang="en-US" sz="3600" dirty="0"/>
          </a:p>
        </p:txBody>
      </p:sp>
      <p:sp>
        <p:nvSpPr>
          <p:cNvPr id="8" name="Slide Number Placeholder 3"/>
          <p:cNvSpPr txBox="1">
            <a:spLocks/>
          </p:cNvSpPr>
          <p:nvPr/>
        </p:nvSpPr>
        <p:spPr>
          <a:xfrm>
            <a:off x="7729412" y="6410894"/>
            <a:ext cx="956452" cy="24606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CA0B9-F148-4D36-99AA-F3695E16ED27}"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Takeaways</a:t>
            </a:r>
            <a:endParaRPr lang="en-US" dirty="0"/>
          </a:p>
        </p:txBody>
      </p:sp>
      <p:sp>
        <p:nvSpPr>
          <p:cNvPr id="7" name="Content Placeholder 6"/>
          <p:cNvSpPr>
            <a:spLocks noGrp="1"/>
          </p:cNvSpPr>
          <p:nvPr>
            <p:ph idx="1"/>
          </p:nvPr>
        </p:nvSpPr>
        <p:spPr>
          <a:xfrm>
            <a:off x="447674" y="1217613"/>
            <a:ext cx="8210551" cy="5048250"/>
          </a:xfrm>
        </p:spPr>
        <p:txBody>
          <a:bodyPr/>
          <a:lstStyle/>
          <a:p>
            <a:pPr lvl="1">
              <a:spcBef>
                <a:spcPts val="600"/>
              </a:spcBef>
              <a:spcAft>
                <a:spcPts val="600"/>
              </a:spcAft>
            </a:pPr>
            <a:r>
              <a:rPr lang="en-US" sz="2400" dirty="0" smtClean="0"/>
              <a:t>Groundwater protection continues to be a critical issue of concern for both regulators and the public</a:t>
            </a:r>
          </a:p>
          <a:p>
            <a:pPr lvl="2">
              <a:spcBef>
                <a:spcPts val="600"/>
              </a:spcBef>
              <a:spcAft>
                <a:spcPts val="600"/>
              </a:spcAft>
            </a:pPr>
            <a:r>
              <a:rPr lang="en-US" sz="2400" dirty="0" smtClean="0"/>
              <a:t>Subsurface migration of fluids</a:t>
            </a:r>
          </a:p>
          <a:p>
            <a:pPr lvl="2">
              <a:spcBef>
                <a:spcPts val="600"/>
              </a:spcBef>
              <a:spcAft>
                <a:spcPts val="1200"/>
              </a:spcAft>
            </a:pPr>
            <a:r>
              <a:rPr lang="en-US" sz="2400" dirty="0" smtClean="0"/>
              <a:t>Disclosure of chemicals contained in injected fluids</a:t>
            </a:r>
          </a:p>
          <a:p>
            <a:pPr lvl="1">
              <a:spcBef>
                <a:spcPts val="600"/>
              </a:spcBef>
              <a:spcAft>
                <a:spcPts val="600"/>
              </a:spcAft>
            </a:pPr>
            <a:r>
              <a:rPr lang="en-US" sz="2400" dirty="0" smtClean="0"/>
              <a:t>Continuing discussion regarding expansion of notification requirements</a:t>
            </a:r>
          </a:p>
          <a:p>
            <a:pPr lvl="2">
              <a:spcBef>
                <a:spcPts val="600"/>
              </a:spcBef>
              <a:spcAft>
                <a:spcPts val="600"/>
              </a:spcAft>
            </a:pPr>
            <a:r>
              <a:rPr lang="en-US" sz="2400" dirty="0" smtClean="0"/>
              <a:t>Groundwater Conservation Districts</a:t>
            </a:r>
          </a:p>
          <a:p>
            <a:pPr lvl="2">
              <a:spcBef>
                <a:spcPts val="600"/>
              </a:spcBef>
              <a:spcAft>
                <a:spcPts val="1200"/>
              </a:spcAft>
            </a:pPr>
            <a:r>
              <a:rPr lang="en-US" sz="2400" dirty="0" smtClean="0"/>
              <a:t>Larger area of surface and subsurface owners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dirty="0" smtClean="0"/>
              <a:t>Takeaways (cont.)</a:t>
            </a:r>
            <a:endParaRPr lang="en-US" dirty="0"/>
          </a:p>
        </p:txBody>
      </p:sp>
      <p:sp>
        <p:nvSpPr>
          <p:cNvPr id="7" name="Content Placeholder 6"/>
          <p:cNvSpPr>
            <a:spLocks noGrp="1"/>
          </p:cNvSpPr>
          <p:nvPr>
            <p:ph idx="1"/>
          </p:nvPr>
        </p:nvSpPr>
        <p:spPr>
          <a:xfrm>
            <a:off x="457199" y="1189038"/>
            <a:ext cx="8210551" cy="5048250"/>
          </a:xfrm>
        </p:spPr>
        <p:txBody>
          <a:bodyPr/>
          <a:lstStyle/>
          <a:p>
            <a:pPr lvl="1">
              <a:spcBef>
                <a:spcPts val="600"/>
              </a:spcBef>
              <a:spcAft>
                <a:spcPts val="600"/>
              </a:spcAft>
            </a:pPr>
            <a:r>
              <a:rPr lang="en-US" sz="2400" dirty="0" smtClean="0"/>
              <a:t>Geologic variations make accurate data sources critical</a:t>
            </a:r>
          </a:p>
          <a:p>
            <a:pPr lvl="2">
              <a:spcBef>
                <a:spcPts val="600"/>
              </a:spcBef>
              <a:spcAft>
                <a:spcPts val="600"/>
              </a:spcAft>
            </a:pPr>
            <a:r>
              <a:rPr lang="en-US" sz="2400" dirty="0" smtClean="0"/>
              <a:t>Groundwater depth</a:t>
            </a:r>
          </a:p>
          <a:p>
            <a:pPr lvl="2">
              <a:spcBef>
                <a:spcPts val="600"/>
              </a:spcBef>
              <a:spcAft>
                <a:spcPts val="600"/>
              </a:spcAft>
            </a:pPr>
            <a:r>
              <a:rPr lang="en-US" sz="2400" dirty="0" smtClean="0"/>
              <a:t>Geologic formations</a:t>
            </a:r>
          </a:p>
          <a:p>
            <a:pPr lvl="2">
              <a:spcBef>
                <a:spcPts val="600"/>
              </a:spcBef>
              <a:spcAft>
                <a:spcPts val="1200"/>
              </a:spcAft>
            </a:pPr>
            <a:r>
              <a:rPr lang="en-US" sz="2400" dirty="0" smtClean="0"/>
              <a:t>Other wells that penetrate to injection formation</a:t>
            </a:r>
          </a:p>
          <a:p>
            <a:pPr lvl="1">
              <a:spcBef>
                <a:spcPts val="600"/>
              </a:spcBef>
              <a:spcAft>
                <a:spcPts val="600"/>
              </a:spcAft>
            </a:pPr>
            <a:r>
              <a:rPr lang="en-US" sz="2400" dirty="0" smtClean="0"/>
              <a:t>Cemented casing is regarded as the best protection for well integrity</a:t>
            </a:r>
          </a:p>
          <a:p>
            <a:pPr lvl="2">
              <a:spcBef>
                <a:spcPts val="600"/>
              </a:spcBef>
              <a:spcAft>
                <a:spcPts val="600"/>
              </a:spcAft>
            </a:pPr>
            <a:r>
              <a:rPr lang="en-US" sz="2400" dirty="0" smtClean="0"/>
              <a:t>Surface casing through full depth of groundwater</a:t>
            </a:r>
          </a:p>
          <a:p>
            <a:pPr lvl="2">
              <a:spcBef>
                <a:spcPts val="600"/>
              </a:spcBef>
              <a:spcAft>
                <a:spcPts val="1200"/>
              </a:spcAft>
            </a:pPr>
            <a:r>
              <a:rPr lang="en-US" sz="2400" dirty="0" smtClean="0"/>
              <a:t>Production casing through all injection and production zones</a:t>
            </a:r>
          </a:p>
        </p:txBody>
      </p:sp>
      <p:sp>
        <p:nvSpPr>
          <p:cNvPr id="4" name="Slide Number Placeholder 3"/>
          <p:cNvSpPr>
            <a:spLocks noGrp="1"/>
          </p:cNvSpPr>
          <p:nvPr>
            <p:ph type="sldNum" sz="quarter" idx="12"/>
          </p:nvPr>
        </p:nvSpPr>
        <p:spPr/>
        <p:txBody>
          <a:bodyPr/>
          <a:lstStyle/>
          <a:p>
            <a:fld id="{E91CA0B9-F148-4D36-99AA-F3695E16ED27}"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Fluids</a:t>
            </a:r>
            <a:endParaRPr lang="en-US" dirty="0"/>
          </a:p>
        </p:txBody>
      </p:sp>
      <p:sp>
        <p:nvSpPr>
          <p:cNvPr id="7" name="Content Placeholder 6"/>
          <p:cNvSpPr>
            <a:spLocks noGrp="1"/>
          </p:cNvSpPr>
          <p:nvPr>
            <p:ph idx="1"/>
          </p:nvPr>
        </p:nvSpPr>
        <p:spPr/>
        <p:txBody>
          <a:bodyPr/>
          <a:lstStyle/>
          <a:p>
            <a:pPr lvl="1">
              <a:spcBef>
                <a:spcPts val="600"/>
              </a:spcBef>
              <a:spcAft>
                <a:spcPts val="1200"/>
              </a:spcAft>
            </a:pPr>
            <a:r>
              <a:rPr lang="en-US" sz="2400" b="1" dirty="0" smtClean="0"/>
              <a:t>Completion Fluids</a:t>
            </a:r>
            <a:r>
              <a:rPr lang="en-US" sz="2400" dirty="0" smtClean="0"/>
              <a:t> –</a:t>
            </a:r>
            <a:r>
              <a:rPr lang="en-US" sz="2400" b="1" dirty="0" smtClean="0"/>
              <a:t> </a:t>
            </a:r>
            <a:r>
              <a:rPr lang="en-US" sz="2400" dirty="0" smtClean="0"/>
              <a:t>Fluids injected into well to improve hydrocarbon flow, whether as part of a completion of a conventional or an unconventional formation</a:t>
            </a:r>
          </a:p>
          <a:p>
            <a:pPr lvl="1">
              <a:spcBef>
                <a:spcPts val="600"/>
              </a:spcBef>
              <a:spcAft>
                <a:spcPts val="1200"/>
              </a:spcAft>
            </a:pPr>
            <a:r>
              <a:rPr lang="en-US" sz="2400" b="1" dirty="0" smtClean="0"/>
              <a:t>Flowback Brine </a:t>
            </a:r>
            <a:r>
              <a:rPr lang="en-US" sz="2400" dirty="0" smtClean="0"/>
              <a:t>–</a:t>
            </a:r>
            <a:r>
              <a:rPr lang="en-US" sz="2400" b="1" dirty="0" smtClean="0"/>
              <a:t> </a:t>
            </a:r>
            <a:r>
              <a:rPr lang="en-US" sz="2400" dirty="0" smtClean="0"/>
              <a:t>Immediately following completion of a new well, the release of injection pressure causes water and completion fluids to flow back up through the wellbore to the surface (completion fluids = 5-20% of volume)</a:t>
            </a:r>
          </a:p>
          <a:p>
            <a:pPr lvl="1">
              <a:spcBef>
                <a:spcPts val="600"/>
              </a:spcBef>
              <a:spcAft>
                <a:spcPts val="1200"/>
              </a:spcAft>
            </a:pPr>
            <a:r>
              <a:rPr lang="en-US" sz="2400" b="1" dirty="0" smtClean="0"/>
              <a:t>Ordinary Production Brine </a:t>
            </a:r>
            <a:r>
              <a:rPr lang="en-US" sz="2400" dirty="0" smtClean="0"/>
              <a:t>–</a:t>
            </a:r>
            <a:r>
              <a:rPr lang="en-US" sz="2400" b="1" dirty="0" smtClean="0"/>
              <a:t> </a:t>
            </a:r>
            <a:r>
              <a:rPr lang="en-US" sz="2400" dirty="0" smtClean="0"/>
              <a:t>Within a few days after the well is completed, there is a decrease in total fluid and the concentration of completion fluids (completion fluids = &lt;5% of volume)</a:t>
            </a:r>
          </a:p>
        </p:txBody>
      </p:sp>
      <p:sp>
        <p:nvSpPr>
          <p:cNvPr id="4" name="Slide Number Placeholder 3"/>
          <p:cNvSpPr>
            <a:spLocks noGrp="1"/>
          </p:cNvSpPr>
          <p:nvPr>
            <p:ph type="sldNum" sz="quarter" idx="12"/>
          </p:nvPr>
        </p:nvSpPr>
        <p:spPr/>
        <p:txBody>
          <a:bodyPr/>
          <a:lstStyle/>
          <a:p>
            <a:fld id="{E91CA0B9-F148-4D36-99AA-F3695E16ED2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Spindletop Field, Beaumont, Texas c.1930</a:t>
            </a:r>
            <a:endParaRPr lang="en-US" dirty="0"/>
          </a:p>
        </p:txBody>
      </p:sp>
      <p:pic>
        <p:nvPicPr>
          <p:cNvPr id="5" name="Content Placeholder 4" descr="BeaumontSpindleTopOilField.jpg"/>
          <p:cNvPicPr>
            <a:picLocks noGrp="1" noChangeAspect="1"/>
          </p:cNvPicPr>
          <p:nvPr>
            <p:ph idx="1"/>
          </p:nvPr>
        </p:nvPicPr>
        <p:blipFill>
          <a:blip r:embed="rId2" cstate="print"/>
          <a:stretch>
            <a:fillRect/>
          </a:stretch>
        </p:blipFill>
        <p:spPr>
          <a:xfrm>
            <a:off x="638175" y="1257300"/>
            <a:ext cx="7829549" cy="5044447"/>
          </a:xfrm>
        </p:spPr>
      </p:pic>
      <p:sp>
        <p:nvSpPr>
          <p:cNvPr id="4" name="Slide Number Placeholder 3"/>
          <p:cNvSpPr>
            <a:spLocks noGrp="1"/>
          </p:cNvSpPr>
          <p:nvPr>
            <p:ph type="sldNum" sz="quarter" idx="12"/>
          </p:nvPr>
        </p:nvSpPr>
        <p:spPr/>
        <p:txBody>
          <a:bodyPr/>
          <a:lstStyle/>
          <a:p>
            <a:fld id="{E91CA0B9-F148-4D36-99AA-F3695E16ED2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Surface Disposal Methods Prior to Regulation</a:t>
            </a:r>
            <a:endParaRPr lang="en-US" dirty="0"/>
          </a:p>
        </p:txBody>
      </p:sp>
      <p:sp>
        <p:nvSpPr>
          <p:cNvPr id="7" name="Content Placeholder 6"/>
          <p:cNvSpPr>
            <a:spLocks noGrp="1"/>
          </p:cNvSpPr>
          <p:nvPr>
            <p:ph idx="1"/>
          </p:nvPr>
        </p:nvSpPr>
        <p:spPr/>
        <p:txBody>
          <a:bodyPr/>
          <a:lstStyle/>
          <a:p>
            <a:pPr>
              <a:spcBef>
                <a:spcPts val="600"/>
              </a:spcBef>
              <a:spcAft>
                <a:spcPts val="600"/>
              </a:spcAft>
            </a:pPr>
            <a:r>
              <a:rPr lang="en-US" sz="2400" b="1" dirty="0" smtClean="0"/>
              <a:t>Local dumping</a:t>
            </a:r>
          </a:p>
          <a:p>
            <a:pPr lvl="1">
              <a:spcBef>
                <a:spcPts val="600"/>
              </a:spcBef>
              <a:spcAft>
                <a:spcPts val="1200"/>
              </a:spcAft>
            </a:pPr>
            <a:r>
              <a:rPr lang="en-US" sz="2000" dirty="0" smtClean="0"/>
              <a:t>Severe impact on plant growth and agriculture</a:t>
            </a:r>
          </a:p>
          <a:p>
            <a:pPr lvl="1">
              <a:spcBef>
                <a:spcPts val="600"/>
              </a:spcBef>
              <a:spcAft>
                <a:spcPts val="600"/>
              </a:spcAft>
              <a:buNone/>
            </a:pPr>
            <a:r>
              <a:rPr lang="en-US" sz="2400" b="1" dirty="0" smtClean="0"/>
              <a:t>Rivers and lakes</a:t>
            </a:r>
          </a:p>
          <a:p>
            <a:pPr lvl="1">
              <a:spcBef>
                <a:spcPts val="600"/>
              </a:spcBef>
              <a:spcAft>
                <a:spcPts val="1200"/>
              </a:spcAft>
            </a:pPr>
            <a:r>
              <a:rPr lang="en-US" sz="2000" dirty="0" smtClean="0"/>
              <a:t>Severe impact on wildlife and drinking water sources</a:t>
            </a:r>
          </a:p>
          <a:p>
            <a:pPr lvl="1">
              <a:spcBef>
                <a:spcPts val="600"/>
              </a:spcBef>
              <a:spcAft>
                <a:spcPts val="600"/>
              </a:spcAft>
              <a:buNone/>
            </a:pPr>
            <a:r>
              <a:rPr lang="en-US" sz="2400" b="1" dirty="0" smtClean="0"/>
              <a:t>Evaporation pits</a:t>
            </a:r>
          </a:p>
          <a:p>
            <a:pPr lvl="1">
              <a:spcBef>
                <a:spcPts val="600"/>
              </a:spcBef>
              <a:spcAft>
                <a:spcPts val="600"/>
              </a:spcAft>
            </a:pPr>
            <a:r>
              <a:rPr lang="en-US" sz="2000" dirty="0" smtClean="0"/>
              <a:t>Slow disposal</a:t>
            </a:r>
          </a:p>
          <a:p>
            <a:pPr lvl="1">
              <a:spcBef>
                <a:spcPts val="600"/>
              </a:spcBef>
              <a:spcAft>
                <a:spcPts val="600"/>
              </a:spcAft>
            </a:pPr>
            <a:r>
              <a:rPr lang="en-US" sz="2000" dirty="0" smtClean="0"/>
              <a:t>Inappropriate in certain areas</a:t>
            </a:r>
          </a:p>
          <a:p>
            <a:pPr lvl="1">
              <a:spcBef>
                <a:spcPts val="600"/>
              </a:spcBef>
              <a:spcAft>
                <a:spcPts val="600"/>
              </a:spcAft>
            </a:pPr>
            <a:r>
              <a:rPr lang="en-US" sz="2000" dirty="0" smtClean="0"/>
              <a:t>Subject to uncontrolled variables</a:t>
            </a:r>
          </a:p>
          <a:p>
            <a:pPr lvl="1">
              <a:spcBef>
                <a:spcPts val="600"/>
              </a:spcBef>
              <a:spcAft>
                <a:spcPts val="600"/>
              </a:spcAft>
            </a:pPr>
            <a:r>
              <a:rPr lang="en-US" sz="2000" dirty="0" smtClean="0"/>
              <a:t>Residual salt concentrations</a:t>
            </a:r>
          </a:p>
          <a:p>
            <a:pPr lvl="1">
              <a:spcBef>
                <a:spcPts val="600"/>
              </a:spcBef>
              <a:spcAft>
                <a:spcPts val="1200"/>
              </a:spcAft>
            </a:pPr>
            <a:r>
              <a:rPr lang="en-US" sz="2000" dirty="0" smtClean="0"/>
              <a:t>Risk of spill</a:t>
            </a:r>
          </a:p>
        </p:txBody>
      </p:sp>
      <p:sp>
        <p:nvSpPr>
          <p:cNvPr id="4" name="Slide Number Placeholder 3"/>
          <p:cNvSpPr>
            <a:spLocks noGrp="1"/>
          </p:cNvSpPr>
          <p:nvPr>
            <p:ph type="sldNum" sz="quarter" idx="12"/>
          </p:nvPr>
        </p:nvSpPr>
        <p:spPr/>
        <p:txBody>
          <a:bodyPr/>
          <a:lstStyle/>
          <a:p>
            <a:fld id="{E91CA0B9-F148-4D36-99AA-F3695E16ED27}"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jaHmAI3aEWEhx9lLXpf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hvfPj942Eyd7PeIWx03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5B5Aztl9EOVhcadrzl8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ukosK85FUa65whKumRV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0jaHmAI3aEWEhx9lLXpf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4hvfPj942Eyd7PeIWx03i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5B5Aztl9EOVhcadrzl8q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ukosK85FUa65whKumR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0jaHmAI3aEWEhx9lLXpf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hvfPj942Eyd7PeIWx03i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5B5Aztl9EOVhcadrzl8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ukosK85FUa65whKumRVK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jaHmAI3aEWEhx9lLXpfU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hvfPj942Eyd7PeIWx03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5B5Aztl9EOVhcadrzl8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UR8dkWZkEegDtaiSJgf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ukosK85FUa65whKumRVKw"/>
</p:tagLst>
</file>

<file path=ppt/theme/theme1.xml><?xml version="1.0" encoding="utf-8"?>
<a:theme xmlns:a="http://schemas.openxmlformats.org/drawingml/2006/main" name="H&amp;K_Template">
  <a:themeElements>
    <a:clrScheme name="Custom 1">
      <a:dk1>
        <a:srgbClr val="002776"/>
      </a:dk1>
      <a:lt1>
        <a:sysClr val="window" lastClr="FFFFFF"/>
      </a:lt1>
      <a:dk2>
        <a:srgbClr val="002776"/>
      </a:dk2>
      <a:lt2>
        <a:srgbClr val="F2F2F2"/>
      </a:lt2>
      <a:accent1>
        <a:srgbClr val="002776"/>
      </a:accent1>
      <a:accent2>
        <a:srgbClr val="00A9E0"/>
      </a:accent2>
      <a:accent3>
        <a:srgbClr val="A0CFEB"/>
      </a:accent3>
      <a:accent4>
        <a:srgbClr val="61C250"/>
      </a:accent4>
      <a:accent5>
        <a:srgbClr val="981E32"/>
      </a:accent5>
      <a:accent6>
        <a:srgbClr val="E37222"/>
      </a:accent6>
      <a:hlink>
        <a:srgbClr val="00A9E0"/>
      </a:hlink>
      <a:folHlink>
        <a:srgbClr val="800080"/>
      </a:folHlink>
    </a:clrScheme>
    <a:fontScheme name="H&amp;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58A755E88646E43B29CEA67D66A0A35" ma:contentTypeVersion="1" ma:contentTypeDescription="Crear nuevo documento." ma:contentTypeScope="" ma:versionID="81ef9588947869d8f69abfc74c842930">
  <xsd:schema xmlns:xsd="http://www.w3.org/2001/XMLSchema" xmlns:xs="http://www.w3.org/2001/XMLSchema" xmlns:p="http://schemas.microsoft.com/office/2006/metadata/properties" xmlns:ns2="82b310fe-7b22-4955-a524-e07f16a618f4" targetNamespace="http://schemas.microsoft.com/office/2006/metadata/properties" ma:root="true" ma:fieldsID="8f3c12d8fd89956357b3fd766173f196" ns2:_="">
    <xsd:import namespace="82b310fe-7b22-4955-a524-e07f16a618f4"/>
    <xsd:element name="properties">
      <xsd:complexType>
        <xsd:sequence>
          <xsd:element name="documentManagement">
            <xsd:complexType>
              <xsd:all>
                <xsd:element ref="ns2:Te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310fe-7b22-4955-a524-e07f16a618f4" elementFormDefault="qualified">
    <xsd:import namespace="http://schemas.microsoft.com/office/2006/documentManagement/types"/>
    <xsd:import namespace="http://schemas.microsoft.com/office/infopath/2007/PartnerControls"/>
    <xsd:element name="Tema" ma:index="8" nillable="true" ma:displayName="Tema" ma:format="Dropdown" ma:internalName="Tema">
      <xsd:simpleType>
        <xsd:restriction base="dms:Choice">
          <xsd:enumeration value="Fundamentos Técnicos sobre diseño y construcción de pozos inyectores y conceptos"/>
          <xsd:enumeration value="Mejores prácticas asociadas a la operación de pozos inyectores"/>
          <xsd:enumeration value="Regulación internacional para pozos inyectores - Texas"/>
          <xsd:enumeration value="Regulación actual en Colombia - Sismicidad desencadenada y pozos de inyección desde el punto de vista técnico-ambiental"/>
          <xsd:enumeration value="Pozos de Agu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a xmlns="82b310fe-7b22-4955-a524-e07f16a618f4">Regulación internacional para pozos inyectores - Texas</Tema>
  </documentManagement>
</p:properties>
</file>

<file path=customXml/itemProps1.xml><?xml version="1.0" encoding="utf-8"?>
<ds:datastoreItem xmlns:ds="http://schemas.openxmlformats.org/officeDocument/2006/customXml" ds:itemID="{0CD1BBBB-1E3D-429E-B31C-8F454AD05B69}"/>
</file>

<file path=customXml/itemProps2.xml><?xml version="1.0" encoding="utf-8"?>
<ds:datastoreItem xmlns:ds="http://schemas.openxmlformats.org/officeDocument/2006/customXml" ds:itemID="{AE4D8C96-D478-4964-8F44-50C88C22AB62}"/>
</file>

<file path=customXml/itemProps3.xml><?xml version="1.0" encoding="utf-8"?>
<ds:datastoreItem xmlns:ds="http://schemas.openxmlformats.org/officeDocument/2006/customXml" ds:itemID="{8627DEB5-A360-4CC5-9683-970DADD068ED}"/>
</file>

<file path=docProps/app.xml><?xml version="1.0" encoding="utf-8"?>
<Properties xmlns="http://schemas.openxmlformats.org/officeDocument/2006/extended-properties" xmlns:vt="http://schemas.openxmlformats.org/officeDocument/2006/docPropsVTypes">
  <Template>H&amp;K_Template</Template>
  <TotalTime>3361</TotalTime>
  <Words>3470</Words>
  <Application>Microsoft Office PowerPoint</Application>
  <PresentationFormat>Presentación en pantalla (4:3)</PresentationFormat>
  <Paragraphs>409</Paragraphs>
  <Slides>68</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68</vt:i4>
      </vt:variant>
    </vt:vector>
  </HeadingPairs>
  <TitlesOfParts>
    <vt:vector size="75" baseType="lpstr">
      <vt:lpstr>Arial</vt:lpstr>
      <vt:lpstr>Arial Narrow</vt:lpstr>
      <vt:lpstr>Calibri</vt:lpstr>
      <vt:lpstr>Times New Roman</vt:lpstr>
      <vt:lpstr>H&amp;K_Template</vt:lpstr>
      <vt:lpstr>think-cell Slide</vt:lpstr>
      <vt:lpstr>Document</vt:lpstr>
      <vt:lpstr>Injection Well Regulation in Texas</vt:lpstr>
      <vt:lpstr>Presentation Outline</vt:lpstr>
      <vt:lpstr>Presentation Outline (cont.)</vt:lpstr>
      <vt:lpstr>Background and History</vt:lpstr>
      <vt:lpstr>Water Resulting From Hydrocarbon Production</vt:lpstr>
      <vt:lpstr>Characteristics of Production Brine</vt:lpstr>
      <vt:lpstr>Types of Fluids</vt:lpstr>
      <vt:lpstr>Spindletop Field, Beaumont, Texas c.1930</vt:lpstr>
      <vt:lpstr>Surface Disposal Methods Prior to Regulation</vt:lpstr>
      <vt:lpstr>North Dakota Brine Spill - 2011</vt:lpstr>
      <vt:lpstr>Subsurface Injection</vt:lpstr>
      <vt:lpstr>Injection Well Diagram</vt:lpstr>
      <vt:lpstr>Subsurface Injection Timeline</vt:lpstr>
      <vt:lpstr>Subsurface Injection Timeline (cont.)</vt:lpstr>
      <vt:lpstr>Subsurface Injection Timeline (cont.)</vt:lpstr>
      <vt:lpstr>Texas Railroad Commission</vt:lpstr>
      <vt:lpstr>Texas Injection Well Act</vt:lpstr>
      <vt:lpstr>Texas Injection Well Act (cont.)</vt:lpstr>
      <vt:lpstr>U.S. Safe Drinking Water Act</vt:lpstr>
      <vt:lpstr>Underground Injection Control Program</vt:lpstr>
      <vt:lpstr>UIC Program Primacy Map</vt:lpstr>
      <vt:lpstr>UIC Program Well Classes</vt:lpstr>
      <vt:lpstr>Interaction of U.S. and State Regulations</vt:lpstr>
      <vt:lpstr>Types of Class II Wells</vt:lpstr>
      <vt:lpstr>U.S. State Injection Well Data</vt:lpstr>
      <vt:lpstr>Permitting Process and Operations</vt:lpstr>
      <vt:lpstr>Objectives of Permitting Process</vt:lpstr>
      <vt:lpstr>Overview of Permitting Process</vt:lpstr>
      <vt:lpstr>Application Forms</vt:lpstr>
      <vt:lpstr>Application Fees</vt:lpstr>
      <vt:lpstr>General Permitting Requirements </vt:lpstr>
      <vt:lpstr>General Permitting Requirements (cont.)</vt:lpstr>
      <vt:lpstr>Permit Processing</vt:lpstr>
      <vt:lpstr>Permit Processing (cont.)</vt:lpstr>
      <vt:lpstr>Essential Geological Requirements </vt:lpstr>
      <vt:lpstr>Well Log</vt:lpstr>
      <vt:lpstr>Well Log Example</vt:lpstr>
      <vt:lpstr>Groundwater Depth Determination</vt:lpstr>
      <vt:lpstr>Types of Aquifers</vt:lpstr>
      <vt:lpstr>Base of Usable Quality Water Variance </vt:lpstr>
      <vt:lpstr>Review of Area Wells</vt:lpstr>
      <vt:lpstr>Review of Area Wells (cont.)</vt:lpstr>
      <vt:lpstr>TRRC Well Mapping Application</vt:lpstr>
      <vt:lpstr>TRRC Well Map</vt:lpstr>
      <vt:lpstr>TRRC Well Map</vt:lpstr>
      <vt:lpstr>Example of Application Well Map </vt:lpstr>
      <vt:lpstr>Example of Application Well Information Table</vt:lpstr>
      <vt:lpstr>Notice to Interested Parties </vt:lpstr>
      <vt:lpstr>Notice to Interested Parties (cont.) </vt:lpstr>
      <vt:lpstr>Publication</vt:lpstr>
      <vt:lpstr>Publication (cont.)</vt:lpstr>
      <vt:lpstr>Example of Published Notice</vt:lpstr>
      <vt:lpstr>Wellbore Protection Components</vt:lpstr>
      <vt:lpstr>Casing Diagram</vt:lpstr>
      <vt:lpstr>Surface Casing </vt:lpstr>
      <vt:lpstr>Examples of Surface Casing Depth Variance</vt:lpstr>
      <vt:lpstr>Production Casing</vt:lpstr>
      <vt:lpstr>Tubing and Packer </vt:lpstr>
      <vt:lpstr>Tubing and Packer Diagram </vt:lpstr>
      <vt:lpstr>Surface Requirements</vt:lpstr>
      <vt:lpstr>Protest &amp; Hearing</vt:lpstr>
      <vt:lpstr>Protest &amp; Hearing (cont.)</vt:lpstr>
      <vt:lpstr>Post-Permitting Operation Reports</vt:lpstr>
      <vt:lpstr>Takeaways</vt:lpstr>
      <vt:lpstr>Takeaways</vt:lpstr>
      <vt:lpstr>Takeaways (cont.)</vt:lpstr>
      <vt:lpstr>Presentación de PowerPoint</vt:lpstr>
      <vt:lpstr>Presentación de PowerPoint</vt:lpstr>
    </vt:vector>
  </TitlesOfParts>
  <Company>Holland &amp; Knight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fsstoval</dc:creator>
  <cp:lastModifiedBy>Administrador</cp:lastModifiedBy>
  <cp:revision>247</cp:revision>
  <dcterms:created xsi:type="dcterms:W3CDTF">2014-05-27T23:05:35Z</dcterms:created>
  <dcterms:modified xsi:type="dcterms:W3CDTF">2014-06-10T12:53:42Z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0x010100758A755E88646E43B29CEA67D66A0A35</vt:lpwstr>
  </property>
  <property fmtid="{D5CDD505-2E9C-101B-9397-08002B2CF9AE}" pid="3" name="Order">
    <vt:r8>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