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34"/>
  </p:notesMasterIdLst>
  <p:handoutMasterIdLst>
    <p:handoutMasterId r:id="rId35"/>
  </p:handoutMasterIdLst>
  <p:sldIdLst>
    <p:sldId id="404" r:id="rId6"/>
    <p:sldId id="405" r:id="rId7"/>
    <p:sldId id="420" r:id="rId8"/>
    <p:sldId id="415" r:id="rId9"/>
    <p:sldId id="439" r:id="rId10"/>
    <p:sldId id="441" r:id="rId11"/>
    <p:sldId id="442" r:id="rId12"/>
    <p:sldId id="443" r:id="rId13"/>
    <p:sldId id="444" r:id="rId14"/>
    <p:sldId id="445" r:id="rId15"/>
    <p:sldId id="446" r:id="rId16"/>
    <p:sldId id="449" r:id="rId17"/>
    <p:sldId id="448" r:id="rId18"/>
    <p:sldId id="447" r:id="rId19"/>
    <p:sldId id="450" r:id="rId20"/>
    <p:sldId id="451" r:id="rId21"/>
    <p:sldId id="453" r:id="rId22"/>
    <p:sldId id="452" r:id="rId23"/>
    <p:sldId id="454" r:id="rId24"/>
    <p:sldId id="455" r:id="rId25"/>
    <p:sldId id="456" r:id="rId26"/>
    <p:sldId id="458" r:id="rId27"/>
    <p:sldId id="457" r:id="rId28"/>
    <p:sldId id="459" r:id="rId29"/>
    <p:sldId id="460" r:id="rId30"/>
    <p:sldId id="461" r:id="rId31"/>
    <p:sldId id="410" r:id="rId32"/>
    <p:sldId id="41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" initials="C" lastIdx="23" clrIdx="0"/>
  <p:cmAuthor id="1" name="Carl Wakeman" initials="C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DD6"/>
    <a:srgbClr val="000000"/>
    <a:srgbClr val="CCE4DF"/>
    <a:srgbClr val="FFFFFF"/>
    <a:srgbClr val="666F74"/>
    <a:srgbClr val="B1A800"/>
    <a:srgbClr val="AD9B51"/>
    <a:srgbClr val="F1F6DB"/>
    <a:srgbClr val="BED600"/>
    <a:srgbClr val="8300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688" autoAdjust="0"/>
    <p:restoredTop sz="9024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-144" y="-96"/>
      </p:cViewPr>
      <p:guideLst>
        <p:guide orient="horz" pos="147"/>
        <p:guide orient="horz" pos="2361"/>
        <p:guide orient="horz" pos="102"/>
        <p:guide orient="horz" pos="2409"/>
        <p:guide orient="horz" pos="4199"/>
        <p:guide orient="horz" pos="666"/>
        <p:guide orient="horz" pos="3682"/>
        <p:guide orient="horz" pos="3433"/>
        <p:guide orient="horz" pos="1635"/>
        <p:guide pos="2869"/>
        <p:guide pos="5614"/>
        <p:guide pos="148"/>
        <p:guide pos="102"/>
        <p:guide pos="5665"/>
        <p:guide pos="386"/>
        <p:guide pos="3454"/>
        <p:guide pos="2309"/>
        <p:guide pos="705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7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E83F-9A4A-4D93-8B6D-4B8112BE3F6C}" type="datetimeFigureOut">
              <a:rPr lang="en-GB" smtClean="0">
                <a:latin typeface="Arial" pitchFamily="34" charset="0"/>
              </a:rPr>
              <a:pPr/>
              <a:t>26/11/2012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AA20-D3B9-4627-89F6-10F08E267625}" type="slidenum">
              <a:rPr lang="en-GB" smtClean="0">
                <a:latin typeface="Arial" pitchFamily="34" charset="0"/>
              </a:rPr>
              <a:pPr/>
              <a:t>‹Nº›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2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7BF77A4-95C4-49A7-B18D-D234C078783D}" type="datetimeFigureOut">
              <a:rPr lang="en-US" smtClean="0"/>
              <a:pPr/>
              <a:t>11/26/2012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7F40DFA-B482-4AD0-A536-856EB395C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8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ERM\Presentation template\Graphics\Covers and dividers\Butterfly hatching.jpg"/>
          <p:cNvPicPr>
            <a:picLocks noChangeAspect="1" noChangeArrowheads="1"/>
          </p:cNvPicPr>
          <p:nvPr userDrawn="1"/>
        </p:nvPicPr>
        <p:blipFill>
          <a:blip r:embed="rId2"/>
          <a:srcRect t="13210" b="36759"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36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5043025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sp>
        <p:nvSpPr>
          <p:cNvPr id="15" name="Snip Single Corner Rectangle 14"/>
          <p:cNvSpPr/>
          <p:nvPr userDrawn="1"/>
        </p:nvSpPr>
        <p:spPr>
          <a:xfrm>
            <a:off x="9229296" y="57651"/>
            <a:ext cx="1816886" cy="177234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Generic Front Cover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is the generic slide front cover, but you can also make a selection from the Minerva Slide Front Cover Library or customise your own front cover by using the Custom Cover Slide from the Slide Bank or Basic Slide set.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D.Blu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L.Blu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Gree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Case_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65538" y="1057275"/>
            <a:ext cx="5246687" cy="478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_Title_Used with manual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“Insert” then choose</a:t>
            </a:r>
            <a:r>
              <a:rPr lang="en-GB" baseline="0" dirty="0" smtClean="0"/>
              <a:t> “</a:t>
            </a:r>
            <a:r>
              <a:rPr lang="en-GB" dirty="0" smtClean="0"/>
              <a:t>Picture” – select your picture.</a:t>
            </a:r>
            <a:br>
              <a:rPr lang="en-GB" dirty="0" smtClean="0"/>
            </a:br>
            <a:r>
              <a:rPr lang="en-GB" dirty="0" smtClean="0"/>
              <a:t>Right click your picture and “Send to back”.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ERM\Presentation template\Graphics\Covers and dividers\Supplied covers\Finished crops\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"/>
          <a:stretch>
            <a:fillRect/>
          </a:stretch>
        </p:blipFill>
        <p:spPr bwMode="auto">
          <a:xfrm>
            <a:off x="0" y="0"/>
            <a:ext cx="9144000" cy="68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36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5043025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19476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6" name="Snip Single Corner Rectangle 15"/>
          <p:cNvSpPr/>
          <p:nvPr userDrawn="1"/>
        </p:nvSpPr>
        <p:spPr>
          <a:xfrm>
            <a:off x="9229296" y="57651"/>
            <a:ext cx="1816886" cy="86901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Divider custom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if you with to change the colour</a:t>
            </a:r>
            <a:r>
              <a:rPr lang="en-GB" sz="900" b="0" baseline="0" dirty="0" smtClean="0">
                <a:solidFill>
                  <a:schemeClr val="tx1"/>
                </a:solidFill>
              </a:rPr>
              <a:t> of the lines</a:t>
            </a:r>
            <a:endParaRPr lang="en-GB" sz="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0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nip Single Corner Rectangle 4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text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This slide forms the base of the majority of slides – a text box with bullets are included ready for you to type into.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Contents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Formatting for contents slide – this slide has slightly different spacing between lines to emphasise topics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Snip Single Corner Rectangle 3"/>
          <p:cNvSpPr/>
          <p:nvPr userDrawn="1"/>
        </p:nvSpPr>
        <p:spPr>
          <a:xfrm>
            <a:off x="9229296" y="57651"/>
            <a:ext cx="1816886" cy="1044661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Graphics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Plain slide without a text box – used for inserting graphics e.g. pies, bars or images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314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48232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73320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8407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49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2314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232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73320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8407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349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2314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48232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73320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98407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349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2314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48232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73320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98407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349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Snip Single Corner Rectangle 23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Logo grid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the grid to neatly present client logos or award logos in a formalised pattern.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eft_body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934004" cy="1170124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Blank </a:t>
            </a:r>
            <a:r>
              <a:rPr lang="en-GB" sz="1050" b="1" dirty="0" err="1" smtClean="0">
                <a:solidFill>
                  <a:schemeClr val="accent1"/>
                </a:solidFill>
              </a:rPr>
              <a:t>left_body</a:t>
            </a:r>
            <a:r>
              <a:rPr lang="en-GB" sz="1050" b="1" dirty="0" smtClean="0">
                <a:solidFill>
                  <a:schemeClr val="accent1"/>
                </a:solidFill>
              </a:rPr>
              <a:t> text right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Blank on left and bullets on right. Can be used to insert a chart/diagram on the left and bullet points on the right.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_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775" y="1057275"/>
            <a:ext cx="3941763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9229296" y="57651"/>
            <a:ext cx="1816886" cy="101956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>
            <a:spAutoFit/>
          </a:bodyPr>
          <a:lstStyle/>
          <a:p>
            <a:pPr algn="l">
              <a:spcBef>
                <a:spcPts val="300"/>
              </a:spcBef>
            </a:pPr>
            <a:r>
              <a:rPr lang="en-GB" sz="1050" b="1" dirty="0" smtClean="0">
                <a:solidFill>
                  <a:schemeClr val="accent1"/>
                </a:solidFill>
              </a:rPr>
              <a:t>Body </a:t>
            </a:r>
            <a:r>
              <a:rPr lang="en-GB" sz="1050" b="1" dirty="0" err="1" smtClean="0">
                <a:solidFill>
                  <a:schemeClr val="accent1"/>
                </a:solidFill>
              </a:rPr>
              <a:t>text_vertical</a:t>
            </a:r>
            <a:r>
              <a:rPr lang="en-GB" sz="1050" b="1" dirty="0" smtClean="0">
                <a:solidFill>
                  <a:schemeClr val="accent1"/>
                </a:solidFill>
              </a:rPr>
              <a:t> image</a:t>
            </a:r>
          </a:p>
          <a:p>
            <a:pPr algn="l">
              <a:spcBef>
                <a:spcPts val="300"/>
              </a:spcBef>
            </a:pPr>
            <a:r>
              <a:rPr lang="en-GB" sz="900" b="1" dirty="0" smtClean="0">
                <a:solidFill>
                  <a:schemeClr val="tx1"/>
                </a:solidFill>
              </a:rPr>
              <a:t>What’s this layout for?</a:t>
            </a:r>
          </a:p>
          <a:p>
            <a:pPr algn="l">
              <a:spcBef>
                <a:spcPts val="300"/>
              </a:spcBef>
            </a:pPr>
            <a:r>
              <a:rPr lang="en-GB" sz="900" b="0" dirty="0" smtClean="0">
                <a:solidFill>
                  <a:schemeClr val="tx1"/>
                </a:solidFill>
              </a:rPr>
              <a:t>Use this slide to insert text on the left and a portrait image on the right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liv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.Blu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6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5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50" y="6137174"/>
            <a:ext cx="1061878" cy="37807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64A0697F-D92A-44AE-9631-4DF4FB2C44EF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4950" y="727368"/>
            <a:ext cx="86772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12775" y="1057275"/>
            <a:ext cx="8308975" cy="47879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21" name="Picture 31" descr="GLogoLG28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93920" y="6105914"/>
            <a:ext cx="427830" cy="5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95" r:id="rId3"/>
    <p:sldLayoutId id="2147483687" r:id="rId4"/>
    <p:sldLayoutId id="2147483689" r:id="rId5"/>
    <p:sldLayoutId id="2147483678" r:id="rId6"/>
    <p:sldLayoutId id="2147483676" r:id="rId7"/>
    <p:sldLayoutId id="2147483683" r:id="rId8"/>
    <p:sldLayoutId id="2147483691" r:id="rId9"/>
    <p:sldLayoutId id="2147483692" r:id="rId10"/>
    <p:sldLayoutId id="2147483693" r:id="rId11"/>
    <p:sldLayoutId id="2147483694" r:id="rId12"/>
    <p:sldLayoutId id="2147483690" r:id="rId13"/>
    <p:sldLayoutId id="2147483682" r:id="rId14"/>
    <p:sldLayoutId id="2147483704" r:id="rId15"/>
    <p:sldLayoutId id="214748370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■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3913" indent="-2873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524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erm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48" y="43070"/>
            <a:ext cx="8673069" cy="2277459"/>
          </a:xfrm>
        </p:spPr>
        <p:txBody>
          <a:bodyPr/>
          <a:lstStyle/>
          <a:p>
            <a:r>
              <a:rPr lang="en-GB" dirty="0" smtClean="0"/>
              <a:t>Oil and Gas Exploration and Production Activities Impacting Wetlands – Case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48" y="2457976"/>
            <a:ext cx="8673068" cy="10140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Paul R. Krause, Ph.D.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" y="4909214"/>
            <a:ext cx="1231243" cy="42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949" y="5350736"/>
            <a:ext cx="276049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Knowledge Management Program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Sensitive Ecosystem Workshop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Bogota, Colombia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November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2849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USA Gulf Coast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US Federal and State resource agencies regulate oil and gas activities within each State and in Federal waters of the Gulf of Mexico</a:t>
            </a:r>
            <a:r>
              <a:rPr lang="en-GB" sz="2200" dirty="0" smtClean="0"/>
              <a:t>.</a:t>
            </a:r>
            <a:br>
              <a:rPr lang="en-GB" sz="2200" dirty="0" smtClean="0"/>
            </a:br>
            <a:endParaRPr lang="en-GB" sz="2200" dirty="0" smtClean="0"/>
          </a:p>
          <a:p>
            <a:pPr lvl="1"/>
            <a:r>
              <a:rPr lang="en-GB" sz="2400" dirty="0" smtClean="0"/>
              <a:t>Impacts associated with E&amp;P in wetlands can be widespread and  on-going activities include:</a:t>
            </a:r>
          </a:p>
          <a:p>
            <a:pPr lvl="2"/>
            <a:r>
              <a:rPr lang="en-GB" sz="2200" dirty="0" smtClean="0"/>
              <a:t>Infrastructure development</a:t>
            </a:r>
          </a:p>
          <a:p>
            <a:pPr lvl="2"/>
            <a:r>
              <a:rPr lang="en-GB" sz="2200" dirty="0" smtClean="0"/>
              <a:t>Platforms, drilling pads</a:t>
            </a:r>
            <a:br>
              <a:rPr lang="en-GB" sz="2200" dirty="0" smtClean="0"/>
            </a:br>
            <a:r>
              <a:rPr lang="en-GB" sz="2200" dirty="0" smtClean="0"/>
              <a:t>(offshore/onshore)</a:t>
            </a:r>
          </a:p>
          <a:p>
            <a:pPr lvl="2"/>
            <a:r>
              <a:rPr lang="en-GB" sz="2200" dirty="0" smtClean="0"/>
              <a:t>Tank farms</a:t>
            </a:r>
          </a:p>
          <a:p>
            <a:pPr lvl="2"/>
            <a:r>
              <a:rPr lang="en-GB" sz="2200" dirty="0" smtClean="0"/>
              <a:t>Ports and shipping terminals</a:t>
            </a:r>
          </a:p>
          <a:p>
            <a:pPr lvl="2"/>
            <a:r>
              <a:rPr lang="en-GB" sz="2200" dirty="0" smtClean="0"/>
              <a:t>Refining </a:t>
            </a:r>
          </a:p>
          <a:p>
            <a:pPr marL="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00978" y="3438195"/>
            <a:ext cx="3769446" cy="25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9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USA Gulf Coast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03" y="805129"/>
            <a:ext cx="7797338" cy="55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9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USA Gulf Coast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891020"/>
            <a:ext cx="8299450" cy="5780235"/>
          </a:xfrm>
        </p:spPr>
        <p:txBody>
          <a:bodyPr/>
          <a:lstStyle/>
          <a:p>
            <a:pPr lvl="1"/>
            <a:r>
              <a:rPr lang="en-GB" sz="2400" dirty="0" smtClean="0"/>
              <a:t>Overall impacts to wetlands is minimal throughout the Gulf States from E&amp;P activities</a:t>
            </a:r>
          </a:p>
          <a:p>
            <a:pPr lvl="1"/>
            <a:r>
              <a:rPr lang="en-GB" sz="2400" dirty="0" smtClean="0"/>
              <a:t>Several types of impacts observed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in the Gulf of Mexico wetlands:</a:t>
            </a:r>
          </a:p>
          <a:p>
            <a:pPr lvl="2"/>
            <a:r>
              <a:rPr lang="en-GB" sz="2200" dirty="0" smtClean="0"/>
              <a:t>Spills – direct and indirect impacts</a:t>
            </a:r>
          </a:p>
          <a:p>
            <a:pPr lvl="2"/>
            <a:r>
              <a:rPr lang="en-GB" sz="2200" dirty="0" smtClean="0"/>
              <a:t>Infrastructure related -</a:t>
            </a:r>
            <a:br>
              <a:rPr lang="en-GB" sz="2200" dirty="0" smtClean="0"/>
            </a:br>
            <a:r>
              <a:rPr lang="en-GB" sz="2200" dirty="0" smtClean="0"/>
              <a:t>Dredging Impacts</a:t>
            </a:r>
          </a:p>
          <a:p>
            <a:pPr lvl="3"/>
            <a:r>
              <a:rPr lang="en-GB" sz="2000" dirty="0" smtClean="0"/>
              <a:t>Channelization of wetlands</a:t>
            </a:r>
          </a:p>
          <a:p>
            <a:pPr lvl="4"/>
            <a:r>
              <a:rPr lang="en-GB" sz="2000" dirty="0" smtClean="0"/>
              <a:t>Water availability</a:t>
            </a:r>
          </a:p>
          <a:p>
            <a:pPr lvl="3"/>
            <a:r>
              <a:rPr lang="en-GB" sz="2000" dirty="0" smtClean="0"/>
              <a:t>Fill of wetlands</a:t>
            </a:r>
          </a:p>
          <a:p>
            <a:pPr lvl="4"/>
            <a:r>
              <a:rPr lang="en-GB" sz="2000" dirty="0" smtClean="0"/>
              <a:t>Land creation</a:t>
            </a:r>
          </a:p>
          <a:p>
            <a:pPr lvl="4"/>
            <a:r>
              <a:rPr lang="en-GB" sz="2000" dirty="0" smtClean="0"/>
              <a:t>Aquatic habitat loss</a:t>
            </a:r>
          </a:p>
          <a:p>
            <a:pPr lvl="2"/>
            <a:r>
              <a:rPr lang="en-GB" sz="2200" dirty="0" smtClean="0"/>
              <a:t>Road and pipeline crossings</a:t>
            </a:r>
          </a:p>
          <a:p>
            <a:pPr lvl="2"/>
            <a:r>
              <a:rPr lang="en-GB" sz="2200" dirty="0" smtClean="0"/>
              <a:t>Increased human populations</a:t>
            </a:r>
          </a:p>
          <a:p>
            <a:pPr lvl="2"/>
            <a:r>
              <a:rPr lang="en-GB" sz="2200" dirty="0" smtClean="0"/>
              <a:t>Increased erosion</a:t>
            </a:r>
            <a:br>
              <a:rPr lang="en-GB" sz="22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943" y="1438101"/>
            <a:ext cx="3298282" cy="23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622" y="3735531"/>
            <a:ext cx="3284603" cy="1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1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USA Gulf Coast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The largest impact has been natural - Erosion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dirty="0" smtClean="0"/>
              <a:t>Typical causes of coastline erosion</a:t>
            </a:r>
          </a:p>
          <a:p>
            <a:pPr lvl="2"/>
            <a:r>
              <a:rPr lang="en-GB" sz="2200" dirty="0" smtClean="0"/>
              <a:t>Hurricane and Storm Activity</a:t>
            </a:r>
          </a:p>
          <a:p>
            <a:pPr lvl="2"/>
            <a:r>
              <a:rPr lang="en-GB" sz="2200" dirty="0" smtClean="0"/>
              <a:t>Decreased water flow from rivers</a:t>
            </a:r>
          </a:p>
          <a:p>
            <a:pPr lvl="3"/>
            <a:r>
              <a:rPr lang="en-GB" sz="1800" dirty="0" smtClean="0"/>
              <a:t>Upstream water use</a:t>
            </a:r>
          </a:p>
          <a:p>
            <a:pPr lvl="3"/>
            <a:r>
              <a:rPr lang="en-GB" sz="1800" dirty="0" smtClean="0"/>
              <a:t>Dams</a:t>
            </a:r>
          </a:p>
          <a:p>
            <a:pPr lvl="3"/>
            <a:r>
              <a:rPr lang="en-GB" sz="1800" dirty="0" smtClean="0"/>
              <a:t>Diversion systems</a:t>
            </a:r>
            <a:br>
              <a:rPr lang="en-GB" sz="1800" dirty="0" smtClean="0"/>
            </a:br>
            <a:endParaRPr lang="en-GB" sz="1800" dirty="0" smtClean="0"/>
          </a:p>
          <a:p>
            <a:pPr lvl="1"/>
            <a:r>
              <a:rPr lang="en-GB" sz="2200" dirty="0" smtClean="0"/>
              <a:t>E&amp;P activities that may impact erosion</a:t>
            </a:r>
            <a:br>
              <a:rPr lang="en-GB" sz="2200" dirty="0" smtClean="0"/>
            </a:br>
            <a:r>
              <a:rPr lang="en-GB" sz="2200" dirty="0" smtClean="0"/>
              <a:t>are important to monitor and mitigate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703" y="1548937"/>
            <a:ext cx="3011285" cy="3692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8279" y="5357015"/>
            <a:ext cx="250213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/>
              <a:t>Mississippi River Delta Erosion</a:t>
            </a:r>
            <a:br>
              <a:rPr lang="en-US" sz="1400" dirty="0" smtClean="0"/>
            </a:br>
            <a:r>
              <a:rPr lang="en-US" sz="1400" dirty="0" smtClean="0"/>
              <a:t>1893-1993</a:t>
            </a:r>
          </a:p>
        </p:txBody>
      </p:sp>
    </p:spTree>
    <p:extLst>
      <p:ext uri="{BB962C8B-B14F-4D97-AF65-F5344CB8AC3E}">
        <p14:creationId xmlns:p14="http://schemas.microsoft.com/office/powerpoint/2010/main" xmlns="" val="35626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USA Gulf Coast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Mitigation measures for E&amp;P activities within wetlands are regulated by both Federal and State agencies</a:t>
            </a:r>
            <a:br>
              <a:rPr lang="en-GB" sz="2400" dirty="0" smtClean="0"/>
            </a:br>
            <a:endParaRPr lang="en-GB" sz="2400" dirty="0" smtClean="0"/>
          </a:p>
          <a:p>
            <a:pPr lvl="2"/>
            <a:r>
              <a:rPr lang="en-GB" dirty="0" smtClean="0"/>
              <a:t>Mitigation banks have been set up in all Gulf States for wetlands</a:t>
            </a:r>
          </a:p>
          <a:p>
            <a:pPr lvl="3"/>
            <a:r>
              <a:rPr lang="en-GB" dirty="0" smtClean="0"/>
              <a:t>Projects are managed by individual states or NGOs</a:t>
            </a:r>
          </a:p>
          <a:p>
            <a:pPr lvl="3"/>
            <a:r>
              <a:rPr lang="en-GB" dirty="0" smtClean="0"/>
              <a:t>Mitigation projects can range from restoration of impacted areas to other compensatory actions</a:t>
            </a:r>
          </a:p>
          <a:p>
            <a:pPr lvl="4"/>
            <a:r>
              <a:rPr lang="en-GB" dirty="0" smtClean="0"/>
              <a:t>Artificial reefs</a:t>
            </a:r>
          </a:p>
          <a:p>
            <a:pPr lvl="4"/>
            <a:r>
              <a:rPr lang="en-GB" dirty="0" smtClean="0"/>
              <a:t>Wildlife care networks</a:t>
            </a:r>
          </a:p>
          <a:p>
            <a:pPr lvl="4"/>
            <a:r>
              <a:rPr lang="en-GB" dirty="0" smtClean="0"/>
              <a:t>Seed and plant propagation programs</a:t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Other mitigation measures used in the region</a:t>
            </a:r>
            <a:br>
              <a:rPr lang="en-GB" dirty="0" smtClean="0"/>
            </a:br>
            <a:r>
              <a:rPr lang="en-GB" dirty="0" smtClean="0"/>
              <a:t>include:</a:t>
            </a:r>
          </a:p>
          <a:p>
            <a:pPr lvl="3"/>
            <a:r>
              <a:rPr lang="en-GB" dirty="0" smtClean="0"/>
              <a:t>Development of Best </a:t>
            </a:r>
            <a:r>
              <a:rPr lang="en-GB" dirty="0"/>
              <a:t>M</a:t>
            </a:r>
            <a:r>
              <a:rPr lang="en-GB" dirty="0" smtClean="0"/>
              <a:t>anagement </a:t>
            </a:r>
            <a:r>
              <a:rPr lang="en-GB" dirty="0"/>
              <a:t>P</a:t>
            </a:r>
            <a:r>
              <a:rPr lang="en-GB" dirty="0" smtClean="0"/>
              <a:t>rogram (BMP)</a:t>
            </a:r>
            <a:br>
              <a:rPr lang="en-GB" dirty="0" smtClean="0"/>
            </a:br>
            <a:r>
              <a:rPr lang="en-GB" dirty="0" smtClean="0"/>
              <a:t>for erosion control</a:t>
            </a:r>
          </a:p>
          <a:p>
            <a:pPr lvl="3"/>
            <a:r>
              <a:rPr lang="en-GB" dirty="0" smtClean="0"/>
              <a:t>Replacement of dams and culverts for wildlife</a:t>
            </a:r>
            <a:br>
              <a:rPr lang="en-GB" dirty="0" smtClean="0"/>
            </a:br>
            <a:r>
              <a:rPr lang="en-GB" dirty="0" smtClean="0"/>
              <a:t>passage</a:t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944" y="4005006"/>
            <a:ext cx="2765281" cy="18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678" y="0"/>
            <a:ext cx="8673069" cy="1345757"/>
          </a:xfrm>
        </p:spPr>
        <p:txBody>
          <a:bodyPr/>
          <a:lstStyle/>
          <a:p>
            <a:r>
              <a:rPr lang="en-US" dirty="0" smtClean="0"/>
              <a:t>Offshore E&amp;P Impacts to Wetlands</a:t>
            </a:r>
            <a:br>
              <a:rPr lang="en-US" dirty="0" smtClean="0"/>
            </a:br>
            <a:r>
              <a:rPr lang="en-US" dirty="0" smtClean="0"/>
              <a:t>- Oil Spills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00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– IXTOC - 1979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3 June, 1979</a:t>
            </a:r>
          </a:p>
          <a:p>
            <a:pPr lvl="2"/>
            <a:r>
              <a:rPr lang="en-GB" sz="2200" dirty="0" smtClean="0"/>
              <a:t>Loss of control of an exploratory well head</a:t>
            </a:r>
          </a:p>
          <a:p>
            <a:pPr lvl="2"/>
            <a:r>
              <a:rPr lang="en-GB" sz="2200" i="1" dirty="0" smtClean="0"/>
              <a:t>Sedco</a:t>
            </a:r>
            <a:r>
              <a:rPr lang="en-GB" sz="2200" dirty="0" smtClean="0"/>
              <a:t> 135F Platform from Pemex</a:t>
            </a:r>
          </a:p>
          <a:p>
            <a:pPr lvl="2"/>
            <a:r>
              <a:rPr lang="en-GB" sz="2200" dirty="0" smtClean="0"/>
              <a:t>Bahia de Campeche, </a:t>
            </a:r>
          </a:p>
          <a:p>
            <a:pPr lvl="3"/>
            <a:r>
              <a:rPr lang="en-GB" sz="2000" dirty="0" smtClean="0"/>
              <a:t>Approximately 100 km NW of</a:t>
            </a:r>
            <a:br>
              <a:rPr lang="en-GB" sz="2000" dirty="0" smtClean="0"/>
            </a:br>
            <a:r>
              <a:rPr lang="en-GB" sz="2000" dirty="0" smtClean="0"/>
              <a:t>Ciudad del Carmen</a:t>
            </a:r>
          </a:p>
          <a:p>
            <a:pPr lvl="2"/>
            <a:r>
              <a:rPr lang="en-GB" sz="2200" dirty="0" smtClean="0"/>
              <a:t>50 m water depth</a:t>
            </a:r>
          </a:p>
          <a:p>
            <a:pPr lvl="2"/>
            <a:r>
              <a:rPr lang="en-GB" sz="2200" dirty="0" smtClean="0"/>
              <a:t>Flow for 10 months</a:t>
            </a:r>
          </a:p>
          <a:p>
            <a:pPr lvl="3"/>
            <a:r>
              <a:rPr lang="en-GB" sz="2000" dirty="0" smtClean="0"/>
              <a:t>Subsurface relief well</a:t>
            </a:r>
          </a:p>
          <a:p>
            <a:pPr lvl="2"/>
            <a:r>
              <a:rPr lang="en-GB" sz="2200" dirty="0" smtClean="0"/>
              <a:t>480,000 m</a:t>
            </a:r>
            <a:r>
              <a:rPr lang="en-GB" sz="2200" baseline="30000" dirty="0" smtClean="0"/>
              <a:t>3</a:t>
            </a:r>
            <a:r>
              <a:rPr lang="en-GB" sz="2200" dirty="0" smtClean="0"/>
              <a:t> of oil released</a:t>
            </a:r>
            <a:br>
              <a:rPr lang="en-GB" sz="2200" dirty="0" smtClean="0"/>
            </a:br>
            <a:r>
              <a:rPr lang="en-GB" sz="2200" dirty="0" smtClean="0"/>
              <a:t>(3,000,000 bbl)</a:t>
            </a:r>
          </a:p>
          <a:p>
            <a:pPr lvl="2"/>
            <a:r>
              <a:rPr lang="en-GB" sz="2200" dirty="0" smtClean="0"/>
              <a:t>Surface slick cover 2,800 km</a:t>
            </a:r>
            <a:r>
              <a:rPr lang="en-GB" sz="2200" baseline="30000" dirty="0" smtClean="0"/>
              <a:t>2</a:t>
            </a:r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04" y="2735884"/>
            <a:ext cx="3468784" cy="23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7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– IXTOC - 1979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" y="839317"/>
            <a:ext cx="8614653" cy="533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461343" y="4089195"/>
            <a:ext cx="154083" cy="138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5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– IXTOC - 1979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4"/>
            <a:ext cx="8299450" cy="5343525"/>
          </a:xfrm>
        </p:spPr>
        <p:txBody>
          <a:bodyPr/>
          <a:lstStyle/>
          <a:p>
            <a:pPr lvl="1"/>
            <a:r>
              <a:rPr lang="en-GB" sz="2400" dirty="0" smtClean="0"/>
              <a:t>IXTOC occurred very early in the </a:t>
            </a:r>
            <a:br>
              <a:rPr lang="en-GB" sz="2400" dirty="0" smtClean="0"/>
            </a:br>
            <a:r>
              <a:rPr lang="en-GB" sz="2400" dirty="0" smtClean="0"/>
              <a:t>development of effective spill response</a:t>
            </a:r>
            <a:br>
              <a:rPr lang="en-GB" sz="2400" dirty="0" smtClean="0"/>
            </a:br>
            <a:r>
              <a:rPr lang="en-GB" sz="2400" dirty="0" smtClean="0"/>
              <a:t>technology</a:t>
            </a:r>
          </a:p>
          <a:p>
            <a:pPr lvl="1"/>
            <a:r>
              <a:rPr lang="en-GB" sz="2400" dirty="0" smtClean="0"/>
              <a:t>The slick was treated with </a:t>
            </a:r>
            <a:br>
              <a:rPr lang="en-GB" sz="2400" dirty="0" smtClean="0"/>
            </a:br>
            <a:r>
              <a:rPr lang="en-GB" sz="2400" dirty="0" smtClean="0"/>
              <a:t>dispersants from aircraft</a:t>
            </a:r>
          </a:p>
          <a:p>
            <a:pPr lvl="2"/>
            <a:r>
              <a:rPr lang="en-GB" sz="2200" dirty="0" smtClean="0"/>
              <a:t>This, and the warm climate, resulted </a:t>
            </a:r>
            <a:br>
              <a:rPr lang="en-GB" sz="2200" dirty="0" smtClean="0"/>
            </a:br>
            <a:r>
              <a:rPr lang="en-GB" sz="2200" dirty="0" smtClean="0"/>
              <a:t>in rapid weathering of the oil</a:t>
            </a:r>
            <a:endParaRPr lang="en-GB" sz="2400" dirty="0" smtClean="0"/>
          </a:p>
          <a:p>
            <a:pPr lvl="1"/>
            <a:r>
              <a:rPr lang="en-GB" sz="2400" dirty="0" smtClean="0"/>
              <a:t>The impacted areas Included:</a:t>
            </a:r>
          </a:p>
          <a:p>
            <a:pPr lvl="2"/>
            <a:r>
              <a:rPr lang="en-GB" sz="2200" dirty="0"/>
              <a:t>S</a:t>
            </a:r>
            <a:r>
              <a:rPr lang="en-GB" sz="2200" dirty="0" smtClean="0"/>
              <a:t>andy beaches requiring mechanical </a:t>
            </a:r>
            <a:br>
              <a:rPr lang="en-GB" sz="2200" dirty="0" smtClean="0"/>
            </a:br>
            <a:r>
              <a:rPr lang="en-GB" sz="2200" dirty="0" smtClean="0"/>
              <a:t>and hand removal of oil</a:t>
            </a:r>
          </a:p>
          <a:p>
            <a:pPr lvl="2"/>
            <a:r>
              <a:rPr lang="en-GB" sz="2200" dirty="0" smtClean="0"/>
              <a:t>Wetland habitats along the Mexican</a:t>
            </a:r>
            <a:br>
              <a:rPr lang="en-GB" sz="2200" dirty="0" smtClean="0"/>
            </a:br>
            <a:r>
              <a:rPr lang="en-GB" sz="2200" dirty="0" smtClean="0"/>
              <a:t>coastline</a:t>
            </a:r>
          </a:p>
          <a:p>
            <a:pPr lvl="1"/>
            <a:r>
              <a:rPr lang="en-GB" sz="2400" dirty="0" smtClean="0"/>
              <a:t>Approximately 260 km of US beaches</a:t>
            </a:r>
            <a:br>
              <a:rPr lang="en-GB" sz="2400" dirty="0" smtClean="0"/>
            </a:br>
            <a:r>
              <a:rPr lang="en-GB" sz="2400" dirty="0" smtClean="0"/>
              <a:t>were affected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270" y="4140402"/>
            <a:ext cx="2686998" cy="1836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446" y="1795678"/>
            <a:ext cx="2706647" cy="19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3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– IXTOC - 1979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Oil penetrated wetlands along the Mexican coastline</a:t>
            </a:r>
          </a:p>
          <a:p>
            <a:pPr lvl="2"/>
            <a:r>
              <a:rPr lang="en-GB" dirty="0" smtClean="0"/>
              <a:t>Efforts for wetland clean up were minimal</a:t>
            </a:r>
          </a:p>
          <a:p>
            <a:pPr lvl="2"/>
            <a:r>
              <a:rPr lang="en-GB" dirty="0" smtClean="0"/>
              <a:t>Long term monitoring of the wetlands has indicated</a:t>
            </a:r>
            <a:br>
              <a:rPr lang="en-GB" dirty="0" smtClean="0"/>
            </a:br>
            <a:r>
              <a:rPr lang="en-GB" dirty="0" smtClean="0"/>
              <a:t>that since the spill wetlands have recovered naturally.</a:t>
            </a:r>
          </a:p>
          <a:p>
            <a:pPr lvl="2"/>
            <a:r>
              <a:rPr lang="en-GB" dirty="0" smtClean="0"/>
              <a:t>Little evidence of the spill exits today</a:t>
            </a:r>
          </a:p>
          <a:p>
            <a:pPr lvl="2"/>
            <a:r>
              <a:rPr lang="en-GB" dirty="0" smtClean="0"/>
              <a:t>Rancho Nuevo, in Tamaulipas, Mexico</a:t>
            </a:r>
          </a:p>
          <a:p>
            <a:pPr lvl="3"/>
            <a:r>
              <a:rPr lang="en-GB" dirty="0" smtClean="0"/>
              <a:t>The beach was impacted by oil.</a:t>
            </a:r>
          </a:p>
          <a:p>
            <a:pPr lvl="3"/>
            <a:r>
              <a:rPr lang="en-GB" dirty="0" smtClean="0"/>
              <a:t>Main nesting ground for the Critically Endangered Kemp’s Ridley sea turtle. </a:t>
            </a:r>
          </a:p>
          <a:p>
            <a:pPr lvl="3"/>
            <a:r>
              <a:rPr lang="en-GB" dirty="0" smtClean="0"/>
              <a:t>Efforts were made to protect the species and </a:t>
            </a:r>
            <a:br>
              <a:rPr lang="en-GB" dirty="0" smtClean="0"/>
            </a:br>
            <a:r>
              <a:rPr lang="en-GB" dirty="0" smtClean="0"/>
              <a:t>the population is stable with little sign of IXTO effects</a:t>
            </a:r>
            <a:br>
              <a:rPr lang="en-GB" dirty="0" smtClean="0"/>
            </a:br>
            <a:r>
              <a:rPr lang="en-GB" dirty="0" smtClean="0"/>
              <a:t>on the population.</a:t>
            </a:r>
          </a:p>
          <a:p>
            <a:pPr lvl="3"/>
            <a:r>
              <a:rPr lang="en-GB" dirty="0" smtClean="0"/>
              <a:t>Included airlifting eggs from nests to non-impacted beaches.</a:t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171" y="4665185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89" y="4709075"/>
            <a:ext cx="2466975" cy="18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8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E&amp;P Impacts to Wetlands – Case Studies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416" y="1341054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endParaRPr lang="en-GB" sz="2400" u="sng" dirty="0"/>
          </a:p>
          <a:p>
            <a:pPr lvl="1"/>
            <a:r>
              <a:rPr lang="en-GB" sz="2400" u="sng" dirty="0" smtClean="0"/>
              <a:t>E&amp;P Development Within Wetlands</a:t>
            </a:r>
            <a:endParaRPr lang="en-GB" sz="2400" dirty="0" smtClean="0"/>
          </a:p>
          <a:p>
            <a:pPr lvl="2"/>
            <a:r>
              <a:rPr lang="en-GB" sz="2200" dirty="0" smtClean="0"/>
              <a:t>Niger River Delta</a:t>
            </a:r>
          </a:p>
          <a:p>
            <a:pPr lvl="2"/>
            <a:r>
              <a:rPr lang="en-GB" sz="2200" dirty="0" smtClean="0"/>
              <a:t>Southern USA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400" u="sng" dirty="0" smtClean="0"/>
              <a:t>Offshore E&amp;P Impacts to Wetlands</a:t>
            </a:r>
            <a:r>
              <a:rPr lang="en-GB" sz="2400" dirty="0" smtClean="0"/>
              <a:t> – Oil Spills</a:t>
            </a:r>
          </a:p>
          <a:p>
            <a:pPr lvl="2"/>
            <a:r>
              <a:rPr lang="en-GB" sz="2200" dirty="0" smtClean="0"/>
              <a:t>IXTOC – 1979</a:t>
            </a:r>
          </a:p>
          <a:p>
            <a:pPr lvl="2"/>
            <a:r>
              <a:rPr lang="en-GB" sz="2200" dirty="0" smtClean="0"/>
              <a:t>Deepwater Horizon – 2011</a:t>
            </a:r>
            <a:br>
              <a:rPr lang="en-GB" sz="2200" dirty="0" smtClean="0"/>
            </a:br>
            <a:endParaRPr lang="en-GB" sz="2200" dirty="0" smtClean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55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– Deepwater Horizon - 2010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20 April, 2010</a:t>
            </a:r>
          </a:p>
          <a:p>
            <a:pPr lvl="2"/>
            <a:r>
              <a:rPr lang="en-GB" sz="2200" dirty="0" smtClean="0"/>
              <a:t>Loss of control of an exploratory well head</a:t>
            </a:r>
          </a:p>
          <a:p>
            <a:pPr lvl="2"/>
            <a:r>
              <a:rPr lang="en-GB" sz="2200" i="1" dirty="0" smtClean="0"/>
              <a:t>Deepwater Horizon </a:t>
            </a:r>
            <a:r>
              <a:rPr lang="en-GB" sz="2200" dirty="0" smtClean="0"/>
              <a:t>Platform from BP/Transocean</a:t>
            </a:r>
          </a:p>
          <a:p>
            <a:pPr lvl="2"/>
            <a:r>
              <a:rPr lang="en-GB" sz="2200" dirty="0" smtClean="0"/>
              <a:t>Mississippi Canyon, Gulf of Mexico </a:t>
            </a:r>
          </a:p>
          <a:p>
            <a:pPr lvl="3"/>
            <a:r>
              <a:rPr lang="en-GB" sz="2000" dirty="0" smtClean="0"/>
              <a:t>Approximately 66 km SE of</a:t>
            </a:r>
            <a:br>
              <a:rPr lang="en-GB" sz="2000" dirty="0" smtClean="0"/>
            </a:br>
            <a:r>
              <a:rPr lang="en-GB" sz="2000" dirty="0" smtClean="0"/>
              <a:t>Biloxi, MS</a:t>
            </a:r>
          </a:p>
          <a:p>
            <a:pPr lvl="2"/>
            <a:r>
              <a:rPr lang="en-GB" sz="2200" dirty="0" smtClean="0"/>
              <a:t>1500 m water depth</a:t>
            </a:r>
          </a:p>
          <a:p>
            <a:pPr lvl="2"/>
            <a:r>
              <a:rPr lang="en-GB" sz="2200" dirty="0" smtClean="0"/>
              <a:t>Flow for 5 months</a:t>
            </a:r>
          </a:p>
          <a:p>
            <a:pPr lvl="3"/>
            <a:r>
              <a:rPr lang="en-GB" sz="2000" dirty="0" smtClean="0"/>
              <a:t>Subsurface relief well</a:t>
            </a:r>
          </a:p>
          <a:p>
            <a:pPr lvl="2"/>
            <a:r>
              <a:rPr lang="en-GB" sz="2200" dirty="0" smtClean="0"/>
              <a:t>780,000 m</a:t>
            </a:r>
            <a:r>
              <a:rPr lang="en-GB" sz="2200" baseline="30000" dirty="0" smtClean="0"/>
              <a:t>3</a:t>
            </a:r>
            <a:r>
              <a:rPr lang="en-GB" sz="2200" dirty="0" smtClean="0"/>
              <a:t> of oil released</a:t>
            </a:r>
            <a:br>
              <a:rPr lang="en-GB" sz="2200" dirty="0" smtClean="0"/>
            </a:br>
            <a:r>
              <a:rPr lang="en-GB" sz="2200" dirty="0" smtClean="0"/>
              <a:t>(4,900,000 bbl)</a:t>
            </a:r>
          </a:p>
          <a:p>
            <a:pPr lvl="2"/>
            <a:r>
              <a:rPr lang="en-GB" sz="2200" dirty="0" smtClean="0"/>
              <a:t>Surface slick cover 10,000 km</a:t>
            </a:r>
            <a:r>
              <a:rPr lang="en-GB" sz="2200" baseline="30000" dirty="0" smtClean="0"/>
              <a:t>2</a:t>
            </a:r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929" y="2333549"/>
            <a:ext cx="3175253" cy="19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2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– Deepwater Horizon - 2010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81" b="2302"/>
          <a:stretch/>
        </p:blipFill>
        <p:spPr>
          <a:xfrm>
            <a:off x="1726387" y="1057275"/>
            <a:ext cx="5340097" cy="50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</a:t>
            </a:r>
            <a:r>
              <a:rPr lang="en-GB" dirty="0"/>
              <a:t>– Deepwater Horizon - 2010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4"/>
            <a:ext cx="8299450" cy="5343525"/>
          </a:xfrm>
        </p:spPr>
        <p:txBody>
          <a:bodyPr/>
          <a:lstStyle/>
          <a:p>
            <a:pPr lvl="1"/>
            <a:r>
              <a:rPr lang="en-GB" sz="2400" dirty="0" smtClean="0"/>
              <a:t>Following the Exxon Valdez disaster in 1989, the science of spill response and the technology to fight oil spills has greatly improved.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 lvl="2"/>
            <a:r>
              <a:rPr lang="en-GB" sz="2200" dirty="0" smtClean="0"/>
              <a:t>All modern method to fight </a:t>
            </a:r>
            <a:br>
              <a:rPr lang="en-GB" sz="2200" dirty="0" smtClean="0"/>
            </a:br>
            <a:r>
              <a:rPr lang="en-GB" sz="2200" dirty="0" smtClean="0"/>
              <a:t>the spill were used.</a:t>
            </a:r>
          </a:p>
          <a:p>
            <a:pPr lvl="3"/>
            <a:r>
              <a:rPr lang="en-GB" sz="2000" dirty="0" smtClean="0"/>
              <a:t>Dispersants</a:t>
            </a:r>
          </a:p>
          <a:p>
            <a:pPr lvl="3"/>
            <a:r>
              <a:rPr lang="en-GB" sz="2000" dirty="0" smtClean="0"/>
              <a:t>Containment</a:t>
            </a:r>
          </a:p>
          <a:p>
            <a:pPr lvl="3"/>
            <a:r>
              <a:rPr lang="en-GB" sz="2000" dirty="0" smtClean="0"/>
              <a:t>Physical removal</a:t>
            </a:r>
          </a:p>
          <a:p>
            <a:pPr lvl="3"/>
            <a:r>
              <a:rPr lang="en-GB" sz="2000" i="1" dirty="0" smtClean="0"/>
              <a:t>In-Situ</a:t>
            </a:r>
            <a:r>
              <a:rPr lang="en-GB" sz="2000" dirty="0" smtClean="0"/>
              <a:t> Burning</a:t>
            </a:r>
          </a:p>
          <a:p>
            <a:pPr marL="273050" lvl="2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201" y="2713939"/>
            <a:ext cx="3621024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0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Oil Spills </a:t>
            </a:r>
            <a:r>
              <a:rPr lang="en-GB" dirty="0"/>
              <a:t>– Deepwater Horizon - 2010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4"/>
            <a:ext cx="8299450" cy="5343525"/>
          </a:xfrm>
        </p:spPr>
        <p:txBody>
          <a:bodyPr/>
          <a:lstStyle/>
          <a:p>
            <a:pPr lvl="1"/>
            <a:r>
              <a:rPr lang="en-GB" sz="2400" dirty="0" smtClean="0"/>
              <a:t>Wetland clean up and restoration </a:t>
            </a:r>
            <a:br>
              <a:rPr lang="en-GB" sz="2400" dirty="0" smtClean="0"/>
            </a:br>
            <a:r>
              <a:rPr lang="en-GB" sz="2400" dirty="0" smtClean="0"/>
              <a:t>activities continue to this day</a:t>
            </a:r>
          </a:p>
          <a:p>
            <a:pPr lvl="1"/>
            <a:r>
              <a:rPr lang="en-GB" sz="2400" dirty="0" smtClean="0"/>
              <a:t>Key Lessons Learned</a:t>
            </a:r>
          </a:p>
          <a:p>
            <a:pPr lvl="2"/>
            <a:r>
              <a:rPr lang="en-GB" sz="2200" dirty="0" smtClean="0"/>
              <a:t>Mechanical mechanisms for removal </a:t>
            </a:r>
            <a:br>
              <a:rPr lang="en-GB" sz="2200" dirty="0" smtClean="0"/>
            </a:br>
            <a:r>
              <a:rPr lang="en-GB" sz="2200" dirty="0" smtClean="0"/>
              <a:t>of oil are only marginally successful</a:t>
            </a:r>
          </a:p>
          <a:p>
            <a:pPr lvl="3"/>
            <a:r>
              <a:rPr lang="en-GB" sz="2000" dirty="0" smtClean="0"/>
              <a:t>Absorbent boom</a:t>
            </a:r>
          </a:p>
          <a:p>
            <a:pPr lvl="3"/>
            <a:r>
              <a:rPr lang="en-GB" sz="2000" dirty="0" smtClean="0"/>
              <a:t>Vacuuming</a:t>
            </a:r>
          </a:p>
          <a:p>
            <a:pPr lvl="3"/>
            <a:r>
              <a:rPr lang="en-GB" sz="2000" dirty="0" smtClean="0"/>
              <a:t>Washing</a:t>
            </a:r>
          </a:p>
          <a:p>
            <a:pPr lvl="2"/>
            <a:r>
              <a:rPr lang="en-GB" sz="2200" dirty="0" smtClean="0"/>
              <a:t>Burning of oil is very successful </a:t>
            </a:r>
            <a:br>
              <a:rPr lang="en-GB" sz="2200" dirty="0" smtClean="0"/>
            </a:br>
            <a:r>
              <a:rPr lang="en-GB" sz="2200" dirty="0" smtClean="0"/>
              <a:t>in removal of oil mass</a:t>
            </a:r>
          </a:p>
          <a:p>
            <a:pPr lvl="3"/>
            <a:r>
              <a:rPr lang="en-GB" sz="2000" dirty="0" smtClean="0"/>
              <a:t>At sea</a:t>
            </a:r>
          </a:p>
          <a:p>
            <a:pPr lvl="3"/>
            <a:r>
              <a:rPr lang="en-GB" sz="2000" dirty="0" smtClean="0"/>
              <a:t>In wetland</a:t>
            </a:r>
          </a:p>
          <a:p>
            <a:pPr lvl="2"/>
            <a:r>
              <a:rPr lang="en-GB" sz="2200" dirty="0" smtClean="0"/>
              <a:t>Oil penetration into the wetland </a:t>
            </a:r>
            <a:br>
              <a:rPr lang="en-GB" sz="2200" dirty="0" smtClean="0"/>
            </a:br>
            <a:r>
              <a:rPr lang="en-GB" sz="2200" dirty="0" smtClean="0"/>
              <a:t>was less than expected</a:t>
            </a:r>
          </a:p>
          <a:p>
            <a:pPr lvl="2"/>
            <a:endParaRPr lang="en-GB" sz="2200" dirty="0" smtClean="0"/>
          </a:p>
          <a:p>
            <a:pPr lvl="2"/>
            <a:endParaRPr lang="en-GB" sz="2200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6" name="Picture 5" descr="insituburn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90971" y="1771903"/>
            <a:ext cx="2721254" cy="40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Case Studies – Summary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4"/>
            <a:ext cx="8299450" cy="5343525"/>
          </a:xfrm>
        </p:spPr>
        <p:txBody>
          <a:bodyPr/>
          <a:lstStyle/>
          <a:p>
            <a:pPr lvl="1"/>
            <a:r>
              <a:rPr lang="en-GB" sz="2400" dirty="0" smtClean="0"/>
              <a:t>Niger River Delta</a:t>
            </a:r>
          </a:p>
          <a:p>
            <a:pPr lvl="2"/>
            <a:r>
              <a:rPr lang="en-GB" sz="2200" dirty="0" smtClean="0"/>
              <a:t>Poor control of resources</a:t>
            </a:r>
          </a:p>
          <a:p>
            <a:pPr lvl="3"/>
            <a:r>
              <a:rPr lang="en-GB" sz="2000" dirty="0" smtClean="0"/>
              <a:t>Widespread environmental damage</a:t>
            </a:r>
          </a:p>
          <a:p>
            <a:pPr lvl="3"/>
            <a:r>
              <a:rPr lang="en-GB" sz="2000" dirty="0" smtClean="0"/>
              <a:t>Population unrest</a:t>
            </a:r>
          </a:p>
          <a:p>
            <a:pPr lvl="3"/>
            <a:r>
              <a:rPr lang="en-GB" sz="2000" dirty="0" smtClean="0"/>
              <a:t>Instability for region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400" dirty="0" smtClean="0"/>
              <a:t>US Gulf Coast </a:t>
            </a:r>
          </a:p>
          <a:p>
            <a:pPr lvl="2"/>
            <a:r>
              <a:rPr lang="en-GB" sz="2200" dirty="0" smtClean="0"/>
              <a:t>Largest density of E&amp;P activity</a:t>
            </a:r>
          </a:p>
          <a:p>
            <a:pPr lvl="2"/>
            <a:r>
              <a:rPr lang="en-GB" sz="2200" dirty="0" smtClean="0"/>
              <a:t>Very little environmental damage</a:t>
            </a:r>
          </a:p>
          <a:p>
            <a:pPr lvl="3"/>
            <a:r>
              <a:rPr lang="en-GB" sz="2200" dirty="0" smtClean="0"/>
              <a:t>Large amount of regulation</a:t>
            </a:r>
          </a:p>
          <a:p>
            <a:pPr lvl="4"/>
            <a:r>
              <a:rPr lang="en-GB" sz="2000" dirty="0" smtClean="0"/>
              <a:t>Good use of mitigation </a:t>
            </a:r>
            <a:br>
              <a:rPr lang="en-GB" sz="2000" dirty="0" smtClean="0"/>
            </a:br>
            <a:r>
              <a:rPr lang="en-GB" sz="2000" dirty="0" smtClean="0"/>
              <a:t>and monitoring</a:t>
            </a:r>
          </a:p>
          <a:p>
            <a:pPr lvl="4"/>
            <a:r>
              <a:rPr lang="en-GB" sz="2000" dirty="0" smtClean="0"/>
              <a:t>Active management of resources</a:t>
            </a:r>
          </a:p>
          <a:p>
            <a:pPr lvl="3"/>
            <a:endParaRPr lang="en-GB" sz="2000" dirty="0" smtClean="0"/>
          </a:p>
          <a:p>
            <a:pPr lvl="2"/>
            <a:endParaRPr lang="en-GB" sz="2200" dirty="0" smtClean="0"/>
          </a:p>
          <a:p>
            <a:pPr lvl="2"/>
            <a:endParaRPr lang="en-GB" sz="2200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566" y="1057275"/>
            <a:ext cx="2964485" cy="197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5906" y="3619194"/>
            <a:ext cx="2957815" cy="23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3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Case Studies – Summary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4"/>
            <a:ext cx="8299450" cy="5343525"/>
          </a:xfrm>
        </p:spPr>
        <p:txBody>
          <a:bodyPr/>
          <a:lstStyle/>
          <a:p>
            <a:pPr lvl="1"/>
            <a:r>
              <a:rPr lang="en-GB" sz="2400" dirty="0" smtClean="0"/>
              <a:t>IXTOC Spill</a:t>
            </a:r>
          </a:p>
          <a:p>
            <a:pPr lvl="2"/>
            <a:r>
              <a:rPr lang="en-GB" sz="2200" dirty="0" smtClean="0"/>
              <a:t>Early response</a:t>
            </a:r>
          </a:p>
          <a:p>
            <a:pPr lvl="3"/>
            <a:r>
              <a:rPr lang="en-GB" sz="2000" dirty="0" smtClean="0"/>
              <a:t>Effected US coast more than Mexico</a:t>
            </a:r>
          </a:p>
          <a:p>
            <a:pPr lvl="3"/>
            <a:r>
              <a:rPr lang="en-GB" sz="2000" dirty="0" smtClean="0"/>
              <a:t>Wetlands impacted directly in Mexico</a:t>
            </a:r>
          </a:p>
          <a:p>
            <a:pPr lvl="3"/>
            <a:r>
              <a:rPr lang="en-GB" sz="2000" dirty="0" smtClean="0"/>
              <a:t>Good </a:t>
            </a:r>
            <a:r>
              <a:rPr lang="en-GB" sz="2000" dirty="0"/>
              <a:t>w</a:t>
            </a:r>
            <a:r>
              <a:rPr lang="en-GB" sz="2000" dirty="0" smtClean="0"/>
              <a:t>etland recovery</a:t>
            </a:r>
          </a:p>
          <a:p>
            <a:pPr lvl="3"/>
            <a:r>
              <a:rPr lang="en-GB" sz="2000" dirty="0" smtClean="0"/>
              <a:t>Good beach recovery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400" dirty="0" err="1" smtClean="0"/>
              <a:t>Deepwater</a:t>
            </a:r>
            <a:r>
              <a:rPr lang="en-GB" sz="2400" dirty="0" smtClean="0"/>
              <a:t> Horizon</a:t>
            </a:r>
            <a:endParaRPr lang="en-GB" sz="2000" dirty="0" smtClean="0"/>
          </a:p>
          <a:p>
            <a:pPr lvl="2"/>
            <a:r>
              <a:rPr lang="en-GB" sz="2000" dirty="0" smtClean="0"/>
              <a:t>Best available technology</a:t>
            </a:r>
          </a:p>
          <a:p>
            <a:pPr lvl="2"/>
            <a:r>
              <a:rPr lang="en-GB" sz="2000" dirty="0" smtClean="0"/>
              <a:t>Wetland effects were minimal</a:t>
            </a:r>
          </a:p>
          <a:p>
            <a:pPr lvl="2"/>
            <a:r>
              <a:rPr lang="en-GB" sz="2000" dirty="0" smtClean="0"/>
              <a:t>On going recovery efforts</a:t>
            </a:r>
          </a:p>
          <a:p>
            <a:pPr lvl="4"/>
            <a:r>
              <a:rPr lang="en-GB" sz="2000" dirty="0" smtClean="0"/>
              <a:t>Restoration</a:t>
            </a:r>
          </a:p>
          <a:p>
            <a:pPr lvl="4"/>
            <a:r>
              <a:rPr lang="en-GB" sz="2000" dirty="0" smtClean="0"/>
              <a:t>Monitoring and mitigation</a:t>
            </a:r>
          </a:p>
          <a:p>
            <a:pPr lvl="2"/>
            <a:endParaRPr lang="en-GB" sz="2200" dirty="0" smtClean="0"/>
          </a:p>
          <a:p>
            <a:pPr lvl="2"/>
            <a:endParaRPr lang="en-GB" sz="2200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127" y="3837048"/>
            <a:ext cx="2939383" cy="218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143" y="1319475"/>
            <a:ext cx="2968367" cy="20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Case Studies – Conclusions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4"/>
            <a:ext cx="8299450" cy="5343525"/>
          </a:xfrm>
        </p:spPr>
        <p:txBody>
          <a:bodyPr/>
          <a:lstStyle/>
          <a:p>
            <a:pPr lvl="1"/>
            <a:r>
              <a:rPr lang="en-GB" sz="2400" dirty="0" smtClean="0"/>
              <a:t>Oil and gas </a:t>
            </a:r>
            <a:r>
              <a:rPr lang="en-GB" sz="2400" dirty="0"/>
              <a:t>e</a:t>
            </a:r>
            <a:r>
              <a:rPr lang="en-GB" sz="2400" dirty="0" smtClean="0"/>
              <a:t>xploration and production can be done in wetland ecosystems with minimal environmental impacts.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dirty="0" smtClean="0"/>
              <a:t>Requires advanced planning and strong impact analysis.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dirty="0" smtClean="0"/>
              <a:t>Avoid the mistakes of the past.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dirty="0" smtClean="0"/>
              <a:t>Develop strong mitigation and monitoring programs before the project gets started</a:t>
            </a:r>
          </a:p>
          <a:p>
            <a:pPr lvl="2"/>
            <a:r>
              <a:rPr lang="en-GB" sz="2200" dirty="0" smtClean="0"/>
              <a:t>Mitigation banking</a:t>
            </a:r>
          </a:p>
          <a:p>
            <a:pPr lvl="2"/>
            <a:r>
              <a:rPr lang="en-GB" sz="2200" dirty="0" smtClean="0"/>
              <a:t>Spill response</a:t>
            </a:r>
          </a:p>
          <a:p>
            <a:pPr lvl="2"/>
            <a:endParaRPr lang="en-GB" sz="2200" dirty="0"/>
          </a:p>
          <a:p>
            <a:pPr lvl="1"/>
            <a:r>
              <a:rPr lang="en-GB" sz="2400" dirty="0" smtClean="0"/>
              <a:t>Contingency Planning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lvl="3"/>
            <a:endParaRPr lang="en-GB" sz="2000" dirty="0" smtClean="0"/>
          </a:p>
          <a:p>
            <a:pPr lvl="2"/>
            <a:endParaRPr lang="en-GB" sz="2200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4912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on Wetland Function or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4400" dirty="0" smtClean="0"/>
          </a:p>
          <a:p>
            <a:endParaRPr lang="en-GB" sz="4400" dirty="0"/>
          </a:p>
          <a:p>
            <a:r>
              <a:rPr lang="en-GB" sz="4400" dirty="0" smtClean="0"/>
              <a:t>Any Questions?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90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027" y="1323115"/>
            <a:ext cx="2989942" cy="4066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8" y="5608284"/>
            <a:ext cx="36576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www.erm.com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2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678" y="0"/>
            <a:ext cx="8673069" cy="1345757"/>
          </a:xfrm>
        </p:spPr>
        <p:txBody>
          <a:bodyPr/>
          <a:lstStyle/>
          <a:p>
            <a:r>
              <a:rPr lang="en-US" dirty="0" smtClean="0"/>
              <a:t>E&amp;P Development Within Wetlands</a:t>
            </a:r>
            <a:br>
              <a:rPr lang="en-US" dirty="0" smtClean="0"/>
            </a:br>
            <a:r>
              <a:rPr lang="en-US" dirty="0" smtClean="0"/>
              <a:t>- Niger River Delta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6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Niger River Delta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sz="2400" b="1" dirty="0" smtClean="0"/>
              <a:t>One of the worlds largest wetland environment impacted by oil and gas development activities over many years.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400" dirty="0" smtClean="0"/>
              <a:t>Basic Facts:</a:t>
            </a:r>
          </a:p>
          <a:p>
            <a:pPr lvl="2"/>
            <a:r>
              <a:rPr lang="en-GB" sz="2200" dirty="0" smtClean="0"/>
              <a:t>Covers over 70,000 km2</a:t>
            </a:r>
          </a:p>
          <a:p>
            <a:pPr lvl="2"/>
            <a:r>
              <a:rPr lang="en-GB" sz="2200" dirty="0" smtClean="0"/>
              <a:t>7.5% of Nigeria’s land mass</a:t>
            </a:r>
          </a:p>
          <a:p>
            <a:pPr lvl="2"/>
            <a:r>
              <a:rPr lang="en-GB" sz="2200" dirty="0" smtClean="0"/>
              <a:t>Covers 8 Nigerian States</a:t>
            </a:r>
          </a:p>
          <a:p>
            <a:pPr lvl="2"/>
            <a:r>
              <a:rPr lang="en-GB" sz="2200" dirty="0" smtClean="0"/>
              <a:t>31 million people</a:t>
            </a:r>
          </a:p>
          <a:p>
            <a:pPr lvl="2"/>
            <a:r>
              <a:rPr lang="en-GB" sz="2200" dirty="0" smtClean="0"/>
              <a:t>Over 40 ethnic groups</a:t>
            </a:r>
          </a:p>
          <a:p>
            <a:pPr lvl="2"/>
            <a:r>
              <a:rPr lang="en-GB" sz="2200" dirty="0" smtClean="0"/>
              <a:t>Ecologically one of the</a:t>
            </a:r>
            <a:br>
              <a:rPr lang="en-GB" sz="2200" dirty="0" smtClean="0"/>
            </a:br>
            <a:r>
              <a:rPr lang="en-GB" sz="2200" dirty="0" smtClean="0"/>
              <a:t>most productive ecosystems</a:t>
            </a:r>
            <a:br>
              <a:rPr lang="en-GB" sz="2200" dirty="0" smtClean="0"/>
            </a:br>
            <a:r>
              <a:rPr lang="en-GB" sz="2200" dirty="0" smtClean="0"/>
              <a:t>on Earth.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8" t="5084" r="215"/>
          <a:stretch/>
        </p:blipFill>
        <p:spPr bwMode="auto">
          <a:xfrm>
            <a:off x="4471397" y="2286476"/>
            <a:ext cx="4223589" cy="277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89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Niger River Delta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Oil Exploration and Production</a:t>
            </a:r>
            <a:br>
              <a:rPr lang="en-GB" sz="2400" dirty="0" smtClean="0"/>
            </a:br>
            <a:endParaRPr lang="en-GB" sz="2400" dirty="0" smtClean="0"/>
          </a:p>
          <a:p>
            <a:pPr lvl="2"/>
            <a:r>
              <a:rPr lang="en-GB" sz="2400" dirty="0" smtClean="0"/>
              <a:t>Almost every major oil company</a:t>
            </a:r>
            <a:br>
              <a:rPr lang="en-GB" sz="2400" dirty="0" smtClean="0"/>
            </a:br>
            <a:r>
              <a:rPr lang="en-GB" sz="2400" dirty="0" smtClean="0"/>
              <a:t>operates in the delta</a:t>
            </a:r>
            <a:br>
              <a:rPr lang="en-GB" sz="2400" dirty="0" smtClean="0"/>
            </a:br>
            <a:endParaRPr lang="en-GB" sz="2400" dirty="0" smtClean="0"/>
          </a:p>
          <a:p>
            <a:pPr lvl="2"/>
            <a:r>
              <a:rPr lang="en-GB" sz="2400" dirty="0" smtClean="0"/>
              <a:t>All level of operations</a:t>
            </a:r>
          </a:p>
          <a:p>
            <a:pPr lvl="3"/>
            <a:r>
              <a:rPr lang="en-GB" sz="2200" dirty="0" smtClean="0"/>
              <a:t>Offshore Production</a:t>
            </a:r>
          </a:p>
          <a:p>
            <a:pPr lvl="3"/>
            <a:r>
              <a:rPr lang="en-GB" sz="2200" dirty="0" smtClean="0"/>
              <a:t>Onshore Production</a:t>
            </a:r>
          </a:p>
          <a:p>
            <a:pPr lvl="3"/>
            <a:r>
              <a:rPr lang="en-GB" sz="2200" dirty="0" smtClean="0"/>
              <a:t>Refining</a:t>
            </a:r>
          </a:p>
          <a:p>
            <a:pPr lvl="3"/>
            <a:r>
              <a:rPr lang="en-GB" sz="2200" dirty="0" smtClean="0"/>
              <a:t>Pipelines</a:t>
            </a:r>
          </a:p>
          <a:p>
            <a:pPr lvl="3"/>
            <a:r>
              <a:rPr lang="en-GB" sz="2200" dirty="0" smtClean="0"/>
              <a:t>Shipping</a:t>
            </a:r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" b="4222"/>
          <a:stretch/>
        </p:blipFill>
        <p:spPr>
          <a:xfrm>
            <a:off x="5439263" y="1057275"/>
            <a:ext cx="3472962" cy="240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803" y="3486990"/>
            <a:ext cx="3475422" cy="24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4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Niger River Delta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Over the years since E&amp;P activities started in the Delta wetlands, there have been numerous small spills and releases</a:t>
            </a:r>
          </a:p>
          <a:p>
            <a:pPr lvl="2"/>
            <a:r>
              <a:rPr lang="en-GB" sz="2200" dirty="0" smtClean="0"/>
              <a:t>The most recent occurred 20 November, 2012 with at 32 Km slick in the delta resulting from a pipeline breach</a:t>
            </a:r>
            <a:br>
              <a:rPr lang="en-GB" sz="2200" dirty="0" smtClean="0"/>
            </a:br>
            <a:endParaRPr lang="en-GB" sz="2200" dirty="0" smtClean="0"/>
          </a:p>
          <a:p>
            <a:pPr lvl="1"/>
            <a:r>
              <a:rPr lang="en-GB" sz="2400" dirty="0" smtClean="0"/>
              <a:t>These have affected both the ecology and population of the region</a:t>
            </a:r>
            <a:br>
              <a:rPr lang="en-GB" sz="2400" dirty="0" smtClean="0"/>
            </a:br>
            <a:endParaRPr lang="en-GB" sz="2400" dirty="0"/>
          </a:p>
          <a:p>
            <a:pPr lvl="1"/>
            <a:r>
              <a:rPr lang="en-GB" sz="2400" dirty="0"/>
              <a:t>To date there has been little restoration activity in the </a:t>
            </a:r>
            <a:r>
              <a:rPr lang="en-GB" sz="2400" dirty="0" smtClean="0"/>
              <a:t>Delta and the local Governments address impacts within their jurisdiction</a:t>
            </a:r>
          </a:p>
          <a:p>
            <a:pPr lvl="1"/>
            <a:endParaRPr lang="en-GB" sz="2400" dirty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6064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Niger River Delta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lvl="1"/>
            <a:r>
              <a:rPr lang="en-GB" sz="2400" dirty="0" smtClean="0"/>
              <a:t>The </a:t>
            </a:r>
            <a:r>
              <a:rPr lang="en-GB" sz="2400" dirty="0"/>
              <a:t>local population has become politically active and there has been widespread periods of </a:t>
            </a:r>
            <a:r>
              <a:rPr lang="en-GB" sz="2400" dirty="0" smtClean="0"/>
              <a:t>unrest</a:t>
            </a:r>
          </a:p>
          <a:p>
            <a:pPr lvl="1"/>
            <a:r>
              <a:rPr lang="en-GB" sz="2400" dirty="0" smtClean="0"/>
              <a:t>This has led to security issues at all E&amp;P sites</a:t>
            </a:r>
            <a:endParaRPr lang="en-GB" sz="2400" dirty="0"/>
          </a:p>
          <a:p>
            <a:pPr lvl="1"/>
            <a:r>
              <a:rPr lang="en-GB" sz="2400" dirty="0" smtClean="0"/>
              <a:t>Security has required substantial input from Nigerian military sources</a:t>
            </a:r>
          </a:p>
          <a:p>
            <a:pPr lvl="1"/>
            <a:r>
              <a:rPr lang="en-GB" sz="2400" dirty="0" smtClean="0"/>
              <a:t>Issues include:</a:t>
            </a:r>
          </a:p>
          <a:p>
            <a:pPr lvl="2"/>
            <a:r>
              <a:rPr lang="en-GB" sz="2200" dirty="0" smtClean="0"/>
              <a:t>Kidnappings</a:t>
            </a:r>
          </a:p>
          <a:p>
            <a:pPr lvl="2"/>
            <a:r>
              <a:rPr lang="en-GB" sz="2200" dirty="0" smtClean="0"/>
              <a:t>Pipeline breaches</a:t>
            </a:r>
          </a:p>
          <a:p>
            <a:pPr lvl="2"/>
            <a:r>
              <a:rPr lang="en-GB" sz="2200" dirty="0" smtClean="0"/>
              <a:t>Infrastructure damages</a:t>
            </a:r>
          </a:p>
          <a:p>
            <a:pPr lvl="1"/>
            <a:r>
              <a:rPr lang="en-GB" sz="2400" dirty="0" smtClean="0"/>
              <a:t>Environmental impacts</a:t>
            </a:r>
            <a:br>
              <a:rPr lang="en-GB" sz="2400" dirty="0" smtClean="0"/>
            </a:br>
            <a:r>
              <a:rPr lang="en-GB" sz="2400" dirty="0" smtClean="0"/>
              <a:t>of E&amp;P activity is often</a:t>
            </a:r>
            <a:br>
              <a:rPr lang="en-GB" sz="2400" dirty="0" smtClean="0"/>
            </a:br>
            <a:r>
              <a:rPr lang="en-GB" sz="2400" dirty="0" smtClean="0"/>
              <a:t>not a priority</a:t>
            </a:r>
            <a:endParaRPr lang="en-GB" sz="2400" dirty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549" y="2908642"/>
            <a:ext cx="4740676" cy="31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7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6" name="Picture 31" descr="GLogoLG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678" y="0"/>
            <a:ext cx="8673069" cy="1345757"/>
          </a:xfrm>
        </p:spPr>
        <p:txBody>
          <a:bodyPr/>
          <a:lstStyle/>
          <a:p>
            <a:r>
              <a:rPr lang="en-US" dirty="0" smtClean="0"/>
              <a:t>E&amp;P Development Within Wetlands</a:t>
            </a:r>
            <a:br>
              <a:rPr lang="en-US" dirty="0" smtClean="0"/>
            </a:br>
            <a:r>
              <a:rPr lang="en-US" dirty="0" smtClean="0"/>
              <a:t>- USA Gulf of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09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61925"/>
            <a:ext cx="8677275" cy="895350"/>
          </a:xfrm>
        </p:spPr>
        <p:txBody>
          <a:bodyPr/>
          <a:lstStyle/>
          <a:p>
            <a:r>
              <a:rPr lang="en-GB" dirty="0" smtClean="0"/>
              <a:t>USA Gulf Coast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8" y="1057275"/>
            <a:ext cx="8299450" cy="4787900"/>
          </a:xfrm>
        </p:spPr>
        <p:txBody>
          <a:bodyPr/>
          <a:lstStyle/>
          <a:p>
            <a:pPr marL="0" lvl="1" indent="0">
              <a:buNone/>
            </a:pPr>
            <a:r>
              <a:rPr lang="en-GB" sz="2400" b="1" dirty="0" smtClean="0"/>
              <a:t>The southern Gulf Coast of the United States contains the largest concentration of E&amp;P activities, and the largest area of coastal wetlands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400" dirty="0" smtClean="0"/>
              <a:t>Basic Facts:</a:t>
            </a:r>
          </a:p>
          <a:p>
            <a:pPr lvl="2"/>
            <a:r>
              <a:rPr lang="en-GB" sz="2200" dirty="0" smtClean="0"/>
              <a:t>Covers 5 US States</a:t>
            </a:r>
          </a:p>
          <a:p>
            <a:pPr lvl="2"/>
            <a:r>
              <a:rPr lang="en-GB" sz="2200" dirty="0" smtClean="0"/>
              <a:t>20 million people</a:t>
            </a:r>
          </a:p>
          <a:p>
            <a:pPr lvl="2"/>
            <a:r>
              <a:rPr lang="en-GB" sz="2200" dirty="0" smtClean="0"/>
              <a:t>Mississippi River Delta</a:t>
            </a:r>
            <a:br>
              <a:rPr lang="en-GB" sz="2200" dirty="0" smtClean="0"/>
            </a:br>
            <a:r>
              <a:rPr lang="en-GB" sz="2200" dirty="0" smtClean="0"/>
              <a:t>and coastal wetlands</a:t>
            </a:r>
          </a:p>
          <a:p>
            <a:pPr lvl="2"/>
            <a:r>
              <a:rPr lang="en-GB" sz="2200" dirty="0" smtClean="0"/>
              <a:t>23% of US oil</a:t>
            </a:r>
            <a:br>
              <a:rPr lang="en-GB" sz="2200" dirty="0" smtClean="0"/>
            </a:br>
            <a:r>
              <a:rPr lang="en-GB" sz="2200" dirty="0" smtClean="0"/>
              <a:t>and 7 % of gas production</a:t>
            </a:r>
          </a:p>
          <a:p>
            <a:pPr lvl="2"/>
            <a:r>
              <a:rPr lang="en-GB" sz="2200" dirty="0" smtClean="0"/>
              <a:t>over 3800 offshore oil and</a:t>
            </a:r>
            <a:br>
              <a:rPr lang="en-GB" sz="2200" dirty="0" smtClean="0"/>
            </a:br>
            <a:r>
              <a:rPr lang="en-GB" sz="2200" dirty="0" smtClean="0"/>
              <a:t>gas production facilities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73050" lvl="2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605" y="2485747"/>
            <a:ext cx="4596322" cy="30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M template v17">
  <a:themeElements>
    <a:clrScheme name="ERM_1">
      <a:dk1>
        <a:srgbClr val="666F74"/>
      </a:dk1>
      <a:lt1>
        <a:sysClr val="window" lastClr="FFFFFF"/>
      </a:lt1>
      <a:dk2>
        <a:srgbClr val="003362"/>
      </a:dk2>
      <a:lt2>
        <a:srgbClr val="FFFFFF"/>
      </a:lt2>
      <a:accent1>
        <a:srgbClr val="007A5F"/>
      </a:accent1>
      <a:accent2>
        <a:srgbClr val="B1A800"/>
      </a:accent2>
      <a:accent3>
        <a:srgbClr val="D28700"/>
      </a:accent3>
      <a:accent4>
        <a:srgbClr val="C40043"/>
      </a:accent4>
      <a:accent5>
        <a:srgbClr val="008DD6"/>
      </a:accent5>
      <a:accent6>
        <a:srgbClr val="6A83B2"/>
      </a:accent6>
      <a:hlink>
        <a:srgbClr val="666F74"/>
      </a:hlink>
      <a:folHlink>
        <a:srgbClr val="666F74"/>
      </a:folHlink>
    </a:clrScheme>
    <a:fontScheme name="ERM_1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D3162439FD6B45905BF2CD855F90E9" ma:contentTypeVersion="0" ma:contentTypeDescription="Crear nuevo documento." ma:contentTypeScope="" ma:versionID="80f846e1bb57c185489cb87f137d6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C9960D-3BE5-4EAD-A701-DC2D50DEBCAB}"/>
</file>

<file path=customXml/itemProps2.xml><?xml version="1.0" encoding="utf-8"?>
<ds:datastoreItem xmlns:ds="http://schemas.openxmlformats.org/officeDocument/2006/customXml" ds:itemID="{40469B0D-AC35-4314-8C03-252554A2F4F5}"/>
</file>

<file path=customXml/itemProps3.xml><?xml version="1.0" encoding="utf-8"?>
<ds:datastoreItem xmlns:ds="http://schemas.openxmlformats.org/officeDocument/2006/customXml" ds:itemID="{81C9960D-3BE5-4EAD-A701-DC2D50DEBCA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960085F-34A0-4AA4-AC4E-9E0345DF654E}"/>
</file>

<file path=docProps/app.xml><?xml version="1.0" encoding="utf-8"?>
<Properties xmlns="http://schemas.openxmlformats.org/officeDocument/2006/extended-properties" xmlns:vt="http://schemas.openxmlformats.org/officeDocument/2006/docPropsVTypes">
  <Template>ERM template v17</Template>
  <TotalTime>2319</TotalTime>
  <Words>538</Words>
  <Application>Microsoft Office PowerPoint</Application>
  <PresentationFormat>Presentación en pantalla (4:3)</PresentationFormat>
  <Paragraphs>236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ERM template v17</vt:lpstr>
      <vt:lpstr>Oil and Gas Exploration and Production Activities Impacting Wetlands – Case Studies</vt:lpstr>
      <vt:lpstr>E&amp;P Impacts to Wetlands – Case Studies</vt:lpstr>
      <vt:lpstr>E&amp;P Development Within Wetlands - Niger River Delta</vt:lpstr>
      <vt:lpstr>Niger River Delta</vt:lpstr>
      <vt:lpstr>Niger River Delta</vt:lpstr>
      <vt:lpstr>Niger River Delta</vt:lpstr>
      <vt:lpstr>Niger River Delta</vt:lpstr>
      <vt:lpstr>E&amp;P Development Within Wetlands - USA Gulf of Mexico</vt:lpstr>
      <vt:lpstr>USA Gulf Coast</vt:lpstr>
      <vt:lpstr>USA Gulf Coast</vt:lpstr>
      <vt:lpstr>USA Gulf Coast</vt:lpstr>
      <vt:lpstr>USA Gulf Coast</vt:lpstr>
      <vt:lpstr>USA Gulf Coast</vt:lpstr>
      <vt:lpstr>USA Gulf Coast</vt:lpstr>
      <vt:lpstr>Offshore E&amp;P Impacts to Wetlands - Oil Spills</vt:lpstr>
      <vt:lpstr>Oil Spills – IXTOC - 1979</vt:lpstr>
      <vt:lpstr>Oil Spills – IXTOC - 1979</vt:lpstr>
      <vt:lpstr>Oil Spills – IXTOC - 1979</vt:lpstr>
      <vt:lpstr>Oil Spills – IXTOC - 1979</vt:lpstr>
      <vt:lpstr>Oil Spills – Deepwater Horizon - 2010</vt:lpstr>
      <vt:lpstr>Oil Spills – Deepwater Horizon - 2010</vt:lpstr>
      <vt:lpstr>Oil Spills – Deepwater Horizon - 2010</vt:lpstr>
      <vt:lpstr>Oil Spills – Deepwater Horizon - 2010</vt:lpstr>
      <vt:lpstr>Case Studies – Summary</vt:lpstr>
      <vt:lpstr>Case Studies – Summary</vt:lpstr>
      <vt:lpstr>Case Studies – Conclusions</vt:lpstr>
      <vt:lpstr>Effects on Wetland Function or Service</vt:lpstr>
      <vt:lpstr>Diapositiva 28</vt:lpstr>
    </vt:vector>
  </TitlesOfParts>
  <Company>ERM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Hydrocarbon Activities on Wetlands</dc:title>
  <dc:creator>Paul Krause</dc:creator>
  <dc:description>ANH Workshop 2012</dc:description>
  <cp:lastModifiedBy>ana.sanchez</cp:lastModifiedBy>
  <cp:revision>116</cp:revision>
  <cp:lastPrinted>2012-11-26T14:02:30Z</cp:lastPrinted>
  <dcterms:created xsi:type="dcterms:W3CDTF">2012-04-02T12:05:24Z</dcterms:created>
  <dcterms:modified xsi:type="dcterms:W3CDTF">2012-11-26T23:09:26Z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0x01010035D3162439FD6B45905BF2CD855F90E9</vt:lpwstr>
  </property>
  <property fmtid="{D5CDD505-2E9C-101B-9397-08002B2CF9AE}" pid="3" name="_TemplateID">
    <vt:lpwstr>TC103382681033</vt:lpwstr>
  </property>
  <property fmtid="{D5CDD505-2E9C-101B-9397-08002B2CF9AE}" pid="4" name="Order">
    <vt:r8>1000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ipo de Documento">
    <vt:lpwstr>Presentaciones</vt:lpwstr>
  </property>
  <property fmtid="{D5CDD505-2E9C-101B-9397-08002B2CF9AE}" pid="10" name="TemplateUrl">
    <vt:lpwstr/>
  </property>
</Properties>
</file>