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9" r:id="rId2"/>
    <p:sldId id="275" r:id="rId3"/>
    <p:sldId id="279" r:id="rId4"/>
    <p:sldId id="280" r:id="rId5"/>
    <p:sldId id="281" r:id="rId6"/>
    <p:sldId id="276" r:id="rId7"/>
    <p:sldId id="278" r:id="rId8"/>
  </p:sldIdLst>
  <p:sldSz cx="9144000" cy="6858000" type="screen4x3"/>
  <p:notesSz cx="6797675" cy="9928225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9EC4C-FEEC-4AB7-838D-7028BE7648E4}" type="datetimeFigureOut">
              <a:rPr lang="es-CO" smtClean="0"/>
              <a:t>05/01/2015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456F2-C37F-46A5-8A7A-1AA27A30ADE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532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 ANHgris-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3537" y="0"/>
            <a:ext cx="2126597" cy="990600"/>
          </a:xfrm>
          <a:prstGeom prst="rect">
            <a:avLst/>
          </a:prstGeom>
        </p:spPr>
      </p:pic>
      <p:pic>
        <p:nvPicPr>
          <p:cNvPr id="10" name="Imagen 9" descr="bandera-04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410200"/>
            <a:ext cx="1445461" cy="1447800"/>
          </a:xfrm>
          <a:prstGeom prst="rect">
            <a:avLst/>
          </a:prstGeom>
        </p:spPr>
      </p:pic>
      <p:cxnSp>
        <p:nvCxnSpPr>
          <p:cNvPr id="4" name="Conector recto 3"/>
          <p:cNvCxnSpPr/>
          <p:nvPr userDrawn="1"/>
        </p:nvCxnSpPr>
        <p:spPr>
          <a:xfrm>
            <a:off x="0" y="9128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logo ANH-0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3174" y="381000"/>
            <a:ext cx="803855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1 CuadroTexto"/>
          <p:cNvSpPr txBox="1">
            <a:spLocks noChangeArrowheads="1"/>
          </p:cNvSpPr>
          <p:nvPr/>
        </p:nvSpPr>
        <p:spPr bwMode="auto">
          <a:xfrm>
            <a:off x="3491880" y="1600052"/>
            <a:ext cx="536408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s-CO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Zurich Cn BT" pitchFamily="34" charset="0"/>
              </a:rPr>
              <a:t>Feria de Servicio al Ciudadano Riohacha – Guajira  </a:t>
            </a:r>
          </a:p>
          <a:p>
            <a:pPr algn="r" eaLnBrk="1" hangingPunct="1">
              <a:defRPr/>
            </a:pPr>
            <a:r>
              <a:rPr lang="es-CO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Zurich Cn BT" pitchFamily="34" charset="0"/>
              </a:rPr>
              <a:t>Noviembre 29 de </a:t>
            </a:r>
            <a:endParaRPr lang="es-CO" sz="4400" b="1" dirty="0">
              <a:solidFill>
                <a:schemeClr val="tx1">
                  <a:lumMod val="50000"/>
                  <a:lumOff val="50000"/>
                </a:schemeClr>
              </a:solidFill>
              <a:latin typeface="Zurich Cn BT" pitchFamily="34" charset="0"/>
            </a:endParaRPr>
          </a:p>
          <a:p>
            <a:pPr algn="r" eaLnBrk="1" hangingPunct="1">
              <a:defRPr/>
            </a:pPr>
            <a:r>
              <a:rPr lang="es-CO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Zurich Cn BT" pitchFamily="34" charset="0"/>
              </a:rPr>
              <a:t>2014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00052"/>
            <a:ext cx="3120346" cy="234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4149080"/>
            <a:ext cx="3287349" cy="246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3371" y="1556792"/>
            <a:ext cx="54726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Agencia Nacional de Hidrocarburos asistió a la sexta y última Feria de Servicio al Ciudadano del año 2014 que se llevó a cabo en el parque Almirante Padilla en Riohacha – Guajira. </a:t>
            </a:r>
            <a:endParaRPr lang="es-C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CO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Cerca de 728 asistentes, incluyendo niños y adultos visitaron la carpa del sector de Minas y </a:t>
            </a:r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Energía. Los </a:t>
            </a: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niños aprendieron divirtiéndose sobre el petróleo y el ahorro de la energía, mientras que los adultos recibieron información sobre el uso eficiente de la energía, los canales y las herramientas a través de los cuales pueden acceder para tramitar PQRS. </a:t>
            </a:r>
          </a:p>
          <a:p>
            <a:pPr algn="just"/>
            <a:endParaRPr lang="es-C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entregaron 3790 unidades de </a:t>
            </a:r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</a:t>
            </a: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las entidades del sector. </a:t>
            </a:r>
            <a:endParaRPr lang="es-C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75656" y="40466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Feria Riohacha </a:t>
            </a:r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88" y="1951488"/>
            <a:ext cx="2733628" cy="3457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27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75656" y="40466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Feria Riohacha </a:t>
            </a:r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Imágenes integrada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6211738" cy="3767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46" y="2063785"/>
            <a:ext cx="2173170" cy="289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205258" y="5517232"/>
            <a:ext cx="893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Los requerimientos más solicitados se relacionaron con las tarifas de energía y la charlas tanto para adultos como para niños fue sobre el uso racional de la energía.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5748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75656" y="260648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Feria Riohacha</a:t>
            </a:r>
          </a:p>
          <a:p>
            <a:r>
              <a:rPr lang="es-CO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entregado  </a:t>
            </a:r>
            <a:endParaRPr lang="es-CO" sz="1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8352291" cy="465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92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59632" y="332656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Feria Riohacha </a:t>
            </a:r>
          </a:p>
          <a:p>
            <a:r>
              <a:rPr lang="es-CO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Charlas dictadas </a:t>
            </a:r>
            <a:endParaRPr lang="es-CO" sz="1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243609"/>
              </p:ext>
            </p:extLst>
          </p:nvPr>
        </p:nvGraphicFramePr>
        <p:xfrm>
          <a:off x="483649" y="1052736"/>
          <a:ext cx="8352927" cy="56706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587"/>
                <a:gridCol w="804406"/>
                <a:gridCol w="461602"/>
                <a:gridCol w="3149742"/>
                <a:gridCol w="923201"/>
                <a:gridCol w="814587"/>
                <a:gridCol w="1384802"/>
              </a:tblGrid>
              <a:tr h="32263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Hora 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u="none" strike="noStrike">
                          <a:effectLst/>
                        </a:rPr>
                        <a:t>Adulto/niño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Cantidad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Tema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SGC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150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cartilla participacion ciudadana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27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08:16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charla niños 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 dirty="0">
                          <a:effectLst/>
                        </a:rPr>
                        <a:t>Uso eficiente de energía a </a:t>
                      </a:r>
                      <a:r>
                        <a:rPr lang="es-CO" sz="1050" u="none" strike="noStrike" dirty="0" smtClean="0">
                          <a:effectLst/>
                        </a:rPr>
                        <a:t>través </a:t>
                      </a:r>
                      <a:r>
                        <a:rPr lang="es-CO" sz="1050" u="none" strike="noStrike" dirty="0">
                          <a:effectLst/>
                        </a:rPr>
                        <a:t>de obra de </a:t>
                      </a:r>
                      <a:r>
                        <a:rPr lang="es-CO" sz="1050" u="none" strike="noStrike" dirty="0" smtClean="0">
                          <a:effectLst/>
                        </a:rPr>
                        <a:t>títeres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SGC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prendedores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27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09:00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 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 dirty="0">
                          <a:effectLst/>
                        </a:rPr>
                        <a:t>Uso eficiente de energía a </a:t>
                      </a:r>
                      <a:r>
                        <a:rPr lang="es-CO" sz="1050" u="none" strike="noStrike" dirty="0" smtClean="0">
                          <a:effectLst/>
                        </a:rPr>
                        <a:t>través </a:t>
                      </a:r>
                      <a:r>
                        <a:rPr lang="es-CO" sz="1050" u="none" strike="noStrike" dirty="0">
                          <a:effectLst/>
                        </a:rPr>
                        <a:t>de obra de </a:t>
                      </a:r>
                      <a:r>
                        <a:rPr lang="es-CO" sz="1050" u="none" strike="noStrike" dirty="0" smtClean="0">
                          <a:effectLst/>
                        </a:rPr>
                        <a:t>títeres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400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27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09:20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 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 dirty="0">
                          <a:effectLst/>
                        </a:rPr>
                        <a:t>Uso eficiente de energía a </a:t>
                      </a:r>
                      <a:r>
                        <a:rPr lang="es-CO" sz="1050" u="none" strike="noStrike" dirty="0" smtClean="0">
                          <a:effectLst/>
                        </a:rPr>
                        <a:t>través </a:t>
                      </a:r>
                      <a:r>
                        <a:rPr lang="es-CO" sz="1050" u="none" strike="noStrike" dirty="0">
                          <a:effectLst/>
                        </a:rPr>
                        <a:t>de obra de </a:t>
                      </a:r>
                      <a:r>
                        <a:rPr lang="es-CO" sz="1050" u="none" strike="noStrike" dirty="0" smtClean="0">
                          <a:effectLst/>
                        </a:rPr>
                        <a:t>títeres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27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09:50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 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12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 dirty="0">
                          <a:effectLst/>
                        </a:rPr>
                        <a:t>Uso eficiente de energía a </a:t>
                      </a:r>
                      <a:r>
                        <a:rPr lang="es-CO" sz="1050" u="none" strike="noStrike" dirty="0" smtClean="0">
                          <a:effectLst/>
                        </a:rPr>
                        <a:t>través </a:t>
                      </a:r>
                      <a:r>
                        <a:rPr lang="es-CO" sz="1050" u="none" strike="noStrike" dirty="0">
                          <a:effectLst/>
                        </a:rPr>
                        <a:t>de obra de </a:t>
                      </a:r>
                      <a:r>
                        <a:rPr lang="es-CO" sz="1050" u="none" strike="noStrike" dirty="0" smtClean="0">
                          <a:effectLst/>
                        </a:rPr>
                        <a:t>títeres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UPME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300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Manillas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3419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10:18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 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27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 dirty="0">
                          <a:effectLst/>
                        </a:rPr>
                        <a:t>Uso eficiente de energía a </a:t>
                      </a:r>
                      <a:r>
                        <a:rPr lang="es-CO" sz="1050" u="none" strike="noStrike" dirty="0" smtClean="0">
                          <a:effectLst/>
                        </a:rPr>
                        <a:t>través </a:t>
                      </a:r>
                      <a:r>
                        <a:rPr lang="es-CO" sz="1050" u="none" strike="noStrike" dirty="0">
                          <a:effectLst/>
                        </a:rPr>
                        <a:t>de obra de </a:t>
                      </a:r>
                      <a:r>
                        <a:rPr lang="es-CO" sz="1050" u="none" strike="noStrike" dirty="0" smtClean="0">
                          <a:effectLst/>
                        </a:rPr>
                        <a:t>títeres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 dirty="0">
                          <a:effectLst/>
                        </a:rPr>
                        <a:t>UPME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 dirty="0">
                          <a:effectLst/>
                        </a:rPr>
                        <a:t>100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plan nacional ordenamiento minero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90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10:45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Charla Niños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19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>
                          <a:effectLst/>
                        </a:rPr>
                        <a:t>Uso eficiente de energía a traves de obra de titeres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 dirty="0">
                          <a:effectLst/>
                        </a:rPr>
                        <a:t>UPME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 dirty="0">
                          <a:effectLst/>
                        </a:rPr>
                        <a:t>100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Resumen ejecutivo plan expansion 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3419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11:05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14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Cadena de los hidrocarburos - Manual de Protocolo y Atención al Ciudadano traves de obra de titeres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ANH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 dirty="0">
                          <a:effectLst/>
                        </a:rPr>
                        <a:t>100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 smtClean="0">
                          <a:effectLst/>
                        </a:rPr>
                        <a:t>Resumen </a:t>
                      </a:r>
                      <a:r>
                        <a:rPr lang="es-CO" sz="1050" u="none" strike="noStrike" dirty="0">
                          <a:effectLst/>
                        </a:rPr>
                        <a:t>plan de </a:t>
                      </a:r>
                      <a:r>
                        <a:rPr lang="es-CO" sz="1050" u="none" strike="noStrike" dirty="0" smtClean="0">
                          <a:effectLst/>
                        </a:rPr>
                        <a:t>generación </a:t>
                      </a:r>
                      <a:r>
                        <a:rPr lang="es-CO" sz="1050" u="none" strike="noStrike" dirty="0">
                          <a:effectLst/>
                        </a:rPr>
                        <a:t>de </a:t>
                      </a:r>
                      <a:r>
                        <a:rPr lang="es-CO" sz="1050" u="none" strike="noStrike" dirty="0" smtClean="0">
                          <a:effectLst/>
                        </a:rPr>
                        <a:t>expansión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3419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11:40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Cadena de los hidrocarburos - Manual de Protocolo y Atención al Ciudadano traves de obra de titeres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ANH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 dirty="0">
                          <a:effectLst/>
                        </a:rPr>
                        <a:t>100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cartilla </a:t>
                      </a:r>
                      <a:r>
                        <a:rPr lang="es-CO" sz="1050" u="none" strike="noStrike" dirty="0" smtClean="0">
                          <a:effectLst/>
                        </a:rPr>
                        <a:t>guía </a:t>
                      </a:r>
                      <a:r>
                        <a:rPr lang="es-CO" sz="1050" u="none" strike="noStrike" dirty="0">
                          <a:effectLst/>
                        </a:rPr>
                        <a:t>URE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27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12:00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20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>
                          <a:effectLst/>
                        </a:rPr>
                        <a:t>Uso eficiente de energía a traves de obra de titeres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 dirty="0">
                          <a:effectLst/>
                        </a:rPr>
                        <a:t>700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27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12:33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 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>
                          <a:effectLst/>
                        </a:rPr>
                        <a:t>Uso eficiente de energía a traves de obra de titeres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27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13:30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16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>
                          <a:effectLst/>
                        </a:rPr>
                        <a:t>Uso eficiente de energía a traves de obra de titeres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IPSE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50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Bolsos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227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13:45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charla niños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14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u="none" strike="noStrike">
                          <a:effectLst/>
                        </a:rPr>
                        <a:t>Uso eficiente de energía a traves de obra de titeres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IPSE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180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 err="1">
                          <a:effectLst/>
                        </a:rPr>
                        <a:t>Ecovatios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63925"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186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IPSE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220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Revista Tatu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IPSE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70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Revista Tonina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520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306633"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Tota usuarios atendidos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728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Minminas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150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Bombas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Minminas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200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Libretas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Minminas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300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Bolsas </a:t>
                      </a:r>
                      <a:r>
                        <a:rPr lang="es-CO" sz="1050" u="none" strike="noStrike" dirty="0" err="1">
                          <a:effectLst/>
                        </a:rPr>
                        <a:t>Cambrel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Minminas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Esferos 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Minminas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200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Colombinas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Minminas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200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marranos 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48054"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u="none" strike="noStrike">
                          <a:effectLst/>
                        </a:rPr>
                        <a:t>1150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  <a:tr h="163925"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Total 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3790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4" marR="5004" marT="500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0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475656" y="40466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Feria Riohacha </a:t>
            </a:r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37" y="1692262"/>
            <a:ext cx="3037266" cy="404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38213"/>
            <a:ext cx="2305130" cy="224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501008"/>
            <a:ext cx="3096344" cy="3225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8538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475656" y="40466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Feria Riohacha </a:t>
            </a:r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8715"/>
            <a:ext cx="3155345" cy="274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80728"/>
            <a:ext cx="3096344" cy="2669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907579"/>
            <a:ext cx="3453780" cy="276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88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BAFE52DC0F0E4D842EABD4A218E42E" ma:contentTypeVersion="2" ma:contentTypeDescription="Crear nuevo documento." ma:contentTypeScope="" ma:versionID="52b263663e53af53b37c7f7b85c91aad">
  <xsd:schema xmlns:xsd="http://www.w3.org/2001/XMLSchema" xmlns:xs="http://www.w3.org/2001/XMLSchema" xmlns:p="http://schemas.microsoft.com/office/2006/metadata/properties" xmlns:ns1="http://schemas.microsoft.com/sharepoint/v3" xmlns:ns2="4afde810-2293-4670-bb5c-117753097ca5" targetNamespace="http://schemas.microsoft.com/office/2006/metadata/properties" ma:root="true" ma:fieldsID="f80fb3e10a1309681584f0ace55822c2" ns1:_="" ns2:_="">
    <xsd:import namespace="http://schemas.microsoft.com/sharepoint/v3"/>
    <xsd:import namespace="4afde810-2293-4670-bb5c-117753097ca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de810-2293-4670-bb5c-117753097c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7D9A8B4-2340-4E98-82F3-3BD18E2DAC72}"/>
</file>

<file path=customXml/itemProps2.xml><?xml version="1.0" encoding="utf-8"?>
<ds:datastoreItem xmlns:ds="http://schemas.openxmlformats.org/officeDocument/2006/customXml" ds:itemID="{EFBC094B-DE69-4E54-AC4D-A896C8715397}"/>
</file>

<file path=customXml/itemProps3.xml><?xml version="1.0" encoding="utf-8"?>
<ds:datastoreItem xmlns:ds="http://schemas.openxmlformats.org/officeDocument/2006/customXml" ds:itemID="{D4CFBFEF-E6E2-44AE-B78A-3F357F409AAA}"/>
</file>

<file path=docProps/app.xml><?xml version="1.0" encoding="utf-8"?>
<Properties xmlns="http://schemas.openxmlformats.org/officeDocument/2006/extended-properties" xmlns:vt="http://schemas.openxmlformats.org/officeDocument/2006/docPropsVTypes">
  <TotalTime>16082</TotalTime>
  <Words>432</Words>
  <Application>Microsoft Office PowerPoint</Application>
  <PresentationFormat>Presentación en pantalla (4:3)</PresentationFormat>
  <Paragraphs>129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Tahoma</vt:lpstr>
      <vt:lpstr>Zurich Cn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Hogar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Jana De Galindo</dc:creator>
  <cp:lastModifiedBy>Gilma Sampayo Franco</cp:lastModifiedBy>
  <cp:revision>31</cp:revision>
  <cp:lastPrinted>2014-10-20T15:13:59Z</cp:lastPrinted>
  <dcterms:created xsi:type="dcterms:W3CDTF">2014-09-22T12:19:24Z</dcterms:created>
  <dcterms:modified xsi:type="dcterms:W3CDTF">2015-01-05T20:49:49Z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0x01010094BAFE52DC0F0E4D842EABD4A218E42E</vt:lpwstr>
  </property>
</Properties>
</file>