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jpeg" ContentType="image/jpeg"/>
  <Default Extension="xml" ContentType="application/xml"/>
  <Default Extension="gif" ContentType="image/gif"/>
  <Default Extension="vml" ContentType="application/vnd.openxmlformats-officedocument.vmlDrawing"/>
  <Default Extension="xlsx" ContentType="application/vnd.openxmlformats-officedocument.spreadsheetml.sheet"/>
  <Override PartName="/ppt/drawings/drawing1.xml" ContentType="application/vnd.openxmlformats-officedocument.drawingml.chartshapes+xml"/>
  <Override PartName="/ppt/diagrams/data5.xml" ContentType="application/vnd.openxmlformats-officedocument.drawingml.diagramData+xml"/>
  <Override PartName="/ppt/diagrams/data6.xml" ContentType="application/vnd.openxmlformats-officedocument.drawingml.diagramData+xml"/>
  <Override PartName="/ppt/diagrams/data7.xml" ContentType="application/vnd.openxmlformats-officedocument.drawingml.diagramData+xml"/>
  <Override PartName="/ppt/diagrams/data8.xml" ContentType="application/vnd.openxmlformats-officedocument.drawingml.diagramData+xml"/>
  <Override PartName="/ppt/drawings/drawing6.xml" ContentType="application/vnd.openxmlformats-officedocument.drawingml.chartshapes+xml"/>
  <Override PartName="/ppt/diagrams/data4.xml" ContentType="application/vnd.openxmlformats-officedocument.drawingml.diagramData+xml"/>
  <Override PartName="/ppt/diagrams/data3.xml" ContentType="application/vnd.openxmlformats-officedocument.drawingml.diagramData+xml"/>
  <Override PartName="/ppt/diagrams/data2.xml" ContentType="application/vnd.openxmlformats-officedocument.drawingml.diagramData+xml"/>
  <Override PartName="/ppt/drawings/drawing3.xml" ContentType="application/vnd.openxmlformats-officedocument.drawingml.chartshapes+xml"/>
  <Override PartName="/ppt/drawings/drawing4.xml" ContentType="application/vnd.openxmlformats-officedocument.drawingml.chartshapes+xml"/>
  <Override PartName="/ppt/drawings/drawing5.xml" ContentType="application/vnd.openxmlformats-officedocument.drawingml.chartshapes+xml"/>
  <Override PartName="/ppt/diagrams/data1.xml" ContentType="application/vnd.openxmlformats-officedocument.drawingml.diagramData+xml"/>
  <Override PartName="/ppt/drawings/drawing7.xml" ContentType="application/vnd.openxmlformats-officedocument.drawingml.chartshapes+xml"/>
  <Override PartName="/ppt/diagrams/data9.xml" ContentType="application/vnd.openxmlformats-officedocument.drawingml.diagramData+xml"/>
  <Override PartName="/ppt/drawings/drawing2.xml" ContentType="application/vnd.openxmlformats-officedocument.drawingml.chartshapes+xml"/>
  <Override PartName="/ppt/presentation.xml" ContentType="application/vnd.openxmlformats-officedocument.presentationml.presentation.main+xml"/>
  <Override PartName="/ppt/slides/slide75.xml" ContentType="application/vnd.openxmlformats-officedocument.presentationml.slide+xml"/>
  <Override PartName="/ppt/slides/slide44.xml" ContentType="application/vnd.openxmlformats-officedocument.presentationml.slide+xml"/>
  <Override PartName="/ppt/slides/slide43.xml" ContentType="application/vnd.openxmlformats-officedocument.presentationml.slide+xml"/>
  <Override PartName="/ppt/slides/slide42.xml" ContentType="application/vnd.openxmlformats-officedocument.presentationml.slide+xml"/>
  <Override PartName="/ppt/slides/slide88.xml" ContentType="application/vnd.openxmlformats-officedocument.presentationml.slide+xml"/>
  <Override PartName="/ppt/slides/slide41.xml" ContentType="application/vnd.openxmlformats-officedocument.presentationml.slide+xml"/>
  <Override PartName="/ppt/slides/slide40.xml" ContentType="application/vnd.openxmlformats-officedocument.presentationml.slide+xml"/>
  <Override PartName="/ppt/slides/slide45.xml" ContentType="application/vnd.openxmlformats-officedocument.presentationml.slide+xml"/>
  <Override PartName="/ppt/slides/slide87.xml" ContentType="application/vnd.openxmlformats-officedocument.presentationml.slide+xml"/>
  <Override PartName="/ppt/slides/slide46.xml" ContentType="application/vnd.openxmlformats-officedocument.presentationml.slide+xml"/>
  <Override PartName="/ppt/slides/slide50.xml" ContentType="application/vnd.openxmlformats-officedocument.presentationml.slide+xml"/>
  <Override PartName="/ppt/slides/slide99.xml" ContentType="application/vnd.openxmlformats-officedocument.presentationml.slide+xml"/>
  <Override PartName="/ppt/slides/slide49.xml" ContentType="application/vnd.openxmlformats-officedocument.presentationml.slide+xml"/>
  <Override PartName="/ppt/slides/slide48.xml" ContentType="application/vnd.openxmlformats-officedocument.presentationml.slide+xml"/>
  <Override PartName="/ppt/slides/slide47.xml" ContentType="application/vnd.openxmlformats-officedocument.presentationml.slide+xml"/>
  <Override PartName="/ppt/slides/slide39.xml" ContentType="application/vnd.openxmlformats-officedocument.presentationml.slide+xml"/>
  <Override PartName="/ppt/slides/slide89.xml" ContentType="application/vnd.openxmlformats-officedocument.presentationml.slide+xml"/>
  <Override PartName="/ppt/slides/slide98.xml" ContentType="application/vnd.openxmlformats-officedocument.presentationml.slide+xml"/>
  <Override PartName="/ppt/slides/slide32.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31.xml" ContentType="application/vnd.openxmlformats-officedocument.presentationml.slide+xml"/>
  <Override PartName="/ppt/slides/slide94.xml" ContentType="application/vnd.openxmlformats-officedocument.presentationml.slide+xml"/>
  <Override PartName="/ppt/slides/slide30.xml" ContentType="application/vnd.openxmlformats-officedocument.presentationml.slide+xml"/>
  <Override PartName="/ppt/slides/slide76.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8.xml" ContentType="application/vnd.openxmlformats-officedocument.presentationml.slide+xml"/>
  <Override PartName="/ppt/slides/slide90.xml" ContentType="application/vnd.openxmlformats-officedocument.presentationml.slide+xml"/>
  <Override PartName="/ppt/slides/slide37.xml" ContentType="application/vnd.openxmlformats-officedocument.presentationml.slide+xml"/>
  <Override PartName="/ppt/slides/slide36.xml" ContentType="application/vnd.openxmlformats-officedocument.presentationml.slide+xml"/>
  <Override PartName="/ppt/slides/slide91.xml" ContentType="application/vnd.openxmlformats-officedocument.presentationml.slide+xml"/>
  <Override PartName="/ppt/slides/slide51.xml" ContentType="application/vnd.openxmlformats-officedocument.presentationml.slide+xml"/>
  <Override PartName="/ppt/slides/slide86.xml" ContentType="application/vnd.openxmlformats-officedocument.presentationml.slide+xml"/>
  <Override PartName="/ppt/slides/slide52.xml" ContentType="application/vnd.openxmlformats-officedocument.presentationml.slide+xml"/>
  <Override PartName="/ppt/slides/slide67.xml" ContentType="application/vnd.openxmlformats-officedocument.presentationml.slide+xml"/>
  <Override PartName="/ppt/slides/slide66.xml" ContentType="application/vnd.openxmlformats-officedocument.presentationml.slide+xml"/>
  <Override PartName="/ppt/slides/slide65.xml" ContentType="application/vnd.openxmlformats-officedocument.presentationml.slide+xml"/>
  <Override PartName="/ppt/slides/slide64.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4.xml" ContentType="application/vnd.openxmlformats-officedocument.presentationml.slide+xml"/>
  <Override PartName="/ppt/slides/slide77.xml" ContentType="application/vnd.openxmlformats-officedocument.presentationml.slide+xml"/>
  <Override PartName="/ppt/slides/slide73.xml" ContentType="application/vnd.openxmlformats-officedocument.presentationml.slide+xml"/>
  <Override PartName="/ppt/slides/slide72.xml" ContentType="application/vnd.openxmlformats-officedocument.presentationml.slide+xml"/>
  <Override PartName="/ppt/slides/slide71.xml" ContentType="application/vnd.openxmlformats-officedocument.presentationml.slide+xml"/>
  <Override PartName="/ppt/slides/slide63.xml" ContentType="application/vnd.openxmlformats-officedocument.presentationml.slide+xml"/>
  <Override PartName="/ppt/slides/slide80.xml" ContentType="application/vnd.openxmlformats-officedocument.presentationml.slide+xml"/>
  <Override PartName="/ppt/slides/slide62.xml" ContentType="application/vnd.openxmlformats-officedocument.presentationml.slide+xml"/>
  <Override PartName="/ppt/slides/slide83.xml" ContentType="application/vnd.openxmlformats-officedocument.presentationml.slide+xml"/>
  <Override PartName="/ppt/slides/slide55.xml" ContentType="application/vnd.openxmlformats-officedocument.presentationml.slide+xml"/>
  <Override PartName="/ppt/slides/slide54.xml" ContentType="application/vnd.openxmlformats-officedocument.presentationml.slide+xml"/>
  <Override PartName="/ppt/slides/slide84.xml" ContentType="application/vnd.openxmlformats-officedocument.presentationml.slide+xml"/>
  <Override PartName="/ppt/slides/slide53.xml" ContentType="application/vnd.openxmlformats-officedocument.presentationml.slide+xml"/>
  <Override PartName="/ppt/slides/slide8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82.xml" ContentType="application/vnd.openxmlformats-officedocument.presentationml.slide+xml"/>
  <Override PartName="/ppt/slides/slide61.xml" ContentType="application/vnd.openxmlformats-officedocument.presentationml.slide+xml"/>
  <Override PartName="/ppt/slides/slide60.xml" ContentType="application/vnd.openxmlformats-officedocument.presentationml.slide+xml"/>
  <Override PartName="/ppt/slides/slide81.xml" ContentType="application/vnd.openxmlformats-officedocument.presentationml.slide+xml"/>
  <Override PartName="/ppt/slides/slide59.xml" ContentType="application/vnd.openxmlformats-officedocument.presentationml.slide+xml"/>
  <Override PartName="/ppt/slides/slide58.xml" ContentType="application/vnd.openxmlformats-officedocument.presentationml.slide+xml"/>
  <Override PartName="/ppt/slides/slide95.xml" ContentType="application/vnd.openxmlformats-officedocument.presentationml.slide+xml"/>
  <Override PartName="/ppt/slides/slide33.xml" ContentType="application/vnd.openxmlformats-officedocument.presentationml.slide+xml"/>
  <Override PartName="/ppt/slides/slide96.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19.xml" ContentType="application/vnd.openxmlformats-officedocument.presentationml.slide+xml"/>
  <Override PartName="/ppt/slides/slide29.xml" ContentType="application/vnd.openxmlformats-officedocument.presentationml.slide+xml"/>
  <Override PartName="/ppt/slides/slide21.xml" ContentType="application/vnd.openxmlformats-officedocument.presentationml.slide+xml"/>
  <Override PartName="/ppt/slides/slide100.xml" ContentType="application/vnd.openxmlformats-officedocument.presentationml.slide+xml"/>
  <Override PartName="/ppt/slides/slide27.xml" ContentType="application/vnd.openxmlformats-officedocument.presentationml.slide+xml"/>
  <Override PartName="/ppt/slides/slide97.xml" ContentType="application/vnd.openxmlformats-officedocument.presentationml.slide+xml"/>
  <Override PartName="/ppt/slides/slide22.xml" ContentType="application/vnd.openxmlformats-officedocument.presentationml.slide+xml"/>
  <Override PartName="/ppt/slides/slide25.xml" ContentType="application/vnd.openxmlformats-officedocument.presentationml.slide+xml"/>
  <Override PartName="/ppt/slides/slide28.xml" ContentType="application/vnd.openxmlformats-officedocument.presentationml.slide+xml"/>
  <Override PartName="/ppt/slides/slide20.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6.xml" ContentType="application/vnd.openxmlformats-officedocument.presentationml.slide+xml"/>
  <Override PartName="/ppt/notesSlides/notesSlide26.xml" ContentType="application/vnd.openxmlformats-officedocument.presentationml.notesSlide+xml"/>
  <Override PartName="/ppt/notesSlides/notesSlide21.xml" ContentType="application/vnd.openxmlformats-officedocument.presentationml.notesSlide+xml"/>
  <Override PartName="/ppt/notesSlides/notesSlide20.xml" ContentType="application/vnd.openxmlformats-officedocument.presentationml.notesSlide+xml"/>
  <Override PartName="/ppt/notesSlides/notesSlide8.xml" ContentType="application/vnd.openxmlformats-officedocument.presentationml.notesSlide+xml"/>
  <Override PartName="/ppt/notesSlides/notesSlide22.xml" ContentType="application/vnd.openxmlformats-officedocument.presentationml.notesSlide+xml"/>
  <Override PartName="/ppt/notesSlides/notesSlide24.xml" ContentType="application/vnd.openxmlformats-officedocument.presentationml.notesSlide+xml"/>
  <Override PartName="/ppt/slideMasters/slideMaster1.xml" ContentType="application/vnd.openxmlformats-officedocument.presentationml.slideMaster+xml"/>
  <Override PartName="/ppt/notesSlides/notesSlide23.xml" ContentType="application/vnd.openxmlformats-officedocument.presentationml.notesSlide+xml"/>
  <Override PartName="/ppt/notesSlides/notesSlide7.xml" ContentType="application/vnd.openxmlformats-officedocument.presentationml.notesSlide+xml"/>
  <Override PartName="/ppt/notesSlides/notesSlide15.xml" ContentType="application/vnd.openxmlformats-officedocument.presentationml.notesSlide+xml"/>
  <Override PartName="/ppt/notesSlides/notesSlide27.xml" ContentType="application/vnd.openxmlformats-officedocument.presentationml.notesSlide+xml"/>
  <Override PartName="/ppt/notesSlides/notesSlide16.xml" ContentType="application/vnd.openxmlformats-officedocument.presentationml.notesSlide+xml"/>
  <Override PartName="/ppt/notesSlides/notesSlide19.xml" ContentType="application/vnd.openxmlformats-officedocument.presentationml.notesSlide+xml"/>
  <Override PartName="/ppt/notesSlides/notesSlide14.xml" ContentType="application/vnd.openxmlformats-officedocument.presentationml.notesSlide+xml"/>
  <Override PartName="/ppt/notesSlides/notesSlide13.xml" ContentType="application/vnd.openxmlformats-officedocument.presentationml.notesSlide+xml"/>
  <Override PartName="/ppt/notesSlides/notesSlide10.xml" ContentType="application/vnd.openxmlformats-officedocument.presentationml.notesSlide+xml"/>
  <Override PartName="/ppt/notesSlides/notesSlide17.xml" ContentType="application/vnd.openxmlformats-officedocument.presentationml.notesSlide+xml"/>
  <Override PartName="/ppt/notesSlides/notesSlide11.xml" ContentType="application/vnd.openxmlformats-officedocument.presentationml.notesSlide+xml"/>
  <Override PartName="/ppt/notesSlides/notesSlide18.xml" ContentType="application/vnd.openxmlformats-officedocument.presentationml.notesSlide+xml"/>
  <Override PartName="/ppt/notesSlides/notesSlide12.xml" ContentType="application/vnd.openxmlformats-officedocument.presentationml.notesSlide+xml"/>
  <Override PartName="/ppt/notesSlides/notesSlide9.xml" ContentType="application/vnd.openxmlformats-officedocument.presentationml.notesSlide+xml"/>
  <Override PartName="/ppt/notesSlides/notesSlide25.xml" ContentType="application/vnd.openxmlformats-officedocument.presentationml.notesSlide+xml"/>
  <Override PartName="/ppt/notesSlides/notesSlide5.xml" ContentType="application/vnd.openxmlformats-officedocument.presentationml.notesSlide+xml"/>
  <Override PartName="/ppt/slideMasters/slideMaster4.xml" ContentType="application/vnd.openxmlformats-officedocument.presentationml.slideMaster+xml"/>
  <Override PartName="/ppt/slideMasters/slideMaster3.xml" ContentType="application/vnd.openxmlformats-officedocument.presentationml.slideMaster+xml"/>
  <Override PartName="/ppt/slideMasters/slideMaster2.xml" ContentType="application/vnd.openxmlformats-officedocument.presentationml.slideMaster+xml"/>
  <Override PartName="/ppt/slideLayouts/slideLayout24.xml" ContentType="application/vnd.openxmlformats-officedocument.presentationml.slideLayout+xml"/>
  <Override PartName="/ppt/slideLayouts/slideLayout23.xml" ContentType="application/vnd.openxmlformats-officedocument.presentationml.slideLayout+xml"/>
  <Override PartName="/ppt/slideLayouts/slideLayout22.xml" ContentType="application/vnd.openxmlformats-officedocument.presentationml.slideLayout+xml"/>
  <Override PartName="/ppt/notesSlides/notesSlide1.xml" ContentType="application/vnd.openxmlformats-officedocument.presentationml.notesSlide+xml"/>
  <Override PartName="/ppt/slideLayouts/slideLayout5.xml" ContentType="application/vnd.openxmlformats-officedocument.presentationml.slideLayout+xml"/>
  <Override PartName="/ppt/notesSlides/notesSlide6.xml" ContentType="application/vnd.openxmlformats-officedocument.presentationml.notesSlide+xml"/>
  <Override PartName="/ppt/slideLayouts/slideLayout21.xml" ContentType="application/vnd.openxmlformats-officedocument.presentationml.slideLayout+xml"/>
  <Override PartName="/ppt/slideLayouts/slideLayout20.xml" ContentType="application/vnd.openxmlformats-officedocument.presentationml.slideLayout+xml"/>
  <Override PartName="/ppt/slideLayouts/slideLayout19.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8.xml" ContentType="application/vnd.openxmlformats-officedocument.presentationml.slideLayout+xml"/>
  <Override PartName="/ppt/slideLayouts/slideLayout17.xml" ContentType="application/vnd.openxmlformats-officedocument.presentationml.slideLayout+xml"/>
  <Override PartName="/ppt/slideLayouts/slideLayout16.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4.xml" ContentType="application/vnd.openxmlformats-officedocument.presentationml.slideLayout+xml"/>
  <Override PartName="/ppt/notesSlides/notesSlide4.xml" ContentType="application/vnd.openxmlformats-officedocument.presentationml.notesSlide+xml"/>
  <Override PartName="/ppt/notesSlides/notesSlide3.xml" ContentType="application/vnd.openxmlformats-officedocument.presentationml.notesSlide+xml"/>
  <Override PartName="/ppt/notesSlides/notesSlide2.xml" ContentType="application/vnd.openxmlformats-officedocument.presentationml.notesSlide+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notesSlides/notesSlide28.xml" ContentType="application/vnd.openxmlformats-officedocument.presentationml.notesSlide+xml"/>
  <Override PartName="/ppt/slideLayouts/slideLayout1.xml" ContentType="application/vnd.openxmlformats-officedocument.presentationml.slideLayout+xml"/>
  <Override PartName="/ppt/diagrams/quickStyle9.xml" ContentType="application/vnd.openxmlformats-officedocument.drawingml.diagramStyle+xml"/>
  <Override PartName="/ppt/diagrams/layout9.xml" ContentType="application/vnd.openxmlformats-officedocument.drawingml.diagramLayout+xml"/>
  <Override PartName="/ppt/diagrams/colors9.xml" ContentType="application/vnd.openxmlformats-officedocument.drawingml.diagramColors+xml"/>
  <Override PartName="/ppt/diagrams/drawing9.xml" ContentType="application/vnd.ms-office.drawingml.diagramDrawing+xml"/>
  <Override PartName="/ppt/diagrams/drawing4.xml" ContentType="application/vnd.ms-office.drawingml.diagramDrawing+xml"/>
  <Override PartName="/ppt/diagrams/colors4.xml" ContentType="application/vnd.openxmlformats-officedocument.drawingml.diagramColors+xml"/>
  <Override PartName="/ppt/diagrams/quickStyle4.xml" ContentType="application/vnd.openxmlformats-officedocument.drawingml.diagramStyle+xml"/>
  <Override PartName="/ppt/diagrams/layout4.xml" ContentType="application/vnd.openxmlformats-officedocument.drawingml.diagramLayout+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rawing3.xml" ContentType="application/vnd.ms-office.drawingml.diagramDrawing+xml"/>
  <Override PartName="/ppt/diagrams/colors3.xml" ContentType="application/vnd.openxmlformats-officedocument.drawingml.diagramColors+xml"/>
  <Override PartName="/ppt/diagrams/quickStyle3.xml" ContentType="application/vnd.openxmlformats-officedocument.drawingml.diagramStyle+xml"/>
  <Override PartName="/ppt/diagrams/drawing1.xml" ContentType="application/vnd.ms-office.drawingml.diagramDrawing+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layout3.xml" ContentType="application/vnd.openxmlformats-officedocument.drawingml.diagramLayout+xml"/>
  <Override PartName="/ppt/diagrams/layout6.xml" ContentType="application/vnd.openxmlformats-officedocument.drawingml.diagramLayout+xml"/>
  <Override PartName="/ppt/diagrams/quickStyle6.xml" ContentType="application/vnd.openxmlformats-officedocument.drawingml.diagramStyle+xml"/>
  <Override PartName="/ppt/diagrams/drawing8.xml" ContentType="application/vnd.ms-office.drawingml.diagramDrawing+xml"/>
  <Override PartName="/ppt/charts/chart6.xml" ContentType="application/vnd.openxmlformats-officedocument.drawingml.chart+xml"/>
  <Override PartName="/ppt/diagrams/colors8.xml" ContentType="application/vnd.openxmlformats-officedocument.drawingml.diagramColors+xml"/>
  <Override PartName="/ppt/diagrams/quickStyle8.xml" ContentType="application/vnd.openxmlformats-officedocument.drawingml.diagramStyle+xml"/>
  <Override PartName="/ppt/diagrams/layout8.xml" ContentType="application/vnd.openxmlformats-officedocument.drawingml.diagramLayout+xml"/>
  <Override PartName="/ppt/diagrams/colors6.xml" ContentType="application/vnd.openxmlformats-officedocument.drawingml.diagramColors+xml"/>
  <Override PartName="/ppt/diagrams/drawing6.xml" ContentType="application/vnd.ms-office.drawingml.diagramDrawing+xml"/>
  <Override PartName="/ppt/theme/theme1.xml" ContentType="application/vnd.openxmlformats-officedocument.theme+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colors1.xml" ContentType="application/vnd.openxmlformats-officedocument.drawingml.diagramColors+xml"/>
  <Override PartName="/ppt/diagrams/quickStyle1.xml" ContentType="application/vnd.openxmlformats-officedocument.drawingml.diagramStyle+xml"/>
  <Override PartName="/ppt/diagrams/layout1.xml" ContentType="application/vnd.openxmlformats-officedocument.drawingml.diagramLayout+xml"/>
  <Override PartName="/ppt/theme/themeOverride1.xml" ContentType="application/vnd.openxmlformats-officedocument.themeOverride+xml"/>
  <Override PartName="/ppt/charts/chart2.xml" ContentType="application/vnd.openxmlformats-officedocument.drawingml.chart+xml"/>
  <Override PartName="/ppt/charts/chart1.xml" ContentType="application/vnd.openxmlformats-officedocument.drawingml.chart+xml"/>
  <Override PartName="/ppt/theme/theme2.xml" ContentType="application/vnd.openxmlformats-officedocument.theme+xml"/>
  <Override PartName="/ppt/charts/chart3.xml" ContentType="application/vnd.openxmlformats-officedocument.drawingml.chart+xml"/>
  <Override PartName="/ppt/theme/themeOverride2.xml" ContentType="application/vnd.openxmlformats-officedocument.themeOverride+xml"/>
  <Override PartName="/ppt/charts/chart4.xml" ContentType="application/vnd.openxmlformats-officedocument.drawingml.chart+xml"/>
  <Override PartName="/ppt/theme/themeOverride3.xml" ContentType="application/vnd.openxmlformats-officedocument.themeOverrid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charts/chart5.xml" ContentType="application/vnd.openxmlformats-officedocument.drawingml.chart+xml"/>
  <Override PartName="/ppt/theme/themeOverride4.xml" ContentType="application/vnd.openxmlformats-officedocument.themeOverride+xml"/>
  <Override PartName="/ppt/theme/themeOverride6.xml" ContentType="application/vnd.openxmlformats-officedocument.themeOverride+xml"/>
  <Override PartName="/ppt/charts/chart10.xml" ContentType="application/vnd.openxmlformats-officedocument.drawingml.chart+xml"/>
  <Override PartName="/ppt/charts/chart14.xml" ContentType="application/vnd.openxmlformats-officedocument.drawingml.chart+xml"/>
  <Override PartName="/ppt/theme/themeOverride9.xml" ContentType="application/vnd.openxmlformats-officedocument.themeOverride+xml"/>
  <Override PartName="/ppt/charts/chart15.xml" ContentType="application/vnd.openxmlformats-officedocument.drawingml.chart+xml"/>
  <Override PartName="/ppt/theme/themeOverride10.xml" ContentType="application/vnd.openxmlformats-officedocument.themeOverride+xml"/>
  <Override PartName="/ppt/charts/chart16.xml" ContentType="application/vnd.openxmlformats-officedocument.drawingml.chart+xml"/>
  <Override PartName="/ppt/theme/themeOverride11.xml" ContentType="application/vnd.openxmlformats-officedocument.themeOverride+xml"/>
  <Override PartName="/ppt/charts/chart17.xml" ContentType="application/vnd.openxmlformats-officedocument.drawingml.chart+xml"/>
  <Override PartName="/ppt/theme/themeOverride12.xml" ContentType="application/vnd.openxmlformats-officedocument.themeOverride+xml"/>
  <Override PartName="/ppt/theme/themeOverride8.xml" ContentType="application/vnd.openxmlformats-officedocument.themeOverride+xml"/>
  <Override PartName="/ppt/charts/chart13.xml" ContentType="application/vnd.openxmlformats-officedocument.drawingml.chart+xml"/>
  <Override PartName="/ppt/theme/themeOverride7.xml" ContentType="application/vnd.openxmlformats-officedocument.themeOverride+xml"/>
  <Override PartName="/ppt/charts/chart11.xml" ContentType="application/vnd.openxmlformats-officedocument.drawingml.chart+xml"/>
  <Override PartName="/ppt/notesMasters/notesMaster1.xml" ContentType="application/vnd.openxmlformats-officedocument.presentationml.notesMaster+xml"/>
  <Override PartName="/ppt/charts/chart12.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charts/chart7.xml" ContentType="application/vnd.openxmlformats-officedocument.drawingml.chart+xml"/>
  <Override PartName="/ppt/theme/themeOverride5.xml" ContentType="application/vnd.openxmlformats-officedocument.themeOverride+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core.xml" ContentType="application/vnd.openxmlformats-package.core-properties+xml"/>
  <Override PartName="/ppt/tags/tag2.xml" ContentType="application/vnd.openxmlformats-officedocument.presentationml.tags+xml"/>
  <Override PartName="/docProps/app.xml" ContentType="application/vnd.openxmlformats-officedocument.extended-properties+xml"/>
  <Override PartName="/ppt/tags/tag1.xml" ContentType="application/vnd.openxmlformats-officedocument.presentationml.tags+xml"/>
  <Override PartName="/ppt/charts/colors2.xml" ContentType="application/vnd.ms-office.chartcolorstyle+xml"/>
  <Override PartName="/ppt/charts/style2.xml" ContentType="application/vnd.ms-office.chartstyle+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52" r:id="rId2"/>
    <p:sldMasterId id="2147483654" r:id="rId3"/>
    <p:sldMasterId id="2147483660" r:id="rId4"/>
  </p:sldMasterIdLst>
  <p:notesMasterIdLst>
    <p:notesMasterId r:id="rId105"/>
  </p:notesMasterIdLst>
  <p:sldIdLst>
    <p:sldId id="398" r:id="rId5"/>
    <p:sldId id="399" r:id="rId6"/>
    <p:sldId id="439" r:id="rId7"/>
    <p:sldId id="400" r:id="rId8"/>
    <p:sldId id="401" r:id="rId9"/>
    <p:sldId id="424" r:id="rId10"/>
    <p:sldId id="425" r:id="rId11"/>
    <p:sldId id="426" r:id="rId12"/>
    <p:sldId id="427" r:id="rId13"/>
    <p:sldId id="428" r:id="rId14"/>
    <p:sldId id="429" r:id="rId15"/>
    <p:sldId id="430" r:id="rId16"/>
    <p:sldId id="431" r:id="rId17"/>
    <p:sldId id="488" r:id="rId18"/>
    <p:sldId id="461" r:id="rId19"/>
    <p:sldId id="432" r:id="rId20"/>
    <p:sldId id="402" r:id="rId21"/>
    <p:sldId id="440" r:id="rId22"/>
    <p:sldId id="441" r:id="rId23"/>
    <p:sldId id="442" r:id="rId24"/>
    <p:sldId id="443" r:id="rId25"/>
    <p:sldId id="444" r:id="rId26"/>
    <p:sldId id="445" r:id="rId27"/>
    <p:sldId id="446" r:id="rId28"/>
    <p:sldId id="447" r:id="rId29"/>
    <p:sldId id="448" r:id="rId30"/>
    <p:sldId id="449" r:id="rId31"/>
    <p:sldId id="450" r:id="rId32"/>
    <p:sldId id="451" r:id="rId33"/>
    <p:sldId id="452" r:id="rId34"/>
    <p:sldId id="453" r:id="rId35"/>
    <p:sldId id="454" r:id="rId36"/>
    <p:sldId id="455" r:id="rId37"/>
    <p:sldId id="456" r:id="rId38"/>
    <p:sldId id="457" r:id="rId39"/>
    <p:sldId id="458" r:id="rId40"/>
    <p:sldId id="403" r:id="rId41"/>
    <p:sldId id="489" r:id="rId42"/>
    <p:sldId id="490" r:id="rId43"/>
    <p:sldId id="491" r:id="rId44"/>
    <p:sldId id="492" r:id="rId45"/>
    <p:sldId id="493" r:id="rId46"/>
    <p:sldId id="494" r:id="rId47"/>
    <p:sldId id="495" r:id="rId48"/>
    <p:sldId id="496" r:id="rId49"/>
    <p:sldId id="497" r:id="rId50"/>
    <p:sldId id="498" r:id="rId51"/>
    <p:sldId id="499" r:id="rId52"/>
    <p:sldId id="500" r:id="rId53"/>
    <p:sldId id="501" r:id="rId54"/>
    <p:sldId id="502" r:id="rId55"/>
    <p:sldId id="503" r:id="rId56"/>
    <p:sldId id="504" r:id="rId57"/>
    <p:sldId id="505" r:id="rId58"/>
    <p:sldId id="404" r:id="rId59"/>
    <p:sldId id="313" r:id="rId60"/>
    <p:sldId id="314" r:id="rId61"/>
    <p:sldId id="316" r:id="rId62"/>
    <p:sldId id="317" r:id="rId63"/>
    <p:sldId id="318" r:id="rId64"/>
    <p:sldId id="319" r:id="rId65"/>
    <p:sldId id="320" r:id="rId66"/>
    <p:sldId id="321" r:id="rId67"/>
    <p:sldId id="480" r:id="rId68"/>
    <p:sldId id="392" r:id="rId69"/>
    <p:sldId id="397" r:id="rId70"/>
    <p:sldId id="393" r:id="rId71"/>
    <p:sldId id="394" r:id="rId72"/>
    <p:sldId id="395" r:id="rId73"/>
    <p:sldId id="396" r:id="rId74"/>
    <p:sldId id="405" r:id="rId75"/>
    <p:sldId id="481" r:id="rId76"/>
    <p:sldId id="482" r:id="rId77"/>
    <p:sldId id="483" r:id="rId78"/>
    <p:sldId id="484" r:id="rId79"/>
    <p:sldId id="485" r:id="rId80"/>
    <p:sldId id="486" r:id="rId81"/>
    <p:sldId id="487" r:id="rId82"/>
    <p:sldId id="406" r:id="rId83"/>
    <p:sldId id="409" r:id="rId84"/>
    <p:sldId id="422" r:id="rId85"/>
    <p:sldId id="423" r:id="rId86"/>
    <p:sldId id="407" r:id="rId87"/>
    <p:sldId id="411" r:id="rId88"/>
    <p:sldId id="506" r:id="rId89"/>
    <p:sldId id="507" r:id="rId90"/>
    <p:sldId id="433" r:id="rId91"/>
    <p:sldId id="434" r:id="rId92"/>
    <p:sldId id="435" r:id="rId93"/>
    <p:sldId id="436" r:id="rId94"/>
    <p:sldId id="437" r:id="rId95"/>
    <p:sldId id="415" r:id="rId96"/>
    <p:sldId id="410" r:id="rId97"/>
    <p:sldId id="459" r:id="rId98"/>
    <p:sldId id="417" r:id="rId99"/>
    <p:sldId id="418" r:id="rId100"/>
    <p:sldId id="419" r:id="rId101"/>
    <p:sldId id="420" r:id="rId102"/>
    <p:sldId id="421" r:id="rId103"/>
    <p:sldId id="460" r:id="rId104"/>
  </p:sldIdLst>
  <p:sldSz cx="9144000" cy="6858000" type="screen4x3"/>
  <p:notesSz cx="6858000" cy="9144000"/>
  <p:defaultTextStyle>
    <a:defPPr>
      <a:defRPr lang="es-ES_trad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3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1D7A93"/>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4660"/>
  </p:normalViewPr>
  <p:slideViewPr>
    <p:cSldViewPr snapToObjects="1" showGuides="1">
      <p:cViewPr varScale="1">
        <p:scale>
          <a:sx n="111" d="100"/>
          <a:sy n="111" d="100"/>
        </p:scale>
        <p:origin x="-1590" y="-78"/>
      </p:cViewPr>
      <p:guideLst>
        <p:guide orient="horz" pos="2160"/>
        <p:guide pos="2832"/>
      </p:guideLst>
    </p:cSldViewPr>
  </p:slid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customXml" Target="../customXml/item3.xml"/><Relationship Id="rId16" Type="http://schemas.openxmlformats.org/officeDocument/2006/relationships/slide" Target="slides/slide12.xml"/><Relationship Id="rId107" Type="http://schemas.openxmlformats.org/officeDocument/2006/relationships/viewProps" Target="viewProps.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theme" Target="theme/theme1.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presProps" Target="pres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tableStyles" Target="tableStyles.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customXml" Target="../customXml/item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slideMaster" Target="slideMasters/slideMaster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customXml" Target="../customXml/item2.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svdata-files\Planeacion-Publica\RENDICI&#211;N%20DE%20CUENTAS%202014\Soportes\DATOS%20ANH.xls" TargetMode="External"/></Relationships>
</file>

<file path=ppt/charts/_rels/chart10.xml.rels><?xml version="1.0" encoding="UTF-8" standalone="yes"?>
<Relationships xmlns="http://schemas.openxmlformats.org/package/2006/relationships"><Relationship Id="rId3" Type="http://schemas.microsoft.com/office/2011/relationships/chartStyle" Target="style2.xml"/><Relationship Id="rId2" Type="http://schemas.microsoft.com/office/2011/relationships/chartColorStyle" Target="colors2.xml"/><Relationship Id="rId1" Type="http://schemas.openxmlformats.org/officeDocument/2006/relationships/oleObject" Target="file:///\\sservicios\GERENCIA%20GSP\CALIDAD%20Y%20PROCEDIMIENTOS\Gestion%20de%20Calidad%20Gerencia%20Produccion\INFORMES%20DE%20GESTION\2014\Gestion\Presentacion%20Presidente%20nov-11-11\Presentacion%20Ministro%20nov-11-11.xlsx" TargetMode="External"/></Relationships>
</file>

<file path=ppt/charts/_rels/chart11.xml.rels><?xml version="1.0" encoding="UTF-8" standalone="yes"?>
<Relationships xmlns="http://schemas.openxmlformats.org/package/2006/relationships"><Relationship Id="rId2" Type="http://schemas.openxmlformats.org/officeDocument/2006/relationships/chartUserShapes" Target="../drawings/drawing7.xml"/><Relationship Id="rId1" Type="http://schemas.openxmlformats.org/officeDocument/2006/relationships/oleObject" Target="file:///\\sservicios\Reservas\Proyecciones%20de%20Producci&#243;n\Producci&#243;n%20fiscalizada%20de%20crudo_Dic%202014_25%20campos%20principales.xls" TargetMode="External"/></Relationships>
</file>

<file path=ppt/charts/_rels/chart12.xml.rels><?xml version="1.0" encoding="UTF-8" standalone="yes"?>
<Relationships xmlns="http://schemas.openxmlformats.org/package/2006/relationships"><Relationship Id="rId2" Type="http://schemas.openxmlformats.org/officeDocument/2006/relationships/oleObject" Target="file:///\\sservicios\REGALIAS\Informes%20SUIME\2013\Presupuesto\SeguimientoPPto%202013-2014%20VERSION%205%20RECUADO%20TOTAL%20BIENIO%20DEFINITIVO.xlsx" TargetMode="External"/><Relationship Id="rId1" Type="http://schemas.openxmlformats.org/officeDocument/2006/relationships/themeOverride" Target="../theme/themeOverride7.xml"/></Relationships>
</file>

<file path=ppt/charts/_rels/chart13.xml.rels><?xml version="1.0" encoding="UTF-8" standalone="yes"?>
<Relationships xmlns="http://schemas.openxmlformats.org/package/2006/relationships"><Relationship Id="rId2" Type="http://schemas.openxmlformats.org/officeDocument/2006/relationships/oleObject" Target="file:///\\sservicios\REGALIAS\Informes%20SUIME\2013\Presupuesto\SeguimientoPPto%202013-2014%20VERSION%205%20RECUADO%20TOTAL%20BIENIO%20DEFINITIVO.xlsx" TargetMode="External"/><Relationship Id="rId1" Type="http://schemas.openxmlformats.org/officeDocument/2006/relationships/themeOverride" Target="../theme/themeOverride8.xml"/></Relationships>
</file>

<file path=ppt/charts/_rels/chart14.xml.rels><?xml version="1.0" encoding="UTF-8" standalone="yes"?>
<Relationships xmlns="http://schemas.openxmlformats.org/package/2006/relationships"><Relationship Id="rId2" Type="http://schemas.openxmlformats.org/officeDocument/2006/relationships/oleObject" Target="file:///\\svdata-files\Planeacion-Publica\RENDICI&#211;N%20DE%20CUENTAS%202014\Soportes\OAJ.xlsx" TargetMode="External"/><Relationship Id="rId1" Type="http://schemas.openxmlformats.org/officeDocument/2006/relationships/themeOverride" Target="../theme/themeOverride9.xml"/></Relationships>
</file>

<file path=ppt/charts/_rels/chart15.xml.rels><?xml version="1.0" encoding="UTF-8" standalone="yes"?>
<Relationships xmlns="http://schemas.openxmlformats.org/package/2006/relationships"><Relationship Id="rId2" Type="http://schemas.openxmlformats.org/officeDocument/2006/relationships/oleObject" Target="file:///\\svdata-files\Planeacion-Publica\RENDICI&#211;N%20DE%20CUENTAS%202014\Soportes\OAJ.xlsx" TargetMode="External"/><Relationship Id="rId1" Type="http://schemas.openxmlformats.org/officeDocument/2006/relationships/themeOverride" Target="../theme/themeOverride10.xml"/></Relationships>
</file>

<file path=ppt/charts/_rels/chart16.xml.rels><?xml version="1.0" encoding="UTF-8" standalone="yes"?>
<Relationships xmlns="http://schemas.openxmlformats.org/package/2006/relationships"><Relationship Id="rId2" Type="http://schemas.openxmlformats.org/officeDocument/2006/relationships/oleObject" Target="file:///\\svdata-files\Planeacion-Publica\RENDICI&#211;N%20DE%20CUENTAS%202014\Soportes\OAJ.xlsx" TargetMode="External"/><Relationship Id="rId1" Type="http://schemas.openxmlformats.org/officeDocument/2006/relationships/themeOverride" Target="../theme/themeOverride11.xml"/></Relationships>
</file>

<file path=ppt/charts/_rels/chart17.xml.rels><?xml version="1.0" encoding="UTF-8" standalone="yes"?>
<Relationships xmlns="http://schemas.openxmlformats.org/package/2006/relationships"><Relationship Id="rId2" Type="http://schemas.openxmlformats.org/officeDocument/2006/relationships/oleObject" Target="file:///\\sfile\SPERFILES\cristian.vargas\Mis%20documentos\Disco%20D\backup\C%20VARGAS\ANH\PLANEACI&#211;N\SEGUIMIENTO%20PLAN%20ANUAL%20DE%20ADQUISICIONES%202014\12.%20Diciembre%2009\Compromisos%20y%20obligaciones%20a%205%20diciembre%20(chano).xlsx" TargetMode="External"/><Relationship Id="rId1" Type="http://schemas.openxmlformats.org/officeDocument/2006/relationships/themeOverride" Target="../theme/themeOverride12.xml"/></Relationships>
</file>

<file path=ppt/charts/_rels/chart2.xml.rels><?xml version="1.0" encoding="UTF-8" standalone="yes"?>
<Relationships xmlns="http://schemas.openxmlformats.org/package/2006/relationships"><Relationship Id="rId3" Type="http://schemas.openxmlformats.org/officeDocument/2006/relationships/chartUserShapes" Target="../drawings/drawing2.xml"/><Relationship Id="rId2" Type="http://schemas.openxmlformats.org/officeDocument/2006/relationships/oleObject" Target="file:///\\svdata-files\Planeacion-Publica\RENDICI&#211;N%20DE%20CUENTAS%202014\Soportes\DATOS%20ANH.xls" TargetMode="External"/><Relationship Id="rId1" Type="http://schemas.openxmlformats.org/officeDocument/2006/relationships/themeOverride" Target="../theme/themeOverride1.xml"/></Relationships>
</file>

<file path=ppt/charts/_rels/chart3.xml.rels><?xml version="1.0" encoding="UTF-8" standalone="yes"?>
<Relationships xmlns="http://schemas.openxmlformats.org/package/2006/relationships"><Relationship Id="rId3" Type="http://schemas.openxmlformats.org/officeDocument/2006/relationships/chartUserShapes" Target="../drawings/drawing3.xml"/><Relationship Id="rId2" Type="http://schemas.openxmlformats.org/officeDocument/2006/relationships/oleObject" Target="file:///\\svdata-files\Planeacion-Publica\RENDICI&#211;N%20DE%20CUENTAS%202014\Soportes\DATOS%20ANH.xls" TargetMode="External"/><Relationship Id="rId1" Type="http://schemas.openxmlformats.org/officeDocument/2006/relationships/themeOverride" Target="../theme/themeOverride2.xml"/></Relationships>
</file>

<file path=ppt/charts/_rels/chart4.xml.rels><?xml version="1.0" encoding="UTF-8" standalone="yes"?>
<Relationships xmlns="http://schemas.openxmlformats.org/package/2006/relationships"><Relationship Id="rId3" Type="http://schemas.openxmlformats.org/officeDocument/2006/relationships/chartUserShapes" Target="../drawings/drawing4.xml"/><Relationship Id="rId2" Type="http://schemas.openxmlformats.org/officeDocument/2006/relationships/oleObject" Target="file:///\\svdata-files\Planeacion-Publica\RENDICI&#211;N%20DE%20CUENTAS%202014\Soportes\DATOS%20ANH.xls" TargetMode="External"/><Relationship Id="rId1" Type="http://schemas.openxmlformats.org/officeDocument/2006/relationships/themeOverride" Target="../theme/themeOverride3.xml"/></Relationships>
</file>

<file path=ppt/charts/_rels/chart5.xml.rels><?xml version="1.0" encoding="UTF-8" standalone="yes"?>
<Relationships xmlns="http://schemas.openxmlformats.org/package/2006/relationships"><Relationship Id="rId2" Type="http://schemas.openxmlformats.org/officeDocument/2006/relationships/chartUserShapes" Target="../drawings/drawing5.xml"/><Relationship Id="rId1" Type="http://schemas.openxmlformats.org/officeDocument/2006/relationships/oleObject" Target="file:///\\svdata-files\Planeacion-Publica\RENDICI&#211;N%20DE%20CUENTAS%202014\Soportes\DATOS%20ANH.xls" TargetMode="External"/></Relationships>
</file>

<file path=ppt/charts/_rels/chart6.xml.rels><?xml version="1.0" encoding="UTF-8" standalone="yes"?>
<Relationships xmlns="http://schemas.openxmlformats.org/package/2006/relationships"><Relationship Id="rId2" Type="http://schemas.openxmlformats.org/officeDocument/2006/relationships/package" Target="../embeddings/Hoja_de_c_lculo_de_Microsoft_Office_Excel1.xlsx"/><Relationship Id="rId1" Type="http://schemas.openxmlformats.org/officeDocument/2006/relationships/themeOverride" Target="../theme/themeOverride4.xml"/></Relationships>
</file>

<file path=ppt/charts/_rels/chart7.xml.rels><?xml version="1.0" encoding="UTF-8" standalone="yes"?>
<Relationships xmlns="http://schemas.openxmlformats.org/package/2006/relationships"><Relationship Id="rId2" Type="http://schemas.openxmlformats.org/officeDocument/2006/relationships/package" Target="../embeddings/Hoja_de_c_lculo_de_Microsoft_Office_Excel2.xlsx"/><Relationship Id="rId1" Type="http://schemas.openxmlformats.org/officeDocument/2006/relationships/themeOverride" Target="../theme/themeOverride5.xml"/></Relationships>
</file>

<file path=ppt/charts/_rels/chart8.xml.rels><?xml version="1.0" encoding="UTF-8" standalone="yes"?>
<Relationships xmlns="http://schemas.openxmlformats.org/package/2006/relationships"><Relationship Id="rId2" Type="http://schemas.openxmlformats.org/officeDocument/2006/relationships/chartUserShapes" Target="../drawings/drawing6.xml"/><Relationship Id="rId1" Type="http://schemas.openxmlformats.org/officeDocument/2006/relationships/oleObject" Target="file:///\\svdata-files\Planeacion-Publica\RENDICI&#211;N%20DE%20CUENTAS%202014\Soportes\DATOS%20ANH.xls" TargetMode="External"/></Relationships>
</file>

<file path=ppt/charts/_rels/chart9.xml.rels><?xml version="1.0" encoding="UTF-8" standalone="yes"?>
<Relationships xmlns="http://schemas.openxmlformats.org/package/2006/relationships"><Relationship Id="rId2" Type="http://schemas.openxmlformats.org/officeDocument/2006/relationships/oleObject" Target="file:///\\svdata-files\Planeacion-Publica\RENDICI&#211;N%20DE%20CUENTAS%202014\Soportes\DATOS%20ANH.xls" TargetMode="External"/><Relationship Id="rId1" Type="http://schemas.openxmlformats.org/officeDocument/2006/relationships/themeOverride" Target="../theme/themeOverride6.xml"/></Relationships>
</file>

<file path=ppt/charts/chart1.xml><?xml version="1.0" encoding="utf-8"?>
<c:chartSpace xmlns:c="http://schemas.openxmlformats.org/drawingml/2006/chart" xmlns:a="http://schemas.openxmlformats.org/drawingml/2006/main" xmlns:r="http://schemas.openxmlformats.org/officeDocument/2006/relationships">
  <c:lang val="es-CO"/>
  <c:chart>
    <c:autoTitleDeleted val="1"/>
    <c:view3D>
      <c:rotX val="5"/>
      <c:rotY val="0"/>
      <c:depthPercent val="100"/>
      <c:perspective val="30"/>
    </c:view3D>
    <c:sideWall>
      <c:spPr>
        <a:gradFill>
          <a:gsLst>
            <a:gs pos="50000">
              <a:prstClr val="white">
                <a:lumMod val="95000"/>
              </a:prstClr>
            </a:gs>
            <a:gs pos="100000">
              <a:schemeClr val="bg1">
                <a:lumMod val="95000"/>
              </a:schemeClr>
            </a:gs>
          </a:gsLst>
          <a:lin ang="5400000" scaled="0"/>
        </a:gradFill>
      </c:spPr>
    </c:sideWall>
    <c:backWall>
      <c:spPr>
        <a:gradFill>
          <a:gsLst>
            <a:gs pos="50000">
              <a:prstClr val="white">
                <a:lumMod val="95000"/>
              </a:prstClr>
            </a:gs>
            <a:gs pos="100000">
              <a:schemeClr val="bg1">
                <a:lumMod val="95000"/>
              </a:schemeClr>
            </a:gs>
          </a:gsLst>
          <a:lin ang="5400000" scaled="0"/>
        </a:gradFill>
      </c:spPr>
    </c:backWall>
    <c:plotArea>
      <c:layout>
        <c:manualLayout>
          <c:layoutTarget val="inner"/>
          <c:xMode val="edge"/>
          <c:yMode val="edge"/>
          <c:x val="0.10857592572618002"/>
          <c:y val="0.10529802244195149"/>
          <c:w val="0.87093805055190165"/>
          <c:h val="0.70603742441316064"/>
        </c:manualLayout>
      </c:layout>
      <c:bar3DChart>
        <c:barDir val="col"/>
        <c:grouping val="clustered"/>
        <c:ser>
          <c:idx val="1"/>
          <c:order val="0"/>
          <c:tx>
            <c:strRef>
              <c:f>'Inversión extranjera'!$D$3</c:f>
              <c:strCache>
                <c:ptCount val="1"/>
                <c:pt idx="0">
                  <c:v>Total país</c:v>
                </c:pt>
              </c:strCache>
            </c:strRef>
          </c:tx>
          <c:spPr>
            <a:gradFill>
              <a:gsLst>
                <a:gs pos="50000">
                  <a:srgbClr val="558ED5"/>
                </a:gs>
                <a:gs pos="100000">
                  <a:srgbClr val="4F81BD">
                    <a:lumMod val="40000"/>
                    <a:lumOff val="60000"/>
                  </a:srgbClr>
                </a:gs>
              </a:gsLst>
              <a:lin ang="5400000" scaled="0"/>
            </a:gradFill>
            <a:scene3d>
              <a:camera prst="orthographicFront"/>
              <a:lightRig rig="threePt" dir="t"/>
            </a:scene3d>
            <a:sp3d>
              <a:bevelT/>
            </a:sp3d>
          </c:spPr>
          <c:dPt>
            <c:idx val="0"/>
            <c:spPr>
              <a:gradFill>
                <a:gsLst>
                  <a:gs pos="50000">
                    <a:srgbClr val="558ED5"/>
                  </a:gs>
                  <a:gs pos="100000">
                    <a:srgbClr val="4F81BD">
                      <a:lumMod val="40000"/>
                      <a:lumOff val="60000"/>
                    </a:srgbClr>
                  </a:gs>
                </a:gsLst>
              </a:gradFill>
              <a:scene3d>
                <a:camera prst="orthographicFront"/>
                <a:lightRig rig="threePt" dir="t"/>
              </a:scene3d>
              <a:sp3d>
                <a:bevelT/>
              </a:sp3d>
            </c:spPr>
          </c:dPt>
          <c:dLbls>
            <c:spPr>
              <a:noFill/>
              <a:ln>
                <a:noFill/>
              </a:ln>
              <a:effectLst/>
            </c:spPr>
            <c:showVal val="1"/>
            <c:extLst>
              <c:ext xmlns:c15="http://schemas.microsoft.com/office/drawing/2012/chart" uri="{CE6537A1-D6FC-4f65-9D91-7224C49458BB}">
                <c15:showLeaderLines val="0"/>
              </c:ext>
            </c:extLst>
          </c:dLbls>
          <c:cat>
            <c:strRef>
              <c:f>'Inversión extranjera'!$B$6:$B$17</c:f>
              <c:strCache>
                <c:ptCount val="12"/>
                <c:pt idx="0">
                  <c:v>2003</c:v>
                </c:pt>
                <c:pt idx="1">
                  <c:v>2004</c:v>
                </c:pt>
                <c:pt idx="2">
                  <c:v>2005</c:v>
                </c:pt>
                <c:pt idx="3">
                  <c:v>2006</c:v>
                </c:pt>
                <c:pt idx="4">
                  <c:v>2007</c:v>
                </c:pt>
                <c:pt idx="5">
                  <c:v>2008</c:v>
                </c:pt>
                <c:pt idx="6">
                  <c:v>2009</c:v>
                </c:pt>
                <c:pt idx="7">
                  <c:v>2010</c:v>
                </c:pt>
                <c:pt idx="8">
                  <c:v>2011</c:v>
                </c:pt>
                <c:pt idx="9">
                  <c:v>2012</c:v>
                </c:pt>
                <c:pt idx="10">
                  <c:v>2013</c:v>
                </c:pt>
                <c:pt idx="11">
                  <c:v>2014
2° Trim</c:v>
                </c:pt>
              </c:strCache>
            </c:strRef>
          </c:cat>
          <c:val>
            <c:numRef>
              <c:f>'Inversión extranjera'!$D$6:$D$17</c:f>
              <c:numCache>
                <c:formatCode>#,##0</c:formatCode>
                <c:ptCount val="12"/>
                <c:pt idx="0">
                  <c:v>1720.4934554981314</c:v>
                </c:pt>
                <c:pt idx="1">
                  <c:v>3116</c:v>
                </c:pt>
                <c:pt idx="2">
                  <c:v>10235</c:v>
                </c:pt>
                <c:pt idx="3">
                  <c:v>6751</c:v>
                </c:pt>
                <c:pt idx="4">
                  <c:v>8886</c:v>
                </c:pt>
                <c:pt idx="5">
                  <c:v>10565</c:v>
                </c:pt>
                <c:pt idx="6">
                  <c:v>8036</c:v>
                </c:pt>
                <c:pt idx="7">
                  <c:v>6430</c:v>
                </c:pt>
                <c:pt idx="8">
                  <c:v>14648</c:v>
                </c:pt>
                <c:pt idx="9">
                  <c:v>15039</c:v>
                </c:pt>
                <c:pt idx="10">
                  <c:v>16199</c:v>
                </c:pt>
                <c:pt idx="11">
                  <c:v>8452</c:v>
                </c:pt>
              </c:numCache>
            </c:numRef>
          </c:val>
        </c:ser>
        <c:ser>
          <c:idx val="0"/>
          <c:order val="1"/>
          <c:tx>
            <c:strRef>
              <c:f>'Inversión extranjera'!$C$3</c:f>
              <c:strCache>
                <c:ptCount val="1"/>
                <c:pt idx="0">
                  <c:v>Sector Petrolero</c:v>
                </c:pt>
              </c:strCache>
            </c:strRef>
          </c:tx>
          <c:spPr>
            <a:solidFill>
              <a:srgbClr val="604A7B"/>
            </a:solidFill>
            <a:scene3d>
              <a:camera prst="orthographicFront"/>
              <a:lightRig rig="threePt" dir="t"/>
            </a:scene3d>
            <a:sp3d>
              <a:bevelT/>
            </a:sp3d>
          </c:spPr>
          <c:dLbls>
            <c:spPr>
              <a:noFill/>
              <a:ln>
                <a:noFill/>
              </a:ln>
              <a:effectLst/>
            </c:spPr>
            <c:txPr>
              <a:bodyPr/>
              <a:lstStyle/>
              <a:p>
                <a:pPr>
                  <a:defRPr b="1"/>
                </a:pPr>
                <a:endParaRPr lang="es-CO"/>
              </a:p>
            </c:txPr>
            <c:showVal val="1"/>
            <c:extLst>
              <c:ext xmlns:c15="http://schemas.microsoft.com/office/drawing/2012/chart" uri="{CE6537A1-D6FC-4f65-9D91-7224C49458BB}">
                <c15:showLeaderLines val="0"/>
              </c:ext>
            </c:extLst>
          </c:dLbls>
          <c:cat>
            <c:strRef>
              <c:f>'Inversión extranjera'!$B$6:$B$17</c:f>
              <c:strCache>
                <c:ptCount val="12"/>
                <c:pt idx="0">
                  <c:v>2003</c:v>
                </c:pt>
                <c:pt idx="1">
                  <c:v>2004</c:v>
                </c:pt>
                <c:pt idx="2">
                  <c:v>2005</c:v>
                </c:pt>
                <c:pt idx="3">
                  <c:v>2006</c:v>
                </c:pt>
                <c:pt idx="4">
                  <c:v>2007</c:v>
                </c:pt>
                <c:pt idx="5">
                  <c:v>2008</c:v>
                </c:pt>
                <c:pt idx="6">
                  <c:v>2009</c:v>
                </c:pt>
                <c:pt idx="7">
                  <c:v>2010</c:v>
                </c:pt>
                <c:pt idx="8">
                  <c:v>2011</c:v>
                </c:pt>
                <c:pt idx="9">
                  <c:v>2012</c:v>
                </c:pt>
                <c:pt idx="10">
                  <c:v>2013</c:v>
                </c:pt>
                <c:pt idx="11">
                  <c:v>2014
2° Trim</c:v>
                </c:pt>
              </c:strCache>
            </c:strRef>
          </c:cat>
          <c:val>
            <c:numRef>
              <c:f>'Inversión extranjera'!$C$6:$C$17</c:f>
              <c:numCache>
                <c:formatCode>#,##0</c:formatCode>
                <c:ptCount val="12"/>
                <c:pt idx="0">
                  <c:v>277.94419109525671</c:v>
                </c:pt>
                <c:pt idx="1">
                  <c:v>494.86182936869199</c:v>
                </c:pt>
                <c:pt idx="2">
                  <c:v>1124.6178166818809</c:v>
                </c:pt>
                <c:pt idx="3">
                  <c:v>1994.9784392759398</c:v>
                </c:pt>
                <c:pt idx="4">
                  <c:v>3333.1846840198723</c:v>
                </c:pt>
                <c:pt idx="5">
                  <c:v>3349</c:v>
                </c:pt>
                <c:pt idx="6">
                  <c:v>2637</c:v>
                </c:pt>
                <c:pt idx="7">
                  <c:v>3080</c:v>
                </c:pt>
                <c:pt idx="8">
                  <c:v>4700</c:v>
                </c:pt>
                <c:pt idx="9">
                  <c:v>5471</c:v>
                </c:pt>
                <c:pt idx="10">
                  <c:v>5111</c:v>
                </c:pt>
                <c:pt idx="11">
                  <c:v>2827</c:v>
                </c:pt>
              </c:numCache>
            </c:numRef>
          </c:val>
        </c:ser>
        <c:dLbls/>
        <c:shape val="box"/>
        <c:axId val="71584000"/>
        <c:axId val="71593984"/>
        <c:axId val="0"/>
      </c:bar3DChart>
      <c:catAx>
        <c:axId val="71584000"/>
        <c:scaling>
          <c:orientation val="minMax"/>
        </c:scaling>
        <c:axPos val="b"/>
        <c:numFmt formatCode="General" sourceLinked="1"/>
        <c:tickLblPos val="nextTo"/>
        <c:txPr>
          <a:bodyPr rot="0" vert="horz"/>
          <a:lstStyle/>
          <a:p>
            <a:pPr>
              <a:defRPr sz="1200"/>
            </a:pPr>
            <a:endParaRPr lang="es-CO"/>
          </a:p>
        </c:txPr>
        <c:crossAx val="71593984"/>
        <c:crosses val="autoZero"/>
        <c:auto val="1"/>
        <c:lblAlgn val="ctr"/>
        <c:lblOffset val="500"/>
        <c:tickLblSkip val="1"/>
      </c:catAx>
      <c:valAx>
        <c:axId val="71593984"/>
        <c:scaling>
          <c:orientation val="minMax"/>
        </c:scaling>
        <c:axPos val="l"/>
        <c:majorGridlines/>
        <c:title>
          <c:tx>
            <c:rich>
              <a:bodyPr rot="0" vert="horz"/>
              <a:lstStyle/>
              <a:p>
                <a:pPr algn="ctr">
                  <a:defRPr b="1"/>
                </a:pPr>
                <a:r>
                  <a:rPr lang="es-CO" b="1"/>
                  <a:t>Millones de USD</a:t>
                </a:r>
              </a:p>
            </c:rich>
          </c:tx>
          <c:layout>
            <c:manualLayout>
              <c:xMode val="edge"/>
              <c:yMode val="edge"/>
              <c:x val="3.2802373810317573E-2"/>
              <c:y val="2.9025743171393788E-2"/>
            </c:manualLayout>
          </c:layout>
        </c:title>
        <c:numFmt formatCode="#,##0" sourceLinked="0"/>
        <c:tickLblPos val="nextTo"/>
        <c:txPr>
          <a:bodyPr rot="0" vert="horz"/>
          <a:lstStyle/>
          <a:p>
            <a:pPr>
              <a:defRPr/>
            </a:pPr>
            <a:endParaRPr lang="es-CO"/>
          </a:p>
        </c:txPr>
        <c:crossAx val="71584000"/>
        <c:crosses val="autoZero"/>
        <c:crossBetween val="between"/>
      </c:valAx>
      <c:spPr>
        <a:noFill/>
        <a:ln w="25400">
          <a:noFill/>
        </a:ln>
      </c:spPr>
    </c:plotArea>
    <c:legend>
      <c:legendPos val="b"/>
      <c:layout>
        <c:manualLayout>
          <c:xMode val="edge"/>
          <c:yMode val="edge"/>
          <c:x val="0.19538849482657714"/>
          <c:y val="0.12858789499579421"/>
          <c:w val="0.22824732437136735"/>
          <c:h val="0.1573095052930627"/>
        </c:manualLayout>
      </c:layout>
      <c:txPr>
        <a:bodyPr/>
        <a:lstStyle/>
        <a:p>
          <a:pPr>
            <a:defRPr sz="1600"/>
          </a:pPr>
          <a:endParaRPr lang="es-CO"/>
        </a:p>
      </c:txPr>
    </c:legend>
    <c:plotVisOnly val="1"/>
    <c:dispBlanksAs val="gap"/>
  </c:chart>
  <c:txPr>
    <a:bodyPr/>
    <a:lstStyle/>
    <a:p>
      <a:pPr>
        <a:defRPr sz="1400" b="0" i="0" u="none" strike="noStrike" baseline="0">
          <a:solidFill>
            <a:srgbClr val="000000"/>
          </a:solidFill>
          <a:latin typeface="Arial" pitchFamily="34" charset="0"/>
          <a:ea typeface="Calibri"/>
          <a:cs typeface="Arial" pitchFamily="34" charset="0"/>
        </a:defRPr>
      </a:pPr>
      <a:endParaRPr lang="es-CO"/>
    </a:p>
  </c:txPr>
  <c:externalData r:id="rId1"/>
  <c:userShapes r:id="rId2"/>
</c:chartSpace>
</file>

<file path=ppt/charts/chart10.xml><?xml version="1.0" encoding="utf-8"?>
<c:chartSpace xmlns:c="http://schemas.openxmlformats.org/drawingml/2006/chart" xmlns:a="http://schemas.openxmlformats.org/drawingml/2006/main" xmlns:r="http://schemas.openxmlformats.org/officeDocument/2006/relationships">
  <c:lang val="es-CO"/>
  <c:chart>
    <c:autoTitleDeleted val="1"/>
    <c:plotArea>
      <c:layout/>
      <c:barChart>
        <c:barDir val="col"/>
        <c:grouping val="stacked"/>
        <c:ser>
          <c:idx val="0"/>
          <c:order val="0"/>
          <c:tx>
            <c:strRef>
              <c:f>'Grafica etapas contratos2004rev'!$C$5</c:f>
              <c:strCache>
                <c:ptCount val="1"/>
                <c:pt idx="0">
                  <c:v>Evaluación</c:v>
                </c:pt>
              </c:strCache>
            </c:strRef>
          </c:tx>
          <c:spPr>
            <a:solidFill>
              <a:schemeClr val="accent1"/>
            </a:solidFill>
            <a:ln>
              <a:noFill/>
            </a:ln>
            <a:effectLst>
              <a:outerShdw blurRad="292100" dist="139700" dir="2700000" algn="tl" rotWithShape="0">
                <a:schemeClr val="tx1">
                  <a:lumMod val="50000"/>
                  <a:lumOff val="50000"/>
                  <a:alpha val="65000"/>
                </a:schemeClr>
              </a:outerShdw>
            </a:effectLst>
            <a:scene3d>
              <a:camera prst="orthographicFront"/>
              <a:lightRig rig="threePt" dir="t"/>
            </a:scene3d>
            <a:sp3d>
              <a:bevelT/>
            </a:sp3d>
          </c:spPr>
          <c:dLbls>
            <c:dLbl>
              <c:idx val="1"/>
              <c:layout>
                <c:manualLayout>
                  <c:x val="0"/>
                  <c:y val="-2.8870292569979257E-2"/>
                </c:manualLayout>
              </c:layout>
              <c:dLblPos val="ctr"/>
              <c:showVal val="1"/>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es-CO"/>
              </a:p>
            </c:txPr>
            <c:dLblPos val="ctr"/>
            <c:showVal val="1"/>
            <c:extLst>
              <c:ext xmlns:c15="http://schemas.microsoft.com/office/drawing/2012/chart" uri="{CE6537A1-D6FC-4f65-9D91-7224C49458BB}">
                <c15:showLeaderLines val="0"/>
              </c:ext>
            </c:extLst>
          </c:dLbls>
          <c:cat>
            <c:strRef>
              <c:f>'Grafica etapas contratos2004rev'!$C$31:$M$31</c:f>
              <c:strCache>
                <c:ptCount val="11"/>
                <c:pt idx="0">
                  <c:v>2004</c:v>
                </c:pt>
                <c:pt idx="1">
                  <c:v>2005</c:v>
                </c:pt>
                <c:pt idx="2">
                  <c:v>2006</c:v>
                </c:pt>
                <c:pt idx="3">
                  <c:v>2007</c:v>
                </c:pt>
                <c:pt idx="4">
                  <c:v>2008</c:v>
                </c:pt>
                <c:pt idx="5">
                  <c:v>2009</c:v>
                </c:pt>
                <c:pt idx="6">
                  <c:v>2010</c:v>
                </c:pt>
                <c:pt idx="7">
                  <c:v>2011</c:v>
                </c:pt>
                <c:pt idx="8">
                  <c:v>2012</c:v>
                </c:pt>
                <c:pt idx="9">
                  <c:v>2013</c:v>
                </c:pt>
                <c:pt idx="10">
                  <c:v>2014(P)</c:v>
                </c:pt>
              </c:strCache>
            </c:strRef>
          </c:cat>
          <c:val>
            <c:numRef>
              <c:f>'Grafica etapas contratos2004rev'!$C$6:$C$16</c:f>
              <c:numCache>
                <c:formatCode>General</c:formatCode>
                <c:ptCount val="11"/>
                <c:pt idx="0">
                  <c:v>0</c:v>
                </c:pt>
                <c:pt idx="1">
                  <c:v>2</c:v>
                </c:pt>
                <c:pt idx="2">
                  <c:v>7</c:v>
                </c:pt>
                <c:pt idx="3">
                  <c:v>20</c:v>
                </c:pt>
                <c:pt idx="4">
                  <c:v>25</c:v>
                </c:pt>
                <c:pt idx="5">
                  <c:v>36</c:v>
                </c:pt>
                <c:pt idx="6">
                  <c:v>51</c:v>
                </c:pt>
                <c:pt idx="7">
                  <c:v>65</c:v>
                </c:pt>
                <c:pt idx="8">
                  <c:v>75</c:v>
                </c:pt>
                <c:pt idx="9">
                  <c:v>66</c:v>
                </c:pt>
                <c:pt idx="10">
                  <c:v>67</c:v>
                </c:pt>
              </c:numCache>
            </c:numRef>
          </c:val>
        </c:ser>
        <c:ser>
          <c:idx val="1"/>
          <c:order val="1"/>
          <c:tx>
            <c:strRef>
              <c:f>'Grafica etapas contratos2004rev'!$D$5</c:f>
              <c:strCache>
                <c:ptCount val="1"/>
                <c:pt idx="0">
                  <c:v>Explotación</c:v>
                </c:pt>
              </c:strCache>
            </c:strRef>
          </c:tx>
          <c:spPr>
            <a:solidFill>
              <a:srgbClr val="92D050"/>
            </a:solidFill>
            <a:ln>
              <a:noFill/>
            </a:ln>
            <a:effectLst>
              <a:outerShdw blurRad="292100" dist="139700" dir="2700000" algn="tl" rotWithShape="0">
                <a:schemeClr val="tx1">
                  <a:lumMod val="50000"/>
                  <a:lumOff val="50000"/>
                  <a:alpha val="65000"/>
                </a:schemeClr>
              </a:outerShdw>
            </a:effectLst>
            <a:scene3d>
              <a:camera prst="orthographicFront"/>
              <a:lightRig rig="threePt" dir="t"/>
            </a:scene3d>
            <a:sp3d>
              <a:bevelT/>
            </a:sp3d>
          </c:spPr>
          <c:dLbls>
            <c:dLbl>
              <c:idx val="1"/>
              <c:delete val="1"/>
              <c:extLst>
                <c:ext xmlns:c15="http://schemas.microsoft.com/office/drawing/2012/chart" uri="{CE6537A1-D6FC-4f65-9D91-7224C49458BB}"/>
              </c:extLst>
            </c:dLbl>
            <c:dLbl>
              <c:idx val="8"/>
              <c:layout>
                <c:manualLayout>
                  <c:x val="0"/>
                  <c:y val="1.2831241142212841E-2"/>
                </c:manualLayout>
              </c:layout>
              <c:dLblPos val="ctr"/>
              <c:showVal val="1"/>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es-CO"/>
              </a:p>
            </c:txPr>
            <c:dLblPos val="ctr"/>
            <c:showVal val="1"/>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'Grafica etapas contratos2004rev'!$C$31:$M$31</c:f>
              <c:strCache>
                <c:ptCount val="11"/>
                <c:pt idx="0">
                  <c:v>2004</c:v>
                </c:pt>
                <c:pt idx="1">
                  <c:v>2005</c:v>
                </c:pt>
                <c:pt idx="2">
                  <c:v>2006</c:v>
                </c:pt>
                <c:pt idx="3">
                  <c:v>2007</c:v>
                </c:pt>
                <c:pt idx="4">
                  <c:v>2008</c:v>
                </c:pt>
                <c:pt idx="5">
                  <c:v>2009</c:v>
                </c:pt>
                <c:pt idx="6">
                  <c:v>2010</c:v>
                </c:pt>
                <c:pt idx="7">
                  <c:v>2011</c:v>
                </c:pt>
                <c:pt idx="8">
                  <c:v>2012</c:v>
                </c:pt>
                <c:pt idx="9">
                  <c:v>2013</c:v>
                </c:pt>
                <c:pt idx="10">
                  <c:v>2014(P)</c:v>
                </c:pt>
              </c:strCache>
            </c:strRef>
          </c:cat>
          <c:val>
            <c:numRef>
              <c:f>'Grafica etapas contratos2004rev'!$D$6:$D$16</c:f>
              <c:numCache>
                <c:formatCode>General</c:formatCode>
                <c:ptCount val="11"/>
                <c:pt idx="0">
                  <c:v>0</c:v>
                </c:pt>
                <c:pt idx="1">
                  <c:v>0</c:v>
                </c:pt>
                <c:pt idx="2">
                  <c:v>3</c:v>
                </c:pt>
                <c:pt idx="3">
                  <c:v>7</c:v>
                </c:pt>
                <c:pt idx="4">
                  <c:v>13</c:v>
                </c:pt>
                <c:pt idx="5">
                  <c:v>22</c:v>
                </c:pt>
                <c:pt idx="6">
                  <c:v>37</c:v>
                </c:pt>
                <c:pt idx="7">
                  <c:v>59</c:v>
                </c:pt>
                <c:pt idx="8">
                  <c:v>76</c:v>
                </c:pt>
                <c:pt idx="9">
                  <c:v>105</c:v>
                </c:pt>
                <c:pt idx="10">
                  <c:v>114</c:v>
                </c:pt>
              </c:numCache>
            </c:numRef>
          </c:val>
        </c:ser>
        <c:dLbls/>
        <c:overlap val="100"/>
        <c:axId val="73170944"/>
        <c:axId val="73172480"/>
      </c:barChart>
      <c:lineChart>
        <c:grouping val="standard"/>
        <c:ser>
          <c:idx val="3"/>
          <c:order val="2"/>
          <c:tx>
            <c:strRef>
              <c:f>'Grafica etapas contratos2004rev'!$A$34</c:f>
              <c:strCache>
                <c:ptCount val="1"/>
                <c:pt idx="0">
                  <c:v>Producción ANH a Octubre 31 de 2014</c:v>
                </c:pt>
              </c:strCache>
            </c:strRef>
          </c:tx>
          <c:spPr>
            <a:ln w="28575" cap="rnd">
              <a:solidFill>
                <a:schemeClr val="tx1"/>
              </a:solidFill>
              <a:round/>
            </a:ln>
            <a:effectLst/>
          </c:spPr>
          <c:marker>
            <c:symbol val="triangle"/>
            <c:size val="7"/>
            <c:spPr>
              <a:solidFill>
                <a:schemeClr val="tx1"/>
              </a:solidFill>
              <a:ln w="9525">
                <a:solidFill>
                  <a:schemeClr val="tx1"/>
                </a:solidFill>
              </a:ln>
              <a:effectLst/>
            </c:spPr>
          </c:marker>
          <c:dLbls>
            <c:dLbl>
              <c:idx val="0"/>
              <c:delete val="1"/>
              <c:extLst>
                <c:ext xmlns:c15="http://schemas.microsoft.com/office/drawing/2012/chart" uri="{CE6537A1-D6FC-4f65-9D91-7224C49458BB}"/>
              </c:extLst>
            </c:dLbl>
            <c:dLbl>
              <c:idx val="1"/>
              <c:delete val="1"/>
              <c:extLst>
                <c:ext xmlns:c15="http://schemas.microsoft.com/office/drawing/2012/chart" uri="{CE6537A1-D6FC-4f65-9D91-7224C49458BB}"/>
              </c:extLst>
            </c:dLbl>
            <c:dLbl>
              <c:idx val="2"/>
              <c:delete val="1"/>
              <c:extLst>
                <c:ext xmlns:c15="http://schemas.microsoft.com/office/drawing/2012/chart" uri="{CE6537A1-D6FC-4f65-9D91-7224C49458BB}"/>
              </c:extLst>
            </c:dLbl>
            <c:dLbl>
              <c:idx val="3"/>
              <c:delete val="1"/>
              <c:extLst>
                <c:ext xmlns:c15="http://schemas.microsoft.com/office/drawing/2012/chart" uri="{CE6537A1-D6FC-4f65-9D91-7224C49458BB}"/>
              </c:extLst>
            </c:dLbl>
            <c:dLbl>
              <c:idx val="4"/>
              <c:delete val="1"/>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ysClr val="windowText" lastClr="000000"/>
                    </a:solidFill>
                    <a:latin typeface="+mn-lt"/>
                    <a:ea typeface="+mn-ea"/>
                    <a:cs typeface="+mn-cs"/>
                  </a:defRPr>
                </a:pPr>
                <a:endParaRPr lang="es-CO"/>
              </a:p>
            </c:txPr>
            <c:dLblPos val="t"/>
            <c:showVal val="1"/>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'Grafica etapas contratos2004rev'!$C$31:$M$31</c:f>
              <c:strCache>
                <c:ptCount val="11"/>
                <c:pt idx="0">
                  <c:v>2004</c:v>
                </c:pt>
                <c:pt idx="1">
                  <c:v>2005</c:v>
                </c:pt>
                <c:pt idx="2">
                  <c:v>2006</c:v>
                </c:pt>
                <c:pt idx="3">
                  <c:v>2007</c:v>
                </c:pt>
                <c:pt idx="4">
                  <c:v>2008</c:v>
                </c:pt>
                <c:pt idx="5">
                  <c:v>2009</c:v>
                </c:pt>
                <c:pt idx="6">
                  <c:v>2010</c:v>
                </c:pt>
                <c:pt idx="7">
                  <c:v>2011</c:v>
                </c:pt>
                <c:pt idx="8">
                  <c:v>2012</c:v>
                </c:pt>
                <c:pt idx="9">
                  <c:v>2013</c:v>
                </c:pt>
                <c:pt idx="10">
                  <c:v>2014(P)</c:v>
                </c:pt>
              </c:strCache>
            </c:strRef>
          </c:cat>
          <c:val>
            <c:numRef>
              <c:f>'Grafica etapas contratos2004rev'!$C$34:$M$34</c:f>
              <c:numCache>
                <c:formatCode>General</c:formatCode>
                <c:ptCount val="11"/>
                <c:pt idx="0">
                  <c:v>0</c:v>
                </c:pt>
                <c:pt idx="1">
                  <c:v>0.30000000000000032</c:v>
                </c:pt>
                <c:pt idx="2">
                  <c:v>1</c:v>
                </c:pt>
                <c:pt idx="3">
                  <c:v>6</c:v>
                </c:pt>
                <c:pt idx="4">
                  <c:v>24</c:v>
                </c:pt>
                <c:pt idx="5">
                  <c:v>56</c:v>
                </c:pt>
                <c:pt idx="6">
                  <c:v>86</c:v>
                </c:pt>
                <c:pt idx="7" formatCode="0">
                  <c:v>107</c:v>
                </c:pt>
                <c:pt idx="8" formatCode="0">
                  <c:v>117.5</c:v>
                </c:pt>
                <c:pt idx="9" formatCode="#,##0">
                  <c:v>146</c:v>
                </c:pt>
                <c:pt idx="10" formatCode="#,##0">
                  <c:v>182</c:v>
                </c:pt>
              </c:numCache>
            </c:numRef>
          </c:val>
        </c:ser>
        <c:dLbls/>
        <c:marker val="1"/>
        <c:axId val="73188864"/>
        <c:axId val="73174400"/>
      </c:lineChart>
      <c:catAx>
        <c:axId val="73170944"/>
        <c:scaling>
          <c:orientation val="minMax"/>
        </c:scaling>
        <c:axPos val="b"/>
        <c:numFmt formatCode="General" sourceLinked="1"/>
        <c:maj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s-CO"/>
          </a:p>
        </c:txPr>
        <c:crossAx val="73172480"/>
        <c:crosses val="autoZero"/>
        <c:auto val="1"/>
        <c:lblAlgn val="ctr"/>
        <c:lblOffset val="100"/>
      </c:catAx>
      <c:valAx>
        <c:axId val="73172480"/>
        <c:scaling>
          <c:orientation val="minMax"/>
        </c:scaling>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US" sz="1200" b="1">
                    <a:solidFill>
                      <a:schemeClr val="tx1"/>
                    </a:solidFill>
                    <a:latin typeface="Arial" panose="020B0604020202020204" pitchFamily="34" charset="0"/>
                    <a:cs typeface="Arial" panose="020B0604020202020204" pitchFamily="34" charset="0"/>
                  </a:rPr>
                  <a:t>Áreas en seguimiento por año</a:t>
                </a:r>
              </a:p>
            </c:rich>
          </c:tx>
          <c:layout>
            <c:manualLayout>
              <c:xMode val="edge"/>
              <c:yMode val="edge"/>
              <c:x val="9.0864195410964767E-3"/>
              <c:y val="0.15698720437313043"/>
            </c:manualLayout>
          </c:layout>
          <c:spPr>
            <a:noFill/>
            <a:ln>
              <a:noFill/>
            </a:ln>
            <a:effectLst/>
          </c:spPr>
        </c:title>
        <c:numFmt formatCode="General" sourceLinked="1"/>
        <c:maj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s-CO"/>
          </a:p>
        </c:txPr>
        <c:crossAx val="73170944"/>
        <c:crosses val="autoZero"/>
        <c:crossBetween val="between"/>
      </c:valAx>
      <c:valAx>
        <c:axId val="73174400"/>
        <c:scaling>
          <c:orientation val="minMax"/>
        </c:scaling>
        <c:axPos val="r"/>
        <c:title>
          <c:tx>
            <c:rich>
              <a:bodyPr rot="-540000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s-CO" sz="1200" b="1">
                    <a:solidFill>
                      <a:schemeClr val="tx1"/>
                    </a:solidFill>
                    <a:latin typeface="Arial" panose="020B0604020202020204" pitchFamily="34" charset="0"/>
                    <a:cs typeface="Arial" panose="020B0604020202020204" pitchFamily="34" charset="0"/>
                  </a:rPr>
                  <a:t>Promedio anual -  kbpd</a:t>
                </a:r>
              </a:p>
            </c:rich>
          </c:tx>
          <c:spPr>
            <a:noFill/>
            <a:ln>
              <a:noFill/>
            </a:ln>
            <a:effectLst/>
          </c:spPr>
        </c:title>
        <c:numFmt formatCode="General" sourceLinked="1"/>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s-CO"/>
          </a:p>
        </c:txPr>
        <c:crossAx val="73188864"/>
        <c:crosses val="max"/>
        <c:crossBetween val="between"/>
      </c:valAx>
      <c:catAx>
        <c:axId val="73188864"/>
        <c:scaling>
          <c:orientation val="minMax"/>
        </c:scaling>
        <c:delete val="1"/>
        <c:axPos val="b"/>
        <c:numFmt formatCode="General" sourceLinked="1"/>
        <c:tickLblPos val="none"/>
        <c:crossAx val="73174400"/>
        <c:crosses val="autoZero"/>
        <c:auto val="1"/>
        <c:lblAlgn val="ctr"/>
        <c:lblOffset val="100"/>
      </c:catAx>
      <c:spPr>
        <a:noFill/>
        <a:ln>
          <a:noFill/>
        </a:ln>
        <a:effectLst/>
      </c:spPr>
    </c:plotArea>
    <c:legend>
      <c:legendPos val="b"/>
      <c:layout>
        <c:manualLayout>
          <c:xMode val="edge"/>
          <c:yMode val="edge"/>
          <c:x val="3.015014115404431E-2"/>
          <c:y val="0.92311687495222072"/>
          <c:w val="0.94824919616196124"/>
          <c:h val="6.1202494413484722E-2"/>
        </c:manualLayout>
      </c:layout>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s-CO"/>
        </a:p>
      </c:txPr>
    </c:legend>
    <c:plotVisOnly val="1"/>
    <c:dispBlanksAs val="gap"/>
  </c:chart>
  <c:spPr>
    <a:noFill/>
    <a:ln>
      <a:noFill/>
    </a:ln>
    <a:effectLst/>
  </c:spPr>
  <c:txPr>
    <a:bodyPr/>
    <a:lstStyle/>
    <a:p>
      <a:pPr>
        <a:defRPr/>
      </a:pPr>
      <a:endParaRPr lang="es-CO"/>
    </a:p>
  </c:txPr>
  <c:externalData r:id="rId1"/>
</c:chartSpace>
</file>

<file path=ppt/charts/chart11.xml><?xml version="1.0" encoding="utf-8"?>
<c:chartSpace xmlns:c="http://schemas.openxmlformats.org/drawingml/2006/chart" xmlns:a="http://schemas.openxmlformats.org/drawingml/2006/main" xmlns:r="http://schemas.openxmlformats.org/officeDocument/2006/relationships">
  <c:lang val="es-CO"/>
  <c:chart>
    <c:plotArea>
      <c:layout/>
      <c:lineChart>
        <c:grouping val="standard"/>
        <c:ser>
          <c:idx val="0"/>
          <c:order val="0"/>
          <c:tx>
            <c:strRef>
              <c:f>'Real-pron nov-14'!$B$5</c:f>
              <c:strCache>
                <c:ptCount val="1"/>
                <c:pt idx="0">
                  <c:v>ECP + Asoc</c:v>
                </c:pt>
              </c:strCache>
            </c:strRef>
          </c:tx>
          <c:marker>
            <c:symbol val="none"/>
          </c:marker>
          <c:cat>
            <c:numRef>
              <c:f>'Real-pron nov-14'!$C$4:$N$4</c:f>
              <c:numCache>
                <c:formatCode>mmm\-yy</c:formatCode>
                <c:ptCount val="12"/>
                <c:pt idx="0">
                  <c:v>41640</c:v>
                </c:pt>
                <c:pt idx="1">
                  <c:v>41671</c:v>
                </c:pt>
                <c:pt idx="2">
                  <c:v>41699</c:v>
                </c:pt>
                <c:pt idx="3">
                  <c:v>41730</c:v>
                </c:pt>
                <c:pt idx="4">
                  <c:v>41760</c:v>
                </c:pt>
                <c:pt idx="5">
                  <c:v>41791</c:v>
                </c:pt>
                <c:pt idx="6">
                  <c:v>41821</c:v>
                </c:pt>
                <c:pt idx="7">
                  <c:v>41852</c:v>
                </c:pt>
                <c:pt idx="8">
                  <c:v>41883</c:v>
                </c:pt>
                <c:pt idx="9">
                  <c:v>41913</c:v>
                </c:pt>
                <c:pt idx="10">
                  <c:v>41944</c:v>
                </c:pt>
                <c:pt idx="11">
                  <c:v>41974</c:v>
                </c:pt>
              </c:numCache>
            </c:numRef>
          </c:cat>
          <c:val>
            <c:numRef>
              <c:f>'Real-pron nov-14'!$C$5:$N$5</c:f>
              <c:numCache>
                <c:formatCode>General</c:formatCode>
                <c:ptCount val="12"/>
                <c:pt idx="0">
                  <c:v>836608</c:v>
                </c:pt>
                <c:pt idx="1">
                  <c:v>829206</c:v>
                </c:pt>
                <c:pt idx="2">
                  <c:v>794276</c:v>
                </c:pt>
                <c:pt idx="3">
                  <c:v>750858</c:v>
                </c:pt>
                <c:pt idx="4">
                  <c:v>768548</c:v>
                </c:pt>
                <c:pt idx="5">
                  <c:v>822429</c:v>
                </c:pt>
                <c:pt idx="6">
                  <c:v>783877</c:v>
                </c:pt>
                <c:pt idx="7">
                  <c:v>810000</c:v>
                </c:pt>
                <c:pt idx="8">
                  <c:v>812000</c:v>
                </c:pt>
                <c:pt idx="9">
                  <c:v>818000</c:v>
                </c:pt>
                <c:pt idx="10">
                  <c:v>815000</c:v>
                </c:pt>
              </c:numCache>
            </c:numRef>
          </c:val>
        </c:ser>
        <c:ser>
          <c:idx val="1"/>
          <c:order val="1"/>
          <c:tx>
            <c:strRef>
              <c:f>'Real-pron nov-14'!$B$6</c:f>
              <c:strCache>
                <c:ptCount val="1"/>
                <c:pt idx="0">
                  <c:v>E%P</c:v>
                </c:pt>
              </c:strCache>
            </c:strRef>
          </c:tx>
          <c:marker>
            <c:symbol val="none"/>
          </c:marker>
          <c:cat>
            <c:numRef>
              <c:f>'Real-pron nov-14'!$C$4:$N$4</c:f>
              <c:numCache>
                <c:formatCode>mmm\-yy</c:formatCode>
                <c:ptCount val="12"/>
                <c:pt idx="0">
                  <c:v>41640</c:v>
                </c:pt>
                <c:pt idx="1">
                  <c:v>41671</c:v>
                </c:pt>
                <c:pt idx="2">
                  <c:v>41699</c:v>
                </c:pt>
                <c:pt idx="3">
                  <c:v>41730</c:v>
                </c:pt>
                <c:pt idx="4">
                  <c:v>41760</c:v>
                </c:pt>
                <c:pt idx="5">
                  <c:v>41791</c:v>
                </c:pt>
                <c:pt idx="6">
                  <c:v>41821</c:v>
                </c:pt>
                <c:pt idx="7">
                  <c:v>41852</c:v>
                </c:pt>
                <c:pt idx="8">
                  <c:v>41883</c:v>
                </c:pt>
                <c:pt idx="9">
                  <c:v>41913</c:v>
                </c:pt>
                <c:pt idx="10">
                  <c:v>41944</c:v>
                </c:pt>
                <c:pt idx="11">
                  <c:v>41974</c:v>
                </c:pt>
              </c:numCache>
            </c:numRef>
          </c:cat>
          <c:val>
            <c:numRef>
              <c:f>'Real-pron nov-14'!$C$6:$N$6</c:f>
              <c:numCache>
                <c:formatCode>General</c:formatCode>
                <c:ptCount val="12"/>
                <c:pt idx="0">
                  <c:v>176675</c:v>
                </c:pt>
                <c:pt idx="1">
                  <c:v>173176</c:v>
                </c:pt>
                <c:pt idx="2">
                  <c:v>182876</c:v>
                </c:pt>
                <c:pt idx="3">
                  <c:v>184061</c:v>
                </c:pt>
                <c:pt idx="4">
                  <c:v>181154</c:v>
                </c:pt>
                <c:pt idx="5">
                  <c:v>184992</c:v>
                </c:pt>
                <c:pt idx="6">
                  <c:v>184000</c:v>
                </c:pt>
                <c:pt idx="7">
                  <c:v>189000</c:v>
                </c:pt>
                <c:pt idx="8">
                  <c:v>181000</c:v>
                </c:pt>
                <c:pt idx="9">
                  <c:v>184000</c:v>
                </c:pt>
                <c:pt idx="10">
                  <c:v>188000</c:v>
                </c:pt>
              </c:numCache>
            </c:numRef>
          </c:val>
        </c:ser>
        <c:ser>
          <c:idx val="2"/>
          <c:order val="2"/>
          <c:tx>
            <c:strRef>
              <c:f>'Real-pron nov-14'!$B$7</c:f>
              <c:strCache>
                <c:ptCount val="1"/>
                <c:pt idx="0">
                  <c:v>total pais</c:v>
                </c:pt>
              </c:strCache>
            </c:strRef>
          </c:tx>
          <c:spPr>
            <a:ln cmpd="thickThin">
              <a:tailEnd type="none"/>
            </a:ln>
          </c:spPr>
          <c:marker>
            <c:symbol val="none"/>
          </c:marker>
          <c:cat>
            <c:numRef>
              <c:f>'Real-pron nov-14'!$C$4:$N$4</c:f>
              <c:numCache>
                <c:formatCode>mmm\-yy</c:formatCode>
                <c:ptCount val="12"/>
                <c:pt idx="0">
                  <c:v>41640</c:v>
                </c:pt>
                <c:pt idx="1">
                  <c:v>41671</c:v>
                </c:pt>
                <c:pt idx="2">
                  <c:v>41699</c:v>
                </c:pt>
                <c:pt idx="3">
                  <c:v>41730</c:v>
                </c:pt>
                <c:pt idx="4">
                  <c:v>41760</c:v>
                </c:pt>
                <c:pt idx="5">
                  <c:v>41791</c:v>
                </c:pt>
                <c:pt idx="6">
                  <c:v>41821</c:v>
                </c:pt>
                <c:pt idx="7">
                  <c:v>41852</c:v>
                </c:pt>
                <c:pt idx="8">
                  <c:v>41883</c:v>
                </c:pt>
                <c:pt idx="9">
                  <c:v>41913</c:v>
                </c:pt>
                <c:pt idx="10">
                  <c:v>41944</c:v>
                </c:pt>
                <c:pt idx="11">
                  <c:v>41974</c:v>
                </c:pt>
              </c:numCache>
            </c:numRef>
          </c:cat>
          <c:val>
            <c:numRef>
              <c:f>'Real-pron nov-14'!$C$7:$N$7</c:f>
              <c:numCache>
                <c:formatCode>General</c:formatCode>
                <c:ptCount val="12"/>
                <c:pt idx="0">
                  <c:v>1013283</c:v>
                </c:pt>
                <c:pt idx="1">
                  <c:v>1002382</c:v>
                </c:pt>
                <c:pt idx="2">
                  <c:v>977152</c:v>
                </c:pt>
                <c:pt idx="3">
                  <c:v>934919</c:v>
                </c:pt>
                <c:pt idx="4">
                  <c:v>949702</c:v>
                </c:pt>
                <c:pt idx="5">
                  <c:v>1007421</c:v>
                </c:pt>
                <c:pt idx="6">
                  <c:v>967877</c:v>
                </c:pt>
                <c:pt idx="7">
                  <c:v>999000</c:v>
                </c:pt>
                <c:pt idx="8">
                  <c:v>993000</c:v>
                </c:pt>
                <c:pt idx="9">
                  <c:v>1002000</c:v>
                </c:pt>
                <c:pt idx="10">
                  <c:v>1003000</c:v>
                </c:pt>
              </c:numCache>
            </c:numRef>
          </c:val>
        </c:ser>
        <c:ser>
          <c:idx val="3"/>
          <c:order val="3"/>
          <c:tx>
            <c:strRef>
              <c:f>'Real-pron nov-14'!#¡REF!</c:f>
              <c:strCache>
                <c:ptCount val="1"/>
                <c:pt idx="0">
                  <c:v>#¡REF!</c:v>
                </c:pt>
              </c:strCache>
            </c:strRef>
          </c:tx>
          <c:marker>
            <c:symbol val="none"/>
          </c:marker>
          <c:cat>
            <c:numRef>
              <c:f>'Real-pron nov-14'!$C$4:$N$4</c:f>
              <c:numCache>
                <c:formatCode>mmm\-yy</c:formatCode>
                <c:ptCount val="12"/>
                <c:pt idx="0">
                  <c:v>41640</c:v>
                </c:pt>
                <c:pt idx="1">
                  <c:v>41671</c:v>
                </c:pt>
                <c:pt idx="2">
                  <c:v>41699</c:v>
                </c:pt>
                <c:pt idx="3">
                  <c:v>41730</c:v>
                </c:pt>
                <c:pt idx="4">
                  <c:v>41760</c:v>
                </c:pt>
                <c:pt idx="5">
                  <c:v>41791</c:v>
                </c:pt>
                <c:pt idx="6">
                  <c:v>41821</c:v>
                </c:pt>
                <c:pt idx="7">
                  <c:v>41852</c:v>
                </c:pt>
                <c:pt idx="8">
                  <c:v>41883</c:v>
                </c:pt>
                <c:pt idx="9">
                  <c:v>41913</c:v>
                </c:pt>
                <c:pt idx="10">
                  <c:v>41944</c:v>
                </c:pt>
                <c:pt idx="11">
                  <c:v>41974</c:v>
                </c:pt>
              </c:numCache>
            </c:numRef>
          </c:cat>
          <c:val>
            <c:numRef>
              <c:f>'Real-pron nov-14'!#¡REF!</c:f>
              <c:numCache>
                <c:formatCode>General</c:formatCode>
                <c:ptCount val="1"/>
                <c:pt idx="0">
                  <c:v>1</c:v>
                </c:pt>
              </c:numCache>
            </c:numRef>
          </c:val>
        </c:ser>
        <c:ser>
          <c:idx val="4"/>
          <c:order val="4"/>
          <c:tx>
            <c:strRef>
              <c:f>'Real-pron nov-14'!$B$11</c:f>
              <c:strCache>
                <c:ptCount val="1"/>
                <c:pt idx="0">
                  <c:v>ECP + Asoc</c:v>
                </c:pt>
              </c:strCache>
            </c:strRef>
          </c:tx>
          <c:spPr>
            <a:ln>
              <a:prstDash val="sysDash"/>
            </a:ln>
          </c:spPr>
          <c:marker>
            <c:symbol val="none"/>
          </c:marker>
          <c:dLbls>
            <c:dLbl>
              <c:idx val="6"/>
              <c:layout>
                <c:manualLayout>
                  <c:x val="-4.3645696379686861E-3"/>
                  <c:y val="-2.9067265772768185E-2"/>
                </c:manualLayout>
              </c:layout>
              <c:dLblPos val="r"/>
              <c:showVal val="1"/>
            </c:dLbl>
            <c:dLbl>
              <c:idx val="7"/>
              <c:layout>
                <c:manualLayout>
                  <c:x val="-1.4548565459895635E-3"/>
                  <c:y val="-2.6160768071599786E-2"/>
                </c:manualLayout>
              </c:layout>
              <c:dLblPos val="r"/>
              <c:showVal val="1"/>
            </c:dLbl>
            <c:dLbl>
              <c:idx val="8"/>
              <c:layout>
                <c:manualLayout>
                  <c:x val="-1.4548565459895635E-3"/>
                  <c:y val="-3.1973992350045E-2"/>
                </c:manualLayout>
              </c:layout>
              <c:dLblPos val="r"/>
              <c:showVal val="1"/>
            </c:dLbl>
            <c:dLbl>
              <c:idx val="9"/>
              <c:layout>
                <c:manualLayout>
                  <c:x val="-1.0668824756749529E-16"/>
                  <c:y val="-2.6160539195491224E-2"/>
                </c:manualLayout>
              </c:layout>
              <c:dLblPos val="r"/>
              <c:showVal val="1"/>
            </c:dLbl>
            <c:dLbl>
              <c:idx val="10"/>
              <c:layout>
                <c:manualLayout>
                  <c:x val="-3.2023289665211008E-2"/>
                  <c:y val="5.5177579926692179E-2"/>
                </c:manualLayout>
              </c:layout>
              <c:tx>
                <c:rich>
                  <a:bodyPr/>
                  <a:lstStyle/>
                  <a:p>
                    <a:r>
                      <a:rPr lang="es-CO" sz="1000" b="0" i="0" u="none" strike="noStrike" baseline="0" dirty="0" smtClean="0">
                        <a:solidFill>
                          <a:srgbClr val="000000"/>
                        </a:solidFill>
                        <a:latin typeface="Calibri"/>
                        <a:cs typeface="Calibri"/>
                      </a:rPr>
                      <a:t>814</a:t>
                    </a:r>
                    <a:endParaRPr lang="es-CO" sz="1000" b="0" i="0" u="none" strike="noStrike" baseline="0" dirty="0">
                      <a:solidFill>
                        <a:srgbClr val="000000"/>
                      </a:solidFill>
                      <a:latin typeface="Calibri"/>
                      <a:cs typeface="Calibri"/>
                    </a:endParaRPr>
                  </a:p>
                  <a:p>
                    <a:r>
                      <a:rPr lang="es-CO" sz="1000" b="0" i="0" u="none" strike="noStrike" baseline="0" dirty="0" err="1">
                        <a:solidFill>
                          <a:srgbClr val="000000"/>
                        </a:solidFill>
                        <a:latin typeface="Calibri"/>
                        <a:cs typeface="Calibri"/>
                      </a:rPr>
                      <a:t>Kbopd</a:t>
                    </a:r>
                    <a:endParaRPr lang="es-CO" sz="1000" b="0" i="0" u="none" strike="noStrike" baseline="0" dirty="0">
                      <a:solidFill>
                        <a:srgbClr val="000000"/>
                      </a:solidFill>
                      <a:latin typeface="Calibri"/>
                      <a:cs typeface="Calibri"/>
                    </a:endParaRPr>
                  </a:p>
                </c:rich>
              </c:tx>
              <c:dLblPos val="r"/>
            </c:dLbl>
            <c:dLbl>
              <c:idx val="11"/>
              <c:layout>
                <c:manualLayout>
                  <c:x val="-2.7656592052630876E-2"/>
                  <c:y val="5.8086105249915733E-2"/>
                </c:manualLayout>
              </c:layout>
              <c:tx>
                <c:rich>
                  <a:bodyPr/>
                  <a:lstStyle/>
                  <a:p>
                    <a:r>
                      <a:rPr lang="es-CO" sz="1000" b="0" i="0" u="none" strike="noStrike" baseline="0">
                        <a:solidFill>
                          <a:srgbClr val="000000"/>
                        </a:solidFill>
                        <a:latin typeface="Calibri"/>
                        <a:cs typeface="Calibri"/>
                      </a:rPr>
                      <a:t>820</a:t>
                    </a:r>
                  </a:p>
                  <a:p>
                    <a:r>
                      <a:rPr lang="es-CO" sz="1000" b="0" i="0" u="none" strike="noStrike" baseline="0">
                        <a:solidFill>
                          <a:srgbClr val="000000"/>
                        </a:solidFill>
                        <a:latin typeface="Calibri"/>
                        <a:cs typeface="Calibri"/>
                      </a:rPr>
                      <a:t>Kopd</a:t>
                    </a:r>
                  </a:p>
                </c:rich>
              </c:tx>
              <c:dLblPos val="r"/>
            </c:dLbl>
            <c:txPr>
              <a:bodyPr/>
              <a:lstStyle/>
              <a:p>
                <a:pPr>
                  <a:defRPr sz="1000" b="0" i="0" u="none" strike="noStrike" baseline="0">
                    <a:solidFill>
                      <a:srgbClr val="000000"/>
                    </a:solidFill>
                    <a:latin typeface="Calibri"/>
                    <a:ea typeface="Calibri"/>
                    <a:cs typeface="Calibri"/>
                  </a:defRPr>
                </a:pPr>
                <a:endParaRPr lang="es-CO"/>
              </a:p>
            </c:txPr>
            <c:showVal val="1"/>
          </c:dLbls>
          <c:cat>
            <c:numRef>
              <c:f>'Real-pron nov-14'!$C$4:$N$4</c:f>
              <c:numCache>
                <c:formatCode>mmm\-yy</c:formatCode>
                <c:ptCount val="12"/>
                <c:pt idx="0">
                  <c:v>41640</c:v>
                </c:pt>
                <c:pt idx="1">
                  <c:v>41671</c:v>
                </c:pt>
                <c:pt idx="2">
                  <c:v>41699</c:v>
                </c:pt>
                <c:pt idx="3">
                  <c:v>41730</c:v>
                </c:pt>
                <c:pt idx="4">
                  <c:v>41760</c:v>
                </c:pt>
                <c:pt idx="5">
                  <c:v>41791</c:v>
                </c:pt>
                <c:pt idx="6">
                  <c:v>41821</c:v>
                </c:pt>
                <c:pt idx="7">
                  <c:v>41852</c:v>
                </c:pt>
                <c:pt idx="8">
                  <c:v>41883</c:v>
                </c:pt>
                <c:pt idx="9">
                  <c:v>41913</c:v>
                </c:pt>
                <c:pt idx="10">
                  <c:v>41944</c:v>
                </c:pt>
                <c:pt idx="11">
                  <c:v>41974</c:v>
                </c:pt>
              </c:numCache>
            </c:numRef>
          </c:cat>
          <c:val>
            <c:numRef>
              <c:f>'Real-pron nov-14'!$C$11:$N$11</c:f>
              <c:numCache>
                <c:formatCode>General</c:formatCode>
                <c:ptCount val="12"/>
                <c:pt idx="10">
                  <c:v>815000</c:v>
                </c:pt>
                <c:pt idx="11">
                  <c:v>820000</c:v>
                </c:pt>
              </c:numCache>
            </c:numRef>
          </c:val>
        </c:ser>
        <c:ser>
          <c:idx val="5"/>
          <c:order val="5"/>
          <c:tx>
            <c:strRef>
              <c:f>'Real-pron nov-14'!$B$12</c:f>
              <c:strCache>
                <c:ptCount val="1"/>
                <c:pt idx="0">
                  <c:v>E%P</c:v>
                </c:pt>
              </c:strCache>
            </c:strRef>
          </c:tx>
          <c:spPr>
            <a:ln cap="flat">
              <a:solidFill>
                <a:srgbClr val="C00000"/>
              </a:solidFill>
              <a:prstDash val="sysDot"/>
            </a:ln>
          </c:spPr>
          <c:marker>
            <c:symbol val="none"/>
          </c:marker>
          <c:dLbls>
            <c:dLbl>
              <c:idx val="6"/>
              <c:layout>
                <c:manualLayout>
                  <c:x val="-1.4548565459895635E-3"/>
                  <c:y val="1.1626906309107276E-2"/>
                </c:manualLayout>
              </c:layout>
              <c:dLblPos val="r"/>
              <c:showVal val="1"/>
            </c:dLbl>
            <c:dLbl>
              <c:idx val="7"/>
              <c:layout>
                <c:manualLayout>
                  <c:x val="0"/>
                  <c:y val="1.7440359463660911E-2"/>
                </c:manualLayout>
              </c:layout>
              <c:dLblPos val="r"/>
              <c:showVal val="1"/>
            </c:dLbl>
            <c:dLbl>
              <c:idx val="8"/>
              <c:layout>
                <c:manualLayout>
                  <c:x val="0"/>
                  <c:y val="1.4533632886384176E-2"/>
                </c:manualLayout>
              </c:layout>
              <c:dLblPos val="r"/>
              <c:showVal val="1"/>
            </c:dLbl>
            <c:dLbl>
              <c:idx val="9"/>
              <c:layout>
                <c:manualLayout>
                  <c:x val="-1.4549711016229982E-3"/>
                  <c:y val="1.1626906309107383E-2"/>
                </c:manualLayout>
              </c:layout>
              <c:dLblPos val="r"/>
              <c:showVal val="1"/>
            </c:dLbl>
            <c:dLbl>
              <c:idx val="10"/>
              <c:layout>
                <c:manualLayout>
                  <c:x val="-3.347900835539664E-2"/>
                  <c:y val="-4.6468472486690796E-2"/>
                </c:manualLayout>
              </c:layout>
              <c:tx>
                <c:rich>
                  <a:bodyPr/>
                  <a:lstStyle/>
                  <a:p>
                    <a:r>
                      <a:rPr lang="es-CO" sz="1000" b="0" i="0" u="none" strike="noStrike" baseline="0">
                        <a:solidFill>
                          <a:srgbClr val="000000"/>
                        </a:solidFill>
                        <a:latin typeface="Calibri"/>
                        <a:cs typeface="Calibri"/>
                      </a:rPr>
                      <a:t>188</a:t>
                    </a:r>
                  </a:p>
                  <a:p>
                    <a:r>
                      <a:rPr lang="es-CO" sz="1000" b="0" i="0" u="none" strike="noStrike" baseline="0">
                        <a:solidFill>
                          <a:srgbClr val="000000"/>
                        </a:solidFill>
                        <a:latin typeface="Calibri"/>
                        <a:cs typeface="Calibri"/>
                      </a:rPr>
                      <a:t>Kbopd</a:t>
                    </a:r>
                  </a:p>
                </c:rich>
              </c:tx>
              <c:dLblPos val="r"/>
            </c:dLbl>
            <c:dLbl>
              <c:idx val="11"/>
              <c:layout>
                <c:manualLayout>
                  <c:x val="-2.4745269286753937E-2"/>
                  <c:y val="-4.9375167973284395E-2"/>
                </c:manualLayout>
              </c:layout>
              <c:tx>
                <c:rich>
                  <a:bodyPr/>
                  <a:lstStyle/>
                  <a:p>
                    <a:pPr>
                      <a:defRPr sz="1000" b="0" i="0" u="none" strike="noStrike" baseline="0">
                        <a:solidFill>
                          <a:srgbClr val="FF0000"/>
                        </a:solidFill>
                        <a:latin typeface="Calibri"/>
                        <a:ea typeface="Calibri"/>
                        <a:cs typeface="Calibri"/>
                      </a:defRPr>
                    </a:pPr>
                    <a:r>
                      <a:rPr lang="es-CO" sz="1000" b="0" i="0" u="none" strike="noStrike" baseline="0">
                        <a:solidFill>
                          <a:srgbClr val="FF0000"/>
                        </a:solidFill>
                        <a:latin typeface="Calibri"/>
                        <a:cs typeface="Calibri"/>
                      </a:rPr>
                      <a:t>186</a:t>
                    </a:r>
                  </a:p>
                  <a:p>
                    <a:pPr>
                      <a:defRPr sz="1000" b="0" i="0" u="none" strike="noStrike" baseline="0">
                        <a:solidFill>
                          <a:srgbClr val="FF0000"/>
                        </a:solidFill>
                        <a:latin typeface="Calibri"/>
                        <a:ea typeface="Calibri"/>
                        <a:cs typeface="Calibri"/>
                      </a:defRPr>
                    </a:pPr>
                    <a:r>
                      <a:rPr lang="es-CO" sz="1000" b="0" i="0" u="none" strike="noStrike" baseline="0">
                        <a:solidFill>
                          <a:srgbClr val="FF0000"/>
                        </a:solidFill>
                        <a:latin typeface="Calibri"/>
                        <a:cs typeface="Calibri"/>
                      </a:rPr>
                      <a:t>Kbopd</a:t>
                    </a:r>
                  </a:p>
                </c:rich>
              </c:tx>
              <c:spPr/>
              <c:dLblPos val="r"/>
            </c:dLbl>
            <c:txPr>
              <a:bodyPr/>
              <a:lstStyle/>
              <a:p>
                <a:pPr>
                  <a:defRPr sz="1000" b="0" i="0" u="none" strike="noStrike" baseline="0">
                    <a:solidFill>
                      <a:srgbClr val="000000"/>
                    </a:solidFill>
                    <a:latin typeface="Calibri"/>
                    <a:ea typeface="Calibri"/>
                    <a:cs typeface="Calibri"/>
                  </a:defRPr>
                </a:pPr>
                <a:endParaRPr lang="es-CO"/>
              </a:p>
            </c:txPr>
            <c:showVal val="1"/>
          </c:dLbls>
          <c:cat>
            <c:numRef>
              <c:f>'Real-pron nov-14'!$C$4:$N$4</c:f>
              <c:numCache>
                <c:formatCode>mmm\-yy</c:formatCode>
                <c:ptCount val="12"/>
                <c:pt idx="0">
                  <c:v>41640</c:v>
                </c:pt>
                <c:pt idx="1">
                  <c:v>41671</c:v>
                </c:pt>
                <c:pt idx="2">
                  <c:v>41699</c:v>
                </c:pt>
                <c:pt idx="3">
                  <c:v>41730</c:v>
                </c:pt>
                <c:pt idx="4">
                  <c:v>41760</c:v>
                </c:pt>
                <c:pt idx="5">
                  <c:v>41791</c:v>
                </c:pt>
                <c:pt idx="6">
                  <c:v>41821</c:v>
                </c:pt>
                <c:pt idx="7">
                  <c:v>41852</c:v>
                </c:pt>
                <c:pt idx="8">
                  <c:v>41883</c:v>
                </c:pt>
                <c:pt idx="9">
                  <c:v>41913</c:v>
                </c:pt>
                <c:pt idx="10">
                  <c:v>41944</c:v>
                </c:pt>
                <c:pt idx="11">
                  <c:v>41974</c:v>
                </c:pt>
              </c:numCache>
            </c:numRef>
          </c:cat>
          <c:val>
            <c:numRef>
              <c:f>'Real-pron nov-14'!$C$12:$N$12</c:f>
              <c:numCache>
                <c:formatCode>General</c:formatCode>
                <c:ptCount val="12"/>
                <c:pt idx="10">
                  <c:v>188000</c:v>
                </c:pt>
                <c:pt idx="11">
                  <c:v>186000</c:v>
                </c:pt>
              </c:numCache>
            </c:numRef>
          </c:val>
        </c:ser>
        <c:ser>
          <c:idx val="6"/>
          <c:order val="6"/>
          <c:tx>
            <c:strRef>
              <c:f>'Real-pron nov-14'!$B$13</c:f>
              <c:strCache>
                <c:ptCount val="1"/>
                <c:pt idx="0">
                  <c:v>total pais</c:v>
                </c:pt>
              </c:strCache>
            </c:strRef>
          </c:tx>
          <c:spPr>
            <a:ln>
              <a:solidFill>
                <a:schemeClr val="accent5">
                  <a:lumMod val="75000"/>
                </a:schemeClr>
              </a:solidFill>
              <a:prstDash val="sysDash"/>
            </a:ln>
          </c:spPr>
          <c:marker>
            <c:symbol val="none"/>
          </c:marker>
          <c:dLbls>
            <c:dLbl>
              <c:idx val="6"/>
              <c:layout>
                <c:manualLayout>
                  <c:x val="0"/>
                  <c:y val="-2.0347086040937667E-2"/>
                </c:manualLayout>
              </c:layout>
              <c:dLblPos val="r"/>
              <c:showVal val="1"/>
            </c:dLbl>
            <c:dLbl>
              <c:idx val="7"/>
              <c:layout>
                <c:manualLayout>
                  <c:x val="0"/>
                  <c:y val="-2.61605391954913E-2"/>
                </c:manualLayout>
              </c:layout>
              <c:dLblPos val="r"/>
              <c:showVal val="1"/>
            </c:dLbl>
            <c:dLbl>
              <c:idx val="8"/>
              <c:layout>
                <c:manualLayout>
                  <c:x val="0"/>
                  <c:y val="-2.3253812618214593E-2"/>
                </c:manualLayout>
              </c:layout>
              <c:dLblPos val="r"/>
              <c:showVal val="1"/>
            </c:dLbl>
            <c:dLbl>
              <c:idx val="9"/>
              <c:layout>
                <c:manualLayout>
                  <c:x val="-1.4548565459896689E-3"/>
                  <c:y val="-2.3253812618214593E-2"/>
                </c:manualLayout>
              </c:layout>
              <c:dLblPos val="r"/>
              <c:showVal val="1"/>
            </c:dLbl>
            <c:dLbl>
              <c:idx val="10"/>
              <c:layout>
                <c:manualLayout>
                  <c:x val="-3.3478893740902384E-2"/>
                  <c:y val="-4.6494547658666882E-2"/>
                </c:manualLayout>
              </c:layout>
              <c:tx>
                <c:rich>
                  <a:bodyPr/>
                  <a:lstStyle/>
                  <a:p>
                    <a:r>
                      <a:rPr lang="es-CO" sz="1000" b="0" i="0" u="none" strike="noStrike" baseline="0" dirty="0" smtClean="0">
                        <a:solidFill>
                          <a:srgbClr val="000000"/>
                        </a:solidFill>
                        <a:latin typeface="Calibri"/>
                        <a:cs typeface="Calibri"/>
                      </a:rPr>
                      <a:t>1.002,4</a:t>
                    </a:r>
                    <a:endParaRPr lang="es-CO" sz="1000" b="0" i="0" u="none" strike="noStrike" baseline="0" dirty="0">
                      <a:solidFill>
                        <a:srgbClr val="000000"/>
                      </a:solidFill>
                      <a:latin typeface="Calibri"/>
                      <a:cs typeface="Calibri"/>
                    </a:endParaRPr>
                  </a:p>
                  <a:p>
                    <a:r>
                      <a:rPr lang="es-CO" sz="1000" b="0" i="0" u="none" strike="noStrike" baseline="0" dirty="0" err="1">
                        <a:solidFill>
                          <a:srgbClr val="000000"/>
                        </a:solidFill>
                        <a:latin typeface="Calibri"/>
                        <a:cs typeface="Calibri"/>
                      </a:rPr>
                      <a:t>Kbopd</a:t>
                    </a:r>
                    <a:endParaRPr lang="es-CO" sz="1000" b="0" i="0" u="none" strike="noStrike" baseline="0" dirty="0">
                      <a:solidFill>
                        <a:srgbClr val="000000"/>
                      </a:solidFill>
                      <a:latin typeface="Calibri"/>
                      <a:cs typeface="Calibri"/>
                    </a:endParaRPr>
                  </a:p>
                </c:rich>
              </c:tx>
              <c:dLblPos val="r"/>
            </c:dLbl>
            <c:dLbl>
              <c:idx val="11"/>
              <c:layout>
                <c:manualLayout>
                  <c:x val="-2.7656477438136842E-2"/>
                  <c:y val="-4.3584192498813457E-2"/>
                </c:manualLayout>
              </c:layout>
              <c:tx>
                <c:rich>
                  <a:bodyPr/>
                  <a:lstStyle/>
                  <a:p>
                    <a:pPr>
                      <a:defRPr sz="1000" b="0" i="0" u="none" strike="noStrike" baseline="0">
                        <a:solidFill>
                          <a:srgbClr val="FF0000"/>
                        </a:solidFill>
                        <a:latin typeface="Calibri"/>
                        <a:ea typeface="Calibri"/>
                        <a:cs typeface="Calibri"/>
                      </a:defRPr>
                    </a:pPr>
                    <a:r>
                      <a:rPr lang="es-CO" sz="1000" b="0" i="0" u="none" strike="noStrike" baseline="0">
                        <a:solidFill>
                          <a:srgbClr val="FF0000"/>
                        </a:solidFill>
                        <a:latin typeface="Calibri"/>
                        <a:cs typeface="Calibri"/>
                      </a:rPr>
                      <a:t>1.006</a:t>
                    </a:r>
                  </a:p>
                  <a:p>
                    <a:pPr>
                      <a:defRPr sz="1000" b="0" i="0" u="none" strike="noStrike" baseline="0">
                        <a:solidFill>
                          <a:srgbClr val="FF0000"/>
                        </a:solidFill>
                        <a:latin typeface="Calibri"/>
                        <a:ea typeface="Calibri"/>
                        <a:cs typeface="Calibri"/>
                      </a:defRPr>
                    </a:pPr>
                    <a:r>
                      <a:rPr lang="es-CO" sz="1000" b="0" i="0" u="none" strike="noStrike" baseline="0">
                        <a:solidFill>
                          <a:srgbClr val="FF0000"/>
                        </a:solidFill>
                        <a:latin typeface="Calibri"/>
                        <a:cs typeface="Calibri"/>
                      </a:rPr>
                      <a:t>Kbopd</a:t>
                    </a:r>
                  </a:p>
                </c:rich>
              </c:tx>
              <c:spPr/>
              <c:dLblPos val="r"/>
            </c:dLbl>
            <c:txPr>
              <a:bodyPr/>
              <a:lstStyle/>
              <a:p>
                <a:pPr>
                  <a:defRPr sz="1000" b="0" i="0" u="none" strike="noStrike" baseline="0">
                    <a:solidFill>
                      <a:srgbClr val="000000"/>
                    </a:solidFill>
                    <a:latin typeface="Calibri"/>
                    <a:ea typeface="Calibri"/>
                    <a:cs typeface="Calibri"/>
                  </a:defRPr>
                </a:pPr>
                <a:endParaRPr lang="es-CO"/>
              </a:p>
            </c:txPr>
            <c:showVal val="1"/>
          </c:dLbls>
          <c:cat>
            <c:numRef>
              <c:f>'Real-pron nov-14'!$C$4:$N$4</c:f>
              <c:numCache>
                <c:formatCode>mmm\-yy</c:formatCode>
                <c:ptCount val="12"/>
                <c:pt idx="0">
                  <c:v>41640</c:v>
                </c:pt>
                <c:pt idx="1">
                  <c:v>41671</c:v>
                </c:pt>
                <c:pt idx="2">
                  <c:v>41699</c:v>
                </c:pt>
                <c:pt idx="3">
                  <c:v>41730</c:v>
                </c:pt>
                <c:pt idx="4">
                  <c:v>41760</c:v>
                </c:pt>
                <c:pt idx="5">
                  <c:v>41791</c:v>
                </c:pt>
                <c:pt idx="6">
                  <c:v>41821</c:v>
                </c:pt>
                <c:pt idx="7">
                  <c:v>41852</c:v>
                </c:pt>
                <c:pt idx="8">
                  <c:v>41883</c:v>
                </c:pt>
                <c:pt idx="9">
                  <c:v>41913</c:v>
                </c:pt>
                <c:pt idx="10">
                  <c:v>41944</c:v>
                </c:pt>
                <c:pt idx="11">
                  <c:v>41974</c:v>
                </c:pt>
              </c:numCache>
            </c:numRef>
          </c:cat>
          <c:val>
            <c:numRef>
              <c:f>'Real-pron nov-14'!$C$13:$N$13</c:f>
              <c:numCache>
                <c:formatCode>General</c:formatCode>
                <c:ptCount val="12"/>
                <c:pt idx="10">
                  <c:v>1003000</c:v>
                </c:pt>
                <c:pt idx="11">
                  <c:v>1006000</c:v>
                </c:pt>
              </c:numCache>
            </c:numRef>
          </c:val>
        </c:ser>
        <c:ser>
          <c:idx val="7"/>
          <c:order val="7"/>
          <c:tx>
            <c:strRef>
              <c:f>'Real-pron nov-14'!#¡REF!</c:f>
              <c:strCache>
                <c:ptCount val="1"/>
                <c:pt idx="0">
                  <c:v>#¡REF!</c:v>
                </c:pt>
              </c:strCache>
            </c:strRef>
          </c:tx>
          <c:spPr>
            <a:ln>
              <a:solidFill>
                <a:schemeClr val="accent6">
                  <a:lumMod val="75000"/>
                </a:schemeClr>
              </a:solidFill>
              <a:prstDash val="sysDot"/>
            </a:ln>
          </c:spPr>
          <c:marker>
            <c:symbol val="none"/>
          </c:marker>
          <c:dLbls>
            <c:dLbl>
              <c:idx val="6"/>
              <c:layout>
                <c:manualLayout>
                  <c:x val="-2.9097130919791252E-3"/>
                  <c:y val="8.7201797318304415E-3"/>
                </c:manualLayout>
              </c:layout>
              <c:dLblPos val="r"/>
              <c:showVal val="1"/>
            </c:dLbl>
            <c:dLbl>
              <c:idx val="7"/>
              <c:layout>
                <c:manualLayout>
                  <c:x val="0"/>
                  <c:y val="1.1626906309107276E-2"/>
                </c:manualLayout>
              </c:layout>
              <c:dLblPos val="r"/>
              <c:showVal val="1"/>
            </c:dLbl>
            <c:dLbl>
              <c:idx val="8"/>
              <c:layout>
                <c:manualLayout>
                  <c:x val="0"/>
                  <c:y val="8.7201797318304415E-3"/>
                </c:manualLayout>
              </c:layout>
              <c:dLblPos val="r"/>
              <c:showVal val="1"/>
            </c:dLbl>
            <c:dLbl>
              <c:idx val="9"/>
              <c:layout>
                <c:manualLayout>
                  <c:x val="-1.4548565459896689E-3"/>
                  <c:y val="8.7201797318304415E-3"/>
                </c:manualLayout>
              </c:layout>
              <c:dLblPos val="r"/>
              <c:showVal val="1"/>
            </c:dLbl>
            <c:dLbl>
              <c:idx val="10"/>
              <c:layout>
                <c:manualLayout>
                  <c:x val="-1.1455563343579729E-7"/>
                  <c:y val="1.4533632886384058E-2"/>
                </c:manualLayout>
              </c:layout>
              <c:dLblPos val="r"/>
              <c:showVal val="1"/>
            </c:dLbl>
            <c:dLbl>
              <c:idx val="11"/>
              <c:layout>
                <c:manualLayout>
                  <c:x val="0"/>
                  <c:y val="1.4533632886384058E-2"/>
                </c:manualLayout>
              </c:layout>
              <c:dLblPos val="r"/>
              <c:showVal val="1"/>
            </c:dLbl>
            <c:txPr>
              <a:bodyPr/>
              <a:lstStyle/>
              <a:p>
                <a:pPr>
                  <a:defRPr sz="1000" b="0" i="0" u="none" strike="noStrike" baseline="0">
                    <a:solidFill>
                      <a:srgbClr val="000000"/>
                    </a:solidFill>
                    <a:latin typeface="Calibri"/>
                    <a:ea typeface="Calibri"/>
                    <a:cs typeface="Calibri"/>
                  </a:defRPr>
                </a:pPr>
                <a:endParaRPr lang="es-CO"/>
              </a:p>
            </c:txPr>
            <c:showVal val="1"/>
          </c:dLbls>
          <c:cat>
            <c:numRef>
              <c:f>'Real-pron nov-14'!$C$4:$N$4</c:f>
              <c:numCache>
                <c:formatCode>mmm\-yy</c:formatCode>
                <c:ptCount val="12"/>
                <c:pt idx="0">
                  <c:v>41640</c:v>
                </c:pt>
                <c:pt idx="1">
                  <c:v>41671</c:v>
                </c:pt>
                <c:pt idx="2">
                  <c:v>41699</c:v>
                </c:pt>
                <c:pt idx="3">
                  <c:v>41730</c:v>
                </c:pt>
                <c:pt idx="4">
                  <c:v>41760</c:v>
                </c:pt>
                <c:pt idx="5">
                  <c:v>41791</c:v>
                </c:pt>
                <c:pt idx="6">
                  <c:v>41821</c:v>
                </c:pt>
                <c:pt idx="7">
                  <c:v>41852</c:v>
                </c:pt>
                <c:pt idx="8">
                  <c:v>41883</c:v>
                </c:pt>
                <c:pt idx="9">
                  <c:v>41913</c:v>
                </c:pt>
                <c:pt idx="10">
                  <c:v>41944</c:v>
                </c:pt>
                <c:pt idx="11">
                  <c:v>41974</c:v>
                </c:pt>
              </c:numCache>
            </c:numRef>
          </c:cat>
          <c:val>
            <c:numRef>
              <c:f>'Real-pron nov-14'!#¡REF!</c:f>
              <c:numCache>
                <c:formatCode>General</c:formatCode>
                <c:ptCount val="1"/>
                <c:pt idx="0">
                  <c:v>1</c:v>
                </c:pt>
              </c:numCache>
            </c:numRef>
          </c:val>
        </c:ser>
        <c:ser>
          <c:idx val="8"/>
          <c:order val="8"/>
          <c:tx>
            <c:strRef>
              <c:f>'Real-pron nov-14'!$B$5</c:f>
              <c:strCache>
                <c:ptCount val="1"/>
                <c:pt idx="0">
                  <c:v>ECP + Asoc</c:v>
                </c:pt>
              </c:strCache>
            </c:strRef>
          </c:tx>
          <c:spPr>
            <a:ln>
              <a:solidFill>
                <a:schemeClr val="accent3"/>
              </a:solidFill>
            </a:ln>
          </c:spPr>
          <c:marker>
            <c:symbol val="diamond"/>
            <c:size val="7"/>
            <c:spPr>
              <a:solidFill>
                <a:schemeClr val="accent3"/>
              </a:solidFill>
            </c:spPr>
          </c:marker>
          <c:cat>
            <c:numRef>
              <c:f>'Real-pron nov-14'!$C$4:$N$4</c:f>
              <c:numCache>
                <c:formatCode>mmm\-yy</c:formatCode>
                <c:ptCount val="12"/>
                <c:pt idx="0">
                  <c:v>41640</c:v>
                </c:pt>
                <c:pt idx="1">
                  <c:v>41671</c:v>
                </c:pt>
                <c:pt idx="2">
                  <c:v>41699</c:v>
                </c:pt>
                <c:pt idx="3">
                  <c:v>41730</c:v>
                </c:pt>
                <c:pt idx="4">
                  <c:v>41760</c:v>
                </c:pt>
                <c:pt idx="5">
                  <c:v>41791</c:v>
                </c:pt>
                <c:pt idx="6">
                  <c:v>41821</c:v>
                </c:pt>
                <c:pt idx="7">
                  <c:v>41852</c:v>
                </c:pt>
                <c:pt idx="8">
                  <c:v>41883</c:v>
                </c:pt>
                <c:pt idx="9">
                  <c:v>41913</c:v>
                </c:pt>
                <c:pt idx="10">
                  <c:v>41944</c:v>
                </c:pt>
                <c:pt idx="11">
                  <c:v>41974</c:v>
                </c:pt>
              </c:numCache>
            </c:numRef>
          </c:cat>
          <c:val>
            <c:numRef>
              <c:f>'Real-pron nov-14'!$C$5:$N$5</c:f>
              <c:numCache>
                <c:formatCode>General</c:formatCode>
                <c:ptCount val="12"/>
                <c:pt idx="0">
                  <c:v>836608</c:v>
                </c:pt>
                <c:pt idx="1">
                  <c:v>829206</c:v>
                </c:pt>
                <c:pt idx="2">
                  <c:v>794276</c:v>
                </c:pt>
                <c:pt idx="3">
                  <c:v>750858</c:v>
                </c:pt>
                <c:pt idx="4">
                  <c:v>768548</c:v>
                </c:pt>
                <c:pt idx="5">
                  <c:v>822429</c:v>
                </c:pt>
                <c:pt idx="6">
                  <c:v>783877</c:v>
                </c:pt>
                <c:pt idx="7">
                  <c:v>810000</c:v>
                </c:pt>
                <c:pt idx="8">
                  <c:v>812000</c:v>
                </c:pt>
                <c:pt idx="9">
                  <c:v>818000</c:v>
                </c:pt>
                <c:pt idx="10">
                  <c:v>815000</c:v>
                </c:pt>
              </c:numCache>
            </c:numRef>
          </c:val>
        </c:ser>
        <c:ser>
          <c:idx val="9"/>
          <c:order val="9"/>
          <c:tx>
            <c:strRef>
              <c:f>'Real-pron nov-14'!$B$6</c:f>
              <c:strCache>
                <c:ptCount val="1"/>
                <c:pt idx="0">
                  <c:v>E%P</c:v>
                </c:pt>
              </c:strCache>
            </c:strRef>
          </c:tx>
          <c:spPr>
            <a:ln>
              <a:solidFill>
                <a:schemeClr val="tx2">
                  <a:lumMod val="60000"/>
                  <a:lumOff val="40000"/>
                </a:schemeClr>
              </a:solidFill>
            </a:ln>
          </c:spPr>
          <c:marker>
            <c:symbol val="diamond"/>
            <c:size val="7"/>
            <c:spPr>
              <a:solidFill>
                <a:schemeClr val="tx2">
                  <a:lumMod val="60000"/>
                  <a:lumOff val="40000"/>
                </a:schemeClr>
              </a:solidFill>
            </c:spPr>
          </c:marker>
          <c:cat>
            <c:numRef>
              <c:f>'Real-pron nov-14'!$C$4:$N$4</c:f>
              <c:numCache>
                <c:formatCode>mmm\-yy</c:formatCode>
                <c:ptCount val="12"/>
                <c:pt idx="0">
                  <c:v>41640</c:v>
                </c:pt>
                <c:pt idx="1">
                  <c:v>41671</c:v>
                </c:pt>
                <c:pt idx="2">
                  <c:v>41699</c:v>
                </c:pt>
                <c:pt idx="3">
                  <c:v>41730</c:v>
                </c:pt>
                <c:pt idx="4">
                  <c:v>41760</c:v>
                </c:pt>
                <c:pt idx="5">
                  <c:v>41791</c:v>
                </c:pt>
                <c:pt idx="6">
                  <c:v>41821</c:v>
                </c:pt>
                <c:pt idx="7">
                  <c:v>41852</c:v>
                </c:pt>
                <c:pt idx="8">
                  <c:v>41883</c:v>
                </c:pt>
                <c:pt idx="9">
                  <c:v>41913</c:v>
                </c:pt>
                <c:pt idx="10">
                  <c:v>41944</c:v>
                </c:pt>
                <c:pt idx="11">
                  <c:v>41974</c:v>
                </c:pt>
              </c:numCache>
            </c:numRef>
          </c:cat>
          <c:val>
            <c:numRef>
              <c:f>'Real-pron nov-14'!$C$6:$N$6</c:f>
              <c:numCache>
                <c:formatCode>General</c:formatCode>
                <c:ptCount val="12"/>
                <c:pt idx="0">
                  <c:v>176675</c:v>
                </c:pt>
                <c:pt idx="1">
                  <c:v>173176</c:v>
                </c:pt>
                <c:pt idx="2">
                  <c:v>182876</c:v>
                </c:pt>
                <c:pt idx="3">
                  <c:v>184061</c:v>
                </c:pt>
                <c:pt idx="4">
                  <c:v>181154</c:v>
                </c:pt>
                <c:pt idx="5">
                  <c:v>184992</c:v>
                </c:pt>
                <c:pt idx="6">
                  <c:v>184000</c:v>
                </c:pt>
                <c:pt idx="7">
                  <c:v>189000</c:v>
                </c:pt>
                <c:pt idx="8">
                  <c:v>181000</c:v>
                </c:pt>
                <c:pt idx="9">
                  <c:v>184000</c:v>
                </c:pt>
                <c:pt idx="10">
                  <c:v>188000</c:v>
                </c:pt>
              </c:numCache>
            </c:numRef>
          </c:val>
        </c:ser>
        <c:ser>
          <c:idx val="10"/>
          <c:order val="10"/>
          <c:tx>
            <c:strRef>
              <c:f>'Real-pron nov-14'!$B$7</c:f>
              <c:strCache>
                <c:ptCount val="1"/>
                <c:pt idx="0">
                  <c:v>total pais</c:v>
                </c:pt>
              </c:strCache>
            </c:strRef>
          </c:tx>
          <c:spPr>
            <a:ln cmpd="thickThin">
              <a:solidFill>
                <a:schemeClr val="accent5">
                  <a:lumMod val="75000"/>
                </a:schemeClr>
              </a:solidFill>
              <a:tailEnd type="none"/>
            </a:ln>
          </c:spPr>
          <c:marker>
            <c:symbol val="diamond"/>
            <c:size val="7"/>
            <c:spPr>
              <a:solidFill>
                <a:schemeClr val="accent5">
                  <a:lumMod val="75000"/>
                </a:schemeClr>
              </a:solidFill>
            </c:spPr>
          </c:marker>
          <c:cat>
            <c:numRef>
              <c:f>'Real-pron nov-14'!$C$4:$N$4</c:f>
              <c:numCache>
                <c:formatCode>mmm\-yy</c:formatCode>
                <c:ptCount val="12"/>
                <c:pt idx="0">
                  <c:v>41640</c:v>
                </c:pt>
                <c:pt idx="1">
                  <c:v>41671</c:v>
                </c:pt>
                <c:pt idx="2">
                  <c:v>41699</c:v>
                </c:pt>
                <c:pt idx="3">
                  <c:v>41730</c:v>
                </c:pt>
                <c:pt idx="4">
                  <c:v>41760</c:v>
                </c:pt>
                <c:pt idx="5">
                  <c:v>41791</c:v>
                </c:pt>
                <c:pt idx="6">
                  <c:v>41821</c:v>
                </c:pt>
                <c:pt idx="7">
                  <c:v>41852</c:v>
                </c:pt>
                <c:pt idx="8">
                  <c:v>41883</c:v>
                </c:pt>
                <c:pt idx="9">
                  <c:v>41913</c:v>
                </c:pt>
                <c:pt idx="10">
                  <c:v>41944</c:v>
                </c:pt>
                <c:pt idx="11">
                  <c:v>41974</c:v>
                </c:pt>
              </c:numCache>
            </c:numRef>
          </c:cat>
          <c:val>
            <c:numRef>
              <c:f>'Real-pron nov-14'!$C$7:$N$7</c:f>
              <c:numCache>
                <c:formatCode>General</c:formatCode>
                <c:ptCount val="12"/>
                <c:pt idx="0">
                  <c:v>1013283</c:v>
                </c:pt>
                <c:pt idx="1">
                  <c:v>1002382</c:v>
                </c:pt>
                <c:pt idx="2">
                  <c:v>977152</c:v>
                </c:pt>
                <c:pt idx="3">
                  <c:v>934919</c:v>
                </c:pt>
                <c:pt idx="4">
                  <c:v>949702</c:v>
                </c:pt>
                <c:pt idx="5">
                  <c:v>1007421</c:v>
                </c:pt>
                <c:pt idx="6">
                  <c:v>967877</c:v>
                </c:pt>
                <c:pt idx="7">
                  <c:v>999000</c:v>
                </c:pt>
                <c:pt idx="8">
                  <c:v>993000</c:v>
                </c:pt>
                <c:pt idx="9">
                  <c:v>1002000</c:v>
                </c:pt>
                <c:pt idx="10">
                  <c:v>1003000</c:v>
                </c:pt>
              </c:numCache>
            </c:numRef>
          </c:val>
        </c:ser>
        <c:ser>
          <c:idx val="12"/>
          <c:order val="11"/>
          <c:tx>
            <c:strRef>
              <c:f>'Real-pron nov-14'!$B$11</c:f>
              <c:strCache>
                <c:ptCount val="1"/>
                <c:pt idx="0">
                  <c:v>ECP + Asoc</c:v>
                </c:pt>
              </c:strCache>
            </c:strRef>
          </c:tx>
          <c:spPr>
            <a:ln>
              <a:solidFill>
                <a:schemeClr val="accent3"/>
              </a:solidFill>
              <a:prstDash val="sysDash"/>
            </a:ln>
          </c:spPr>
          <c:marker>
            <c:symbol val="diamond"/>
            <c:size val="7"/>
            <c:spPr>
              <a:solidFill>
                <a:schemeClr val="accent3"/>
              </a:solidFill>
            </c:spPr>
          </c:marker>
          <c:cat>
            <c:numRef>
              <c:f>'Real-pron nov-14'!$C$4:$N$4</c:f>
              <c:numCache>
                <c:formatCode>mmm\-yy</c:formatCode>
                <c:ptCount val="12"/>
                <c:pt idx="0">
                  <c:v>41640</c:v>
                </c:pt>
                <c:pt idx="1">
                  <c:v>41671</c:v>
                </c:pt>
                <c:pt idx="2">
                  <c:v>41699</c:v>
                </c:pt>
                <c:pt idx="3">
                  <c:v>41730</c:v>
                </c:pt>
                <c:pt idx="4">
                  <c:v>41760</c:v>
                </c:pt>
                <c:pt idx="5">
                  <c:v>41791</c:v>
                </c:pt>
                <c:pt idx="6">
                  <c:v>41821</c:v>
                </c:pt>
                <c:pt idx="7">
                  <c:v>41852</c:v>
                </c:pt>
                <c:pt idx="8">
                  <c:v>41883</c:v>
                </c:pt>
                <c:pt idx="9">
                  <c:v>41913</c:v>
                </c:pt>
                <c:pt idx="10">
                  <c:v>41944</c:v>
                </c:pt>
                <c:pt idx="11">
                  <c:v>41974</c:v>
                </c:pt>
              </c:numCache>
            </c:numRef>
          </c:cat>
          <c:val>
            <c:numRef>
              <c:f>'Real-pron nov-14'!$C$11:$N$11</c:f>
              <c:numCache>
                <c:formatCode>General</c:formatCode>
                <c:ptCount val="12"/>
                <c:pt idx="10">
                  <c:v>815000</c:v>
                </c:pt>
                <c:pt idx="11">
                  <c:v>820000</c:v>
                </c:pt>
              </c:numCache>
            </c:numRef>
          </c:val>
        </c:ser>
        <c:ser>
          <c:idx val="13"/>
          <c:order val="12"/>
          <c:tx>
            <c:strRef>
              <c:f>'Real-pron nov-14'!$B$12</c:f>
              <c:strCache>
                <c:ptCount val="1"/>
                <c:pt idx="0">
                  <c:v>E%P</c:v>
                </c:pt>
              </c:strCache>
            </c:strRef>
          </c:tx>
          <c:spPr>
            <a:ln cap="flat">
              <a:solidFill>
                <a:schemeClr val="tx2">
                  <a:lumMod val="60000"/>
                  <a:lumOff val="40000"/>
                </a:schemeClr>
              </a:solidFill>
              <a:prstDash val="sysDash"/>
            </a:ln>
          </c:spPr>
          <c:marker>
            <c:symbol val="diamond"/>
            <c:size val="7"/>
            <c:spPr>
              <a:solidFill>
                <a:schemeClr val="tx2">
                  <a:lumMod val="60000"/>
                  <a:lumOff val="40000"/>
                </a:schemeClr>
              </a:solidFill>
            </c:spPr>
          </c:marker>
          <c:cat>
            <c:numRef>
              <c:f>'Real-pron nov-14'!$C$4:$N$4</c:f>
              <c:numCache>
                <c:formatCode>mmm\-yy</c:formatCode>
                <c:ptCount val="12"/>
                <c:pt idx="0">
                  <c:v>41640</c:v>
                </c:pt>
                <c:pt idx="1">
                  <c:v>41671</c:v>
                </c:pt>
                <c:pt idx="2">
                  <c:v>41699</c:v>
                </c:pt>
                <c:pt idx="3">
                  <c:v>41730</c:v>
                </c:pt>
                <c:pt idx="4">
                  <c:v>41760</c:v>
                </c:pt>
                <c:pt idx="5">
                  <c:v>41791</c:v>
                </c:pt>
                <c:pt idx="6">
                  <c:v>41821</c:v>
                </c:pt>
                <c:pt idx="7">
                  <c:v>41852</c:v>
                </c:pt>
                <c:pt idx="8">
                  <c:v>41883</c:v>
                </c:pt>
                <c:pt idx="9">
                  <c:v>41913</c:v>
                </c:pt>
                <c:pt idx="10">
                  <c:v>41944</c:v>
                </c:pt>
                <c:pt idx="11">
                  <c:v>41974</c:v>
                </c:pt>
              </c:numCache>
            </c:numRef>
          </c:cat>
          <c:val>
            <c:numRef>
              <c:f>'Real-pron nov-14'!$C$12:$N$12</c:f>
              <c:numCache>
                <c:formatCode>General</c:formatCode>
                <c:ptCount val="12"/>
                <c:pt idx="10">
                  <c:v>188000</c:v>
                </c:pt>
                <c:pt idx="11">
                  <c:v>186000</c:v>
                </c:pt>
              </c:numCache>
            </c:numRef>
          </c:val>
        </c:ser>
        <c:ser>
          <c:idx val="14"/>
          <c:order val="13"/>
          <c:tx>
            <c:strRef>
              <c:f>'Real-pron nov-14'!$B$13</c:f>
              <c:strCache>
                <c:ptCount val="1"/>
                <c:pt idx="0">
                  <c:v>total pais</c:v>
                </c:pt>
              </c:strCache>
            </c:strRef>
          </c:tx>
          <c:spPr>
            <a:ln>
              <a:solidFill>
                <a:schemeClr val="accent5">
                  <a:lumMod val="75000"/>
                </a:schemeClr>
              </a:solidFill>
              <a:prstDash val="sysDash"/>
            </a:ln>
          </c:spPr>
          <c:marker>
            <c:symbol val="diamond"/>
            <c:size val="7"/>
            <c:spPr>
              <a:solidFill>
                <a:schemeClr val="accent5">
                  <a:lumMod val="75000"/>
                </a:schemeClr>
              </a:solidFill>
            </c:spPr>
          </c:marker>
          <c:cat>
            <c:numRef>
              <c:f>'Real-pron nov-14'!$C$4:$N$4</c:f>
              <c:numCache>
                <c:formatCode>mmm\-yy</c:formatCode>
                <c:ptCount val="12"/>
                <c:pt idx="0">
                  <c:v>41640</c:v>
                </c:pt>
                <c:pt idx="1">
                  <c:v>41671</c:v>
                </c:pt>
                <c:pt idx="2">
                  <c:v>41699</c:v>
                </c:pt>
                <c:pt idx="3">
                  <c:v>41730</c:v>
                </c:pt>
                <c:pt idx="4">
                  <c:v>41760</c:v>
                </c:pt>
                <c:pt idx="5">
                  <c:v>41791</c:v>
                </c:pt>
                <c:pt idx="6">
                  <c:v>41821</c:v>
                </c:pt>
                <c:pt idx="7">
                  <c:v>41852</c:v>
                </c:pt>
                <c:pt idx="8">
                  <c:v>41883</c:v>
                </c:pt>
                <c:pt idx="9">
                  <c:v>41913</c:v>
                </c:pt>
                <c:pt idx="10">
                  <c:v>41944</c:v>
                </c:pt>
                <c:pt idx="11">
                  <c:v>41974</c:v>
                </c:pt>
              </c:numCache>
            </c:numRef>
          </c:cat>
          <c:val>
            <c:numRef>
              <c:f>'Real-pron nov-14'!$C$13:$N$13</c:f>
              <c:numCache>
                <c:formatCode>General</c:formatCode>
                <c:ptCount val="12"/>
                <c:pt idx="10">
                  <c:v>1003000</c:v>
                </c:pt>
                <c:pt idx="11">
                  <c:v>1006000</c:v>
                </c:pt>
              </c:numCache>
            </c:numRef>
          </c:val>
        </c:ser>
        <c:ser>
          <c:idx val="15"/>
          <c:order val="14"/>
          <c:tx>
            <c:strRef>
              <c:f>'Real-pron nov-14'!#¡REF!</c:f>
              <c:strCache>
                <c:ptCount val="1"/>
                <c:pt idx="0">
                  <c:v>#¡REF!</c:v>
                </c:pt>
              </c:strCache>
            </c:strRef>
          </c:tx>
          <c:spPr>
            <a:ln>
              <a:solidFill>
                <a:schemeClr val="accent6">
                  <a:lumMod val="75000"/>
                </a:schemeClr>
              </a:solidFill>
              <a:prstDash val="sysDot"/>
            </a:ln>
          </c:spPr>
          <c:marker>
            <c:symbol val="none"/>
          </c:marker>
          <c:cat>
            <c:numRef>
              <c:f>'Real-pron nov-14'!$C$4:$N$4</c:f>
              <c:numCache>
                <c:formatCode>mmm\-yy</c:formatCode>
                <c:ptCount val="12"/>
                <c:pt idx="0">
                  <c:v>41640</c:v>
                </c:pt>
                <c:pt idx="1">
                  <c:v>41671</c:v>
                </c:pt>
                <c:pt idx="2">
                  <c:v>41699</c:v>
                </c:pt>
                <c:pt idx="3">
                  <c:v>41730</c:v>
                </c:pt>
                <c:pt idx="4">
                  <c:v>41760</c:v>
                </c:pt>
                <c:pt idx="5">
                  <c:v>41791</c:v>
                </c:pt>
                <c:pt idx="6">
                  <c:v>41821</c:v>
                </c:pt>
                <c:pt idx="7">
                  <c:v>41852</c:v>
                </c:pt>
                <c:pt idx="8">
                  <c:v>41883</c:v>
                </c:pt>
                <c:pt idx="9">
                  <c:v>41913</c:v>
                </c:pt>
                <c:pt idx="10">
                  <c:v>41944</c:v>
                </c:pt>
                <c:pt idx="11">
                  <c:v>41974</c:v>
                </c:pt>
              </c:numCache>
            </c:numRef>
          </c:cat>
          <c:val>
            <c:numRef>
              <c:f>'Real-pron nov-14'!#¡REF!</c:f>
              <c:numCache>
                <c:formatCode>General</c:formatCode>
                <c:ptCount val="1"/>
                <c:pt idx="0">
                  <c:v>1</c:v>
                </c:pt>
              </c:numCache>
            </c:numRef>
          </c:val>
        </c:ser>
        <c:ser>
          <c:idx val="16"/>
          <c:order val="15"/>
          <c:tx>
            <c:strRef>
              <c:f>'Real-pron nov-14'!$B$9</c:f>
              <c:strCache>
                <c:ptCount val="1"/>
                <c:pt idx="0">
                  <c:v>Promedio Año</c:v>
                </c:pt>
              </c:strCache>
            </c:strRef>
          </c:tx>
          <c:spPr>
            <a:ln w="38100">
              <a:solidFill>
                <a:schemeClr val="tx1"/>
              </a:solidFill>
              <a:prstDash val="lgDash"/>
            </a:ln>
          </c:spPr>
          <c:marker>
            <c:symbol val="none"/>
          </c:marker>
          <c:val>
            <c:numRef>
              <c:f>'Real-pron nov-14'!$C$9:$N$9</c:f>
              <c:numCache>
                <c:formatCode>General</c:formatCode>
                <c:ptCount val="12"/>
                <c:pt idx="0">
                  <c:v>988000</c:v>
                </c:pt>
                <c:pt idx="1">
                  <c:v>988000</c:v>
                </c:pt>
                <c:pt idx="2">
                  <c:v>988000</c:v>
                </c:pt>
                <c:pt idx="3">
                  <c:v>988000</c:v>
                </c:pt>
                <c:pt idx="4">
                  <c:v>988000</c:v>
                </c:pt>
                <c:pt idx="5">
                  <c:v>988000</c:v>
                </c:pt>
                <c:pt idx="6">
                  <c:v>988000</c:v>
                </c:pt>
                <c:pt idx="7">
                  <c:v>988000</c:v>
                </c:pt>
                <c:pt idx="8">
                  <c:v>988000</c:v>
                </c:pt>
                <c:pt idx="9">
                  <c:v>988000</c:v>
                </c:pt>
                <c:pt idx="10">
                  <c:v>988000</c:v>
                </c:pt>
              </c:numCache>
            </c:numRef>
          </c:val>
        </c:ser>
        <c:dLbls/>
        <c:marker val="1"/>
        <c:axId val="34320384"/>
        <c:axId val="34321920"/>
      </c:lineChart>
      <c:catAx>
        <c:axId val="34320384"/>
        <c:scaling>
          <c:orientation val="minMax"/>
        </c:scaling>
        <c:axPos val="b"/>
        <c:minorGridlines>
          <c:spPr>
            <a:ln>
              <a:solidFill>
                <a:schemeClr val="bg1">
                  <a:lumMod val="75000"/>
                </a:schemeClr>
              </a:solidFill>
              <a:prstDash val="sysDash"/>
            </a:ln>
          </c:spPr>
        </c:minorGridlines>
        <c:numFmt formatCode="mmm\-yy" sourceLinked="0"/>
        <c:majorTickMark val="none"/>
        <c:tickLblPos val="nextTo"/>
        <c:spPr>
          <a:ln>
            <a:solidFill>
              <a:schemeClr val="tx1"/>
            </a:solidFill>
            <a:prstDash val="solid"/>
          </a:ln>
        </c:spPr>
        <c:txPr>
          <a:bodyPr rot="0" vert="horz"/>
          <a:lstStyle/>
          <a:p>
            <a:pPr>
              <a:defRPr sz="1000" b="0" i="0" u="none" strike="noStrike" baseline="0">
                <a:solidFill>
                  <a:srgbClr val="000000"/>
                </a:solidFill>
                <a:latin typeface="Calibri"/>
                <a:ea typeface="Calibri"/>
                <a:cs typeface="Calibri"/>
              </a:defRPr>
            </a:pPr>
            <a:endParaRPr lang="es-CO"/>
          </a:p>
        </c:txPr>
        <c:crossAx val="34321920"/>
        <c:crosses val="autoZero"/>
        <c:lblAlgn val="ctr"/>
        <c:lblOffset val="100"/>
      </c:catAx>
      <c:valAx>
        <c:axId val="34321920"/>
        <c:scaling>
          <c:orientation val="minMax"/>
          <c:min val="100000"/>
        </c:scaling>
        <c:axPos val="l"/>
        <c:title>
          <c:tx>
            <c:rich>
              <a:bodyPr/>
              <a:lstStyle/>
              <a:p>
                <a:pPr>
                  <a:defRPr sz="1000" b="1" i="0" u="none" strike="noStrike" baseline="0">
                    <a:solidFill>
                      <a:srgbClr val="000000"/>
                    </a:solidFill>
                    <a:latin typeface="Calibri"/>
                    <a:ea typeface="Calibri"/>
                    <a:cs typeface="Calibri"/>
                  </a:defRPr>
                </a:pPr>
                <a:r>
                  <a:rPr lang="es-CO"/>
                  <a:t>KBOPD</a:t>
                </a:r>
              </a:p>
            </c:rich>
          </c:tx>
        </c:title>
        <c:numFmt formatCode="#,##0" sourceLinked="0"/>
        <c:majorTickMark val="cross"/>
        <c:tickLblPos val="nextTo"/>
        <c:txPr>
          <a:bodyPr rot="0" vert="horz"/>
          <a:lstStyle/>
          <a:p>
            <a:pPr>
              <a:defRPr sz="1000" b="0" i="0" u="none" strike="noStrike" baseline="0">
                <a:solidFill>
                  <a:srgbClr val="000000"/>
                </a:solidFill>
                <a:latin typeface="Calibri"/>
                <a:ea typeface="Calibri"/>
                <a:cs typeface="Calibri"/>
              </a:defRPr>
            </a:pPr>
            <a:endParaRPr lang="es-CO"/>
          </a:p>
        </c:txPr>
        <c:crossAx val="34320384"/>
        <c:crosses val="autoZero"/>
        <c:crossBetween val="between"/>
        <c:dispUnits>
          <c:builtInUnit val="thousands"/>
        </c:dispUnits>
      </c:valAx>
      <c:spPr>
        <a:ln>
          <a:solidFill>
            <a:schemeClr val="tx1"/>
          </a:solidFill>
        </a:ln>
      </c:spPr>
    </c:plotArea>
    <c:plotVisOnly val="1"/>
    <c:dispBlanksAs val="span"/>
  </c:chart>
  <c:spPr>
    <a:ln>
      <a:solidFill>
        <a:schemeClr val="tx1"/>
      </a:solidFill>
    </a:ln>
  </c:spPr>
  <c:txPr>
    <a:bodyPr/>
    <a:lstStyle/>
    <a:p>
      <a:pPr>
        <a:defRPr sz="1000" b="0" i="0" u="none" strike="noStrike" baseline="0">
          <a:solidFill>
            <a:srgbClr val="000000"/>
          </a:solidFill>
          <a:latin typeface="Calibri"/>
          <a:ea typeface="Calibri"/>
          <a:cs typeface="Calibri"/>
        </a:defRPr>
      </a:pPr>
      <a:endParaRPr lang="es-CO"/>
    </a:p>
  </c:txPr>
  <c:externalData r:id="rId1"/>
  <c:userShapes r:id="rId2"/>
</c:chartSpace>
</file>

<file path=ppt/charts/chart12.xml><?xml version="1.0" encoding="utf-8"?>
<c:chartSpace xmlns:c="http://schemas.openxmlformats.org/drawingml/2006/chart" xmlns:a="http://schemas.openxmlformats.org/drawingml/2006/main" xmlns:r="http://schemas.openxmlformats.org/officeDocument/2006/relationships">
  <c:lang val="es-CO"/>
  <c:clrMapOvr bg1="lt1" tx1="dk1" bg2="lt2" tx2="dk2" accent1="accent1" accent2="accent2" accent3="accent3" accent4="accent4" accent5="accent5" accent6="accent6" hlink="hlink" folHlink="folHlink"/>
  <c:chart>
    <c:title>
      <c:tx>
        <c:rich>
          <a:bodyPr/>
          <a:lstStyle/>
          <a:p>
            <a:pPr>
              <a:defRPr/>
            </a:pPr>
            <a:r>
              <a:rPr lang="en-US" sz="1400"/>
              <a:t>Cumplimiento Presupuesto SGR </a:t>
            </a:r>
          </a:p>
          <a:p>
            <a:pPr>
              <a:defRPr/>
            </a:pPr>
            <a:r>
              <a:rPr lang="en-US" sz="1400"/>
              <a:t>Bienio 2013-2014</a:t>
            </a:r>
          </a:p>
          <a:p>
            <a:pPr>
              <a:defRPr/>
            </a:pPr>
            <a:r>
              <a:rPr lang="en-US" sz="1400"/>
              <a:t>(En Billones</a:t>
            </a:r>
            <a:r>
              <a:rPr lang="en-US" sz="1400" baseline="0"/>
              <a:t> de Pesos)</a:t>
            </a:r>
            <a:endParaRPr lang="en-US" sz="1400"/>
          </a:p>
        </c:rich>
      </c:tx>
      <c:layout>
        <c:manualLayout>
          <c:xMode val="edge"/>
          <c:yMode val="edge"/>
          <c:x val="0.2580347769028884"/>
          <c:y val="4.1666666666666664E-2"/>
        </c:manualLayout>
      </c:layout>
    </c:title>
    <c:plotArea>
      <c:layout/>
      <c:barChart>
        <c:barDir val="col"/>
        <c:grouping val="clustered"/>
        <c:dLbls/>
        <c:axId val="73165056"/>
        <c:axId val="34445568"/>
      </c:barChart>
      <c:catAx>
        <c:axId val="73165056"/>
        <c:scaling>
          <c:orientation val="minMax"/>
        </c:scaling>
        <c:axPos val="b"/>
        <c:tickLblPos val="nextTo"/>
        <c:txPr>
          <a:bodyPr/>
          <a:lstStyle/>
          <a:p>
            <a:pPr>
              <a:defRPr sz="1200" b="1" i="0" baseline="0"/>
            </a:pPr>
            <a:endParaRPr lang="es-CO"/>
          </a:p>
        </c:txPr>
        <c:crossAx val="34445568"/>
        <c:crosses val="autoZero"/>
        <c:auto val="1"/>
        <c:lblAlgn val="ctr"/>
        <c:lblOffset val="100"/>
      </c:catAx>
      <c:valAx>
        <c:axId val="34445568"/>
        <c:scaling>
          <c:orientation val="minMax"/>
          <c:min val="1"/>
        </c:scaling>
        <c:axPos val="l"/>
        <c:majorGridlines/>
        <c:numFmt formatCode="_(* #,##0.0_);_(* \(#,##0.0\);_(* &quot;-&quot;??_);_(@_)" sourceLinked="1"/>
        <c:tickLblPos val="nextTo"/>
        <c:txPr>
          <a:bodyPr/>
          <a:lstStyle/>
          <a:p>
            <a:pPr>
              <a:defRPr sz="1200" b="1" i="0" baseline="0"/>
            </a:pPr>
            <a:endParaRPr lang="es-CO"/>
          </a:p>
        </c:txPr>
        <c:crossAx val="73165056"/>
        <c:crosses val="autoZero"/>
        <c:crossBetween val="between"/>
      </c:valAx>
      <c:spPr>
        <a:solidFill>
          <a:schemeClr val="accent1">
            <a:lumMod val="20000"/>
            <a:lumOff val="80000"/>
          </a:schemeClr>
        </a:solidFill>
      </c:spPr>
    </c:plotArea>
    <c:plotVisOnly val="1"/>
    <c:dispBlanksAs val="gap"/>
  </c:chart>
  <c:externalData r:id="rId2"/>
</c:chartSpace>
</file>

<file path=ppt/charts/chart13.xml><?xml version="1.0" encoding="utf-8"?>
<c:chartSpace xmlns:c="http://schemas.openxmlformats.org/drawingml/2006/chart" xmlns:a="http://schemas.openxmlformats.org/drawingml/2006/main" xmlns:r="http://schemas.openxmlformats.org/officeDocument/2006/relationships">
  <c:lang val="es-CO"/>
  <c:clrMapOvr bg1="lt1" tx1="dk1" bg2="lt2" tx2="dk2" accent1="accent1" accent2="accent2" accent3="accent3" accent4="accent4" accent5="accent5" accent6="accent6" hlink="hlink" folHlink="folHlink"/>
  <c:chart>
    <c:title>
      <c:tx>
        <c:rich>
          <a:bodyPr/>
          <a:lstStyle/>
          <a:p>
            <a:pPr>
              <a:defRPr/>
            </a:pPr>
            <a:r>
              <a:rPr lang="en-US" sz="1200"/>
              <a:t>Cumplimiento Presupuesto SGR </a:t>
            </a:r>
          </a:p>
          <a:p>
            <a:pPr>
              <a:defRPr/>
            </a:pPr>
            <a:r>
              <a:rPr lang="en-US" sz="1200"/>
              <a:t>Bienio 2013-2014</a:t>
            </a:r>
          </a:p>
          <a:p>
            <a:pPr>
              <a:defRPr/>
            </a:pPr>
            <a:r>
              <a:rPr lang="en-US" sz="1200"/>
              <a:t>(En Billones</a:t>
            </a:r>
            <a:r>
              <a:rPr lang="en-US" sz="1200" baseline="0"/>
              <a:t> de Pesos)</a:t>
            </a:r>
            <a:endParaRPr lang="en-US" sz="1200"/>
          </a:p>
        </c:rich>
      </c:tx>
      <c:layout>
        <c:manualLayout>
          <c:xMode val="edge"/>
          <c:yMode val="edge"/>
          <c:x val="0.30610158056261788"/>
          <c:y val="4.1666666666666664E-2"/>
        </c:manualLayout>
      </c:layout>
    </c:title>
    <c:plotArea>
      <c:layout/>
      <c:barChart>
        <c:barDir val="col"/>
        <c:grouping val="clustered"/>
        <c:ser>
          <c:idx val="0"/>
          <c:order val="0"/>
          <c:tx>
            <c:strRef>
              <c:f>'Analisis general'!$B$61</c:f>
              <c:strCache>
                <c:ptCount val="1"/>
                <c:pt idx="0">
                  <c:v>TOTAL</c:v>
                </c:pt>
              </c:strCache>
            </c:strRef>
          </c:tx>
          <c:spPr>
            <a:solidFill>
              <a:srgbClr val="92D050"/>
            </a:solidFill>
            <a:scene3d>
              <a:camera prst="orthographicFront"/>
              <a:lightRig rig="threePt" dir="t"/>
            </a:scene3d>
            <a:sp3d>
              <a:bevelT/>
            </a:sp3d>
          </c:spPr>
          <c:dPt>
            <c:idx val="0"/>
            <c:spPr>
              <a:solidFill>
                <a:srgbClr val="9BBB59"/>
              </a:solidFill>
              <a:scene3d>
                <a:camera prst="orthographicFront"/>
                <a:lightRig rig="threePt" dir="t"/>
              </a:scene3d>
              <a:sp3d>
                <a:bevelT/>
              </a:sp3d>
            </c:spPr>
          </c:dPt>
          <c:dPt>
            <c:idx val="1"/>
            <c:spPr>
              <a:solidFill>
                <a:schemeClr val="tx2">
                  <a:lumMod val="60000"/>
                  <a:lumOff val="40000"/>
                </a:schemeClr>
              </a:solidFill>
              <a:scene3d>
                <a:camera prst="orthographicFront"/>
                <a:lightRig rig="threePt" dir="t"/>
              </a:scene3d>
              <a:sp3d>
                <a:bevelT/>
              </a:sp3d>
            </c:spPr>
          </c:dPt>
          <c:dLbls>
            <c:txPr>
              <a:bodyPr/>
              <a:lstStyle/>
              <a:p>
                <a:pPr>
                  <a:defRPr sz="1200" b="1" i="0" baseline="0"/>
                </a:pPr>
                <a:endParaRPr lang="es-CO"/>
              </a:p>
            </c:txPr>
            <c:showVal val="1"/>
          </c:dLbls>
          <c:cat>
            <c:strRef>
              <c:f>'Analisis general'!$D$60:$E$60</c:f>
              <c:strCache>
                <c:ptCount val="2"/>
                <c:pt idx="0">
                  <c:v>Presupuesto Ley 1606/12</c:v>
                </c:pt>
                <c:pt idx="1">
                  <c:v>Transferencias SGR</c:v>
                </c:pt>
              </c:strCache>
            </c:strRef>
          </c:cat>
          <c:val>
            <c:numRef>
              <c:f>'Analisis general'!$D$61:$E$61</c:f>
              <c:numCache>
                <c:formatCode>_(* #,##0.0_);_(* \(#,##0.0\);_(* "-"??_);_(@_)</c:formatCode>
                <c:ptCount val="2"/>
                <c:pt idx="0">
                  <c:v>14.5</c:v>
                </c:pt>
                <c:pt idx="1">
                  <c:v>14.8</c:v>
                </c:pt>
              </c:numCache>
            </c:numRef>
          </c:val>
        </c:ser>
        <c:dLbls/>
        <c:axId val="34536064"/>
        <c:axId val="73085312"/>
      </c:barChart>
      <c:catAx>
        <c:axId val="34536064"/>
        <c:scaling>
          <c:orientation val="minMax"/>
        </c:scaling>
        <c:axPos val="b"/>
        <c:tickLblPos val="nextTo"/>
        <c:txPr>
          <a:bodyPr/>
          <a:lstStyle/>
          <a:p>
            <a:pPr>
              <a:defRPr sz="1200" b="1" i="0" baseline="0"/>
            </a:pPr>
            <a:endParaRPr lang="es-CO"/>
          </a:p>
        </c:txPr>
        <c:crossAx val="73085312"/>
        <c:crosses val="autoZero"/>
        <c:auto val="1"/>
        <c:lblAlgn val="ctr"/>
        <c:lblOffset val="100"/>
      </c:catAx>
      <c:valAx>
        <c:axId val="73085312"/>
        <c:scaling>
          <c:orientation val="minMax"/>
          <c:min val="1"/>
        </c:scaling>
        <c:axPos val="l"/>
        <c:majorGridlines/>
        <c:numFmt formatCode="_(* #,##0.0_);_(* \(#,##0.0\);_(* &quot;-&quot;??_);_(@_)" sourceLinked="1"/>
        <c:tickLblPos val="nextTo"/>
        <c:txPr>
          <a:bodyPr/>
          <a:lstStyle/>
          <a:p>
            <a:pPr>
              <a:defRPr sz="1200" b="1" i="0" baseline="0"/>
            </a:pPr>
            <a:endParaRPr lang="es-CO"/>
          </a:p>
        </c:txPr>
        <c:crossAx val="34536064"/>
        <c:crosses val="autoZero"/>
        <c:crossBetween val="between"/>
      </c:valAx>
      <c:spPr>
        <a:solidFill>
          <a:schemeClr val="accent1">
            <a:lumMod val="20000"/>
            <a:lumOff val="80000"/>
          </a:schemeClr>
        </a:solidFill>
      </c:spPr>
    </c:plotArea>
    <c:plotVisOnly val="1"/>
    <c:dispBlanksAs val="gap"/>
  </c:chart>
  <c:externalData r:id="rId2"/>
</c:chartSpace>
</file>

<file path=ppt/charts/chart14.xml><?xml version="1.0" encoding="utf-8"?>
<c:chartSpace xmlns:c="http://schemas.openxmlformats.org/drawingml/2006/chart" xmlns:a="http://schemas.openxmlformats.org/drawingml/2006/main" xmlns:r="http://schemas.openxmlformats.org/officeDocument/2006/relationships">
  <c:lang val="es-CO"/>
  <c:clrMapOvr bg1="lt1" tx1="dk1" bg2="lt2" tx2="dk2" accent1="accent1" accent2="accent2" accent3="accent3" accent4="accent4" accent5="accent5" accent6="accent6" hlink="hlink" folHlink="folHlink"/>
  <c:chart>
    <c:view3D>
      <c:rotX val="30"/>
      <c:rotY val="30"/>
      <c:perspective val="30"/>
    </c:view3D>
    <c:plotArea>
      <c:layout/>
      <c:pie3DChart>
        <c:varyColors val="1"/>
        <c:ser>
          <c:idx val="0"/>
          <c:order val="0"/>
          <c:spPr>
            <a:scene3d>
              <a:camera prst="orthographicFront"/>
              <a:lightRig rig="threePt" dir="t"/>
            </a:scene3d>
            <a:sp3d>
              <a:bevelT/>
            </a:sp3d>
          </c:spPr>
          <c:explosion val="25"/>
          <c:dLbls>
            <c:dLbl>
              <c:idx val="2"/>
              <c:layout>
                <c:manualLayout>
                  <c:x val="2.5000000000000001E-2"/>
                  <c:y val="-6.0185185185185147E-2"/>
                </c:manualLayout>
              </c:layout>
              <c:dLblPos val="bestFit"/>
              <c:showPercent val="1"/>
              <c:extLst>
                <c:ext xmlns:c15="http://schemas.microsoft.com/office/drawing/2012/chart" uri="{CE6537A1-D6FC-4f65-9D91-7224C49458BB}"/>
              </c:extLst>
            </c:dLbl>
            <c:dLbl>
              <c:idx val="3"/>
              <c:layout>
                <c:manualLayout>
                  <c:x val="1.388888888888897E-2"/>
                  <c:y val="-3.6453776611257306E-7"/>
                </c:manualLayout>
              </c:layout>
              <c:dLblPos val="bestFit"/>
              <c:showPercent val="1"/>
              <c:extLst>
                <c:ext xmlns:c15="http://schemas.microsoft.com/office/drawing/2012/chart" uri="{CE6537A1-D6FC-4f65-9D91-7224C49458BB}"/>
              </c:extLst>
            </c:dLbl>
            <c:spPr>
              <a:noFill/>
              <a:ln>
                <a:noFill/>
              </a:ln>
              <a:effectLst/>
            </c:spPr>
            <c:dLblPos val="outEnd"/>
            <c:showPercent val="1"/>
            <c:extLst>
              <c:ext xmlns:c15="http://schemas.microsoft.com/office/drawing/2012/chart" uri="{CE6537A1-D6FC-4f65-9D91-7224C49458BB}"/>
            </c:extLst>
          </c:dLbls>
          <c:cat>
            <c:strRef>
              <c:f>'Tipos de procesos'!$A$3:$A$8</c:f>
              <c:strCache>
                <c:ptCount val="6"/>
                <c:pt idx="0">
                  <c:v>Selección Abreviada</c:v>
                </c:pt>
                <c:pt idx="1">
                  <c:v>Contratación Directa</c:v>
                </c:pt>
                <c:pt idx="2">
                  <c:v>Selección de Mercado</c:v>
                </c:pt>
                <c:pt idx="3">
                  <c:v>Mínima Cuantía</c:v>
                </c:pt>
                <c:pt idx="4">
                  <c:v>Licitación Pública</c:v>
                </c:pt>
                <c:pt idx="5">
                  <c:v>Concurso de Méritos</c:v>
                </c:pt>
              </c:strCache>
            </c:strRef>
          </c:cat>
          <c:val>
            <c:numRef>
              <c:f>'Tipos de procesos'!$B$3:$B$8</c:f>
              <c:numCache>
                <c:formatCode>"$"#,##0.00_);[Red]\("$"#,##0.00\)</c:formatCode>
                <c:ptCount val="6"/>
                <c:pt idx="0">
                  <c:v>14677428713</c:v>
                </c:pt>
                <c:pt idx="1">
                  <c:v>38981502914</c:v>
                </c:pt>
                <c:pt idx="2">
                  <c:v>3006412943</c:v>
                </c:pt>
                <c:pt idx="3">
                  <c:v>521117686</c:v>
                </c:pt>
                <c:pt idx="4">
                  <c:v>204080157494</c:v>
                </c:pt>
                <c:pt idx="5">
                  <c:v>68932943157</c:v>
                </c:pt>
              </c:numCache>
            </c:numRef>
          </c:val>
        </c:ser>
        <c:dLbls>
          <c:showVal val="1"/>
        </c:dLbls>
      </c:pie3DChart>
    </c:plotArea>
    <c:legend>
      <c:legendPos val="b"/>
      <c:txPr>
        <a:bodyPr/>
        <a:lstStyle/>
        <a:p>
          <a:pPr rtl="0">
            <a:defRPr/>
          </a:pPr>
          <a:endParaRPr lang="es-CO"/>
        </a:p>
      </c:txPr>
    </c:legend>
    <c:plotVisOnly val="1"/>
    <c:dispBlanksAs val="zero"/>
  </c:chart>
  <c:txPr>
    <a:bodyPr/>
    <a:lstStyle/>
    <a:p>
      <a:pPr>
        <a:defRPr sz="1200">
          <a:latin typeface="Arial" pitchFamily="34" charset="0"/>
          <a:cs typeface="Arial" pitchFamily="34" charset="0"/>
        </a:defRPr>
      </a:pPr>
      <a:endParaRPr lang="es-CO"/>
    </a:p>
  </c:txPr>
  <c:externalData r:id="rId2"/>
</c:chartSpace>
</file>

<file path=ppt/charts/chart15.xml><?xml version="1.0" encoding="utf-8"?>
<c:chartSpace xmlns:c="http://schemas.openxmlformats.org/drawingml/2006/chart" xmlns:a="http://schemas.openxmlformats.org/drawingml/2006/main" xmlns:r="http://schemas.openxmlformats.org/officeDocument/2006/relationships">
  <c:lang val="es-CO"/>
  <c:clrMapOvr bg1="lt1" tx1="dk1" bg2="lt2" tx2="dk2" accent1="accent1" accent2="accent2" accent3="accent3" accent4="accent4" accent5="accent5" accent6="accent6" hlink="hlink" folHlink="folHlink"/>
  <c:chart>
    <c:view3D>
      <c:rotX val="30"/>
      <c:perspective val="30"/>
    </c:view3D>
    <c:plotArea>
      <c:layout/>
      <c:pie3DChart>
        <c:varyColors val="1"/>
        <c:ser>
          <c:idx val="0"/>
          <c:order val="0"/>
          <c:spPr>
            <a:scene3d>
              <a:camera prst="orthographicFront"/>
              <a:lightRig rig="threePt" dir="t"/>
            </a:scene3d>
            <a:sp3d>
              <a:bevelT/>
            </a:sp3d>
          </c:spPr>
          <c:explosion val="25"/>
          <c:dLbls>
            <c:spPr>
              <a:noFill/>
              <a:ln>
                <a:noFill/>
              </a:ln>
              <a:effectLst/>
            </c:spPr>
            <c:dLblPos val="outEnd"/>
            <c:showPercent val="1"/>
            <c:extLst>
              <c:ext xmlns:c15="http://schemas.microsoft.com/office/drawing/2012/chart" uri="{CE6537A1-D6FC-4f65-9D91-7224C49458BB}"/>
            </c:extLst>
          </c:dLbls>
          <c:cat>
            <c:strRef>
              <c:f>'Total procesos'!$A$3:$A$8</c:f>
              <c:strCache>
                <c:ptCount val="6"/>
                <c:pt idx="0">
                  <c:v>Selección Abreviada</c:v>
                </c:pt>
                <c:pt idx="1">
                  <c:v>Contratación Directa</c:v>
                </c:pt>
                <c:pt idx="2">
                  <c:v>Selección de Mercado</c:v>
                </c:pt>
                <c:pt idx="3">
                  <c:v>Mínima Cuantía</c:v>
                </c:pt>
                <c:pt idx="4">
                  <c:v>Licitación Pública</c:v>
                </c:pt>
                <c:pt idx="5">
                  <c:v>Concurso de Méritos</c:v>
                </c:pt>
              </c:strCache>
            </c:strRef>
          </c:cat>
          <c:val>
            <c:numRef>
              <c:f>'Total procesos'!$B$3:$B$8</c:f>
              <c:numCache>
                <c:formatCode>General</c:formatCode>
                <c:ptCount val="6"/>
                <c:pt idx="0">
                  <c:v>15</c:v>
                </c:pt>
                <c:pt idx="1">
                  <c:v>140</c:v>
                </c:pt>
                <c:pt idx="2">
                  <c:v>45</c:v>
                </c:pt>
                <c:pt idx="3">
                  <c:v>29</c:v>
                </c:pt>
                <c:pt idx="4">
                  <c:v>20</c:v>
                </c:pt>
                <c:pt idx="5">
                  <c:v>13</c:v>
                </c:pt>
              </c:numCache>
            </c:numRef>
          </c:val>
        </c:ser>
        <c:dLbls>
          <c:showVal val="1"/>
        </c:dLbls>
      </c:pie3DChart>
    </c:plotArea>
    <c:legend>
      <c:legendPos val="b"/>
      <c:txPr>
        <a:bodyPr/>
        <a:lstStyle/>
        <a:p>
          <a:pPr rtl="0">
            <a:defRPr/>
          </a:pPr>
          <a:endParaRPr lang="es-CO"/>
        </a:p>
      </c:txPr>
    </c:legend>
    <c:plotVisOnly val="1"/>
    <c:dispBlanksAs val="zero"/>
  </c:chart>
  <c:txPr>
    <a:bodyPr/>
    <a:lstStyle/>
    <a:p>
      <a:pPr>
        <a:defRPr sz="1200">
          <a:latin typeface="Arial" pitchFamily="34" charset="0"/>
          <a:cs typeface="Arial" pitchFamily="34" charset="0"/>
        </a:defRPr>
      </a:pPr>
      <a:endParaRPr lang="es-CO"/>
    </a:p>
  </c:txPr>
  <c:externalData r:id="rId2"/>
</c:chartSpace>
</file>

<file path=ppt/charts/chart16.xml><?xml version="1.0" encoding="utf-8"?>
<c:chartSpace xmlns:c="http://schemas.openxmlformats.org/drawingml/2006/chart" xmlns:a="http://schemas.openxmlformats.org/drawingml/2006/main" xmlns:r="http://schemas.openxmlformats.org/officeDocument/2006/relationships">
  <c:lang val="es-CO"/>
  <c:clrMapOvr bg1="lt1" tx1="dk1" bg2="lt2" tx2="dk2" accent1="accent1" accent2="accent2" accent3="accent3" accent4="accent4" accent5="accent5" accent6="accent6" hlink="hlink" folHlink="folHlink"/>
  <c:chart>
    <c:view3D>
      <c:rotX val="30"/>
      <c:rotY val="40"/>
      <c:perspective val="30"/>
    </c:view3D>
    <c:plotArea>
      <c:layout/>
      <c:pie3DChart>
        <c:varyColors val="1"/>
        <c:ser>
          <c:idx val="0"/>
          <c:order val="0"/>
          <c:spPr>
            <a:scene3d>
              <a:camera prst="orthographicFront"/>
              <a:lightRig rig="threePt" dir="t"/>
            </a:scene3d>
            <a:sp3d>
              <a:bevelT/>
            </a:sp3d>
          </c:spPr>
          <c:explosion val="25"/>
          <c:dLbls>
            <c:dLbl>
              <c:idx val="0"/>
              <c:layout>
                <c:manualLayout>
                  <c:x val="-8.3333333333333367E-3"/>
                  <c:y val="-2.3148148148148157E-2"/>
                </c:manualLayout>
              </c:layout>
              <c:dLblPos val="bestFit"/>
              <c:showPercent val="1"/>
              <c:extLst>
                <c:ext xmlns:c15="http://schemas.microsoft.com/office/drawing/2012/chart" uri="{CE6537A1-D6FC-4f65-9D91-7224C49458BB}"/>
              </c:extLst>
            </c:dLbl>
            <c:dLbl>
              <c:idx val="2"/>
              <c:layout>
                <c:manualLayout>
                  <c:x val="-5.8333333333333695E-2"/>
                  <c:y val="-2.3148148148148133E-2"/>
                </c:manualLayout>
              </c:layout>
              <c:dLblPos val="bestFit"/>
              <c:showPercent val="1"/>
              <c:extLst>
                <c:ext xmlns:c15="http://schemas.microsoft.com/office/drawing/2012/chart" uri="{CE6537A1-D6FC-4f65-9D91-7224C49458BB}"/>
              </c:extLst>
            </c:dLbl>
            <c:dLbl>
              <c:idx val="3"/>
              <c:layout>
                <c:manualLayout>
                  <c:x val="-3.0600592989667816E-2"/>
                  <c:y val="-3.2340983276990471E-3"/>
                </c:manualLayout>
              </c:layout>
              <c:dLblPos val="bestFit"/>
              <c:showPercent val="1"/>
              <c:extLst>
                <c:ext xmlns:c15="http://schemas.microsoft.com/office/drawing/2012/chart" uri="{CE6537A1-D6FC-4f65-9D91-7224C49458BB}"/>
              </c:extLst>
            </c:dLbl>
            <c:spPr>
              <a:noFill/>
              <a:ln>
                <a:noFill/>
              </a:ln>
              <a:effectLst/>
            </c:spPr>
            <c:dLblPos val="outEnd"/>
            <c:showPercent val="1"/>
            <c:extLst>
              <c:ext xmlns:c15="http://schemas.microsoft.com/office/drawing/2012/chart" uri="{CE6537A1-D6FC-4f65-9D91-7224C49458BB}"/>
            </c:extLst>
          </c:dLbls>
          <c:cat>
            <c:strRef>
              <c:f>'Estado de procesos'!$A$3:$A$6</c:f>
              <c:strCache>
                <c:ptCount val="4"/>
                <c:pt idx="0">
                  <c:v>Borrador</c:v>
                </c:pt>
                <c:pt idx="1">
                  <c:v>Celebrado</c:v>
                </c:pt>
                <c:pt idx="2">
                  <c:v>Convocado</c:v>
                </c:pt>
                <c:pt idx="3">
                  <c:v>Adjudicado</c:v>
                </c:pt>
              </c:strCache>
            </c:strRef>
          </c:cat>
          <c:val>
            <c:numRef>
              <c:f>'Estado de procesos'!$B$3:$B$6</c:f>
              <c:numCache>
                <c:formatCode>General</c:formatCode>
                <c:ptCount val="4"/>
                <c:pt idx="0">
                  <c:v>3</c:v>
                </c:pt>
                <c:pt idx="1">
                  <c:v>220</c:v>
                </c:pt>
                <c:pt idx="2">
                  <c:v>19</c:v>
                </c:pt>
                <c:pt idx="3">
                  <c:v>20</c:v>
                </c:pt>
              </c:numCache>
            </c:numRef>
          </c:val>
        </c:ser>
        <c:dLbls>
          <c:showVal val="1"/>
        </c:dLbls>
      </c:pie3DChart>
    </c:plotArea>
    <c:legend>
      <c:legendPos val="b"/>
      <c:txPr>
        <a:bodyPr/>
        <a:lstStyle/>
        <a:p>
          <a:pPr rtl="0">
            <a:defRPr/>
          </a:pPr>
          <a:endParaRPr lang="es-CO"/>
        </a:p>
      </c:txPr>
    </c:legend>
    <c:plotVisOnly val="1"/>
    <c:dispBlanksAs val="zero"/>
  </c:chart>
  <c:txPr>
    <a:bodyPr/>
    <a:lstStyle/>
    <a:p>
      <a:pPr>
        <a:defRPr sz="1200">
          <a:latin typeface="Arial" pitchFamily="34" charset="0"/>
          <a:cs typeface="Arial" pitchFamily="34" charset="0"/>
        </a:defRPr>
      </a:pPr>
      <a:endParaRPr lang="es-CO"/>
    </a:p>
  </c:txPr>
  <c:externalData r:id="rId2"/>
</c:chartSpace>
</file>

<file path=ppt/charts/chart17.xml><?xml version="1.0" encoding="utf-8"?>
<c:chartSpace xmlns:c="http://schemas.openxmlformats.org/drawingml/2006/chart" xmlns:a="http://schemas.openxmlformats.org/drawingml/2006/main" xmlns:r="http://schemas.openxmlformats.org/officeDocument/2006/relationships">
  <c:lang val="es-CO"/>
  <c:clrMapOvr bg1="lt1" tx1="dk1" bg2="lt2" tx2="dk2" accent1="accent1" accent2="accent2" accent3="accent3" accent4="accent4" accent5="accent5" accent6="accent6" hlink="hlink" folHlink="folHlink"/>
  <c:chart>
    <c:autoTitleDeleted val="1"/>
    <c:plotArea>
      <c:layout/>
      <c:barChart>
        <c:barDir val="col"/>
        <c:grouping val="stacked"/>
        <c:ser>
          <c:idx val="1"/>
          <c:order val="0"/>
          <c:tx>
            <c:strRef>
              <c:f>'PRESUPUESTO ANH - General'!$AX$11</c:f>
              <c:strCache>
                <c:ptCount val="1"/>
                <c:pt idx="0">
                  <c:v>Avance</c:v>
                </c:pt>
              </c:strCache>
            </c:strRef>
          </c:tx>
          <c:spPr>
            <a:solidFill>
              <a:schemeClr val="accent3"/>
            </a:solidFill>
            <a:effectLst>
              <a:outerShdw blurRad="292100" dist="139700" dir="2700000" algn="tl" rotWithShape="0">
                <a:prstClr val="black">
                  <a:alpha val="65000"/>
                </a:prstClr>
              </a:outerShdw>
            </a:effectLst>
            <a:scene3d>
              <a:camera prst="orthographicFront"/>
              <a:lightRig rig="threePt" dir="t"/>
            </a:scene3d>
            <a:sp3d>
              <a:bevelT/>
            </a:sp3d>
          </c:spPr>
          <c:dLbls>
            <c:spPr>
              <a:noFill/>
              <a:ln>
                <a:noFill/>
              </a:ln>
              <a:effectLst/>
            </c:spPr>
            <c:txPr>
              <a:bodyPr/>
              <a:lstStyle/>
              <a:p>
                <a:pPr>
                  <a:defRPr b="1"/>
                </a:pPr>
                <a:endParaRPr lang="es-CO"/>
              </a:p>
            </c:txPr>
            <c:showVal val="1"/>
            <c:extLst>
              <c:ext xmlns:c15="http://schemas.microsoft.com/office/drawing/2012/chart" uri="{CE6537A1-D6FC-4f65-9D91-7224C49458BB}">
                <c15:layout/>
                <c15:showLeaderLines val="0"/>
              </c:ext>
            </c:extLst>
          </c:dLbls>
          <c:cat>
            <c:strRef>
              <c:f>'PRESUPUESTO ANH - General'!$AS$12:$AS$23</c:f>
              <c:strCache>
                <c:ptCount val="12"/>
                <c:pt idx="0">
                  <c:v>Enero</c:v>
                </c:pt>
                <c:pt idx="1">
                  <c:v>Febrero</c:v>
                </c:pt>
                <c:pt idx="2">
                  <c:v>Marzo</c:v>
                </c:pt>
                <c:pt idx="3">
                  <c:v>Abril</c:v>
                </c:pt>
                <c:pt idx="4">
                  <c:v>Mayo</c:v>
                </c:pt>
                <c:pt idx="5">
                  <c:v>Junio</c:v>
                </c:pt>
                <c:pt idx="6">
                  <c:v>Julio</c:v>
                </c:pt>
                <c:pt idx="7">
                  <c:v>Agosto</c:v>
                </c:pt>
                <c:pt idx="8">
                  <c:v>Septiembre</c:v>
                </c:pt>
                <c:pt idx="9">
                  <c:v>Octubre</c:v>
                </c:pt>
                <c:pt idx="10">
                  <c:v>Noviembre</c:v>
                </c:pt>
                <c:pt idx="11">
                  <c:v>Diciembre</c:v>
                </c:pt>
              </c:strCache>
            </c:strRef>
          </c:cat>
          <c:val>
            <c:numRef>
              <c:f>'PRESUPUESTO ANH - General'!$AX$12:$AX$23</c:f>
              <c:numCache>
                <c:formatCode>0%</c:formatCode>
                <c:ptCount val="12"/>
                <c:pt idx="0">
                  <c:v>0.10810638991091796</c:v>
                </c:pt>
                <c:pt idx="1">
                  <c:v>0.10926262923259092</c:v>
                </c:pt>
                <c:pt idx="2">
                  <c:v>0.11023212199715512</c:v>
                </c:pt>
                <c:pt idx="3">
                  <c:v>0.11204396093420962</c:v>
                </c:pt>
                <c:pt idx="4">
                  <c:v>0.11235388075238997</c:v>
                </c:pt>
                <c:pt idx="5">
                  <c:v>0.24917156048601785</c:v>
                </c:pt>
                <c:pt idx="6">
                  <c:v>0.43969843060231717</c:v>
                </c:pt>
                <c:pt idx="7">
                  <c:v>0.75120590595920189</c:v>
                </c:pt>
                <c:pt idx="8">
                  <c:v>0.88130865629892174</c:v>
                </c:pt>
                <c:pt idx="9">
                  <c:v>0.93741209005157389</c:v>
                </c:pt>
                <c:pt idx="10">
                  <c:v>0.94225160721239065</c:v>
                </c:pt>
                <c:pt idx="11">
                  <c:v>0.9615898092006453</c:v>
                </c:pt>
              </c:numCache>
            </c:numRef>
          </c:val>
        </c:ser>
        <c:dLbls/>
        <c:overlap val="100"/>
        <c:axId val="34992512"/>
        <c:axId val="43970560"/>
      </c:barChart>
      <c:catAx>
        <c:axId val="34992512"/>
        <c:scaling>
          <c:orientation val="minMax"/>
        </c:scaling>
        <c:axPos val="b"/>
        <c:numFmt formatCode="General" sourceLinked="0"/>
        <c:tickLblPos val="nextTo"/>
        <c:txPr>
          <a:bodyPr/>
          <a:lstStyle/>
          <a:p>
            <a:pPr>
              <a:defRPr sz="1100"/>
            </a:pPr>
            <a:endParaRPr lang="es-CO"/>
          </a:p>
        </c:txPr>
        <c:crossAx val="43970560"/>
        <c:crosses val="autoZero"/>
        <c:auto val="1"/>
        <c:lblAlgn val="ctr"/>
        <c:lblOffset val="100"/>
      </c:catAx>
      <c:valAx>
        <c:axId val="43970560"/>
        <c:scaling>
          <c:orientation val="minMax"/>
          <c:max val="1"/>
          <c:min val="0"/>
        </c:scaling>
        <c:axPos val="l"/>
        <c:numFmt formatCode="0%" sourceLinked="0"/>
        <c:tickLblPos val="nextTo"/>
        <c:crossAx val="34992512"/>
        <c:crosses val="autoZero"/>
        <c:crossBetween val="between"/>
        <c:majorUnit val="0.2"/>
      </c:valAx>
    </c:plotArea>
    <c:legend>
      <c:legendPos val="b"/>
      <c:layout>
        <c:manualLayout>
          <c:xMode val="edge"/>
          <c:yMode val="edge"/>
          <c:x val="0.33268132244565435"/>
          <c:y val="0.92017328772597451"/>
          <c:w val="0.33316761100618447"/>
          <c:h val="7.9826712274025532E-2"/>
        </c:manualLayout>
      </c:layout>
    </c:legend>
    <c:plotVisOnly val="1"/>
    <c:dispBlanksAs val="gap"/>
  </c:chart>
  <c:txPr>
    <a:bodyPr/>
    <a:lstStyle/>
    <a:p>
      <a:pPr>
        <a:defRPr sz="1200"/>
      </a:pPr>
      <a:endParaRPr lang="es-CO"/>
    </a:p>
  </c:txPr>
  <c:externalData r:id="rId2"/>
</c:chartSpace>
</file>

<file path=ppt/charts/chart2.xml><?xml version="1.0" encoding="utf-8"?>
<c:chartSpace xmlns:c="http://schemas.openxmlformats.org/drawingml/2006/chart" xmlns:a="http://schemas.openxmlformats.org/drawingml/2006/main" xmlns:r="http://schemas.openxmlformats.org/officeDocument/2006/relationships">
  <c:lang val="es-CO"/>
  <c:clrMapOvr bg1="lt1" tx1="dk1" bg2="lt2" tx2="dk2" accent1="accent1" accent2="accent2" accent3="accent3" accent4="accent4" accent5="accent5" accent6="accent6" hlink="hlink" folHlink="folHlink"/>
  <c:chart>
    <c:plotArea>
      <c:layout>
        <c:manualLayout>
          <c:layoutTarget val="inner"/>
          <c:xMode val="edge"/>
          <c:yMode val="edge"/>
          <c:x val="8.4488407699037621E-2"/>
          <c:y val="0.11721801494558406"/>
          <c:w val="0.84540179352581279"/>
          <c:h val="0.7918625514327905"/>
        </c:manualLayout>
      </c:layout>
      <c:barChart>
        <c:barDir val="col"/>
        <c:grouping val="stacked"/>
        <c:ser>
          <c:idx val="1"/>
          <c:order val="0"/>
          <c:tx>
            <c:strRef>
              <c:f>CONTRATOS!$D$5</c:f>
              <c:strCache>
                <c:ptCount val="1"/>
                <c:pt idx="0">
                  <c:v>E&amp;P</c:v>
                </c:pt>
              </c:strCache>
            </c:strRef>
          </c:tx>
          <c:spPr>
            <a:solidFill>
              <a:srgbClr val="002060"/>
            </a:solidFill>
            <a:ln w="3175">
              <a:solidFill>
                <a:srgbClr val="000000"/>
              </a:solidFill>
            </a:ln>
            <a:scene3d>
              <a:camera prst="orthographicFront"/>
              <a:lightRig rig="threePt" dir="t"/>
            </a:scene3d>
            <a:sp3d>
              <a:bevelT/>
            </a:sp3d>
          </c:spPr>
          <c:cat>
            <c:strRef>
              <c:f>CONTRATOS!$B$6:$B$15</c:f>
              <c:strCache>
                <c:ptCount val="10"/>
                <c:pt idx="0">
                  <c:v>2005</c:v>
                </c:pt>
                <c:pt idx="1">
                  <c:v>2006</c:v>
                </c:pt>
                <c:pt idx="2">
                  <c:v>2007</c:v>
                </c:pt>
                <c:pt idx="3">
                  <c:v>2008</c:v>
                </c:pt>
                <c:pt idx="4">
                  <c:v>2009</c:v>
                </c:pt>
                <c:pt idx="5">
                  <c:v>2010</c:v>
                </c:pt>
                <c:pt idx="6">
                  <c:v>2011</c:v>
                </c:pt>
                <c:pt idx="7">
                  <c:v>2012</c:v>
                </c:pt>
                <c:pt idx="8">
                  <c:v>2013</c:v>
                </c:pt>
                <c:pt idx="9">
                  <c:v>2014</c:v>
                </c:pt>
              </c:strCache>
            </c:strRef>
          </c:cat>
          <c:val>
            <c:numRef>
              <c:f>CONTRATOS!$D$6:$D$15</c:f>
              <c:numCache>
                <c:formatCode>General</c:formatCode>
                <c:ptCount val="10"/>
                <c:pt idx="0">
                  <c:v>31</c:v>
                </c:pt>
                <c:pt idx="1">
                  <c:v>32</c:v>
                </c:pt>
                <c:pt idx="2">
                  <c:v>44</c:v>
                </c:pt>
                <c:pt idx="3">
                  <c:v>43</c:v>
                </c:pt>
                <c:pt idx="4">
                  <c:v>58</c:v>
                </c:pt>
                <c:pt idx="5">
                  <c:v>7</c:v>
                </c:pt>
                <c:pt idx="6">
                  <c:v>67</c:v>
                </c:pt>
                <c:pt idx="7">
                  <c:v>46</c:v>
                </c:pt>
                <c:pt idx="8">
                  <c:v>2</c:v>
                </c:pt>
                <c:pt idx="9">
                  <c:v>22</c:v>
                </c:pt>
              </c:numCache>
            </c:numRef>
          </c:val>
        </c:ser>
        <c:ser>
          <c:idx val="0"/>
          <c:order val="1"/>
          <c:tx>
            <c:strRef>
              <c:f>CONTRATOS!$C$5</c:f>
              <c:strCache>
                <c:ptCount val="1"/>
                <c:pt idx="0">
                  <c:v>TEA</c:v>
                </c:pt>
              </c:strCache>
            </c:strRef>
          </c:tx>
          <c:spPr>
            <a:solidFill>
              <a:schemeClr val="accent1"/>
            </a:solidFill>
            <a:ln w="3175">
              <a:solidFill>
                <a:srgbClr val="000000"/>
              </a:solidFill>
            </a:ln>
            <a:scene3d>
              <a:camera prst="orthographicFront"/>
              <a:lightRig rig="threePt" dir="t"/>
            </a:scene3d>
            <a:sp3d>
              <a:bevelT/>
            </a:sp3d>
          </c:spPr>
          <c:cat>
            <c:strRef>
              <c:f>CONTRATOS!$B$6:$B$15</c:f>
              <c:strCache>
                <c:ptCount val="10"/>
                <c:pt idx="0">
                  <c:v>2005</c:v>
                </c:pt>
                <c:pt idx="1">
                  <c:v>2006</c:v>
                </c:pt>
                <c:pt idx="2">
                  <c:v>2007</c:v>
                </c:pt>
                <c:pt idx="3">
                  <c:v>2008</c:v>
                </c:pt>
                <c:pt idx="4">
                  <c:v>2009</c:v>
                </c:pt>
                <c:pt idx="5">
                  <c:v>2010</c:v>
                </c:pt>
                <c:pt idx="6">
                  <c:v>2011</c:v>
                </c:pt>
                <c:pt idx="7">
                  <c:v>2012</c:v>
                </c:pt>
                <c:pt idx="8">
                  <c:v>2013</c:v>
                </c:pt>
                <c:pt idx="9">
                  <c:v>2014</c:v>
                </c:pt>
              </c:strCache>
            </c:strRef>
          </c:cat>
          <c:val>
            <c:numRef>
              <c:f>CONTRATOS!$C$6:$C$15</c:f>
              <c:numCache>
                <c:formatCode>General</c:formatCode>
                <c:ptCount val="10"/>
                <c:pt idx="0">
                  <c:v>28</c:v>
                </c:pt>
                <c:pt idx="1">
                  <c:v>12</c:v>
                </c:pt>
                <c:pt idx="2">
                  <c:v>10</c:v>
                </c:pt>
                <c:pt idx="3">
                  <c:v>16</c:v>
                </c:pt>
                <c:pt idx="4">
                  <c:v>6</c:v>
                </c:pt>
                <c:pt idx="5">
                  <c:v>1</c:v>
                </c:pt>
                <c:pt idx="6">
                  <c:v>9</c:v>
                </c:pt>
                <c:pt idx="7">
                  <c:v>8</c:v>
                </c:pt>
                <c:pt idx="8">
                  <c:v>0</c:v>
                </c:pt>
                <c:pt idx="9">
                  <c:v>4</c:v>
                </c:pt>
              </c:numCache>
            </c:numRef>
          </c:val>
        </c:ser>
        <c:dLbls/>
        <c:gapWidth val="75"/>
        <c:overlap val="100"/>
        <c:axId val="71615616"/>
        <c:axId val="71617536"/>
      </c:barChart>
      <c:catAx>
        <c:axId val="71615616"/>
        <c:scaling>
          <c:orientation val="minMax"/>
        </c:scaling>
        <c:axPos val="b"/>
        <c:numFmt formatCode="General" sourceLinked="1"/>
        <c:majorTickMark val="none"/>
        <c:tickLblPos val="nextTo"/>
        <c:txPr>
          <a:bodyPr rot="0" vert="horz"/>
          <a:lstStyle/>
          <a:p>
            <a:pPr>
              <a:defRPr sz="1200" b="1" i="0" u="none" strike="noStrike" baseline="0">
                <a:solidFill>
                  <a:srgbClr val="000000"/>
                </a:solidFill>
                <a:latin typeface="Tahoma"/>
                <a:ea typeface="Tahoma"/>
                <a:cs typeface="Tahoma"/>
              </a:defRPr>
            </a:pPr>
            <a:endParaRPr lang="es-CO"/>
          </a:p>
        </c:txPr>
        <c:crossAx val="71617536"/>
        <c:crosses val="autoZero"/>
        <c:auto val="1"/>
        <c:lblAlgn val="ctr"/>
        <c:lblOffset val="100"/>
        <c:tickLblSkip val="1"/>
      </c:catAx>
      <c:valAx>
        <c:axId val="71617536"/>
        <c:scaling>
          <c:orientation val="minMax"/>
          <c:max val="100"/>
        </c:scaling>
        <c:axPos val="l"/>
        <c:majorGridlines>
          <c:spPr>
            <a:ln w="3175" cmpd="sng">
              <a:solidFill>
                <a:srgbClr val="969696"/>
              </a:solidFill>
              <a:prstDash val="sysDot"/>
            </a:ln>
          </c:spPr>
        </c:majorGridlines>
        <c:numFmt formatCode="General" sourceLinked="1"/>
        <c:majorTickMark val="none"/>
        <c:tickLblPos val="nextTo"/>
        <c:txPr>
          <a:bodyPr rot="0" vert="horz"/>
          <a:lstStyle/>
          <a:p>
            <a:pPr>
              <a:defRPr sz="1200" b="1" i="0" u="none" strike="noStrike" baseline="0">
                <a:solidFill>
                  <a:srgbClr val="000000"/>
                </a:solidFill>
                <a:latin typeface="Tahoma"/>
                <a:ea typeface="Tahoma"/>
                <a:cs typeface="Tahoma"/>
              </a:defRPr>
            </a:pPr>
            <a:endParaRPr lang="es-CO"/>
          </a:p>
        </c:txPr>
        <c:crossAx val="71615616"/>
        <c:crosses val="autoZero"/>
        <c:crossBetween val="between"/>
      </c:valAx>
      <c:spPr>
        <a:ln w="3175">
          <a:solidFill>
            <a:srgbClr val="969696"/>
          </a:solidFill>
        </a:ln>
      </c:spPr>
    </c:plotArea>
    <c:legend>
      <c:legendPos val="l"/>
      <c:layout>
        <c:manualLayout>
          <c:xMode val="edge"/>
          <c:yMode val="edge"/>
          <c:x val="0.15362310415895997"/>
          <c:y val="0.11784093833190637"/>
          <c:w val="0.12553083549120175"/>
          <c:h val="0.15004234096406482"/>
        </c:manualLayout>
      </c:layout>
      <c:overlay val="1"/>
      <c:txPr>
        <a:bodyPr/>
        <a:lstStyle/>
        <a:p>
          <a:pPr>
            <a:defRPr sz="1180" b="0" i="0" u="none" strike="noStrike" baseline="0">
              <a:solidFill>
                <a:srgbClr val="000000"/>
              </a:solidFill>
              <a:latin typeface="Calibri"/>
              <a:ea typeface="Calibri"/>
              <a:cs typeface="Calibri"/>
            </a:defRPr>
          </a:pPr>
          <a:endParaRPr lang="es-CO"/>
        </a:p>
      </c:txPr>
    </c:legend>
    <c:plotVisOnly val="1"/>
    <c:dispBlanksAs val="gap"/>
  </c:chart>
  <c:spPr>
    <a:noFill/>
    <a:ln>
      <a:noFill/>
    </a:ln>
  </c:spPr>
  <c:txPr>
    <a:bodyPr/>
    <a:lstStyle/>
    <a:p>
      <a:pPr>
        <a:defRPr sz="1000" b="0" i="0" u="none" strike="noStrike" baseline="0">
          <a:solidFill>
            <a:srgbClr val="000000"/>
          </a:solidFill>
          <a:latin typeface="Calibri"/>
          <a:ea typeface="Calibri"/>
          <a:cs typeface="Calibri"/>
        </a:defRPr>
      </a:pPr>
      <a:endParaRPr lang="es-CO"/>
    </a:p>
  </c:txPr>
  <c:externalData r:id="rId2"/>
  <c:userShapes r:id="rId3"/>
</c:chartSpace>
</file>

<file path=ppt/charts/chart3.xml><?xml version="1.0" encoding="utf-8"?>
<c:chartSpace xmlns:c="http://schemas.openxmlformats.org/drawingml/2006/chart" xmlns:a="http://schemas.openxmlformats.org/drawingml/2006/main" xmlns:r="http://schemas.openxmlformats.org/officeDocument/2006/relationships">
  <c:lang val="es-CO"/>
  <c:clrMapOvr bg1="lt1" tx1="dk1" bg2="lt2" tx2="dk2" accent1="accent1" accent2="accent2" accent3="accent3" accent4="accent4" accent5="accent5" accent6="accent6" hlink="hlink" folHlink="folHlink"/>
  <c:chart>
    <c:plotArea>
      <c:layout>
        <c:manualLayout>
          <c:layoutTarget val="inner"/>
          <c:xMode val="edge"/>
          <c:yMode val="edge"/>
          <c:x val="9.3499280331894044E-2"/>
          <c:y val="7.6580709897138582E-2"/>
          <c:w val="0.898623944408384"/>
          <c:h val="0.74941431873921849"/>
        </c:manualLayout>
      </c:layout>
      <c:barChart>
        <c:barDir val="col"/>
        <c:grouping val="stacked"/>
        <c:ser>
          <c:idx val="0"/>
          <c:order val="0"/>
          <c:tx>
            <c:strRef>
              <c:f>SÍSMICA!$D$4</c:f>
              <c:strCache>
                <c:ptCount val="1"/>
                <c:pt idx="0">
                  <c:v>Onshore</c:v>
                </c:pt>
              </c:strCache>
            </c:strRef>
          </c:tx>
          <c:spPr>
            <a:solidFill>
              <a:schemeClr val="accent3"/>
            </a:solidFill>
            <a:scene3d>
              <a:camera prst="orthographicFront"/>
              <a:lightRig rig="threePt" dir="t"/>
            </a:scene3d>
            <a:sp3d>
              <a:bevelT/>
            </a:sp3d>
          </c:spPr>
          <c:dLbls>
            <c:showVal val="1"/>
          </c:dLbls>
          <c:cat>
            <c:strRef>
              <c:f>SÍSMICA!$B$5:$B$16</c:f>
              <c:strCache>
                <c:ptCount val="12"/>
                <c:pt idx="0">
                  <c:v>2003</c:v>
                </c:pt>
                <c:pt idx="1">
                  <c:v>2004</c:v>
                </c:pt>
                <c:pt idx="2">
                  <c:v>2005</c:v>
                </c:pt>
                <c:pt idx="3">
                  <c:v>2006</c:v>
                </c:pt>
                <c:pt idx="4">
                  <c:v>2007</c:v>
                </c:pt>
                <c:pt idx="5">
                  <c:v>2008</c:v>
                </c:pt>
                <c:pt idx="6">
                  <c:v>2009</c:v>
                </c:pt>
                <c:pt idx="7">
                  <c:v>2010</c:v>
                </c:pt>
                <c:pt idx="8">
                  <c:v>2011</c:v>
                </c:pt>
                <c:pt idx="9">
                  <c:v>2012</c:v>
                </c:pt>
                <c:pt idx="10">
                  <c:v>2013</c:v>
                </c:pt>
                <c:pt idx="11">
                  <c:v>2014
Nov</c:v>
                </c:pt>
              </c:strCache>
            </c:strRef>
          </c:cat>
          <c:val>
            <c:numRef>
              <c:f>SÍSMICA!$D$5:$D$16</c:f>
              <c:numCache>
                <c:formatCode>#,##0</c:formatCode>
                <c:ptCount val="12"/>
                <c:pt idx="0">
                  <c:v>2269</c:v>
                </c:pt>
                <c:pt idx="1">
                  <c:v>5993</c:v>
                </c:pt>
                <c:pt idx="2">
                  <c:v>3722.6000000000004</c:v>
                </c:pt>
                <c:pt idx="3">
                  <c:v>7255.7940000000008</c:v>
                </c:pt>
                <c:pt idx="4">
                  <c:v>6128.4260000000004</c:v>
                </c:pt>
                <c:pt idx="5">
                  <c:v>10344</c:v>
                </c:pt>
                <c:pt idx="6">
                  <c:v>12031</c:v>
                </c:pt>
                <c:pt idx="7">
                  <c:v>19985.626412000005</c:v>
                </c:pt>
                <c:pt idx="8">
                  <c:v>15716.32999999998</c:v>
                </c:pt>
                <c:pt idx="9">
                  <c:v>13450.81</c:v>
                </c:pt>
                <c:pt idx="10">
                  <c:v>5020.6000000000004</c:v>
                </c:pt>
                <c:pt idx="11">
                  <c:v>6764</c:v>
                </c:pt>
              </c:numCache>
            </c:numRef>
          </c:val>
        </c:ser>
        <c:ser>
          <c:idx val="1"/>
          <c:order val="1"/>
          <c:tx>
            <c:strRef>
              <c:f>SÍSMICA!$E$4</c:f>
              <c:strCache>
                <c:ptCount val="1"/>
                <c:pt idx="0">
                  <c:v>Offshore</c:v>
                </c:pt>
              </c:strCache>
            </c:strRef>
          </c:tx>
          <c:spPr>
            <a:solidFill>
              <a:schemeClr val="accent1"/>
            </a:solidFill>
            <a:scene3d>
              <a:camera prst="orthographicFront"/>
              <a:lightRig rig="threePt" dir="t"/>
            </a:scene3d>
            <a:sp3d>
              <a:bevelT/>
            </a:sp3d>
          </c:spPr>
          <c:dLbls>
            <c:showVal val="1"/>
          </c:dLbls>
          <c:cat>
            <c:strRef>
              <c:f>SÍSMICA!$B$5:$B$16</c:f>
              <c:strCache>
                <c:ptCount val="12"/>
                <c:pt idx="0">
                  <c:v>2003</c:v>
                </c:pt>
                <c:pt idx="1">
                  <c:v>2004</c:v>
                </c:pt>
                <c:pt idx="2">
                  <c:v>2005</c:v>
                </c:pt>
                <c:pt idx="3">
                  <c:v>2006</c:v>
                </c:pt>
                <c:pt idx="4">
                  <c:v>2007</c:v>
                </c:pt>
                <c:pt idx="5">
                  <c:v>2008</c:v>
                </c:pt>
                <c:pt idx="6">
                  <c:v>2009</c:v>
                </c:pt>
                <c:pt idx="7">
                  <c:v>2010</c:v>
                </c:pt>
                <c:pt idx="8">
                  <c:v>2011</c:v>
                </c:pt>
                <c:pt idx="9">
                  <c:v>2012</c:v>
                </c:pt>
                <c:pt idx="10">
                  <c:v>2013</c:v>
                </c:pt>
                <c:pt idx="11">
                  <c:v>2014
Nov</c:v>
                </c:pt>
              </c:strCache>
            </c:strRef>
          </c:cat>
          <c:val>
            <c:numRef>
              <c:f>SÍSMICA!$E$5:$E$16</c:f>
              <c:numCache>
                <c:formatCode>#,##0</c:formatCode>
                <c:ptCount val="12"/>
                <c:pt idx="0">
                  <c:v>1201</c:v>
                </c:pt>
                <c:pt idx="1">
                  <c:v>774</c:v>
                </c:pt>
                <c:pt idx="2">
                  <c:v>8173.4</c:v>
                </c:pt>
                <c:pt idx="3">
                  <c:v>19235</c:v>
                </c:pt>
                <c:pt idx="4">
                  <c:v>3842</c:v>
                </c:pt>
                <c:pt idx="5">
                  <c:v>5942</c:v>
                </c:pt>
                <c:pt idx="6">
                  <c:v>8086</c:v>
                </c:pt>
                <c:pt idx="7">
                  <c:v>5979.0731000000005</c:v>
                </c:pt>
                <c:pt idx="8">
                  <c:v>8246.2900000000009</c:v>
                </c:pt>
                <c:pt idx="9">
                  <c:v>4754.55</c:v>
                </c:pt>
                <c:pt idx="10">
                  <c:v>23508.420000000009</c:v>
                </c:pt>
                <c:pt idx="11">
                  <c:v>28274</c:v>
                </c:pt>
              </c:numCache>
            </c:numRef>
          </c:val>
        </c:ser>
        <c:dLbls/>
        <c:gapWidth val="75"/>
        <c:overlap val="100"/>
        <c:axId val="72483200"/>
        <c:axId val="72484736"/>
      </c:barChart>
      <c:catAx>
        <c:axId val="72483200"/>
        <c:scaling>
          <c:orientation val="minMax"/>
        </c:scaling>
        <c:axPos val="b"/>
        <c:numFmt formatCode="General" sourceLinked="1"/>
        <c:tickLblPos val="nextTo"/>
        <c:txPr>
          <a:bodyPr rot="0" vert="horz"/>
          <a:lstStyle/>
          <a:p>
            <a:pPr>
              <a:defRPr sz="1200" b="1"/>
            </a:pPr>
            <a:endParaRPr lang="es-CO"/>
          </a:p>
        </c:txPr>
        <c:crossAx val="72484736"/>
        <c:crosses val="autoZero"/>
        <c:auto val="1"/>
        <c:lblAlgn val="ctr"/>
        <c:lblOffset val="100"/>
        <c:tickLblSkip val="1"/>
      </c:catAx>
      <c:valAx>
        <c:axId val="72484736"/>
        <c:scaling>
          <c:orientation val="minMax"/>
          <c:max val="40000"/>
          <c:min val="0"/>
        </c:scaling>
        <c:axPos val="l"/>
        <c:majorGridlines>
          <c:spPr>
            <a:ln w="3175">
              <a:solidFill>
                <a:srgbClr val="969696"/>
              </a:solidFill>
              <a:prstDash val="sysDot"/>
            </a:ln>
          </c:spPr>
        </c:majorGridlines>
        <c:numFmt formatCode="#,##0" sourceLinked="0"/>
        <c:majorTickMark val="none"/>
        <c:tickLblPos val="nextTo"/>
        <c:txPr>
          <a:bodyPr rot="0" vert="horz"/>
          <a:lstStyle/>
          <a:p>
            <a:pPr>
              <a:defRPr sz="1200" b="1"/>
            </a:pPr>
            <a:endParaRPr lang="es-CO"/>
          </a:p>
        </c:txPr>
        <c:crossAx val="72483200"/>
        <c:crosses val="autoZero"/>
        <c:crossBetween val="between"/>
      </c:valAx>
      <c:spPr>
        <a:noFill/>
        <a:ln>
          <a:solidFill>
            <a:srgbClr val="808080"/>
          </a:solidFill>
        </a:ln>
      </c:spPr>
    </c:plotArea>
    <c:legend>
      <c:legendPos val="b"/>
      <c:layout>
        <c:manualLayout>
          <c:xMode val="edge"/>
          <c:yMode val="edge"/>
          <c:x val="0.2487723874167212"/>
          <c:y val="0.9273848678519705"/>
          <c:w val="0.50040591559339664"/>
          <c:h val="5.7549218777031452E-2"/>
        </c:manualLayout>
      </c:layout>
      <c:txPr>
        <a:bodyPr/>
        <a:lstStyle/>
        <a:p>
          <a:pPr>
            <a:defRPr sz="1400"/>
          </a:pPr>
          <a:endParaRPr lang="es-CO"/>
        </a:p>
      </c:txPr>
    </c:legend>
    <c:plotVisOnly val="1"/>
    <c:dispBlanksAs val="gap"/>
  </c:chart>
  <c:spPr>
    <a:noFill/>
    <a:ln>
      <a:noFill/>
    </a:ln>
  </c:spPr>
  <c:txPr>
    <a:bodyPr/>
    <a:lstStyle/>
    <a:p>
      <a:pPr>
        <a:defRPr sz="1000" b="0" i="0" u="none" strike="noStrike" baseline="0">
          <a:solidFill>
            <a:srgbClr val="000000"/>
          </a:solidFill>
          <a:latin typeface="Arial" pitchFamily="34" charset="0"/>
          <a:ea typeface="Calibri"/>
          <a:cs typeface="Arial" pitchFamily="34" charset="0"/>
        </a:defRPr>
      </a:pPr>
      <a:endParaRPr lang="es-CO"/>
    </a:p>
  </c:txPr>
  <c:externalData r:id="rId2"/>
  <c:userShapes r:id="rId3"/>
</c:chartSpace>
</file>

<file path=ppt/charts/chart4.xml><?xml version="1.0" encoding="utf-8"?>
<c:chartSpace xmlns:c="http://schemas.openxmlformats.org/drawingml/2006/chart" xmlns:a="http://schemas.openxmlformats.org/drawingml/2006/main" xmlns:r="http://schemas.openxmlformats.org/officeDocument/2006/relationships">
  <c:lang val="es-CO"/>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0412573673870361"/>
          <c:y val="0.10471204188481679"/>
          <c:w val="0.88605108055009862"/>
          <c:h val="0.77528869381373344"/>
        </c:manualLayout>
      </c:layout>
      <c:barChart>
        <c:barDir val="col"/>
        <c:grouping val="stacked"/>
        <c:ser>
          <c:idx val="0"/>
          <c:order val="0"/>
          <c:tx>
            <c:strRef>
              <c:f>POZOS!$C$4</c:f>
              <c:strCache>
                <c:ptCount val="1"/>
                <c:pt idx="0">
                  <c:v>Pozos perforados</c:v>
                </c:pt>
              </c:strCache>
            </c:strRef>
          </c:tx>
          <c:spPr>
            <a:gradFill>
              <a:gsLst>
                <a:gs pos="0">
                  <a:srgbClr val="1F497D"/>
                </a:gs>
                <a:gs pos="60000">
                  <a:srgbClr val="4F81BD"/>
                </a:gs>
                <a:gs pos="100000">
                  <a:srgbClr val="4F81BD"/>
                </a:gs>
              </a:gsLst>
              <a:lin ang="5400000" scaled="0"/>
            </a:gradFill>
            <a:ln w="25400">
              <a:noFill/>
            </a:ln>
            <a:effectLst>
              <a:outerShdw blurRad="292100" dist="139700" dir="2700000" algn="tl" rotWithShape="0">
                <a:prstClr val="black">
                  <a:alpha val="65000"/>
                </a:prstClr>
              </a:outerShdw>
            </a:effectLst>
            <a:scene3d>
              <a:camera prst="orthographicFront"/>
              <a:lightRig rig="threePt" dir="t"/>
            </a:scene3d>
            <a:sp3d>
              <a:bevelT/>
            </a:sp3d>
          </c:spPr>
          <c:dLbls>
            <c:dLbl>
              <c:idx val="0"/>
              <c:layout>
                <c:manualLayout>
                  <c:x val="0"/>
                  <c:y val="-0.10282502855082043"/>
                </c:manualLayout>
              </c:layout>
              <c:spPr/>
              <c:txPr>
                <a:bodyPr/>
                <a:lstStyle/>
                <a:p>
                  <a:pPr>
                    <a:defRPr/>
                  </a:pPr>
                  <a:endParaRPr lang="es-CO"/>
                </a:p>
              </c:txPr>
              <c:dLblPos val="ctr"/>
              <c:showVal val="1"/>
            </c:dLbl>
            <c:dLbl>
              <c:idx val="1"/>
              <c:layout>
                <c:manualLayout>
                  <c:x val="-2.4130466005329225E-17"/>
                  <c:y val="-8.5865640840696672E-2"/>
                </c:manualLayout>
              </c:layout>
              <c:spPr/>
              <c:txPr>
                <a:bodyPr/>
                <a:lstStyle/>
                <a:p>
                  <a:pPr>
                    <a:defRPr/>
                  </a:pPr>
                  <a:endParaRPr lang="es-CO"/>
                </a:p>
              </c:txPr>
              <c:dLblPos val="ctr"/>
              <c:showVal val="1"/>
            </c:dLbl>
            <c:dLbl>
              <c:idx val="2"/>
              <c:layout>
                <c:manualLayout>
                  <c:x val="0"/>
                  <c:y val="-0.11978441626094449"/>
                </c:manualLayout>
              </c:layout>
              <c:spPr/>
              <c:txPr>
                <a:bodyPr/>
                <a:lstStyle/>
                <a:p>
                  <a:pPr>
                    <a:defRPr/>
                  </a:pPr>
                  <a:endParaRPr lang="es-CO"/>
                </a:p>
              </c:txPr>
              <c:dLblPos val="ctr"/>
              <c:showVal val="1"/>
            </c:dLbl>
            <c:dLbl>
              <c:idx val="3"/>
              <c:layout>
                <c:manualLayout>
                  <c:x val="0"/>
                  <c:y val="-0.173207309010038"/>
                </c:manualLayout>
              </c:layout>
              <c:spPr/>
              <c:txPr>
                <a:bodyPr/>
                <a:lstStyle/>
                <a:p>
                  <a:pPr>
                    <a:defRPr/>
                  </a:pPr>
                  <a:endParaRPr lang="es-CO"/>
                </a:p>
              </c:txPr>
              <c:dLblPos val="ctr"/>
              <c:showVal val="1"/>
            </c:dLbl>
            <c:dLbl>
              <c:idx val="4"/>
              <c:layout>
                <c:manualLayout>
                  <c:x val="1.3162224415926307E-3"/>
                  <c:y val="-0.20127366712748693"/>
                </c:manualLayout>
              </c:layout>
              <c:spPr/>
              <c:txPr>
                <a:bodyPr/>
                <a:lstStyle/>
                <a:p>
                  <a:pPr>
                    <a:defRPr/>
                  </a:pPr>
                  <a:endParaRPr lang="es-CO"/>
                </a:p>
              </c:txPr>
              <c:dLblPos val="ctr"/>
              <c:showVal val="1"/>
            </c:dLbl>
            <c:dLbl>
              <c:idx val="5"/>
              <c:layout>
                <c:manualLayout>
                  <c:x val="-2.6324448831852583E-3"/>
                  <c:y val="-0.27662358999018283"/>
                </c:manualLayout>
              </c:layout>
              <c:spPr/>
              <c:txPr>
                <a:bodyPr/>
                <a:lstStyle/>
                <a:p>
                  <a:pPr>
                    <a:defRPr/>
                  </a:pPr>
                  <a:endParaRPr lang="es-CO"/>
                </a:p>
              </c:txPr>
              <c:dLblPos val="ctr"/>
              <c:showVal val="1"/>
            </c:dLbl>
            <c:dLbl>
              <c:idx val="6"/>
              <c:layout>
                <c:manualLayout>
                  <c:x val="0"/>
                  <c:y val="-0.22611027629179939"/>
                </c:manualLayout>
              </c:layout>
              <c:spPr/>
              <c:txPr>
                <a:bodyPr/>
                <a:lstStyle/>
                <a:p>
                  <a:pPr>
                    <a:defRPr/>
                  </a:pPr>
                  <a:endParaRPr lang="es-CO"/>
                </a:p>
              </c:txPr>
              <c:dLblPos val="ctr"/>
              <c:showVal val="1"/>
            </c:dLbl>
            <c:dLbl>
              <c:idx val="7"/>
              <c:layout>
                <c:manualLayout>
                  <c:x val="-1.3162224415926307E-3"/>
                  <c:y val="-0.30557492336358777"/>
                </c:manualLayout>
              </c:layout>
              <c:spPr/>
              <c:txPr>
                <a:bodyPr/>
                <a:lstStyle/>
                <a:p>
                  <a:pPr>
                    <a:defRPr/>
                  </a:pPr>
                  <a:endParaRPr lang="es-CO"/>
                </a:p>
              </c:txPr>
              <c:dLblPos val="ctr"/>
              <c:showVal val="1"/>
            </c:dLbl>
            <c:dLbl>
              <c:idx val="8"/>
              <c:layout>
                <c:manualLayout>
                  <c:x val="-2.632444883185355E-3"/>
                  <c:y val="-0.33694916952174903"/>
                </c:manualLayout>
              </c:layout>
              <c:spPr/>
              <c:txPr>
                <a:bodyPr/>
                <a:lstStyle/>
                <a:p>
                  <a:pPr>
                    <a:defRPr/>
                  </a:pPr>
                  <a:endParaRPr lang="es-CO"/>
                </a:p>
              </c:txPr>
              <c:dLblPos val="ctr"/>
              <c:showVal val="1"/>
            </c:dLbl>
            <c:dLbl>
              <c:idx val="9"/>
              <c:layout>
                <c:manualLayout>
                  <c:x val="-9.652186402131696E-17"/>
                  <c:y val="-0.34651860311354254"/>
                </c:manualLayout>
              </c:layout>
              <c:spPr/>
              <c:txPr>
                <a:bodyPr/>
                <a:lstStyle/>
                <a:p>
                  <a:pPr>
                    <a:defRPr/>
                  </a:pPr>
                  <a:endParaRPr lang="es-CO"/>
                </a:p>
              </c:txPr>
              <c:dLblPos val="ctr"/>
              <c:showVal val="1"/>
            </c:dLbl>
            <c:dLbl>
              <c:idx val="10"/>
              <c:layout>
                <c:manualLayout>
                  <c:x val="-2.6324448831852583E-3"/>
                  <c:y val="-0.31538779026667529"/>
                </c:manualLayout>
              </c:layout>
              <c:spPr/>
              <c:txPr>
                <a:bodyPr/>
                <a:lstStyle/>
                <a:p>
                  <a:pPr>
                    <a:defRPr/>
                  </a:pPr>
                  <a:endParaRPr lang="es-CO"/>
                </a:p>
              </c:txPr>
              <c:dLblPos val="ctr"/>
              <c:showVal val="1"/>
            </c:dLbl>
            <c:dLbl>
              <c:idx val="11"/>
              <c:layout>
                <c:manualLayout>
                  <c:x val="-1.3162224415926307E-3"/>
                  <c:y val="-0.21058724529662817"/>
                </c:manualLayout>
              </c:layout>
              <c:spPr/>
              <c:txPr>
                <a:bodyPr/>
                <a:lstStyle/>
                <a:p>
                  <a:pPr>
                    <a:defRPr b="1"/>
                  </a:pPr>
                  <a:endParaRPr lang="es-CO"/>
                </a:p>
              </c:txPr>
              <c:dLblPos val="ctr"/>
              <c:showVal val="1"/>
            </c:dLbl>
            <c:dLblPos val="inEnd"/>
            <c:showVal val="1"/>
          </c:dLbls>
          <c:cat>
            <c:strRef>
              <c:f>POZOS!$B$5:$B$16</c:f>
              <c:strCache>
                <c:ptCount val="12"/>
                <c:pt idx="0">
                  <c:v>2003</c:v>
                </c:pt>
                <c:pt idx="1">
                  <c:v>2004</c:v>
                </c:pt>
                <c:pt idx="2">
                  <c:v>2005</c:v>
                </c:pt>
                <c:pt idx="3">
                  <c:v>2006</c:v>
                </c:pt>
                <c:pt idx="4">
                  <c:v>2007</c:v>
                </c:pt>
                <c:pt idx="5">
                  <c:v>2008</c:v>
                </c:pt>
                <c:pt idx="6">
                  <c:v>2009</c:v>
                </c:pt>
                <c:pt idx="7">
                  <c:v>2010</c:v>
                </c:pt>
                <c:pt idx="8">
                  <c:v>2011</c:v>
                </c:pt>
                <c:pt idx="9">
                  <c:v>2012</c:v>
                </c:pt>
                <c:pt idx="10">
                  <c:v>2013</c:v>
                </c:pt>
                <c:pt idx="11">
                  <c:v>2014</c:v>
                </c:pt>
              </c:strCache>
            </c:strRef>
          </c:cat>
          <c:val>
            <c:numRef>
              <c:f>POZOS!$C$5:$C$16</c:f>
              <c:numCache>
                <c:formatCode>General</c:formatCode>
                <c:ptCount val="12"/>
                <c:pt idx="0">
                  <c:v>28</c:v>
                </c:pt>
                <c:pt idx="1">
                  <c:v>21</c:v>
                </c:pt>
                <c:pt idx="2">
                  <c:v>35</c:v>
                </c:pt>
                <c:pt idx="3" formatCode="#,##0">
                  <c:v>56</c:v>
                </c:pt>
                <c:pt idx="4" formatCode="#,##0">
                  <c:v>70</c:v>
                </c:pt>
                <c:pt idx="5" formatCode="#,##0">
                  <c:v>99</c:v>
                </c:pt>
                <c:pt idx="6" formatCode="#,##0">
                  <c:v>75</c:v>
                </c:pt>
                <c:pt idx="7" formatCode="#,##0">
                  <c:v>112</c:v>
                </c:pt>
                <c:pt idx="8" formatCode="#,##0">
                  <c:v>126</c:v>
                </c:pt>
                <c:pt idx="9" formatCode="#,##0">
                  <c:v>131</c:v>
                </c:pt>
                <c:pt idx="10" formatCode="#,##0">
                  <c:v>115</c:v>
                </c:pt>
                <c:pt idx="11">
                  <c:v>101</c:v>
                </c:pt>
              </c:numCache>
            </c:numRef>
          </c:val>
        </c:ser>
        <c:ser>
          <c:idx val="1"/>
          <c:order val="1"/>
          <c:spPr>
            <a:noFill/>
            <a:ln w="19050">
              <a:solidFill>
                <a:schemeClr val="accent4"/>
              </a:solidFill>
              <a:prstDash val="dash"/>
            </a:ln>
          </c:spPr>
          <c:cat>
            <c:strRef>
              <c:f>POZOS!$B$5:$B$16</c:f>
              <c:strCache>
                <c:ptCount val="12"/>
                <c:pt idx="0">
                  <c:v>2003</c:v>
                </c:pt>
                <c:pt idx="1">
                  <c:v>2004</c:v>
                </c:pt>
                <c:pt idx="2">
                  <c:v>2005</c:v>
                </c:pt>
                <c:pt idx="3">
                  <c:v>2006</c:v>
                </c:pt>
                <c:pt idx="4">
                  <c:v>2007</c:v>
                </c:pt>
                <c:pt idx="5">
                  <c:v>2008</c:v>
                </c:pt>
                <c:pt idx="6">
                  <c:v>2009</c:v>
                </c:pt>
                <c:pt idx="7">
                  <c:v>2010</c:v>
                </c:pt>
                <c:pt idx="8">
                  <c:v>2011</c:v>
                </c:pt>
                <c:pt idx="9">
                  <c:v>2012</c:v>
                </c:pt>
                <c:pt idx="10">
                  <c:v>2013</c:v>
                </c:pt>
                <c:pt idx="11">
                  <c:v>2014</c:v>
                </c:pt>
              </c:strCache>
            </c:strRef>
          </c:cat>
          <c:val>
            <c:numRef>
              <c:f>POZOS!$D$5:$D$16</c:f>
              <c:numCache>
                <c:formatCode>General</c:formatCode>
                <c:ptCount val="12"/>
                <c:pt idx="11" formatCode="#,##0">
                  <c:v>9</c:v>
                </c:pt>
              </c:numCache>
            </c:numRef>
          </c:val>
        </c:ser>
        <c:dLbls/>
        <c:gapWidth val="70"/>
        <c:overlap val="100"/>
        <c:axId val="72587136"/>
        <c:axId val="72588672"/>
      </c:barChart>
      <c:catAx>
        <c:axId val="72587136"/>
        <c:scaling>
          <c:orientation val="minMax"/>
        </c:scaling>
        <c:axPos val="b"/>
        <c:numFmt formatCode="General" sourceLinked="1"/>
        <c:tickLblPos val="nextTo"/>
        <c:spPr>
          <a:ln w="3175">
            <a:solidFill>
              <a:srgbClr val="000000"/>
            </a:solidFill>
            <a:prstDash val="solid"/>
          </a:ln>
        </c:spPr>
        <c:txPr>
          <a:bodyPr rot="0" vert="horz"/>
          <a:lstStyle/>
          <a:p>
            <a:pPr>
              <a:defRPr/>
            </a:pPr>
            <a:endParaRPr lang="es-CO"/>
          </a:p>
        </c:txPr>
        <c:crossAx val="72588672"/>
        <c:crosses val="autoZero"/>
        <c:auto val="1"/>
        <c:lblAlgn val="ctr"/>
        <c:lblOffset val="100"/>
        <c:tickLblSkip val="1"/>
        <c:tickMarkSkip val="1"/>
      </c:catAx>
      <c:valAx>
        <c:axId val="72588672"/>
        <c:scaling>
          <c:orientation val="minMax"/>
          <c:max val="160"/>
        </c:scaling>
        <c:axPos val="l"/>
        <c:majorGridlines>
          <c:spPr>
            <a:ln w="3175">
              <a:solidFill>
                <a:srgbClr val="969696"/>
              </a:solidFill>
              <a:prstDash val="solid"/>
            </a:ln>
          </c:spPr>
        </c:majorGridlines>
        <c:numFmt formatCode="General" sourceLinked="1"/>
        <c:tickLblPos val="nextTo"/>
        <c:spPr>
          <a:ln w="9525">
            <a:noFill/>
          </a:ln>
        </c:spPr>
        <c:txPr>
          <a:bodyPr rot="0" vert="horz"/>
          <a:lstStyle/>
          <a:p>
            <a:pPr>
              <a:defRPr/>
            </a:pPr>
            <a:endParaRPr lang="es-CO"/>
          </a:p>
        </c:txPr>
        <c:crossAx val="72587136"/>
        <c:crosses val="autoZero"/>
        <c:crossBetween val="between"/>
        <c:majorUnit val="20"/>
      </c:valAx>
      <c:spPr>
        <a:noFill/>
        <a:ln w="12700">
          <a:solidFill>
            <a:srgbClr val="808080"/>
          </a:solidFill>
          <a:prstDash val="solid"/>
        </a:ln>
      </c:spPr>
    </c:plotArea>
    <c:plotVisOnly val="1"/>
    <c:dispBlanksAs val="gap"/>
  </c:chart>
  <c:spPr>
    <a:noFill/>
    <a:ln w="9525">
      <a:noFill/>
    </a:ln>
  </c:spPr>
  <c:txPr>
    <a:bodyPr/>
    <a:lstStyle/>
    <a:p>
      <a:pPr>
        <a:defRPr sz="1400" b="0" i="0" u="none" strike="noStrike" baseline="0">
          <a:solidFill>
            <a:srgbClr val="000000"/>
          </a:solidFill>
          <a:latin typeface="Arial"/>
          <a:ea typeface="Arial"/>
          <a:cs typeface="Arial"/>
        </a:defRPr>
      </a:pPr>
      <a:endParaRPr lang="es-CO"/>
    </a:p>
  </c:txPr>
  <c:externalData r:id="rId2"/>
  <c:userShapes r:id="rId3"/>
</c:chartSpace>
</file>

<file path=ppt/charts/chart5.xml><?xml version="1.0" encoding="utf-8"?>
<c:chartSpace xmlns:c="http://schemas.openxmlformats.org/drawingml/2006/chart" xmlns:a="http://schemas.openxmlformats.org/drawingml/2006/main" xmlns:r="http://schemas.openxmlformats.org/officeDocument/2006/relationships">
  <c:lang val="es-CO"/>
  <c:chart>
    <c:plotArea>
      <c:layout>
        <c:manualLayout>
          <c:layoutTarget val="inner"/>
          <c:xMode val="edge"/>
          <c:yMode val="edge"/>
          <c:x val="1.4891702954411518E-2"/>
          <c:y val="3.6030831249588946E-2"/>
          <c:w val="0.96883327551060161"/>
          <c:h val="0.79731456796246603"/>
        </c:manualLayout>
      </c:layout>
      <c:barChart>
        <c:barDir val="col"/>
        <c:grouping val="stacked"/>
        <c:ser>
          <c:idx val="0"/>
          <c:order val="0"/>
          <c:tx>
            <c:strRef>
              <c:f>'PRODUCCIÓN EQUIVALENTE'!$O$5</c:f>
              <c:strCache>
                <c:ptCount val="1"/>
                <c:pt idx="0">
                  <c:v>Crudo</c:v>
                </c:pt>
              </c:strCache>
            </c:strRef>
          </c:tx>
          <c:spPr>
            <a:solidFill>
              <a:srgbClr val="C0504D"/>
            </a:solidFill>
            <a:scene3d>
              <a:camera prst="orthographicFront"/>
              <a:lightRig rig="threePt" dir="t"/>
            </a:scene3d>
            <a:sp3d>
              <a:bevelT/>
            </a:sp3d>
          </c:spPr>
          <c:dLbls>
            <c:dLbl>
              <c:idx val="9"/>
              <c:tx>
                <c:rich>
                  <a:bodyPr/>
                  <a:lstStyle/>
                  <a:p>
                    <a:r>
                      <a:rPr lang="en-US" dirty="0" smtClean="0"/>
                      <a:t>988*</a:t>
                    </a:r>
                    <a:endParaRPr lang="en-US" dirty="0"/>
                  </a:p>
                </c:rich>
              </c:tx>
              <c:showVal val="1"/>
              <c:extLst>
                <c:ext xmlns:c15="http://schemas.microsoft.com/office/drawing/2012/chart" uri="{CE6537A1-D6FC-4f65-9D91-7224C49458BB}"/>
              </c:extLst>
            </c:dLbl>
            <c:spPr>
              <a:noFill/>
              <a:ln>
                <a:noFill/>
              </a:ln>
              <a:effectLst/>
            </c:spPr>
            <c:showVal val="1"/>
            <c:extLst>
              <c:ext xmlns:c15="http://schemas.microsoft.com/office/drawing/2012/chart" uri="{CE6537A1-D6FC-4f65-9D91-7224C49458BB}">
                <c15:showLeaderLines val="0"/>
              </c:ext>
            </c:extLst>
          </c:dLbls>
          <c:cat>
            <c:strRef>
              <c:f>'PRODUCCIÓN EQUIVALENTE'!$E$4:$N$4</c:f>
              <c:strCache>
                <c:ptCount val="10"/>
                <c:pt idx="0">
                  <c:v>2005</c:v>
                </c:pt>
                <c:pt idx="1">
                  <c:v>2006</c:v>
                </c:pt>
                <c:pt idx="2">
                  <c:v>2007</c:v>
                </c:pt>
                <c:pt idx="3">
                  <c:v>2008</c:v>
                </c:pt>
                <c:pt idx="4">
                  <c:v>2009</c:v>
                </c:pt>
                <c:pt idx="5">
                  <c:v>2010</c:v>
                </c:pt>
                <c:pt idx="6">
                  <c:v>2011</c:v>
                </c:pt>
                <c:pt idx="7">
                  <c:v>2012</c:v>
                </c:pt>
                <c:pt idx="8">
                  <c:v>2013</c:v>
                </c:pt>
                <c:pt idx="9">
                  <c:v>2014
Nov</c:v>
                </c:pt>
              </c:strCache>
            </c:strRef>
          </c:cat>
          <c:val>
            <c:numRef>
              <c:f>'PRODUCCIÓN EQUIVALENTE'!$E$5:$N$5</c:f>
              <c:numCache>
                <c:formatCode>#,##0</c:formatCode>
                <c:ptCount val="10"/>
                <c:pt idx="0">
                  <c:v>525</c:v>
                </c:pt>
                <c:pt idx="1">
                  <c:v>529</c:v>
                </c:pt>
                <c:pt idx="2">
                  <c:v>531</c:v>
                </c:pt>
                <c:pt idx="3">
                  <c:v>588</c:v>
                </c:pt>
                <c:pt idx="4">
                  <c:v>671</c:v>
                </c:pt>
                <c:pt idx="5">
                  <c:v>785</c:v>
                </c:pt>
                <c:pt idx="6">
                  <c:v>915</c:v>
                </c:pt>
                <c:pt idx="7">
                  <c:v>944</c:v>
                </c:pt>
                <c:pt idx="8">
                  <c:v>1007</c:v>
                </c:pt>
                <c:pt idx="9">
                  <c:v>987</c:v>
                </c:pt>
              </c:numCache>
            </c:numRef>
          </c:val>
        </c:ser>
        <c:ser>
          <c:idx val="1"/>
          <c:order val="1"/>
          <c:tx>
            <c:strRef>
              <c:f>'PRODUCCIÓN EQUIVALENTE'!$O$6</c:f>
              <c:strCache>
                <c:ptCount val="1"/>
                <c:pt idx="0">
                  <c:v>Gas</c:v>
                </c:pt>
              </c:strCache>
            </c:strRef>
          </c:tx>
          <c:spPr>
            <a:solidFill>
              <a:srgbClr val="4F81BD"/>
            </a:solidFill>
            <a:scene3d>
              <a:camera prst="orthographicFront"/>
              <a:lightRig rig="threePt" dir="t"/>
            </a:scene3d>
            <a:sp3d>
              <a:bevelT/>
            </a:sp3d>
          </c:spPr>
          <c:dLbls>
            <c:dLbl>
              <c:idx val="9"/>
              <c:tx>
                <c:rich>
                  <a:bodyPr/>
                  <a:lstStyle/>
                  <a:p>
                    <a:r>
                      <a:rPr lang="en-US" dirty="0" smtClean="0"/>
                      <a:t>192*</a:t>
                    </a:r>
                    <a:endParaRPr lang="en-US" dirty="0"/>
                  </a:p>
                </c:rich>
              </c:tx>
              <c:showVal val="1"/>
              <c:extLst>
                <c:ext xmlns:c15="http://schemas.microsoft.com/office/drawing/2012/chart" uri="{CE6537A1-D6FC-4f65-9D91-7224C49458BB}"/>
              </c:extLst>
            </c:dLbl>
            <c:spPr>
              <a:noFill/>
              <a:ln>
                <a:noFill/>
              </a:ln>
              <a:effectLst/>
            </c:spPr>
            <c:showVal val="1"/>
            <c:extLst>
              <c:ext xmlns:c15="http://schemas.microsoft.com/office/drawing/2012/chart" uri="{CE6537A1-D6FC-4f65-9D91-7224C49458BB}">
                <c15:showLeaderLines val="0"/>
              </c:ext>
            </c:extLst>
          </c:dLbls>
          <c:cat>
            <c:strRef>
              <c:f>'PRODUCCIÓN EQUIVALENTE'!$E$4:$N$4</c:f>
              <c:strCache>
                <c:ptCount val="10"/>
                <c:pt idx="0">
                  <c:v>2005</c:v>
                </c:pt>
                <c:pt idx="1">
                  <c:v>2006</c:v>
                </c:pt>
                <c:pt idx="2">
                  <c:v>2007</c:v>
                </c:pt>
                <c:pt idx="3">
                  <c:v>2008</c:v>
                </c:pt>
                <c:pt idx="4">
                  <c:v>2009</c:v>
                </c:pt>
                <c:pt idx="5">
                  <c:v>2010</c:v>
                </c:pt>
                <c:pt idx="6">
                  <c:v>2011</c:v>
                </c:pt>
                <c:pt idx="7">
                  <c:v>2012</c:v>
                </c:pt>
                <c:pt idx="8">
                  <c:v>2013</c:v>
                </c:pt>
                <c:pt idx="9">
                  <c:v>2014
Nov</c:v>
                </c:pt>
              </c:strCache>
            </c:strRef>
          </c:cat>
          <c:val>
            <c:numRef>
              <c:f>'PRODUCCIÓN EQUIVALENTE'!$E$6:$N$6</c:f>
              <c:numCache>
                <c:formatCode>#,##0</c:formatCode>
                <c:ptCount val="10"/>
                <c:pt idx="0">
                  <c:v>113.68421052631579</c:v>
                </c:pt>
                <c:pt idx="1">
                  <c:v>119.29824561403512</c:v>
                </c:pt>
                <c:pt idx="2">
                  <c:v>128.07017543859638</c:v>
                </c:pt>
                <c:pt idx="3">
                  <c:v>153.3333333333338</c:v>
                </c:pt>
                <c:pt idx="4">
                  <c:v>178.24561403508707</c:v>
                </c:pt>
                <c:pt idx="5">
                  <c:v>191.2280701754386</c:v>
                </c:pt>
                <c:pt idx="6">
                  <c:v>185.96491228070175</c:v>
                </c:pt>
                <c:pt idx="7">
                  <c:v>202.63157894736838</c:v>
                </c:pt>
                <c:pt idx="8">
                  <c:v>200.87719298245662</c:v>
                </c:pt>
                <c:pt idx="9">
                  <c:v>194.73684210526321</c:v>
                </c:pt>
              </c:numCache>
            </c:numRef>
          </c:val>
        </c:ser>
        <c:dLbls/>
        <c:gapWidth val="70"/>
        <c:overlap val="100"/>
        <c:axId val="43920384"/>
        <c:axId val="43954944"/>
      </c:barChart>
      <c:catAx>
        <c:axId val="43920384"/>
        <c:scaling>
          <c:orientation val="minMax"/>
        </c:scaling>
        <c:axPos val="b"/>
        <c:numFmt formatCode="General" sourceLinked="1"/>
        <c:tickLblPos val="nextTo"/>
        <c:txPr>
          <a:bodyPr rot="0" vert="horz"/>
          <a:lstStyle/>
          <a:p>
            <a:pPr>
              <a:defRPr/>
            </a:pPr>
            <a:endParaRPr lang="es-CO"/>
          </a:p>
        </c:txPr>
        <c:crossAx val="43954944"/>
        <c:crosses val="autoZero"/>
        <c:auto val="1"/>
        <c:lblAlgn val="ctr"/>
        <c:lblOffset val="100"/>
      </c:catAx>
      <c:valAx>
        <c:axId val="43954944"/>
        <c:scaling>
          <c:orientation val="minMax"/>
        </c:scaling>
        <c:delete val="1"/>
        <c:axPos val="l"/>
        <c:title>
          <c:tx>
            <c:rich>
              <a:bodyPr rot="0" vert="horz"/>
              <a:lstStyle/>
              <a:p>
                <a:pPr algn="ctr">
                  <a:defRPr b="1"/>
                </a:pPr>
                <a:r>
                  <a:rPr lang="es-CO" b="1"/>
                  <a:t>kbped</a:t>
                </a:r>
              </a:p>
            </c:rich>
          </c:tx>
          <c:layout>
            <c:manualLayout>
              <c:xMode val="edge"/>
              <c:yMode val="edge"/>
              <c:x val="1.701382687988744E-2"/>
              <c:y val="9.3493500320334016E-2"/>
            </c:manualLayout>
          </c:layout>
        </c:title>
        <c:numFmt formatCode="#,##0" sourceLinked="1"/>
        <c:tickLblPos val="none"/>
        <c:crossAx val="43920384"/>
        <c:crosses val="autoZero"/>
        <c:crossBetween val="between"/>
      </c:valAx>
    </c:plotArea>
    <c:legend>
      <c:legendPos val="b"/>
      <c:layout>
        <c:manualLayout>
          <c:xMode val="edge"/>
          <c:yMode val="edge"/>
          <c:x val="0.33366709254527288"/>
          <c:y val="0.93075332899519103"/>
          <c:w val="0.33119595507906646"/>
          <c:h val="5.4129303093307095E-2"/>
        </c:manualLayout>
      </c:layout>
    </c:legend>
    <c:plotVisOnly val="1"/>
    <c:dispBlanksAs val="gap"/>
  </c:chart>
  <c:txPr>
    <a:bodyPr/>
    <a:lstStyle/>
    <a:p>
      <a:pPr>
        <a:defRPr sz="1400" b="0" i="0" u="none" strike="noStrike" baseline="0">
          <a:solidFill>
            <a:srgbClr val="000000"/>
          </a:solidFill>
          <a:latin typeface="Arial" pitchFamily="34" charset="0"/>
          <a:ea typeface="Calibri"/>
          <a:cs typeface="Arial" pitchFamily="34" charset="0"/>
        </a:defRPr>
      </a:pPr>
      <a:endParaRPr lang="es-CO"/>
    </a:p>
  </c:txPr>
  <c:externalData r:id="rId1"/>
  <c:userShapes r:id="rId2"/>
</c:chartSpace>
</file>

<file path=ppt/charts/chart6.xml><?xml version="1.0" encoding="utf-8"?>
<c:chartSpace xmlns:c="http://schemas.openxmlformats.org/drawingml/2006/chart" xmlns:a="http://schemas.openxmlformats.org/drawingml/2006/main" xmlns:r="http://schemas.openxmlformats.org/officeDocument/2006/relationships">
  <c:lang val="es-CO"/>
  <c:style val="32"/>
  <c:clrMapOvr bg1="lt1" tx1="dk1" bg2="lt2" tx2="dk2" accent1="accent1" accent2="accent2" accent3="accent3" accent4="accent4" accent5="accent5" accent6="accent6" hlink="hlink" folHlink="folHlink"/>
  <c:chart>
    <c:plotArea>
      <c:layout/>
      <c:barChart>
        <c:barDir val="col"/>
        <c:grouping val="percentStacked"/>
        <c:ser>
          <c:idx val="0"/>
          <c:order val="0"/>
          <c:tx>
            <c:v>Avance a Junio 30 de 2014</c:v>
          </c:tx>
          <c:spPr>
            <a:solidFill>
              <a:schemeClr val="accent3">
                <a:lumMod val="75000"/>
              </a:schemeClr>
            </a:solidFill>
          </c:spPr>
          <c:cat>
            <c:strRef>
              <c:f>Hoja1!$B$4:$B$8</c:f>
              <c:strCache>
                <c:ptCount val="5"/>
                <c:pt idx="0">
                  <c:v>Métodos Remotos</c:v>
                </c:pt>
                <c:pt idx="1">
                  <c:v>Métodos de Superficie</c:v>
                </c:pt>
                <c:pt idx="2">
                  <c:v>Análisis de Muestras</c:v>
                </c:pt>
                <c:pt idx="3">
                  <c:v>Imágenes del subsuelo</c:v>
                </c:pt>
                <c:pt idx="4">
                  <c:v>Muestreo del Subsuelo</c:v>
                </c:pt>
              </c:strCache>
            </c:strRef>
          </c:cat>
          <c:val>
            <c:numRef>
              <c:f>Hoja1!$G$4:$G$8</c:f>
              <c:numCache>
                <c:formatCode>#,##0</c:formatCode>
                <c:ptCount val="5"/>
                <c:pt idx="0">
                  <c:v>391406</c:v>
                </c:pt>
                <c:pt idx="1">
                  <c:v>45173</c:v>
                </c:pt>
                <c:pt idx="2">
                  <c:v>25108</c:v>
                </c:pt>
                <c:pt idx="3">
                  <c:v>20448</c:v>
                </c:pt>
                <c:pt idx="4">
                  <c:v>35080</c:v>
                </c:pt>
              </c:numCache>
            </c:numRef>
          </c:val>
        </c:ser>
        <c:ser>
          <c:idx val="1"/>
          <c:order val="1"/>
          <c:tx>
            <c:v>Meta por alcanzar 2014-2020</c:v>
          </c:tx>
          <c:spPr>
            <a:solidFill>
              <a:schemeClr val="accent3">
                <a:lumMod val="60000"/>
                <a:lumOff val="40000"/>
              </a:schemeClr>
            </a:solidFill>
          </c:spPr>
          <c:val>
            <c:numRef>
              <c:f>Hoja1!$H$4:$H$8</c:f>
              <c:numCache>
                <c:formatCode>#,##0</c:formatCode>
                <c:ptCount val="5"/>
                <c:pt idx="0" formatCode="General">
                  <c:v>0</c:v>
                </c:pt>
                <c:pt idx="1">
                  <c:v>11827</c:v>
                </c:pt>
                <c:pt idx="2">
                  <c:v>0</c:v>
                </c:pt>
                <c:pt idx="3" formatCode="General">
                  <c:v>0</c:v>
                </c:pt>
                <c:pt idx="4">
                  <c:v>43920</c:v>
                </c:pt>
              </c:numCache>
            </c:numRef>
          </c:val>
        </c:ser>
        <c:dLbls/>
        <c:overlap val="100"/>
        <c:axId val="149327872"/>
        <c:axId val="149329408"/>
      </c:barChart>
      <c:catAx>
        <c:axId val="149327872"/>
        <c:scaling>
          <c:orientation val="minMax"/>
        </c:scaling>
        <c:axPos val="b"/>
        <c:numFmt formatCode="General" sourceLinked="0"/>
        <c:tickLblPos val="nextTo"/>
        <c:txPr>
          <a:bodyPr/>
          <a:lstStyle/>
          <a:p>
            <a:pPr>
              <a:defRPr sz="800"/>
            </a:pPr>
            <a:endParaRPr lang="es-CO"/>
          </a:p>
        </c:txPr>
        <c:crossAx val="149329408"/>
        <c:crosses val="autoZero"/>
        <c:auto val="1"/>
        <c:lblAlgn val="ctr"/>
        <c:lblOffset val="100"/>
      </c:catAx>
      <c:valAx>
        <c:axId val="149329408"/>
        <c:scaling>
          <c:orientation val="minMax"/>
          <c:min val="0"/>
        </c:scaling>
        <c:axPos val="l"/>
        <c:majorGridlines/>
        <c:numFmt formatCode="0%" sourceLinked="1"/>
        <c:tickLblPos val="nextTo"/>
        <c:crossAx val="149327872"/>
        <c:crosses val="autoZero"/>
        <c:crossBetween val="between"/>
        <c:majorUnit val="0.2"/>
      </c:valAx>
      <c:spPr>
        <a:ln>
          <a:noFill/>
        </a:ln>
      </c:spPr>
    </c:plotArea>
    <c:plotVisOnly val="1"/>
    <c:dispBlanksAs val="gap"/>
  </c:chart>
  <c:spPr>
    <a:ln>
      <a:noFill/>
    </a:ln>
  </c:spPr>
  <c:txPr>
    <a:bodyPr/>
    <a:lstStyle/>
    <a:p>
      <a:pPr>
        <a:defRPr>
          <a:latin typeface="Arial" pitchFamily="34" charset="0"/>
          <a:cs typeface="Arial" pitchFamily="34" charset="0"/>
        </a:defRPr>
      </a:pPr>
      <a:endParaRPr lang="es-CO"/>
    </a:p>
  </c:txPr>
  <c:externalData r:id="rId2"/>
</c:chartSpace>
</file>

<file path=ppt/charts/chart7.xml><?xml version="1.0" encoding="utf-8"?>
<c:chartSpace xmlns:c="http://schemas.openxmlformats.org/drawingml/2006/chart" xmlns:a="http://schemas.openxmlformats.org/drawingml/2006/main" xmlns:r="http://schemas.openxmlformats.org/officeDocument/2006/relationships">
  <c:lang val="es-CO"/>
  <c:clrMapOvr bg1="lt1" tx1="dk1" bg2="lt2" tx2="dk2" accent1="accent1" accent2="accent2" accent3="accent3" accent4="accent4" accent5="accent5" accent6="accent6" hlink="hlink" folHlink="folHlink"/>
  <c:chart>
    <c:plotArea>
      <c:layout>
        <c:manualLayout>
          <c:layoutTarget val="inner"/>
          <c:xMode val="edge"/>
          <c:yMode val="edge"/>
          <c:x val="7.6478876084475456E-2"/>
          <c:y val="7.0706119458949584E-2"/>
          <c:w val="0.90588419468543901"/>
          <c:h val="0.77551279024552833"/>
        </c:manualLayout>
      </c:layout>
      <c:barChart>
        <c:barDir val="col"/>
        <c:grouping val="clustered"/>
        <c:ser>
          <c:idx val="0"/>
          <c:order val="0"/>
          <c:spPr>
            <a:effectLst>
              <a:outerShdw blurRad="292100" dist="139700" dir="2700000" algn="tl" rotWithShape="0">
                <a:prstClr val="black">
                  <a:alpha val="65000"/>
                </a:prstClr>
              </a:outerShdw>
            </a:effectLst>
            <a:scene3d>
              <a:camera prst="orthographicFront"/>
              <a:lightRig rig="threePt" dir="t"/>
            </a:scene3d>
            <a:sp3d>
              <a:bevelT/>
            </a:sp3d>
          </c:spPr>
          <c:dPt>
            <c:idx val="1"/>
            <c:spPr>
              <a:solidFill>
                <a:schemeClr val="accent3"/>
              </a:solidFill>
              <a:effectLst>
                <a:outerShdw blurRad="292100" dist="139700" dir="2700000" algn="tl" rotWithShape="0">
                  <a:prstClr val="black">
                    <a:alpha val="65000"/>
                  </a:prstClr>
                </a:outerShdw>
              </a:effectLst>
              <a:scene3d>
                <a:camera prst="orthographicFront"/>
                <a:lightRig rig="threePt" dir="t"/>
              </a:scene3d>
              <a:sp3d>
                <a:bevelT/>
              </a:sp3d>
            </c:spPr>
          </c:dPt>
          <c:dPt>
            <c:idx val="2"/>
            <c:spPr>
              <a:solidFill>
                <a:schemeClr val="accent4"/>
              </a:solidFill>
              <a:effectLst>
                <a:outerShdw blurRad="292100" dist="139700" dir="2700000" algn="tl" rotWithShape="0">
                  <a:prstClr val="black">
                    <a:alpha val="65000"/>
                  </a:prstClr>
                </a:outerShdw>
              </a:effectLst>
              <a:scene3d>
                <a:camera prst="orthographicFront"/>
                <a:lightRig rig="threePt" dir="t"/>
              </a:scene3d>
              <a:sp3d>
                <a:bevelT/>
              </a:sp3d>
            </c:spPr>
          </c:dPt>
          <c:dLbls>
            <c:dLbl>
              <c:idx val="0"/>
              <c:layout>
                <c:manualLayout>
                  <c:x val="-2.9961408761848322E-3"/>
                  <c:y val="5.4267474554110249E-3"/>
                </c:manualLayout>
              </c:layout>
              <c:tx>
                <c:rich>
                  <a:bodyPr/>
                  <a:lstStyle/>
                  <a:p>
                    <a:r>
                      <a:rPr lang="en-US" dirty="0" smtClean="0"/>
                      <a:t>293</a:t>
                    </a:r>
                    <a:endParaRPr lang="en-US" dirty="0"/>
                  </a:p>
                </c:rich>
              </c:tx>
              <c:showVal val="1"/>
              <c:extLst>
                <c:ext xmlns:c15="http://schemas.microsoft.com/office/drawing/2012/chart" uri="{CE6537A1-D6FC-4f65-9D91-7224C49458BB}"/>
              </c:extLst>
            </c:dLbl>
            <c:dLbl>
              <c:idx val="1"/>
              <c:tx>
                <c:rich>
                  <a:bodyPr/>
                  <a:lstStyle/>
                  <a:p>
                    <a:r>
                      <a:rPr lang="en-US" dirty="0" smtClean="0"/>
                      <a:t>25</a:t>
                    </a:r>
                    <a:endParaRPr lang="en-US" dirty="0"/>
                  </a:p>
                </c:rich>
              </c:tx>
              <c:showVal val="1"/>
              <c:extLst>
                <c:ext xmlns:c15="http://schemas.microsoft.com/office/drawing/2012/chart" uri="{CE6537A1-D6FC-4f65-9D91-7224C49458BB}"/>
              </c:extLst>
            </c:dLbl>
            <c:spPr>
              <a:noFill/>
              <a:ln>
                <a:noFill/>
              </a:ln>
              <a:effectLst/>
            </c:spPr>
            <c:showVal val="1"/>
            <c:extLst>
              <c:ext xmlns:c15="http://schemas.microsoft.com/office/drawing/2012/chart" uri="{CE6537A1-D6FC-4f65-9D91-7224C49458BB}">
                <c15:showLeaderLines val="0"/>
              </c:ext>
            </c:extLst>
          </c:dLbls>
          <c:cat>
            <c:strRef>
              <c:f>Hoja1!$B$3:$B$5</c:f>
              <c:strCache>
                <c:ptCount val="3"/>
                <c:pt idx="0">
                  <c:v>E&amp;P</c:v>
                </c:pt>
                <c:pt idx="1">
                  <c:v>TEAs</c:v>
                </c:pt>
                <c:pt idx="2">
                  <c:v>Convenios E&amp;P y de Explotación</c:v>
                </c:pt>
              </c:strCache>
            </c:strRef>
          </c:cat>
          <c:val>
            <c:numRef>
              <c:f>Hoja1!$C$3:$C$5</c:f>
              <c:numCache>
                <c:formatCode>General</c:formatCode>
                <c:ptCount val="3"/>
                <c:pt idx="0">
                  <c:v>278</c:v>
                </c:pt>
                <c:pt idx="1">
                  <c:v>22</c:v>
                </c:pt>
                <c:pt idx="2">
                  <c:v>54</c:v>
                </c:pt>
              </c:numCache>
            </c:numRef>
          </c:val>
        </c:ser>
        <c:dLbls/>
        <c:axId val="152852352"/>
        <c:axId val="152853888"/>
      </c:barChart>
      <c:catAx>
        <c:axId val="152852352"/>
        <c:scaling>
          <c:orientation val="minMax"/>
        </c:scaling>
        <c:axPos val="b"/>
        <c:numFmt formatCode="General" sourceLinked="0"/>
        <c:tickLblPos val="nextTo"/>
        <c:txPr>
          <a:bodyPr/>
          <a:lstStyle/>
          <a:p>
            <a:pPr>
              <a:defRPr b="1"/>
            </a:pPr>
            <a:endParaRPr lang="es-CO"/>
          </a:p>
        </c:txPr>
        <c:crossAx val="152853888"/>
        <c:crosses val="autoZero"/>
        <c:auto val="1"/>
        <c:lblAlgn val="ctr"/>
        <c:lblOffset val="100"/>
      </c:catAx>
      <c:valAx>
        <c:axId val="152853888"/>
        <c:scaling>
          <c:orientation val="minMax"/>
        </c:scaling>
        <c:axPos val="l"/>
        <c:majorGridlines/>
        <c:numFmt formatCode="General" sourceLinked="1"/>
        <c:tickLblPos val="nextTo"/>
        <c:crossAx val="152852352"/>
        <c:crosses val="autoZero"/>
        <c:crossBetween val="between"/>
        <c:majorUnit val="100"/>
      </c:valAx>
    </c:plotArea>
    <c:plotVisOnly val="1"/>
    <c:dispBlanksAs val="gap"/>
  </c:chart>
  <c:txPr>
    <a:bodyPr/>
    <a:lstStyle/>
    <a:p>
      <a:pPr>
        <a:defRPr sz="1600">
          <a:latin typeface="Tahoma" pitchFamily="34" charset="0"/>
          <a:ea typeface="Tahoma" pitchFamily="34" charset="0"/>
          <a:cs typeface="Tahoma" pitchFamily="34" charset="0"/>
        </a:defRPr>
      </a:pPr>
      <a:endParaRPr lang="es-CO"/>
    </a:p>
  </c:txPr>
  <c:externalData r:id="rId2"/>
</c:chartSpace>
</file>

<file path=ppt/charts/chart8.xml><?xml version="1.0" encoding="utf-8"?>
<c:chartSpace xmlns:c="http://schemas.openxmlformats.org/drawingml/2006/chart" xmlns:a="http://schemas.openxmlformats.org/drawingml/2006/main" xmlns:r="http://schemas.openxmlformats.org/officeDocument/2006/relationships">
  <c:lang val="es-CO"/>
  <c:chart>
    <c:plotArea>
      <c:layout/>
      <c:barChart>
        <c:barDir val="col"/>
        <c:grouping val="stacked"/>
        <c:ser>
          <c:idx val="0"/>
          <c:order val="0"/>
          <c:tx>
            <c:strRef>
              <c:f>'Sísmica detalle'!$C$3</c:f>
              <c:strCache>
                <c:ptCount val="1"/>
                <c:pt idx="0">
                  <c:v>Offshore</c:v>
                </c:pt>
              </c:strCache>
            </c:strRef>
          </c:tx>
          <c:spPr>
            <a:solidFill>
              <a:schemeClr val="accent1"/>
            </a:solidFill>
            <a:effectLst>
              <a:outerShdw blurRad="292100" dist="139700" dir="2700000" algn="tl" rotWithShape="0">
                <a:prstClr val="black">
                  <a:alpha val="65000"/>
                </a:prstClr>
              </a:outerShdw>
            </a:effectLst>
            <a:scene3d>
              <a:camera prst="orthographicFront"/>
              <a:lightRig rig="threePt" dir="t"/>
            </a:scene3d>
            <a:sp3d>
              <a:bevelT/>
            </a:sp3d>
          </c:spPr>
          <c:dLbls>
            <c:spPr>
              <a:noFill/>
              <a:ln>
                <a:noFill/>
              </a:ln>
              <a:effectLst/>
            </c:spPr>
            <c:showVal val="1"/>
            <c:extLst>
              <c:ext xmlns:c15="http://schemas.microsoft.com/office/drawing/2012/chart" uri="{CE6537A1-D6FC-4f65-9D91-7224C49458BB}">
                <c15:showLeaderLines val="0"/>
              </c:ext>
            </c:extLst>
          </c:dLbls>
          <c:cat>
            <c:strRef>
              <c:f>'Sísmica detalle'!$B$4:$B$7</c:f>
              <c:strCache>
                <c:ptCount val="4"/>
                <c:pt idx="0">
                  <c:v>E&amp;P</c:v>
                </c:pt>
                <c:pt idx="1">
                  <c:v>TEA</c:v>
                </c:pt>
                <c:pt idx="2">
                  <c:v>Asociación</c:v>
                </c:pt>
                <c:pt idx="3">
                  <c:v>ANH</c:v>
                </c:pt>
              </c:strCache>
            </c:strRef>
          </c:cat>
          <c:val>
            <c:numRef>
              <c:f>'Sísmica detalle'!$C$4:$C$7</c:f>
              <c:numCache>
                <c:formatCode>_(* #,##0_);_(* \(#,##0\);_(* "-"??_);_(@_)</c:formatCode>
                <c:ptCount val="4"/>
                <c:pt idx="0">
                  <c:v>7316</c:v>
                </c:pt>
                <c:pt idx="1">
                  <c:v>12794</c:v>
                </c:pt>
                <c:pt idx="2">
                  <c:v>0</c:v>
                </c:pt>
                <c:pt idx="3">
                  <c:v>8164</c:v>
                </c:pt>
              </c:numCache>
            </c:numRef>
          </c:val>
        </c:ser>
        <c:ser>
          <c:idx val="1"/>
          <c:order val="1"/>
          <c:tx>
            <c:strRef>
              <c:f>'Sísmica detalle'!$D$3</c:f>
              <c:strCache>
                <c:ptCount val="1"/>
                <c:pt idx="0">
                  <c:v>Onshore</c:v>
                </c:pt>
              </c:strCache>
            </c:strRef>
          </c:tx>
          <c:spPr>
            <a:solidFill>
              <a:schemeClr val="accent3"/>
            </a:solidFill>
            <a:effectLst>
              <a:outerShdw blurRad="292100" dist="139700" dir="2700000" algn="tl" rotWithShape="0">
                <a:prstClr val="black">
                  <a:alpha val="65000"/>
                </a:prstClr>
              </a:outerShdw>
            </a:effectLst>
            <a:scene3d>
              <a:camera prst="orthographicFront"/>
              <a:lightRig rig="threePt" dir="t"/>
            </a:scene3d>
            <a:sp3d>
              <a:bevelT/>
            </a:sp3d>
          </c:spPr>
          <c:dLbls>
            <c:spPr>
              <a:noFill/>
              <a:ln>
                <a:noFill/>
              </a:ln>
              <a:effectLst/>
            </c:spPr>
            <c:showVal val="1"/>
            <c:extLst>
              <c:ext xmlns:c15="http://schemas.microsoft.com/office/drawing/2012/chart" uri="{CE6537A1-D6FC-4f65-9D91-7224C49458BB}">
                <c15:showLeaderLines val="0"/>
              </c:ext>
            </c:extLst>
          </c:dLbls>
          <c:cat>
            <c:strRef>
              <c:f>'Sísmica detalle'!$B$4:$B$7</c:f>
              <c:strCache>
                <c:ptCount val="4"/>
                <c:pt idx="0">
                  <c:v>E&amp;P</c:v>
                </c:pt>
                <c:pt idx="1">
                  <c:v>TEA</c:v>
                </c:pt>
                <c:pt idx="2">
                  <c:v>Asociación</c:v>
                </c:pt>
                <c:pt idx="3">
                  <c:v>ANH</c:v>
                </c:pt>
              </c:strCache>
            </c:strRef>
          </c:cat>
          <c:val>
            <c:numRef>
              <c:f>'Sísmica detalle'!$D$4:$D$7</c:f>
              <c:numCache>
                <c:formatCode>_(* #,##0_);_(* \(#,##0\);_(* "-"??_);_(@_)</c:formatCode>
                <c:ptCount val="4"/>
                <c:pt idx="0">
                  <c:v>4499</c:v>
                </c:pt>
                <c:pt idx="1">
                  <c:v>1171</c:v>
                </c:pt>
                <c:pt idx="2">
                  <c:v>1094</c:v>
                </c:pt>
                <c:pt idx="3">
                  <c:v>0</c:v>
                </c:pt>
              </c:numCache>
            </c:numRef>
          </c:val>
        </c:ser>
        <c:dLbls/>
        <c:gapWidth val="100"/>
        <c:overlap val="100"/>
        <c:axId val="73038080"/>
        <c:axId val="73048064"/>
      </c:barChart>
      <c:catAx>
        <c:axId val="73038080"/>
        <c:scaling>
          <c:orientation val="minMax"/>
        </c:scaling>
        <c:axPos val="b"/>
        <c:numFmt formatCode="General" sourceLinked="1"/>
        <c:tickLblPos val="nextTo"/>
        <c:crossAx val="73048064"/>
        <c:crosses val="autoZero"/>
        <c:auto val="1"/>
        <c:lblAlgn val="ctr"/>
        <c:lblOffset val="100"/>
      </c:catAx>
      <c:valAx>
        <c:axId val="73048064"/>
        <c:scaling>
          <c:orientation val="minMax"/>
        </c:scaling>
        <c:axPos val="l"/>
        <c:majorGridlines/>
        <c:numFmt formatCode="_(* #,##0_);_(* \(#,##0\);_(* &quot;-&quot;??_);_(@_)" sourceLinked="1"/>
        <c:tickLblPos val="nextTo"/>
        <c:crossAx val="73038080"/>
        <c:crosses val="autoZero"/>
        <c:crossBetween val="between"/>
      </c:valAx>
    </c:plotArea>
    <c:legend>
      <c:legendPos val="b"/>
      <c:layout>
        <c:manualLayout>
          <c:xMode val="edge"/>
          <c:yMode val="edge"/>
          <c:x val="0.33305639651149882"/>
          <c:y val="0.92626489729126749"/>
          <c:w val="0.33241746287449719"/>
          <c:h val="5.6231847838370985E-2"/>
        </c:manualLayout>
      </c:layout>
    </c:legend>
    <c:plotVisOnly val="1"/>
    <c:dispBlanksAs val="gap"/>
  </c:chart>
  <c:txPr>
    <a:bodyPr/>
    <a:lstStyle/>
    <a:p>
      <a:pPr>
        <a:defRPr sz="1200">
          <a:latin typeface="Arial" pitchFamily="34" charset="0"/>
          <a:cs typeface="Arial" pitchFamily="34" charset="0"/>
        </a:defRPr>
      </a:pPr>
      <a:endParaRPr lang="es-CO"/>
    </a:p>
  </c:txPr>
  <c:externalData r:id="rId1"/>
  <c:userShapes r:id="rId2"/>
</c:chartSpace>
</file>

<file path=ppt/charts/chart9.xml><?xml version="1.0" encoding="utf-8"?>
<c:chartSpace xmlns:c="http://schemas.openxmlformats.org/drawingml/2006/chart" xmlns:a="http://schemas.openxmlformats.org/drawingml/2006/main" xmlns:r="http://schemas.openxmlformats.org/officeDocument/2006/relationships">
  <c:lang val="es-CO"/>
  <c:clrMapOvr bg1="lt1" tx1="dk1" bg2="lt2" tx2="dk2" accent1="accent1" accent2="accent2" accent3="accent3" accent4="accent4" accent5="accent5" accent6="accent6" hlink="hlink" folHlink="folHlink"/>
  <c:chart>
    <c:plotArea>
      <c:layout/>
      <c:barChart>
        <c:barDir val="col"/>
        <c:grouping val="clustered"/>
        <c:ser>
          <c:idx val="0"/>
          <c:order val="0"/>
          <c:spPr>
            <a:effectLst>
              <a:outerShdw blurRad="292100" dist="139700" dir="2700000" algn="tl" rotWithShape="0">
                <a:prstClr val="black">
                  <a:alpha val="65000"/>
                </a:prstClr>
              </a:outerShdw>
            </a:effectLst>
            <a:scene3d>
              <a:camera prst="orthographicFront"/>
              <a:lightRig rig="threePt" dir="t"/>
            </a:scene3d>
            <a:sp3d>
              <a:bevelT/>
            </a:sp3d>
          </c:spPr>
          <c:dLbls>
            <c:txPr>
              <a:bodyPr/>
              <a:lstStyle/>
              <a:p>
                <a:pPr>
                  <a:defRPr b="1"/>
                </a:pPr>
                <a:endParaRPr lang="es-CO"/>
              </a:p>
            </c:txPr>
            <c:showVal val="1"/>
          </c:dLbls>
          <c:cat>
            <c:strRef>
              <c:f>'pozos A3 y A2'!$A$3:$A$6</c:f>
              <c:strCache>
                <c:ptCount val="4"/>
                <c:pt idx="0">
                  <c:v>Perforados</c:v>
                </c:pt>
                <c:pt idx="1">
                  <c:v>En perforación</c:v>
                </c:pt>
                <c:pt idx="2">
                  <c:v>Movilizando equipo</c:v>
                </c:pt>
                <c:pt idx="3">
                  <c:v>En obras civiles</c:v>
                </c:pt>
              </c:strCache>
            </c:strRef>
          </c:cat>
          <c:val>
            <c:numRef>
              <c:f>'pozos A3 y A2'!$B$3:$B$6</c:f>
              <c:numCache>
                <c:formatCode>General</c:formatCode>
                <c:ptCount val="4"/>
                <c:pt idx="0">
                  <c:v>101</c:v>
                </c:pt>
                <c:pt idx="1">
                  <c:v>9</c:v>
                </c:pt>
                <c:pt idx="2">
                  <c:v>1</c:v>
                </c:pt>
                <c:pt idx="3">
                  <c:v>5</c:v>
                </c:pt>
              </c:numCache>
            </c:numRef>
          </c:val>
        </c:ser>
        <c:dLbls/>
        <c:axId val="72724480"/>
        <c:axId val="72726016"/>
      </c:barChart>
      <c:catAx>
        <c:axId val="72724480"/>
        <c:scaling>
          <c:orientation val="minMax"/>
        </c:scaling>
        <c:axPos val="b"/>
        <c:numFmt formatCode="General" sourceLinked="1"/>
        <c:tickLblPos val="nextTo"/>
        <c:crossAx val="72726016"/>
        <c:crosses val="autoZero"/>
        <c:auto val="1"/>
        <c:lblAlgn val="ctr"/>
        <c:lblOffset val="100"/>
      </c:catAx>
      <c:valAx>
        <c:axId val="72726016"/>
        <c:scaling>
          <c:orientation val="minMax"/>
        </c:scaling>
        <c:axPos val="l"/>
        <c:majorGridlines>
          <c:spPr>
            <a:ln>
              <a:solidFill>
                <a:schemeClr val="bg1">
                  <a:lumMod val="65000"/>
                </a:schemeClr>
              </a:solidFill>
            </a:ln>
          </c:spPr>
        </c:majorGridlines>
        <c:numFmt formatCode="General" sourceLinked="1"/>
        <c:tickLblPos val="nextTo"/>
        <c:spPr>
          <a:ln>
            <a:solidFill>
              <a:schemeClr val="accent1"/>
            </a:solidFill>
          </a:ln>
        </c:spPr>
        <c:crossAx val="72724480"/>
        <c:crosses val="autoZero"/>
        <c:crossBetween val="between"/>
      </c:valAx>
    </c:plotArea>
    <c:plotVisOnly val="1"/>
    <c:dispBlanksAs val="gap"/>
  </c:chart>
  <c:txPr>
    <a:bodyPr/>
    <a:lstStyle/>
    <a:p>
      <a:pPr>
        <a:defRPr sz="1400">
          <a:latin typeface="Arial" pitchFamily="34" charset="0"/>
          <a:cs typeface="Arial" pitchFamily="34" charset="0"/>
        </a:defRPr>
      </a:pPr>
      <a:endParaRPr lang="es-CO"/>
    </a:p>
  </c:txPr>
  <c:externalData r:id="rId2"/>
</c:chartSpac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743577B-CB5A-4379-9A23-CDED3CEEFAA6}" type="doc">
      <dgm:prSet loTypeId="urn:microsoft.com/office/officeart/2005/8/layout/chevron1" loCatId="process" qsTypeId="urn:microsoft.com/office/officeart/2005/8/quickstyle/3d2" qsCatId="3D" csTypeId="urn:microsoft.com/office/officeart/2005/8/colors/accent1_2" csCatId="accent1" phldr="1"/>
      <dgm:spPr/>
    </dgm:pt>
    <dgm:pt modelId="{36CE5621-20A6-477C-A835-6A670D0787E0}">
      <dgm:prSet phldrT="[Texto]" custT="1"/>
      <dgm:spPr>
        <a:xfrm>
          <a:off x="700" y="122051"/>
          <a:ext cx="1021218" cy="330035"/>
        </a:xfrm>
        <a:solidFill>
          <a:srgbClr val="FA8832"/>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r>
            <a:rPr lang="es-CO" sz="600" b="1" dirty="0" smtClean="0">
              <a:solidFill>
                <a:srgbClr val="000000"/>
              </a:solidFill>
              <a:latin typeface="Arial"/>
              <a:ea typeface="+mn-ea"/>
              <a:cs typeface="+mn-cs"/>
            </a:rPr>
            <a:t>METODOS REMOTOS</a:t>
          </a:r>
          <a:endParaRPr lang="es-CO" sz="600" b="1" dirty="0">
            <a:solidFill>
              <a:srgbClr val="000000"/>
            </a:solidFill>
            <a:latin typeface="Arial"/>
            <a:ea typeface="+mn-ea"/>
            <a:cs typeface="+mn-cs"/>
          </a:endParaRPr>
        </a:p>
      </dgm:t>
    </dgm:pt>
    <dgm:pt modelId="{C92B75D3-C920-4ED3-B4FE-DD266382423E}" type="parTrans" cxnId="{3DDE4C7A-91D2-4388-ABFB-6459A4FB99B7}">
      <dgm:prSet/>
      <dgm:spPr/>
      <dgm:t>
        <a:bodyPr/>
        <a:lstStyle/>
        <a:p>
          <a:endParaRPr lang="es-CO" sz="700" b="1">
            <a:solidFill>
              <a:srgbClr val="CCFF33"/>
            </a:solidFill>
          </a:endParaRPr>
        </a:p>
      </dgm:t>
    </dgm:pt>
    <dgm:pt modelId="{DD2CB4A4-D67B-4F27-ADBD-A92523DD9DFC}" type="sibTrans" cxnId="{3DDE4C7A-91D2-4388-ABFB-6459A4FB99B7}">
      <dgm:prSet/>
      <dgm:spPr/>
      <dgm:t>
        <a:bodyPr/>
        <a:lstStyle/>
        <a:p>
          <a:endParaRPr lang="es-CO" sz="700" b="1">
            <a:solidFill>
              <a:srgbClr val="CCFF33"/>
            </a:solidFill>
          </a:endParaRPr>
        </a:p>
      </dgm:t>
    </dgm:pt>
    <dgm:pt modelId="{64BB27C9-5825-4139-B492-424C6F15B9DC}">
      <dgm:prSet phldrT="[Texto]" custT="1"/>
      <dgm:spPr>
        <a:xfrm>
          <a:off x="3049037" y="121990"/>
          <a:ext cx="1021218" cy="330035"/>
        </a:xfrm>
        <a:solidFill>
          <a:srgbClr val="C0504D">
            <a:lumMod val="20000"/>
            <a:lumOff val="80000"/>
          </a:srgb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r>
            <a:rPr lang="es-CO" sz="600" b="1" dirty="0" smtClean="0">
              <a:solidFill>
                <a:srgbClr val="000000"/>
              </a:solidFill>
              <a:latin typeface="Arial"/>
              <a:ea typeface="+mn-ea"/>
              <a:cs typeface="+mn-cs"/>
            </a:rPr>
            <a:t>MUESTREO DE SUBSUELO</a:t>
          </a:r>
          <a:endParaRPr lang="es-CO" sz="600" b="1" dirty="0">
            <a:solidFill>
              <a:srgbClr val="000000"/>
            </a:solidFill>
            <a:latin typeface="Arial"/>
            <a:ea typeface="+mn-ea"/>
            <a:cs typeface="+mn-cs"/>
          </a:endParaRPr>
        </a:p>
      </dgm:t>
    </dgm:pt>
    <dgm:pt modelId="{2AEE646D-25FF-4ECB-9730-CE1017ACF23E}" type="parTrans" cxnId="{DFFBBE66-394D-4554-B34D-E79FEA13B3E9}">
      <dgm:prSet/>
      <dgm:spPr/>
      <dgm:t>
        <a:bodyPr/>
        <a:lstStyle/>
        <a:p>
          <a:endParaRPr lang="es-CO" sz="700" b="1">
            <a:solidFill>
              <a:srgbClr val="CCFF33"/>
            </a:solidFill>
          </a:endParaRPr>
        </a:p>
      </dgm:t>
    </dgm:pt>
    <dgm:pt modelId="{8FF30386-D724-40C0-91EC-1457B8E01CCD}" type="sibTrans" cxnId="{DFFBBE66-394D-4554-B34D-E79FEA13B3E9}">
      <dgm:prSet/>
      <dgm:spPr/>
      <dgm:t>
        <a:bodyPr/>
        <a:lstStyle/>
        <a:p>
          <a:endParaRPr lang="es-CO" sz="700" b="1">
            <a:solidFill>
              <a:srgbClr val="CCFF33"/>
            </a:solidFill>
          </a:endParaRPr>
        </a:p>
      </dgm:t>
    </dgm:pt>
    <dgm:pt modelId="{9BDCF48E-632A-4624-8885-D2ABBDB4C95A}">
      <dgm:prSet phldrT="[Texto]" custT="1"/>
      <dgm:spPr>
        <a:xfrm>
          <a:off x="2032925" y="121027"/>
          <a:ext cx="1021218" cy="330035"/>
        </a:xfrm>
        <a:solidFill>
          <a:srgbClr val="C0504D">
            <a:lumMod val="20000"/>
            <a:lumOff val="80000"/>
          </a:srgb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r>
            <a:rPr lang="es-CO" sz="600" b="1" dirty="0" smtClean="0">
              <a:solidFill>
                <a:srgbClr val="000000"/>
              </a:solidFill>
              <a:latin typeface="Arial"/>
              <a:ea typeface="+mn-ea"/>
              <a:cs typeface="+mn-cs"/>
            </a:rPr>
            <a:t>METODOS DE VISUALIZACION</a:t>
          </a:r>
          <a:endParaRPr lang="es-CO" sz="600" b="1" dirty="0">
            <a:solidFill>
              <a:srgbClr val="000000"/>
            </a:solidFill>
            <a:latin typeface="Arial"/>
            <a:ea typeface="+mn-ea"/>
            <a:cs typeface="+mn-cs"/>
          </a:endParaRPr>
        </a:p>
      </dgm:t>
    </dgm:pt>
    <dgm:pt modelId="{58F2B6F1-29C2-4D51-8F22-E8DBB9D93F07}" type="parTrans" cxnId="{A8B917D9-6D9A-447A-BE18-8C04E53A7143}">
      <dgm:prSet/>
      <dgm:spPr/>
      <dgm:t>
        <a:bodyPr/>
        <a:lstStyle/>
        <a:p>
          <a:endParaRPr lang="es-CO" sz="700" b="1"/>
        </a:p>
      </dgm:t>
    </dgm:pt>
    <dgm:pt modelId="{9DD9E58F-5457-43A7-8644-1436D4420D7D}" type="sibTrans" cxnId="{A8B917D9-6D9A-447A-BE18-8C04E53A7143}">
      <dgm:prSet/>
      <dgm:spPr/>
      <dgm:t>
        <a:bodyPr/>
        <a:lstStyle/>
        <a:p>
          <a:endParaRPr lang="es-CO" sz="700" b="1"/>
        </a:p>
      </dgm:t>
    </dgm:pt>
    <dgm:pt modelId="{2F45144C-A55D-BF40-A66E-F10C52D3CAC1}">
      <dgm:prSet phldrT="[Texto]" custT="1"/>
      <dgm:spPr>
        <a:xfrm>
          <a:off x="1016813" y="121027"/>
          <a:ext cx="1021218" cy="330035"/>
        </a:xfrm>
        <a:solidFill>
          <a:srgbClr val="C0504D">
            <a:lumMod val="20000"/>
            <a:lumOff val="80000"/>
          </a:srgb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r>
            <a:rPr lang="es-CO" sz="600" b="1" dirty="0" smtClean="0">
              <a:solidFill>
                <a:srgbClr val="000000"/>
              </a:solidFill>
              <a:latin typeface="Arial"/>
              <a:ea typeface="+mn-ea"/>
              <a:cs typeface="+mn-cs"/>
            </a:rPr>
            <a:t>METODOS DE SUPERFICIE</a:t>
          </a:r>
          <a:endParaRPr lang="es-CO" sz="600" b="1" dirty="0">
            <a:solidFill>
              <a:srgbClr val="000000"/>
            </a:solidFill>
            <a:latin typeface="Arial"/>
            <a:ea typeface="+mn-ea"/>
            <a:cs typeface="+mn-cs"/>
          </a:endParaRPr>
        </a:p>
      </dgm:t>
    </dgm:pt>
    <dgm:pt modelId="{4EDBC12D-5CAE-5B44-96B2-BC0DC390406E}" type="parTrans" cxnId="{1E98E51C-7273-624E-BF02-66180C2B76A2}">
      <dgm:prSet/>
      <dgm:spPr/>
      <dgm:t>
        <a:bodyPr/>
        <a:lstStyle/>
        <a:p>
          <a:endParaRPr lang="es-ES" sz="1200"/>
        </a:p>
      </dgm:t>
    </dgm:pt>
    <dgm:pt modelId="{3A70B289-BF01-E242-89F9-D60DACF0A1A2}" type="sibTrans" cxnId="{1E98E51C-7273-624E-BF02-66180C2B76A2}">
      <dgm:prSet/>
      <dgm:spPr/>
      <dgm:t>
        <a:bodyPr/>
        <a:lstStyle/>
        <a:p>
          <a:endParaRPr lang="es-ES" sz="1200"/>
        </a:p>
      </dgm:t>
    </dgm:pt>
    <dgm:pt modelId="{58AEB085-47D3-4271-9869-49C163C7C6AA}" type="pres">
      <dgm:prSet presAssocID="{D743577B-CB5A-4379-9A23-CDED3CEEFAA6}" presName="Name0" presStyleCnt="0">
        <dgm:presLayoutVars>
          <dgm:dir/>
          <dgm:animLvl val="lvl"/>
          <dgm:resizeHandles val="exact"/>
        </dgm:presLayoutVars>
      </dgm:prSet>
      <dgm:spPr/>
    </dgm:pt>
    <dgm:pt modelId="{7CD91BE7-FA1D-4881-BEEE-6F055DED23D9}" type="pres">
      <dgm:prSet presAssocID="{36CE5621-20A6-477C-A835-6A670D0787E0}" presName="parTxOnly" presStyleLbl="node1" presStyleIdx="0" presStyleCnt="4" custScaleX="2000000" custScaleY="1615891" custLinFactNeighborX="-24" custLinFactNeighborY="-4713">
        <dgm:presLayoutVars>
          <dgm:chMax val="0"/>
          <dgm:chPref val="0"/>
          <dgm:bulletEnabled val="1"/>
        </dgm:presLayoutVars>
      </dgm:prSet>
      <dgm:spPr>
        <a:prstGeom prst="chevron">
          <a:avLst/>
        </a:prstGeom>
      </dgm:spPr>
      <dgm:t>
        <a:bodyPr/>
        <a:lstStyle/>
        <a:p>
          <a:endParaRPr lang="es-CO"/>
        </a:p>
      </dgm:t>
    </dgm:pt>
    <dgm:pt modelId="{F119EF8C-6432-460A-80CE-09260B2FB95D}" type="pres">
      <dgm:prSet presAssocID="{DD2CB4A4-D67B-4F27-ADBD-A92523DD9DFC}" presName="parTxOnlySpace" presStyleCnt="0"/>
      <dgm:spPr/>
    </dgm:pt>
    <dgm:pt modelId="{42246400-4C41-4440-8F37-757B8B051CC9}" type="pres">
      <dgm:prSet presAssocID="{2F45144C-A55D-BF40-A66E-F10C52D3CAC1}" presName="parTxOnly" presStyleLbl="node1" presStyleIdx="1" presStyleCnt="4" custScaleX="2000000" custScaleY="1615891" custLinFactX="-184658" custLinFactNeighborX="-200000" custLinFactNeighborY="48128">
        <dgm:presLayoutVars>
          <dgm:chMax val="0"/>
          <dgm:chPref val="0"/>
          <dgm:bulletEnabled val="1"/>
        </dgm:presLayoutVars>
      </dgm:prSet>
      <dgm:spPr>
        <a:prstGeom prst="chevron">
          <a:avLst/>
        </a:prstGeom>
      </dgm:spPr>
      <dgm:t>
        <a:bodyPr/>
        <a:lstStyle/>
        <a:p>
          <a:endParaRPr lang="es-ES"/>
        </a:p>
      </dgm:t>
    </dgm:pt>
    <dgm:pt modelId="{409CBD3C-16FB-0A47-9905-0770A2826E1E}" type="pres">
      <dgm:prSet presAssocID="{3A70B289-BF01-E242-89F9-D60DACF0A1A2}" presName="parTxOnlySpace" presStyleCnt="0"/>
      <dgm:spPr/>
    </dgm:pt>
    <dgm:pt modelId="{87DFF3AF-CC2B-4D51-BE8A-3E2C3487BAA1}" type="pres">
      <dgm:prSet presAssocID="{9BDCF48E-632A-4624-8885-D2ABBDB4C95A}" presName="parTxOnly" presStyleLbl="node1" presStyleIdx="2" presStyleCnt="4" custScaleX="2000000" custScaleY="1615891" custLinFactX="-415924" custLinFactNeighborX="-500000" custLinFactNeighborY="48128">
        <dgm:presLayoutVars>
          <dgm:chMax val="0"/>
          <dgm:chPref val="0"/>
          <dgm:bulletEnabled val="1"/>
        </dgm:presLayoutVars>
      </dgm:prSet>
      <dgm:spPr>
        <a:prstGeom prst="chevron">
          <a:avLst/>
        </a:prstGeom>
      </dgm:spPr>
      <dgm:t>
        <a:bodyPr/>
        <a:lstStyle/>
        <a:p>
          <a:endParaRPr lang="es-CO"/>
        </a:p>
      </dgm:t>
    </dgm:pt>
    <dgm:pt modelId="{B4104A2A-7B87-45CA-8362-07D96D146418}" type="pres">
      <dgm:prSet presAssocID="{9DD9E58F-5457-43A7-8644-1436D4420D7D}" presName="parTxOnlySpace" presStyleCnt="0"/>
      <dgm:spPr/>
    </dgm:pt>
    <dgm:pt modelId="{23C92FED-BB10-4AD8-9E24-F72BE72A416A}" type="pres">
      <dgm:prSet presAssocID="{64BB27C9-5825-4139-B492-424C6F15B9DC}" presName="parTxOnly" presStyleLbl="node1" presStyleIdx="3" presStyleCnt="4" custScaleX="2000000" custScaleY="1615891" custLinFactX="-560579" custLinFactNeighborX="-600000" custLinFactNeighborY="48129">
        <dgm:presLayoutVars>
          <dgm:chMax val="0"/>
          <dgm:chPref val="0"/>
          <dgm:bulletEnabled val="1"/>
        </dgm:presLayoutVars>
      </dgm:prSet>
      <dgm:spPr>
        <a:prstGeom prst="chevron">
          <a:avLst/>
        </a:prstGeom>
      </dgm:spPr>
      <dgm:t>
        <a:bodyPr/>
        <a:lstStyle/>
        <a:p>
          <a:endParaRPr lang="es-CO"/>
        </a:p>
      </dgm:t>
    </dgm:pt>
  </dgm:ptLst>
  <dgm:cxnLst>
    <dgm:cxn modelId="{73AA5480-5BD0-4B1E-83DD-A4968E53ED39}" type="presOf" srcId="{D743577B-CB5A-4379-9A23-CDED3CEEFAA6}" destId="{58AEB085-47D3-4271-9869-49C163C7C6AA}" srcOrd="0" destOrd="0" presId="urn:microsoft.com/office/officeart/2005/8/layout/chevron1"/>
    <dgm:cxn modelId="{A8B917D9-6D9A-447A-BE18-8C04E53A7143}" srcId="{D743577B-CB5A-4379-9A23-CDED3CEEFAA6}" destId="{9BDCF48E-632A-4624-8885-D2ABBDB4C95A}" srcOrd="2" destOrd="0" parTransId="{58F2B6F1-29C2-4D51-8F22-E8DBB9D93F07}" sibTransId="{9DD9E58F-5457-43A7-8644-1436D4420D7D}"/>
    <dgm:cxn modelId="{36FC0E92-1565-49B4-A0B2-F9094646F527}" type="presOf" srcId="{9BDCF48E-632A-4624-8885-D2ABBDB4C95A}" destId="{87DFF3AF-CC2B-4D51-BE8A-3E2C3487BAA1}" srcOrd="0" destOrd="0" presId="urn:microsoft.com/office/officeart/2005/8/layout/chevron1"/>
    <dgm:cxn modelId="{DFFBBE66-394D-4554-B34D-E79FEA13B3E9}" srcId="{D743577B-CB5A-4379-9A23-CDED3CEEFAA6}" destId="{64BB27C9-5825-4139-B492-424C6F15B9DC}" srcOrd="3" destOrd="0" parTransId="{2AEE646D-25FF-4ECB-9730-CE1017ACF23E}" sibTransId="{8FF30386-D724-40C0-91EC-1457B8E01CCD}"/>
    <dgm:cxn modelId="{8E63ABC7-CC41-426A-9436-162AA43220ED}" type="presOf" srcId="{36CE5621-20A6-477C-A835-6A670D0787E0}" destId="{7CD91BE7-FA1D-4881-BEEE-6F055DED23D9}" srcOrd="0" destOrd="0" presId="urn:microsoft.com/office/officeart/2005/8/layout/chevron1"/>
    <dgm:cxn modelId="{187805F5-46EA-4E73-9067-DDAE434075D9}" type="presOf" srcId="{2F45144C-A55D-BF40-A66E-F10C52D3CAC1}" destId="{42246400-4C41-4440-8F37-757B8B051CC9}" srcOrd="0" destOrd="0" presId="urn:microsoft.com/office/officeart/2005/8/layout/chevron1"/>
    <dgm:cxn modelId="{3DDE4C7A-91D2-4388-ABFB-6459A4FB99B7}" srcId="{D743577B-CB5A-4379-9A23-CDED3CEEFAA6}" destId="{36CE5621-20A6-477C-A835-6A670D0787E0}" srcOrd="0" destOrd="0" parTransId="{C92B75D3-C920-4ED3-B4FE-DD266382423E}" sibTransId="{DD2CB4A4-D67B-4F27-ADBD-A92523DD9DFC}"/>
    <dgm:cxn modelId="{1E98E51C-7273-624E-BF02-66180C2B76A2}" srcId="{D743577B-CB5A-4379-9A23-CDED3CEEFAA6}" destId="{2F45144C-A55D-BF40-A66E-F10C52D3CAC1}" srcOrd="1" destOrd="0" parTransId="{4EDBC12D-5CAE-5B44-96B2-BC0DC390406E}" sibTransId="{3A70B289-BF01-E242-89F9-D60DACF0A1A2}"/>
    <dgm:cxn modelId="{21BF0D99-4F12-41C3-A93D-3F39DFF67551}" type="presOf" srcId="{64BB27C9-5825-4139-B492-424C6F15B9DC}" destId="{23C92FED-BB10-4AD8-9E24-F72BE72A416A}" srcOrd="0" destOrd="0" presId="urn:microsoft.com/office/officeart/2005/8/layout/chevron1"/>
    <dgm:cxn modelId="{5A62D572-B2F0-498E-BD2A-9D07FE2B6932}" type="presParOf" srcId="{58AEB085-47D3-4271-9869-49C163C7C6AA}" destId="{7CD91BE7-FA1D-4881-BEEE-6F055DED23D9}" srcOrd="0" destOrd="0" presId="urn:microsoft.com/office/officeart/2005/8/layout/chevron1"/>
    <dgm:cxn modelId="{B2226DC0-910A-4E8E-9345-79FD92D9B96E}" type="presParOf" srcId="{58AEB085-47D3-4271-9869-49C163C7C6AA}" destId="{F119EF8C-6432-460A-80CE-09260B2FB95D}" srcOrd="1" destOrd="0" presId="urn:microsoft.com/office/officeart/2005/8/layout/chevron1"/>
    <dgm:cxn modelId="{A4E99ACD-7E32-488C-8DA5-2DD950AF7E4C}" type="presParOf" srcId="{58AEB085-47D3-4271-9869-49C163C7C6AA}" destId="{42246400-4C41-4440-8F37-757B8B051CC9}" srcOrd="2" destOrd="0" presId="urn:microsoft.com/office/officeart/2005/8/layout/chevron1"/>
    <dgm:cxn modelId="{037C040C-B990-4C7B-8635-04AD225A9C1D}" type="presParOf" srcId="{58AEB085-47D3-4271-9869-49C163C7C6AA}" destId="{409CBD3C-16FB-0A47-9905-0770A2826E1E}" srcOrd="3" destOrd="0" presId="urn:microsoft.com/office/officeart/2005/8/layout/chevron1"/>
    <dgm:cxn modelId="{DDD28EE9-FB93-41CB-A9F1-D5C5FD0E3173}" type="presParOf" srcId="{58AEB085-47D3-4271-9869-49C163C7C6AA}" destId="{87DFF3AF-CC2B-4D51-BE8A-3E2C3487BAA1}" srcOrd="4" destOrd="0" presId="urn:microsoft.com/office/officeart/2005/8/layout/chevron1"/>
    <dgm:cxn modelId="{F12A7017-FD2E-4FC9-91E0-429A34E23218}" type="presParOf" srcId="{58AEB085-47D3-4271-9869-49C163C7C6AA}" destId="{B4104A2A-7B87-45CA-8362-07D96D146418}" srcOrd="5" destOrd="0" presId="urn:microsoft.com/office/officeart/2005/8/layout/chevron1"/>
    <dgm:cxn modelId="{FE1F07C3-E156-477B-A0C3-E54070E419DF}" type="presParOf" srcId="{58AEB085-47D3-4271-9869-49C163C7C6AA}" destId="{23C92FED-BB10-4AD8-9E24-F72BE72A416A}" srcOrd="6" destOrd="0" presId="urn:microsoft.com/office/officeart/2005/8/layout/chevron1"/>
  </dgm:cxnLst>
  <dgm:bg>
    <a:noFill/>
  </dgm:bg>
  <dgm:whole>
    <a:ln>
      <a:noFill/>
    </a:ln>
  </dgm:whole>
  <dgm:extLst>
    <a:ext uri="http://schemas.microsoft.com/office/drawing/2008/diagram">
      <dsp:dataModelExt xmlns:dsp="http://schemas.microsoft.com/office/drawing/2008/diagram" xmlns=""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743577B-CB5A-4379-9A23-CDED3CEEFAA6}" type="doc">
      <dgm:prSet loTypeId="urn:microsoft.com/office/officeart/2005/8/layout/chevron1" loCatId="process" qsTypeId="urn:microsoft.com/office/officeart/2005/8/quickstyle/3d2" qsCatId="3D" csTypeId="urn:microsoft.com/office/officeart/2005/8/colors/accent1_2" csCatId="accent1" phldr="1"/>
      <dgm:spPr/>
    </dgm:pt>
    <dgm:pt modelId="{36CE5621-20A6-477C-A835-6A670D0787E0}">
      <dgm:prSet phldrT="[Texto]" custT="1"/>
      <dgm:spPr>
        <a:xfrm>
          <a:off x="637" y="136936"/>
          <a:ext cx="929635" cy="300438"/>
        </a:xfrm>
        <a:solidFill>
          <a:srgbClr val="FA8832"/>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r>
            <a:rPr lang="es-CO" sz="600" b="1" dirty="0" smtClean="0">
              <a:solidFill>
                <a:srgbClr val="000000"/>
              </a:solidFill>
              <a:latin typeface="Arial"/>
              <a:ea typeface="+mn-ea"/>
              <a:cs typeface="+mn-cs"/>
            </a:rPr>
            <a:t>METODOS REMOTOS</a:t>
          </a:r>
          <a:endParaRPr lang="es-CO" sz="600" b="1" dirty="0">
            <a:solidFill>
              <a:srgbClr val="000000"/>
            </a:solidFill>
            <a:latin typeface="Arial"/>
            <a:ea typeface="+mn-ea"/>
            <a:cs typeface="+mn-cs"/>
          </a:endParaRPr>
        </a:p>
      </dgm:t>
    </dgm:pt>
    <dgm:pt modelId="{C92B75D3-C920-4ED3-B4FE-DD266382423E}" type="parTrans" cxnId="{3DDE4C7A-91D2-4388-ABFB-6459A4FB99B7}">
      <dgm:prSet/>
      <dgm:spPr/>
      <dgm:t>
        <a:bodyPr/>
        <a:lstStyle/>
        <a:p>
          <a:endParaRPr lang="es-CO" sz="700" b="1">
            <a:solidFill>
              <a:srgbClr val="CCFF33"/>
            </a:solidFill>
          </a:endParaRPr>
        </a:p>
      </dgm:t>
    </dgm:pt>
    <dgm:pt modelId="{DD2CB4A4-D67B-4F27-ADBD-A92523DD9DFC}" type="sibTrans" cxnId="{3DDE4C7A-91D2-4388-ABFB-6459A4FB99B7}">
      <dgm:prSet/>
      <dgm:spPr/>
      <dgm:t>
        <a:bodyPr/>
        <a:lstStyle/>
        <a:p>
          <a:endParaRPr lang="es-CO" sz="700" b="1">
            <a:solidFill>
              <a:srgbClr val="CCFF33"/>
            </a:solidFill>
          </a:endParaRPr>
        </a:p>
      </dgm:t>
    </dgm:pt>
    <dgm:pt modelId="{64BB27C9-5825-4139-B492-424C6F15B9DC}">
      <dgm:prSet phldrT="[Texto]" custT="1"/>
      <dgm:spPr>
        <a:xfrm>
          <a:off x="2487145" y="146761"/>
          <a:ext cx="929635" cy="300438"/>
        </a:xfrm>
        <a:solidFill>
          <a:srgbClr val="C0504D">
            <a:lumMod val="20000"/>
            <a:lumOff val="80000"/>
          </a:srgb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r>
            <a:rPr lang="es-CO" sz="600" b="1" dirty="0" smtClean="0">
              <a:solidFill>
                <a:srgbClr val="000000"/>
              </a:solidFill>
              <a:latin typeface="Arial"/>
              <a:ea typeface="+mn-ea"/>
              <a:cs typeface="+mn-cs"/>
            </a:rPr>
            <a:t>MUESTREO DE SUBSUELO</a:t>
          </a:r>
          <a:endParaRPr lang="es-CO" sz="600" b="1" dirty="0">
            <a:solidFill>
              <a:srgbClr val="000000"/>
            </a:solidFill>
            <a:latin typeface="Arial"/>
            <a:ea typeface="+mn-ea"/>
            <a:cs typeface="+mn-cs"/>
          </a:endParaRPr>
        </a:p>
      </dgm:t>
    </dgm:pt>
    <dgm:pt modelId="{2AEE646D-25FF-4ECB-9730-CE1017ACF23E}" type="parTrans" cxnId="{DFFBBE66-394D-4554-B34D-E79FEA13B3E9}">
      <dgm:prSet/>
      <dgm:spPr/>
      <dgm:t>
        <a:bodyPr/>
        <a:lstStyle/>
        <a:p>
          <a:endParaRPr lang="es-CO" sz="700" b="1">
            <a:solidFill>
              <a:srgbClr val="CCFF33"/>
            </a:solidFill>
          </a:endParaRPr>
        </a:p>
      </dgm:t>
    </dgm:pt>
    <dgm:pt modelId="{8FF30386-D724-40C0-91EC-1457B8E01CCD}" type="sibTrans" cxnId="{DFFBBE66-394D-4554-B34D-E79FEA13B3E9}">
      <dgm:prSet/>
      <dgm:spPr/>
      <dgm:t>
        <a:bodyPr/>
        <a:lstStyle/>
        <a:p>
          <a:endParaRPr lang="es-CO" sz="700" b="1">
            <a:solidFill>
              <a:srgbClr val="CCFF33"/>
            </a:solidFill>
          </a:endParaRPr>
        </a:p>
      </dgm:t>
    </dgm:pt>
    <dgm:pt modelId="{9BDCF48E-632A-4624-8885-D2ABBDB4C95A}">
      <dgm:prSet phldrT="[Texto]" custT="1"/>
      <dgm:spPr>
        <a:xfrm>
          <a:off x="1634044" y="146761"/>
          <a:ext cx="929635" cy="300438"/>
        </a:xfrm>
        <a:solidFill>
          <a:srgbClr val="C0504D">
            <a:lumMod val="20000"/>
            <a:lumOff val="80000"/>
          </a:srgb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r>
            <a:rPr lang="es-CO" sz="600" b="1" dirty="0" smtClean="0">
              <a:solidFill>
                <a:srgbClr val="000000"/>
              </a:solidFill>
              <a:latin typeface="Arial"/>
              <a:ea typeface="+mn-ea"/>
              <a:cs typeface="+mn-cs"/>
            </a:rPr>
            <a:t>METODOS DE VISUALIZACION</a:t>
          </a:r>
          <a:endParaRPr lang="es-CO" sz="600" b="1" dirty="0">
            <a:solidFill>
              <a:srgbClr val="000000"/>
            </a:solidFill>
            <a:latin typeface="Arial"/>
            <a:ea typeface="+mn-ea"/>
            <a:cs typeface="+mn-cs"/>
          </a:endParaRPr>
        </a:p>
      </dgm:t>
    </dgm:pt>
    <dgm:pt modelId="{58F2B6F1-29C2-4D51-8F22-E8DBB9D93F07}" type="parTrans" cxnId="{A8B917D9-6D9A-447A-BE18-8C04E53A7143}">
      <dgm:prSet/>
      <dgm:spPr/>
      <dgm:t>
        <a:bodyPr/>
        <a:lstStyle/>
        <a:p>
          <a:endParaRPr lang="es-CO" sz="700" b="1"/>
        </a:p>
      </dgm:t>
    </dgm:pt>
    <dgm:pt modelId="{9DD9E58F-5457-43A7-8644-1436D4420D7D}" type="sibTrans" cxnId="{A8B917D9-6D9A-447A-BE18-8C04E53A7143}">
      <dgm:prSet/>
      <dgm:spPr/>
      <dgm:t>
        <a:bodyPr/>
        <a:lstStyle/>
        <a:p>
          <a:endParaRPr lang="es-CO" sz="700" b="1"/>
        </a:p>
      </dgm:t>
    </dgm:pt>
    <dgm:pt modelId="{2F45144C-A55D-BF40-A66E-F10C52D3CAC1}">
      <dgm:prSet phldrT="[Texto]" custT="1"/>
      <dgm:spPr>
        <a:xfrm>
          <a:off x="830497" y="146761"/>
          <a:ext cx="929635" cy="300438"/>
        </a:xfrm>
        <a:solidFill>
          <a:srgbClr val="C0504D">
            <a:lumMod val="20000"/>
            <a:lumOff val="80000"/>
          </a:srgb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r>
            <a:rPr lang="es-CO" sz="600" b="1" dirty="0" smtClean="0">
              <a:solidFill>
                <a:srgbClr val="000000"/>
              </a:solidFill>
              <a:latin typeface="Arial"/>
              <a:ea typeface="+mn-ea"/>
              <a:cs typeface="+mn-cs"/>
            </a:rPr>
            <a:t>METODOS DE SUPERFICIE</a:t>
          </a:r>
          <a:endParaRPr lang="es-CO" sz="600" b="1" dirty="0">
            <a:solidFill>
              <a:srgbClr val="000000"/>
            </a:solidFill>
            <a:latin typeface="Arial"/>
            <a:ea typeface="+mn-ea"/>
            <a:cs typeface="+mn-cs"/>
          </a:endParaRPr>
        </a:p>
      </dgm:t>
    </dgm:pt>
    <dgm:pt modelId="{4EDBC12D-5CAE-5B44-96B2-BC0DC390406E}" type="parTrans" cxnId="{1E98E51C-7273-624E-BF02-66180C2B76A2}">
      <dgm:prSet/>
      <dgm:spPr/>
      <dgm:t>
        <a:bodyPr/>
        <a:lstStyle/>
        <a:p>
          <a:endParaRPr lang="es-ES" sz="1200"/>
        </a:p>
      </dgm:t>
    </dgm:pt>
    <dgm:pt modelId="{3A70B289-BF01-E242-89F9-D60DACF0A1A2}" type="sibTrans" cxnId="{1E98E51C-7273-624E-BF02-66180C2B76A2}">
      <dgm:prSet/>
      <dgm:spPr/>
      <dgm:t>
        <a:bodyPr/>
        <a:lstStyle/>
        <a:p>
          <a:endParaRPr lang="es-ES" sz="1200"/>
        </a:p>
      </dgm:t>
    </dgm:pt>
    <dgm:pt modelId="{58AEB085-47D3-4271-9869-49C163C7C6AA}" type="pres">
      <dgm:prSet presAssocID="{D743577B-CB5A-4379-9A23-CDED3CEEFAA6}" presName="Name0" presStyleCnt="0">
        <dgm:presLayoutVars>
          <dgm:dir/>
          <dgm:animLvl val="lvl"/>
          <dgm:resizeHandles val="exact"/>
        </dgm:presLayoutVars>
      </dgm:prSet>
      <dgm:spPr/>
    </dgm:pt>
    <dgm:pt modelId="{7CD91BE7-FA1D-4881-BEEE-6F055DED23D9}" type="pres">
      <dgm:prSet presAssocID="{36CE5621-20A6-477C-A835-6A670D0787E0}" presName="parTxOnly" presStyleLbl="node1" presStyleIdx="0" presStyleCnt="4" custScaleX="2000000" custScaleY="1615891" custLinFactNeighborX="-24" custLinFactNeighborY="-4713">
        <dgm:presLayoutVars>
          <dgm:chMax val="0"/>
          <dgm:chPref val="0"/>
          <dgm:bulletEnabled val="1"/>
        </dgm:presLayoutVars>
      </dgm:prSet>
      <dgm:spPr>
        <a:prstGeom prst="chevron">
          <a:avLst/>
        </a:prstGeom>
      </dgm:spPr>
      <dgm:t>
        <a:bodyPr/>
        <a:lstStyle/>
        <a:p>
          <a:endParaRPr lang="es-CO"/>
        </a:p>
      </dgm:t>
    </dgm:pt>
    <dgm:pt modelId="{F119EF8C-6432-460A-80CE-09260B2FB95D}" type="pres">
      <dgm:prSet presAssocID="{DD2CB4A4-D67B-4F27-ADBD-A92523DD9DFC}" presName="parTxOnlySpace" presStyleCnt="0"/>
      <dgm:spPr/>
    </dgm:pt>
    <dgm:pt modelId="{42246400-4C41-4440-8F37-757B8B051CC9}" type="pres">
      <dgm:prSet presAssocID="{2F45144C-A55D-BF40-A66E-F10C52D3CAC1}" presName="parTxOnly" presStyleLbl="node1" presStyleIdx="1" presStyleCnt="4" custScaleX="2000000" custScaleY="1615891" custLinFactX="-184658" custLinFactNeighborX="-200000" custLinFactNeighborY="48128">
        <dgm:presLayoutVars>
          <dgm:chMax val="0"/>
          <dgm:chPref val="0"/>
          <dgm:bulletEnabled val="1"/>
        </dgm:presLayoutVars>
      </dgm:prSet>
      <dgm:spPr>
        <a:prstGeom prst="chevron">
          <a:avLst/>
        </a:prstGeom>
      </dgm:spPr>
      <dgm:t>
        <a:bodyPr/>
        <a:lstStyle/>
        <a:p>
          <a:endParaRPr lang="es-ES"/>
        </a:p>
      </dgm:t>
    </dgm:pt>
    <dgm:pt modelId="{409CBD3C-16FB-0A47-9905-0770A2826E1E}" type="pres">
      <dgm:prSet presAssocID="{3A70B289-BF01-E242-89F9-D60DACF0A1A2}" presName="parTxOnlySpace" presStyleCnt="0"/>
      <dgm:spPr/>
    </dgm:pt>
    <dgm:pt modelId="{87DFF3AF-CC2B-4D51-BE8A-3E2C3487BAA1}" type="pres">
      <dgm:prSet presAssocID="{9BDCF48E-632A-4624-8885-D2ABBDB4C95A}" presName="parTxOnly" presStyleLbl="node1" presStyleIdx="2" presStyleCnt="4" custScaleX="2000000" custScaleY="1615891" custLinFactX="-415924" custLinFactNeighborX="-500000" custLinFactNeighborY="48128">
        <dgm:presLayoutVars>
          <dgm:chMax val="0"/>
          <dgm:chPref val="0"/>
          <dgm:bulletEnabled val="1"/>
        </dgm:presLayoutVars>
      </dgm:prSet>
      <dgm:spPr>
        <a:prstGeom prst="chevron">
          <a:avLst/>
        </a:prstGeom>
      </dgm:spPr>
      <dgm:t>
        <a:bodyPr/>
        <a:lstStyle/>
        <a:p>
          <a:endParaRPr lang="es-CO"/>
        </a:p>
      </dgm:t>
    </dgm:pt>
    <dgm:pt modelId="{B4104A2A-7B87-45CA-8362-07D96D146418}" type="pres">
      <dgm:prSet presAssocID="{9DD9E58F-5457-43A7-8644-1436D4420D7D}" presName="parTxOnlySpace" presStyleCnt="0"/>
      <dgm:spPr/>
    </dgm:pt>
    <dgm:pt modelId="{23C92FED-BB10-4AD8-9E24-F72BE72A416A}" type="pres">
      <dgm:prSet presAssocID="{64BB27C9-5825-4139-B492-424C6F15B9DC}" presName="parTxOnly" presStyleLbl="node1" presStyleIdx="3" presStyleCnt="4" custScaleX="2000000" custScaleY="1615891" custLinFactX="-560579" custLinFactNeighborX="-600000" custLinFactNeighborY="48129">
        <dgm:presLayoutVars>
          <dgm:chMax val="0"/>
          <dgm:chPref val="0"/>
          <dgm:bulletEnabled val="1"/>
        </dgm:presLayoutVars>
      </dgm:prSet>
      <dgm:spPr>
        <a:prstGeom prst="chevron">
          <a:avLst/>
        </a:prstGeom>
      </dgm:spPr>
      <dgm:t>
        <a:bodyPr/>
        <a:lstStyle/>
        <a:p>
          <a:endParaRPr lang="es-CO"/>
        </a:p>
      </dgm:t>
    </dgm:pt>
  </dgm:ptLst>
  <dgm:cxnLst>
    <dgm:cxn modelId="{A8B917D9-6D9A-447A-BE18-8C04E53A7143}" srcId="{D743577B-CB5A-4379-9A23-CDED3CEEFAA6}" destId="{9BDCF48E-632A-4624-8885-D2ABBDB4C95A}" srcOrd="2" destOrd="0" parTransId="{58F2B6F1-29C2-4D51-8F22-E8DBB9D93F07}" sibTransId="{9DD9E58F-5457-43A7-8644-1436D4420D7D}"/>
    <dgm:cxn modelId="{5EB57696-FB8C-4326-9259-866077DA0B7A}" type="presOf" srcId="{2F45144C-A55D-BF40-A66E-F10C52D3CAC1}" destId="{42246400-4C41-4440-8F37-757B8B051CC9}" srcOrd="0" destOrd="0" presId="urn:microsoft.com/office/officeart/2005/8/layout/chevron1"/>
    <dgm:cxn modelId="{C00AF516-047C-47F7-AD4A-D6ACF8D799B4}" type="presOf" srcId="{9BDCF48E-632A-4624-8885-D2ABBDB4C95A}" destId="{87DFF3AF-CC2B-4D51-BE8A-3E2C3487BAA1}" srcOrd="0" destOrd="0" presId="urn:microsoft.com/office/officeart/2005/8/layout/chevron1"/>
    <dgm:cxn modelId="{DFFBBE66-394D-4554-B34D-E79FEA13B3E9}" srcId="{D743577B-CB5A-4379-9A23-CDED3CEEFAA6}" destId="{64BB27C9-5825-4139-B492-424C6F15B9DC}" srcOrd="3" destOrd="0" parTransId="{2AEE646D-25FF-4ECB-9730-CE1017ACF23E}" sibTransId="{8FF30386-D724-40C0-91EC-1457B8E01CCD}"/>
    <dgm:cxn modelId="{1B7D5A61-6F30-4025-98A9-7E3C98079327}" type="presOf" srcId="{D743577B-CB5A-4379-9A23-CDED3CEEFAA6}" destId="{58AEB085-47D3-4271-9869-49C163C7C6AA}" srcOrd="0" destOrd="0" presId="urn:microsoft.com/office/officeart/2005/8/layout/chevron1"/>
    <dgm:cxn modelId="{3DDE4C7A-91D2-4388-ABFB-6459A4FB99B7}" srcId="{D743577B-CB5A-4379-9A23-CDED3CEEFAA6}" destId="{36CE5621-20A6-477C-A835-6A670D0787E0}" srcOrd="0" destOrd="0" parTransId="{C92B75D3-C920-4ED3-B4FE-DD266382423E}" sibTransId="{DD2CB4A4-D67B-4F27-ADBD-A92523DD9DFC}"/>
    <dgm:cxn modelId="{1E98E51C-7273-624E-BF02-66180C2B76A2}" srcId="{D743577B-CB5A-4379-9A23-CDED3CEEFAA6}" destId="{2F45144C-A55D-BF40-A66E-F10C52D3CAC1}" srcOrd="1" destOrd="0" parTransId="{4EDBC12D-5CAE-5B44-96B2-BC0DC390406E}" sibTransId="{3A70B289-BF01-E242-89F9-D60DACF0A1A2}"/>
    <dgm:cxn modelId="{308698EB-51A7-439F-A9EC-1029FE429106}" type="presOf" srcId="{36CE5621-20A6-477C-A835-6A670D0787E0}" destId="{7CD91BE7-FA1D-4881-BEEE-6F055DED23D9}" srcOrd="0" destOrd="0" presId="urn:microsoft.com/office/officeart/2005/8/layout/chevron1"/>
    <dgm:cxn modelId="{E320DC04-4720-4C0E-A8F4-9BFE856193DB}" type="presOf" srcId="{64BB27C9-5825-4139-B492-424C6F15B9DC}" destId="{23C92FED-BB10-4AD8-9E24-F72BE72A416A}" srcOrd="0" destOrd="0" presId="urn:microsoft.com/office/officeart/2005/8/layout/chevron1"/>
    <dgm:cxn modelId="{C291AE5D-89DE-42F0-AD55-72500402007A}" type="presParOf" srcId="{58AEB085-47D3-4271-9869-49C163C7C6AA}" destId="{7CD91BE7-FA1D-4881-BEEE-6F055DED23D9}" srcOrd="0" destOrd="0" presId="urn:microsoft.com/office/officeart/2005/8/layout/chevron1"/>
    <dgm:cxn modelId="{31A49AA9-8C34-4722-B0FF-D2801787A100}" type="presParOf" srcId="{58AEB085-47D3-4271-9869-49C163C7C6AA}" destId="{F119EF8C-6432-460A-80CE-09260B2FB95D}" srcOrd="1" destOrd="0" presId="urn:microsoft.com/office/officeart/2005/8/layout/chevron1"/>
    <dgm:cxn modelId="{A2B6C07E-BC81-44B4-85D0-5A6C4DCC3316}" type="presParOf" srcId="{58AEB085-47D3-4271-9869-49C163C7C6AA}" destId="{42246400-4C41-4440-8F37-757B8B051CC9}" srcOrd="2" destOrd="0" presId="urn:microsoft.com/office/officeart/2005/8/layout/chevron1"/>
    <dgm:cxn modelId="{75C38F5A-EA4C-43B5-BF43-D321E5BF792B}" type="presParOf" srcId="{58AEB085-47D3-4271-9869-49C163C7C6AA}" destId="{409CBD3C-16FB-0A47-9905-0770A2826E1E}" srcOrd="3" destOrd="0" presId="urn:microsoft.com/office/officeart/2005/8/layout/chevron1"/>
    <dgm:cxn modelId="{1280C47D-E2FB-4876-B3A9-1BA7404EB788}" type="presParOf" srcId="{58AEB085-47D3-4271-9869-49C163C7C6AA}" destId="{87DFF3AF-CC2B-4D51-BE8A-3E2C3487BAA1}" srcOrd="4" destOrd="0" presId="urn:microsoft.com/office/officeart/2005/8/layout/chevron1"/>
    <dgm:cxn modelId="{BE4C2554-AA89-4E3B-851B-EA1F0C98F5ED}" type="presParOf" srcId="{58AEB085-47D3-4271-9869-49C163C7C6AA}" destId="{B4104A2A-7B87-45CA-8362-07D96D146418}" srcOrd="5" destOrd="0" presId="urn:microsoft.com/office/officeart/2005/8/layout/chevron1"/>
    <dgm:cxn modelId="{C9179EE8-0519-4D37-8691-FE3A0E15AF78}" type="presParOf" srcId="{58AEB085-47D3-4271-9869-49C163C7C6AA}" destId="{23C92FED-BB10-4AD8-9E24-F72BE72A416A}" srcOrd="6" destOrd="0" presId="urn:microsoft.com/office/officeart/2005/8/layout/chevron1"/>
  </dgm:cxnLst>
  <dgm:bg>
    <a:noFill/>
  </dgm:bg>
  <dgm:whole>
    <a:ln>
      <a:noFill/>
    </a:ln>
  </dgm:whole>
  <dgm:extLst>
    <a:ext uri="http://schemas.microsoft.com/office/drawing/2008/diagram">
      <dsp:dataModelExt xmlns:dsp="http://schemas.microsoft.com/office/drawing/2008/diagram" xmlns=""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743577B-CB5A-4379-9A23-CDED3CEEFAA6}" type="doc">
      <dgm:prSet loTypeId="urn:microsoft.com/office/officeart/2005/8/layout/chevron1" loCatId="process" qsTypeId="urn:microsoft.com/office/officeart/2005/8/quickstyle/3d2" qsCatId="3D" csTypeId="urn:microsoft.com/office/officeart/2005/8/colors/accent1_2" csCatId="accent1" phldr="1"/>
      <dgm:spPr/>
    </dgm:pt>
    <dgm:pt modelId="{36CE5621-20A6-477C-A835-6A670D0787E0}">
      <dgm:prSet phldrT="[Texto]" custT="1"/>
      <dgm:spPr>
        <a:xfrm>
          <a:off x="637" y="136936"/>
          <a:ext cx="929635" cy="300438"/>
        </a:xfrm>
        <a:solidFill>
          <a:srgbClr val="F2DCDB"/>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r>
            <a:rPr lang="es-CO" sz="600" b="1" dirty="0" smtClean="0">
              <a:solidFill>
                <a:srgbClr val="000000"/>
              </a:solidFill>
              <a:latin typeface="Arial"/>
              <a:ea typeface="+mn-ea"/>
              <a:cs typeface="+mn-cs"/>
            </a:rPr>
            <a:t>METODOS REMOTOS</a:t>
          </a:r>
          <a:endParaRPr lang="es-CO" sz="600" b="1" dirty="0">
            <a:solidFill>
              <a:srgbClr val="000000"/>
            </a:solidFill>
            <a:latin typeface="Arial"/>
            <a:ea typeface="+mn-ea"/>
            <a:cs typeface="+mn-cs"/>
          </a:endParaRPr>
        </a:p>
      </dgm:t>
    </dgm:pt>
    <dgm:pt modelId="{C92B75D3-C920-4ED3-B4FE-DD266382423E}" type="parTrans" cxnId="{3DDE4C7A-91D2-4388-ABFB-6459A4FB99B7}">
      <dgm:prSet/>
      <dgm:spPr/>
      <dgm:t>
        <a:bodyPr/>
        <a:lstStyle/>
        <a:p>
          <a:endParaRPr lang="es-CO" sz="700" b="1">
            <a:solidFill>
              <a:srgbClr val="CCFF33"/>
            </a:solidFill>
          </a:endParaRPr>
        </a:p>
      </dgm:t>
    </dgm:pt>
    <dgm:pt modelId="{DD2CB4A4-D67B-4F27-ADBD-A92523DD9DFC}" type="sibTrans" cxnId="{3DDE4C7A-91D2-4388-ABFB-6459A4FB99B7}">
      <dgm:prSet/>
      <dgm:spPr/>
      <dgm:t>
        <a:bodyPr/>
        <a:lstStyle/>
        <a:p>
          <a:endParaRPr lang="es-CO" sz="700" b="1">
            <a:solidFill>
              <a:srgbClr val="CCFF33"/>
            </a:solidFill>
          </a:endParaRPr>
        </a:p>
      </dgm:t>
    </dgm:pt>
    <dgm:pt modelId="{64BB27C9-5825-4139-B492-424C6F15B9DC}">
      <dgm:prSet phldrT="[Texto]" custT="1"/>
      <dgm:spPr>
        <a:xfrm>
          <a:off x="2487145" y="146761"/>
          <a:ext cx="929635" cy="300438"/>
        </a:xfrm>
        <a:solidFill>
          <a:srgbClr val="C0504D">
            <a:lumMod val="20000"/>
            <a:lumOff val="80000"/>
          </a:srgb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r>
            <a:rPr lang="es-CO" sz="600" b="1" dirty="0" smtClean="0">
              <a:solidFill>
                <a:srgbClr val="000000"/>
              </a:solidFill>
              <a:latin typeface="Arial"/>
              <a:ea typeface="+mn-ea"/>
              <a:cs typeface="+mn-cs"/>
            </a:rPr>
            <a:t>MUESTREO DE SUBSUELO</a:t>
          </a:r>
          <a:endParaRPr lang="es-CO" sz="600" b="1" dirty="0">
            <a:solidFill>
              <a:srgbClr val="000000"/>
            </a:solidFill>
            <a:latin typeface="Arial"/>
            <a:ea typeface="+mn-ea"/>
            <a:cs typeface="+mn-cs"/>
          </a:endParaRPr>
        </a:p>
      </dgm:t>
    </dgm:pt>
    <dgm:pt modelId="{2AEE646D-25FF-4ECB-9730-CE1017ACF23E}" type="parTrans" cxnId="{DFFBBE66-394D-4554-B34D-E79FEA13B3E9}">
      <dgm:prSet/>
      <dgm:spPr/>
      <dgm:t>
        <a:bodyPr/>
        <a:lstStyle/>
        <a:p>
          <a:endParaRPr lang="es-CO" sz="700" b="1">
            <a:solidFill>
              <a:srgbClr val="CCFF33"/>
            </a:solidFill>
          </a:endParaRPr>
        </a:p>
      </dgm:t>
    </dgm:pt>
    <dgm:pt modelId="{8FF30386-D724-40C0-91EC-1457B8E01CCD}" type="sibTrans" cxnId="{DFFBBE66-394D-4554-B34D-E79FEA13B3E9}">
      <dgm:prSet/>
      <dgm:spPr/>
      <dgm:t>
        <a:bodyPr/>
        <a:lstStyle/>
        <a:p>
          <a:endParaRPr lang="es-CO" sz="700" b="1">
            <a:solidFill>
              <a:srgbClr val="CCFF33"/>
            </a:solidFill>
          </a:endParaRPr>
        </a:p>
      </dgm:t>
    </dgm:pt>
    <dgm:pt modelId="{9BDCF48E-632A-4624-8885-D2ABBDB4C95A}">
      <dgm:prSet phldrT="[Texto]" custT="1"/>
      <dgm:spPr>
        <a:xfrm>
          <a:off x="1634044" y="146761"/>
          <a:ext cx="929635" cy="300438"/>
        </a:xfrm>
        <a:solidFill>
          <a:srgbClr val="FA8832"/>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r>
            <a:rPr lang="es-CO" sz="600" b="1" dirty="0" smtClean="0">
              <a:solidFill>
                <a:srgbClr val="000000"/>
              </a:solidFill>
              <a:latin typeface="Arial"/>
              <a:ea typeface="+mn-ea"/>
              <a:cs typeface="+mn-cs"/>
            </a:rPr>
            <a:t>METODOS DE VISUALIZACION</a:t>
          </a:r>
          <a:endParaRPr lang="es-CO" sz="600" b="1" dirty="0">
            <a:solidFill>
              <a:srgbClr val="000000"/>
            </a:solidFill>
            <a:latin typeface="Arial"/>
            <a:ea typeface="+mn-ea"/>
            <a:cs typeface="+mn-cs"/>
          </a:endParaRPr>
        </a:p>
      </dgm:t>
    </dgm:pt>
    <dgm:pt modelId="{58F2B6F1-29C2-4D51-8F22-E8DBB9D93F07}" type="parTrans" cxnId="{A8B917D9-6D9A-447A-BE18-8C04E53A7143}">
      <dgm:prSet/>
      <dgm:spPr/>
      <dgm:t>
        <a:bodyPr/>
        <a:lstStyle/>
        <a:p>
          <a:endParaRPr lang="es-CO" sz="700" b="1"/>
        </a:p>
      </dgm:t>
    </dgm:pt>
    <dgm:pt modelId="{9DD9E58F-5457-43A7-8644-1436D4420D7D}" type="sibTrans" cxnId="{A8B917D9-6D9A-447A-BE18-8C04E53A7143}">
      <dgm:prSet/>
      <dgm:spPr/>
      <dgm:t>
        <a:bodyPr/>
        <a:lstStyle/>
        <a:p>
          <a:endParaRPr lang="es-CO" sz="700" b="1"/>
        </a:p>
      </dgm:t>
    </dgm:pt>
    <dgm:pt modelId="{2F45144C-A55D-BF40-A66E-F10C52D3CAC1}">
      <dgm:prSet phldrT="[Texto]" custT="1"/>
      <dgm:spPr>
        <a:xfrm>
          <a:off x="830497" y="146761"/>
          <a:ext cx="929635" cy="300438"/>
        </a:xfrm>
        <a:solidFill>
          <a:srgbClr val="F2DCDB"/>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r>
            <a:rPr lang="es-CO" sz="600" b="1" dirty="0" smtClean="0">
              <a:solidFill>
                <a:srgbClr val="000000"/>
              </a:solidFill>
              <a:latin typeface="Arial"/>
              <a:ea typeface="+mn-ea"/>
              <a:cs typeface="+mn-cs"/>
            </a:rPr>
            <a:t>METODOS DE SUPERFICIE</a:t>
          </a:r>
          <a:endParaRPr lang="es-CO" sz="600" b="1" dirty="0">
            <a:solidFill>
              <a:srgbClr val="000000"/>
            </a:solidFill>
            <a:latin typeface="Arial"/>
            <a:ea typeface="+mn-ea"/>
            <a:cs typeface="+mn-cs"/>
          </a:endParaRPr>
        </a:p>
      </dgm:t>
    </dgm:pt>
    <dgm:pt modelId="{4EDBC12D-5CAE-5B44-96B2-BC0DC390406E}" type="parTrans" cxnId="{1E98E51C-7273-624E-BF02-66180C2B76A2}">
      <dgm:prSet/>
      <dgm:spPr/>
      <dgm:t>
        <a:bodyPr/>
        <a:lstStyle/>
        <a:p>
          <a:endParaRPr lang="es-ES" sz="1200"/>
        </a:p>
      </dgm:t>
    </dgm:pt>
    <dgm:pt modelId="{3A70B289-BF01-E242-89F9-D60DACF0A1A2}" type="sibTrans" cxnId="{1E98E51C-7273-624E-BF02-66180C2B76A2}">
      <dgm:prSet/>
      <dgm:spPr/>
      <dgm:t>
        <a:bodyPr/>
        <a:lstStyle/>
        <a:p>
          <a:endParaRPr lang="es-ES" sz="1200"/>
        </a:p>
      </dgm:t>
    </dgm:pt>
    <dgm:pt modelId="{58AEB085-47D3-4271-9869-49C163C7C6AA}" type="pres">
      <dgm:prSet presAssocID="{D743577B-CB5A-4379-9A23-CDED3CEEFAA6}" presName="Name0" presStyleCnt="0">
        <dgm:presLayoutVars>
          <dgm:dir/>
          <dgm:animLvl val="lvl"/>
          <dgm:resizeHandles val="exact"/>
        </dgm:presLayoutVars>
      </dgm:prSet>
      <dgm:spPr/>
    </dgm:pt>
    <dgm:pt modelId="{7CD91BE7-FA1D-4881-BEEE-6F055DED23D9}" type="pres">
      <dgm:prSet presAssocID="{36CE5621-20A6-477C-A835-6A670D0787E0}" presName="parTxOnly" presStyleLbl="node1" presStyleIdx="0" presStyleCnt="4" custScaleX="2000000" custScaleY="1615891" custLinFactNeighborX="-24" custLinFactNeighborY="-4713">
        <dgm:presLayoutVars>
          <dgm:chMax val="0"/>
          <dgm:chPref val="0"/>
          <dgm:bulletEnabled val="1"/>
        </dgm:presLayoutVars>
      </dgm:prSet>
      <dgm:spPr>
        <a:prstGeom prst="chevron">
          <a:avLst/>
        </a:prstGeom>
      </dgm:spPr>
      <dgm:t>
        <a:bodyPr/>
        <a:lstStyle/>
        <a:p>
          <a:endParaRPr lang="es-CO"/>
        </a:p>
      </dgm:t>
    </dgm:pt>
    <dgm:pt modelId="{F119EF8C-6432-460A-80CE-09260B2FB95D}" type="pres">
      <dgm:prSet presAssocID="{DD2CB4A4-D67B-4F27-ADBD-A92523DD9DFC}" presName="parTxOnlySpace" presStyleCnt="0"/>
      <dgm:spPr/>
    </dgm:pt>
    <dgm:pt modelId="{42246400-4C41-4440-8F37-757B8B051CC9}" type="pres">
      <dgm:prSet presAssocID="{2F45144C-A55D-BF40-A66E-F10C52D3CAC1}" presName="parTxOnly" presStyleLbl="node1" presStyleIdx="1" presStyleCnt="4" custScaleX="2000000" custScaleY="1615891" custLinFactX="-184658" custLinFactNeighborX="-200000" custLinFactNeighborY="48128">
        <dgm:presLayoutVars>
          <dgm:chMax val="0"/>
          <dgm:chPref val="0"/>
          <dgm:bulletEnabled val="1"/>
        </dgm:presLayoutVars>
      </dgm:prSet>
      <dgm:spPr>
        <a:prstGeom prst="chevron">
          <a:avLst/>
        </a:prstGeom>
      </dgm:spPr>
      <dgm:t>
        <a:bodyPr/>
        <a:lstStyle/>
        <a:p>
          <a:endParaRPr lang="es-ES"/>
        </a:p>
      </dgm:t>
    </dgm:pt>
    <dgm:pt modelId="{409CBD3C-16FB-0A47-9905-0770A2826E1E}" type="pres">
      <dgm:prSet presAssocID="{3A70B289-BF01-E242-89F9-D60DACF0A1A2}" presName="parTxOnlySpace" presStyleCnt="0"/>
      <dgm:spPr/>
    </dgm:pt>
    <dgm:pt modelId="{87DFF3AF-CC2B-4D51-BE8A-3E2C3487BAA1}" type="pres">
      <dgm:prSet presAssocID="{9BDCF48E-632A-4624-8885-D2ABBDB4C95A}" presName="parTxOnly" presStyleLbl="node1" presStyleIdx="2" presStyleCnt="4" custScaleX="2000000" custScaleY="1615891" custLinFactX="-415924" custLinFactNeighborX="-500000" custLinFactNeighborY="48128">
        <dgm:presLayoutVars>
          <dgm:chMax val="0"/>
          <dgm:chPref val="0"/>
          <dgm:bulletEnabled val="1"/>
        </dgm:presLayoutVars>
      </dgm:prSet>
      <dgm:spPr>
        <a:prstGeom prst="chevron">
          <a:avLst/>
        </a:prstGeom>
      </dgm:spPr>
      <dgm:t>
        <a:bodyPr/>
        <a:lstStyle/>
        <a:p>
          <a:endParaRPr lang="es-CO"/>
        </a:p>
      </dgm:t>
    </dgm:pt>
    <dgm:pt modelId="{B4104A2A-7B87-45CA-8362-07D96D146418}" type="pres">
      <dgm:prSet presAssocID="{9DD9E58F-5457-43A7-8644-1436D4420D7D}" presName="parTxOnlySpace" presStyleCnt="0"/>
      <dgm:spPr/>
    </dgm:pt>
    <dgm:pt modelId="{23C92FED-BB10-4AD8-9E24-F72BE72A416A}" type="pres">
      <dgm:prSet presAssocID="{64BB27C9-5825-4139-B492-424C6F15B9DC}" presName="parTxOnly" presStyleLbl="node1" presStyleIdx="3" presStyleCnt="4" custScaleX="2000000" custScaleY="1615891" custLinFactX="-560579" custLinFactNeighborX="-600000" custLinFactNeighborY="48129">
        <dgm:presLayoutVars>
          <dgm:chMax val="0"/>
          <dgm:chPref val="0"/>
          <dgm:bulletEnabled val="1"/>
        </dgm:presLayoutVars>
      </dgm:prSet>
      <dgm:spPr>
        <a:prstGeom prst="chevron">
          <a:avLst/>
        </a:prstGeom>
      </dgm:spPr>
      <dgm:t>
        <a:bodyPr/>
        <a:lstStyle/>
        <a:p>
          <a:endParaRPr lang="es-CO"/>
        </a:p>
      </dgm:t>
    </dgm:pt>
  </dgm:ptLst>
  <dgm:cxnLst>
    <dgm:cxn modelId="{495CC9A3-B443-4B00-9595-57A35693DDE6}" type="presOf" srcId="{9BDCF48E-632A-4624-8885-D2ABBDB4C95A}" destId="{87DFF3AF-CC2B-4D51-BE8A-3E2C3487BAA1}" srcOrd="0" destOrd="0" presId="urn:microsoft.com/office/officeart/2005/8/layout/chevron1"/>
    <dgm:cxn modelId="{A8B917D9-6D9A-447A-BE18-8C04E53A7143}" srcId="{D743577B-CB5A-4379-9A23-CDED3CEEFAA6}" destId="{9BDCF48E-632A-4624-8885-D2ABBDB4C95A}" srcOrd="2" destOrd="0" parTransId="{58F2B6F1-29C2-4D51-8F22-E8DBB9D93F07}" sibTransId="{9DD9E58F-5457-43A7-8644-1436D4420D7D}"/>
    <dgm:cxn modelId="{9027DD17-49EE-41A6-94FB-57F252438A33}" type="presOf" srcId="{36CE5621-20A6-477C-A835-6A670D0787E0}" destId="{7CD91BE7-FA1D-4881-BEEE-6F055DED23D9}" srcOrd="0" destOrd="0" presId="urn:microsoft.com/office/officeart/2005/8/layout/chevron1"/>
    <dgm:cxn modelId="{DFFBBE66-394D-4554-B34D-E79FEA13B3E9}" srcId="{D743577B-CB5A-4379-9A23-CDED3CEEFAA6}" destId="{64BB27C9-5825-4139-B492-424C6F15B9DC}" srcOrd="3" destOrd="0" parTransId="{2AEE646D-25FF-4ECB-9730-CE1017ACF23E}" sibTransId="{8FF30386-D724-40C0-91EC-1457B8E01CCD}"/>
    <dgm:cxn modelId="{41B996CF-8622-425E-8A73-784814C0AD72}" type="presOf" srcId="{2F45144C-A55D-BF40-A66E-F10C52D3CAC1}" destId="{42246400-4C41-4440-8F37-757B8B051CC9}" srcOrd="0" destOrd="0" presId="urn:microsoft.com/office/officeart/2005/8/layout/chevron1"/>
    <dgm:cxn modelId="{7E4C4093-FCF4-4445-9B3E-0F3469268507}" type="presOf" srcId="{D743577B-CB5A-4379-9A23-CDED3CEEFAA6}" destId="{58AEB085-47D3-4271-9869-49C163C7C6AA}" srcOrd="0" destOrd="0" presId="urn:microsoft.com/office/officeart/2005/8/layout/chevron1"/>
    <dgm:cxn modelId="{AA3074D3-1A4A-473C-A1CD-0E667C3DA34E}" type="presOf" srcId="{64BB27C9-5825-4139-B492-424C6F15B9DC}" destId="{23C92FED-BB10-4AD8-9E24-F72BE72A416A}" srcOrd="0" destOrd="0" presId="urn:microsoft.com/office/officeart/2005/8/layout/chevron1"/>
    <dgm:cxn modelId="{3DDE4C7A-91D2-4388-ABFB-6459A4FB99B7}" srcId="{D743577B-CB5A-4379-9A23-CDED3CEEFAA6}" destId="{36CE5621-20A6-477C-A835-6A670D0787E0}" srcOrd="0" destOrd="0" parTransId="{C92B75D3-C920-4ED3-B4FE-DD266382423E}" sibTransId="{DD2CB4A4-D67B-4F27-ADBD-A92523DD9DFC}"/>
    <dgm:cxn modelId="{1E98E51C-7273-624E-BF02-66180C2B76A2}" srcId="{D743577B-CB5A-4379-9A23-CDED3CEEFAA6}" destId="{2F45144C-A55D-BF40-A66E-F10C52D3CAC1}" srcOrd="1" destOrd="0" parTransId="{4EDBC12D-5CAE-5B44-96B2-BC0DC390406E}" sibTransId="{3A70B289-BF01-E242-89F9-D60DACF0A1A2}"/>
    <dgm:cxn modelId="{089C6F22-50CC-4E6E-8CB0-8358B01AF25A}" type="presParOf" srcId="{58AEB085-47D3-4271-9869-49C163C7C6AA}" destId="{7CD91BE7-FA1D-4881-BEEE-6F055DED23D9}" srcOrd="0" destOrd="0" presId="urn:microsoft.com/office/officeart/2005/8/layout/chevron1"/>
    <dgm:cxn modelId="{D502F7AE-3F02-4B51-A3CD-6636CF07F8E5}" type="presParOf" srcId="{58AEB085-47D3-4271-9869-49C163C7C6AA}" destId="{F119EF8C-6432-460A-80CE-09260B2FB95D}" srcOrd="1" destOrd="0" presId="urn:microsoft.com/office/officeart/2005/8/layout/chevron1"/>
    <dgm:cxn modelId="{A440DB0B-F978-4319-85E5-6B3A00EA8CED}" type="presParOf" srcId="{58AEB085-47D3-4271-9869-49C163C7C6AA}" destId="{42246400-4C41-4440-8F37-757B8B051CC9}" srcOrd="2" destOrd="0" presId="urn:microsoft.com/office/officeart/2005/8/layout/chevron1"/>
    <dgm:cxn modelId="{895667CE-1228-4F3D-9997-514ABDD2F630}" type="presParOf" srcId="{58AEB085-47D3-4271-9869-49C163C7C6AA}" destId="{409CBD3C-16FB-0A47-9905-0770A2826E1E}" srcOrd="3" destOrd="0" presId="urn:microsoft.com/office/officeart/2005/8/layout/chevron1"/>
    <dgm:cxn modelId="{77C0EEE1-7EB5-49C4-8DFC-63076AE422B4}" type="presParOf" srcId="{58AEB085-47D3-4271-9869-49C163C7C6AA}" destId="{87DFF3AF-CC2B-4D51-BE8A-3E2C3487BAA1}" srcOrd="4" destOrd="0" presId="urn:microsoft.com/office/officeart/2005/8/layout/chevron1"/>
    <dgm:cxn modelId="{5191A3E0-51E3-4158-A423-DC7DEA304032}" type="presParOf" srcId="{58AEB085-47D3-4271-9869-49C163C7C6AA}" destId="{B4104A2A-7B87-45CA-8362-07D96D146418}" srcOrd="5" destOrd="0" presId="urn:microsoft.com/office/officeart/2005/8/layout/chevron1"/>
    <dgm:cxn modelId="{1E7BADEF-A3BF-466C-86F6-9EF768AA71D2}" type="presParOf" srcId="{58AEB085-47D3-4271-9869-49C163C7C6AA}" destId="{23C92FED-BB10-4AD8-9E24-F72BE72A416A}" srcOrd="6" destOrd="0" presId="urn:microsoft.com/office/officeart/2005/8/layout/chevron1"/>
  </dgm:cxnLst>
  <dgm:bg>
    <a:noFill/>
  </dgm:bg>
  <dgm:whole>
    <a:ln>
      <a:noFill/>
    </a:ln>
  </dgm:whole>
  <dgm:extLst>
    <a:ext uri="http://schemas.microsoft.com/office/drawing/2008/diagram">
      <dsp:dataModelExt xmlns:dsp="http://schemas.microsoft.com/office/drawing/2008/diagram" xmlns=""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743577B-CB5A-4379-9A23-CDED3CEEFAA6}" type="doc">
      <dgm:prSet loTypeId="urn:microsoft.com/office/officeart/2005/8/layout/chevron1" loCatId="process" qsTypeId="urn:microsoft.com/office/officeart/2005/8/quickstyle/3d2" qsCatId="3D" csTypeId="urn:microsoft.com/office/officeart/2005/8/colors/accent1_2" csCatId="accent1" phldr="1"/>
      <dgm:spPr/>
    </dgm:pt>
    <dgm:pt modelId="{36CE5621-20A6-477C-A835-6A670D0787E0}">
      <dgm:prSet phldrT="[Texto]" custT="1"/>
      <dgm:spPr>
        <a:xfrm>
          <a:off x="637" y="136936"/>
          <a:ext cx="929635" cy="300438"/>
        </a:xfrm>
        <a:solidFill>
          <a:srgbClr val="F2DCDB"/>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r>
            <a:rPr lang="es-CO" sz="600" b="1" dirty="0" smtClean="0">
              <a:solidFill>
                <a:srgbClr val="000000"/>
              </a:solidFill>
              <a:latin typeface="Arial"/>
              <a:ea typeface="+mn-ea"/>
              <a:cs typeface="+mn-cs"/>
            </a:rPr>
            <a:t>METODOS REMOTOS</a:t>
          </a:r>
          <a:endParaRPr lang="es-CO" sz="600" b="1" dirty="0">
            <a:solidFill>
              <a:srgbClr val="000000"/>
            </a:solidFill>
            <a:latin typeface="Arial"/>
            <a:ea typeface="+mn-ea"/>
            <a:cs typeface="+mn-cs"/>
          </a:endParaRPr>
        </a:p>
      </dgm:t>
    </dgm:pt>
    <dgm:pt modelId="{C92B75D3-C920-4ED3-B4FE-DD266382423E}" type="parTrans" cxnId="{3DDE4C7A-91D2-4388-ABFB-6459A4FB99B7}">
      <dgm:prSet/>
      <dgm:spPr/>
      <dgm:t>
        <a:bodyPr/>
        <a:lstStyle/>
        <a:p>
          <a:endParaRPr lang="es-CO" sz="700" b="1">
            <a:solidFill>
              <a:srgbClr val="CCFF33"/>
            </a:solidFill>
          </a:endParaRPr>
        </a:p>
      </dgm:t>
    </dgm:pt>
    <dgm:pt modelId="{DD2CB4A4-D67B-4F27-ADBD-A92523DD9DFC}" type="sibTrans" cxnId="{3DDE4C7A-91D2-4388-ABFB-6459A4FB99B7}">
      <dgm:prSet/>
      <dgm:spPr/>
      <dgm:t>
        <a:bodyPr/>
        <a:lstStyle/>
        <a:p>
          <a:endParaRPr lang="es-CO" sz="700" b="1">
            <a:solidFill>
              <a:srgbClr val="CCFF33"/>
            </a:solidFill>
          </a:endParaRPr>
        </a:p>
      </dgm:t>
    </dgm:pt>
    <dgm:pt modelId="{64BB27C9-5825-4139-B492-424C6F15B9DC}">
      <dgm:prSet phldrT="[Texto]" custT="1"/>
      <dgm:spPr>
        <a:xfrm>
          <a:off x="2487145" y="146761"/>
          <a:ext cx="929635" cy="300438"/>
        </a:xfrm>
        <a:solidFill>
          <a:srgbClr val="C0504D">
            <a:lumMod val="20000"/>
            <a:lumOff val="80000"/>
          </a:srgb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r>
            <a:rPr lang="es-CO" sz="600" b="1" dirty="0" smtClean="0">
              <a:solidFill>
                <a:srgbClr val="000000"/>
              </a:solidFill>
              <a:latin typeface="Arial"/>
              <a:ea typeface="+mn-ea"/>
              <a:cs typeface="+mn-cs"/>
            </a:rPr>
            <a:t>MUESTREO DE SUBSUELO</a:t>
          </a:r>
          <a:endParaRPr lang="es-CO" sz="600" b="1" dirty="0">
            <a:solidFill>
              <a:srgbClr val="000000"/>
            </a:solidFill>
            <a:latin typeface="Arial"/>
            <a:ea typeface="+mn-ea"/>
            <a:cs typeface="+mn-cs"/>
          </a:endParaRPr>
        </a:p>
      </dgm:t>
    </dgm:pt>
    <dgm:pt modelId="{2AEE646D-25FF-4ECB-9730-CE1017ACF23E}" type="parTrans" cxnId="{DFFBBE66-394D-4554-B34D-E79FEA13B3E9}">
      <dgm:prSet/>
      <dgm:spPr/>
      <dgm:t>
        <a:bodyPr/>
        <a:lstStyle/>
        <a:p>
          <a:endParaRPr lang="es-CO" sz="700" b="1">
            <a:solidFill>
              <a:srgbClr val="CCFF33"/>
            </a:solidFill>
          </a:endParaRPr>
        </a:p>
      </dgm:t>
    </dgm:pt>
    <dgm:pt modelId="{8FF30386-D724-40C0-91EC-1457B8E01CCD}" type="sibTrans" cxnId="{DFFBBE66-394D-4554-B34D-E79FEA13B3E9}">
      <dgm:prSet/>
      <dgm:spPr/>
      <dgm:t>
        <a:bodyPr/>
        <a:lstStyle/>
        <a:p>
          <a:endParaRPr lang="es-CO" sz="700" b="1">
            <a:solidFill>
              <a:srgbClr val="CCFF33"/>
            </a:solidFill>
          </a:endParaRPr>
        </a:p>
      </dgm:t>
    </dgm:pt>
    <dgm:pt modelId="{9BDCF48E-632A-4624-8885-D2ABBDB4C95A}">
      <dgm:prSet phldrT="[Texto]" custT="1"/>
      <dgm:spPr>
        <a:xfrm>
          <a:off x="1634044" y="146761"/>
          <a:ext cx="929635" cy="300438"/>
        </a:xfrm>
        <a:solidFill>
          <a:srgbClr val="FA8832"/>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r>
            <a:rPr lang="es-CO" sz="600" b="1" dirty="0" smtClean="0">
              <a:solidFill>
                <a:srgbClr val="000000"/>
              </a:solidFill>
              <a:latin typeface="Arial"/>
              <a:ea typeface="+mn-ea"/>
              <a:cs typeface="+mn-cs"/>
            </a:rPr>
            <a:t>METODOS DE VISUALIZACION</a:t>
          </a:r>
          <a:endParaRPr lang="es-CO" sz="600" b="1" dirty="0">
            <a:solidFill>
              <a:srgbClr val="000000"/>
            </a:solidFill>
            <a:latin typeface="Arial"/>
            <a:ea typeface="+mn-ea"/>
            <a:cs typeface="+mn-cs"/>
          </a:endParaRPr>
        </a:p>
      </dgm:t>
    </dgm:pt>
    <dgm:pt modelId="{58F2B6F1-29C2-4D51-8F22-E8DBB9D93F07}" type="parTrans" cxnId="{A8B917D9-6D9A-447A-BE18-8C04E53A7143}">
      <dgm:prSet/>
      <dgm:spPr/>
      <dgm:t>
        <a:bodyPr/>
        <a:lstStyle/>
        <a:p>
          <a:endParaRPr lang="es-CO" sz="700" b="1"/>
        </a:p>
      </dgm:t>
    </dgm:pt>
    <dgm:pt modelId="{9DD9E58F-5457-43A7-8644-1436D4420D7D}" type="sibTrans" cxnId="{A8B917D9-6D9A-447A-BE18-8C04E53A7143}">
      <dgm:prSet/>
      <dgm:spPr/>
      <dgm:t>
        <a:bodyPr/>
        <a:lstStyle/>
        <a:p>
          <a:endParaRPr lang="es-CO" sz="700" b="1"/>
        </a:p>
      </dgm:t>
    </dgm:pt>
    <dgm:pt modelId="{2F45144C-A55D-BF40-A66E-F10C52D3CAC1}">
      <dgm:prSet phldrT="[Texto]" custT="1"/>
      <dgm:spPr>
        <a:xfrm>
          <a:off x="830497" y="146761"/>
          <a:ext cx="929635" cy="300438"/>
        </a:xfrm>
        <a:solidFill>
          <a:srgbClr val="F2DCDB"/>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r>
            <a:rPr lang="es-CO" sz="600" b="1" dirty="0" smtClean="0">
              <a:solidFill>
                <a:srgbClr val="000000"/>
              </a:solidFill>
              <a:latin typeface="Arial"/>
              <a:ea typeface="+mn-ea"/>
              <a:cs typeface="+mn-cs"/>
            </a:rPr>
            <a:t>METODOS DE SUPERFICIE</a:t>
          </a:r>
          <a:endParaRPr lang="es-CO" sz="600" b="1" dirty="0">
            <a:solidFill>
              <a:srgbClr val="000000"/>
            </a:solidFill>
            <a:latin typeface="Arial"/>
            <a:ea typeface="+mn-ea"/>
            <a:cs typeface="+mn-cs"/>
          </a:endParaRPr>
        </a:p>
      </dgm:t>
    </dgm:pt>
    <dgm:pt modelId="{4EDBC12D-5CAE-5B44-96B2-BC0DC390406E}" type="parTrans" cxnId="{1E98E51C-7273-624E-BF02-66180C2B76A2}">
      <dgm:prSet/>
      <dgm:spPr/>
      <dgm:t>
        <a:bodyPr/>
        <a:lstStyle/>
        <a:p>
          <a:endParaRPr lang="es-ES" sz="1200"/>
        </a:p>
      </dgm:t>
    </dgm:pt>
    <dgm:pt modelId="{3A70B289-BF01-E242-89F9-D60DACF0A1A2}" type="sibTrans" cxnId="{1E98E51C-7273-624E-BF02-66180C2B76A2}">
      <dgm:prSet/>
      <dgm:spPr/>
      <dgm:t>
        <a:bodyPr/>
        <a:lstStyle/>
        <a:p>
          <a:endParaRPr lang="es-ES" sz="1200"/>
        </a:p>
      </dgm:t>
    </dgm:pt>
    <dgm:pt modelId="{58AEB085-47D3-4271-9869-49C163C7C6AA}" type="pres">
      <dgm:prSet presAssocID="{D743577B-CB5A-4379-9A23-CDED3CEEFAA6}" presName="Name0" presStyleCnt="0">
        <dgm:presLayoutVars>
          <dgm:dir/>
          <dgm:animLvl val="lvl"/>
          <dgm:resizeHandles val="exact"/>
        </dgm:presLayoutVars>
      </dgm:prSet>
      <dgm:spPr/>
    </dgm:pt>
    <dgm:pt modelId="{7CD91BE7-FA1D-4881-BEEE-6F055DED23D9}" type="pres">
      <dgm:prSet presAssocID="{36CE5621-20A6-477C-A835-6A670D0787E0}" presName="parTxOnly" presStyleLbl="node1" presStyleIdx="0" presStyleCnt="4" custScaleX="2000000" custScaleY="1615891" custLinFactNeighborX="-24" custLinFactNeighborY="-4713">
        <dgm:presLayoutVars>
          <dgm:chMax val="0"/>
          <dgm:chPref val="0"/>
          <dgm:bulletEnabled val="1"/>
        </dgm:presLayoutVars>
      </dgm:prSet>
      <dgm:spPr>
        <a:prstGeom prst="chevron">
          <a:avLst/>
        </a:prstGeom>
      </dgm:spPr>
      <dgm:t>
        <a:bodyPr/>
        <a:lstStyle/>
        <a:p>
          <a:endParaRPr lang="es-CO"/>
        </a:p>
      </dgm:t>
    </dgm:pt>
    <dgm:pt modelId="{F119EF8C-6432-460A-80CE-09260B2FB95D}" type="pres">
      <dgm:prSet presAssocID="{DD2CB4A4-D67B-4F27-ADBD-A92523DD9DFC}" presName="parTxOnlySpace" presStyleCnt="0"/>
      <dgm:spPr/>
    </dgm:pt>
    <dgm:pt modelId="{42246400-4C41-4440-8F37-757B8B051CC9}" type="pres">
      <dgm:prSet presAssocID="{2F45144C-A55D-BF40-A66E-F10C52D3CAC1}" presName="parTxOnly" presStyleLbl="node1" presStyleIdx="1" presStyleCnt="4" custScaleX="2000000" custScaleY="1615891" custLinFactX="-184658" custLinFactNeighborX="-200000" custLinFactNeighborY="48128">
        <dgm:presLayoutVars>
          <dgm:chMax val="0"/>
          <dgm:chPref val="0"/>
          <dgm:bulletEnabled val="1"/>
        </dgm:presLayoutVars>
      </dgm:prSet>
      <dgm:spPr>
        <a:prstGeom prst="chevron">
          <a:avLst/>
        </a:prstGeom>
      </dgm:spPr>
      <dgm:t>
        <a:bodyPr/>
        <a:lstStyle/>
        <a:p>
          <a:endParaRPr lang="es-ES"/>
        </a:p>
      </dgm:t>
    </dgm:pt>
    <dgm:pt modelId="{409CBD3C-16FB-0A47-9905-0770A2826E1E}" type="pres">
      <dgm:prSet presAssocID="{3A70B289-BF01-E242-89F9-D60DACF0A1A2}" presName="parTxOnlySpace" presStyleCnt="0"/>
      <dgm:spPr/>
    </dgm:pt>
    <dgm:pt modelId="{87DFF3AF-CC2B-4D51-BE8A-3E2C3487BAA1}" type="pres">
      <dgm:prSet presAssocID="{9BDCF48E-632A-4624-8885-D2ABBDB4C95A}" presName="parTxOnly" presStyleLbl="node1" presStyleIdx="2" presStyleCnt="4" custScaleX="2000000" custScaleY="1615891" custLinFactX="-415924" custLinFactNeighborX="-500000" custLinFactNeighborY="48128">
        <dgm:presLayoutVars>
          <dgm:chMax val="0"/>
          <dgm:chPref val="0"/>
          <dgm:bulletEnabled val="1"/>
        </dgm:presLayoutVars>
      </dgm:prSet>
      <dgm:spPr>
        <a:prstGeom prst="chevron">
          <a:avLst/>
        </a:prstGeom>
      </dgm:spPr>
      <dgm:t>
        <a:bodyPr/>
        <a:lstStyle/>
        <a:p>
          <a:endParaRPr lang="es-CO"/>
        </a:p>
      </dgm:t>
    </dgm:pt>
    <dgm:pt modelId="{B4104A2A-7B87-45CA-8362-07D96D146418}" type="pres">
      <dgm:prSet presAssocID="{9DD9E58F-5457-43A7-8644-1436D4420D7D}" presName="parTxOnlySpace" presStyleCnt="0"/>
      <dgm:spPr/>
    </dgm:pt>
    <dgm:pt modelId="{23C92FED-BB10-4AD8-9E24-F72BE72A416A}" type="pres">
      <dgm:prSet presAssocID="{64BB27C9-5825-4139-B492-424C6F15B9DC}" presName="parTxOnly" presStyleLbl="node1" presStyleIdx="3" presStyleCnt="4" custScaleX="2000000" custScaleY="1615891" custLinFactX="-560579" custLinFactNeighborX="-600000" custLinFactNeighborY="48129">
        <dgm:presLayoutVars>
          <dgm:chMax val="0"/>
          <dgm:chPref val="0"/>
          <dgm:bulletEnabled val="1"/>
        </dgm:presLayoutVars>
      </dgm:prSet>
      <dgm:spPr>
        <a:prstGeom prst="chevron">
          <a:avLst/>
        </a:prstGeom>
      </dgm:spPr>
      <dgm:t>
        <a:bodyPr/>
        <a:lstStyle/>
        <a:p>
          <a:endParaRPr lang="es-CO"/>
        </a:p>
      </dgm:t>
    </dgm:pt>
  </dgm:ptLst>
  <dgm:cxnLst>
    <dgm:cxn modelId="{A8B917D9-6D9A-447A-BE18-8C04E53A7143}" srcId="{D743577B-CB5A-4379-9A23-CDED3CEEFAA6}" destId="{9BDCF48E-632A-4624-8885-D2ABBDB4C95A}" srcOrd="2" destOrd="0" parTransId="{58F2B6F1-29C2-4D51-8F22-E8DBB9D93F07}" sibTransId="{9DD9E58F-5457-43A7-8644-1436D4420D7D}"/>
    <dgm:cxn modelId="{31CED7A0-D7C6-4313-AB63-AC2A938CBA41}" type="presOf" srcId="{36CE5621-20A6-477C-A835-6A670D0787E0}" destId="{7CD91BE7-FA1D-4881-BEEE-6F055DED23D9}" srcOrd="0" destOrd="0" presId="urn:microsoft.com/office/officeart/2005/8/layout/chevron1"/>
    <dgm:cxn modelId="{DFFBBE66-394D-4554-B34D-E79FEA13B3E9}" srcId="{D743577B-CB5A-4379-9A23-CDED3CEEFAA6}" destId="{64BB27C9-5825-4139-B492-424C6F15B9DC}" srcOrd="3" destOrd="0" parTransId="{2AEE646D-25FF-4ECB-9730-CE1017ACF23E}" sibTransId="{8FF30386-D724-40C0-91EC-1457B8E01CCD}"/>
    <dgm:cxn modelId="{0BFEDCD7-1FF2-46CB-8A91-640774F879C1}" type="presOf" srcId="{9BDCF48E-632A-4624-8885-D2ABBDB4C95A}" destId="{87DFF3AF-CC2B-4D51-BE8A-3E2C3487BAA1}" srcOrd="0" destOrd="0" presId="urn:microsoft.com/office/officeart/2005/8/layout/chevron1"/>
    <dgm:cxn modelId="{8C31A57D-3B80-40C5-B449-6F7F2186803F}" type="presOf" srcId="{64BB27C9-5825-4139-B492-424C6F15B9DC}" destId="{23C92FED-BB10-4AD8-9E24-F72BE72A416A}" srcOrd="0" destOrd="0" presId="urn:microsoft.com/office/officeart/2005/8/layout/chevron1"/>
    <dgm:cxn modelId="{6AF81E5F-E811-483D-BB84-7115A2B30FFC}" type="presOf" srcId="{2F45144C-A55D-BF40-A66E-F10C52D3CAC1}" destId="{42246400-4C41-4440-8F37-757B8B051CC9}" srcOrd="0" destOrd="0" presId="urn:microsoft.com/office/officeart/2005/8/layout/chevron1"/>
    <dgm:cxn modelId="{3DDE4C7A-91D2-4388-ABFB-6459A4FB99B7}" srcId="{D743577B-CB5A-4379-9A23-CDED3CEEFAA6}" destId="{36CE5621-20A6-477C-A835-6A670D0787E0}" srcOrd="0" destOrd="0" parTransId="{C92B75D3-C920-4ED3-B4FE-DD266382423E}" sibTransId="{DD2CB4A4-D67B-4F27-ADBD-A92523DD9DFC}"/>
    <dgm:cxn modelId="{4773A69B-1AFE-4109-A7B8-2642FFEC6E95}" type="presOf" srcId="{D743577B-CB5A-4379-9A23-CDED3CEEFAA6}" destId="{58AEB085-47D3-4271-9869-49C163C7C6AA}" srcOrd="0" destOrd="0" presId="urn:microsoft.com/office/officeart/2005/8/layout/chevron1"/>
    <dgm:cxn modelId="{1E98E51C-7273-624E-BF02-66180C2B76A2}" srcId="{D743577B-CB5A-4379-9A23-CDED3CEEFAA6}" destId="{2F45144C-A55D-BF40-A66E-F10C52D3CAC1}" srcOrd="1" destOrd="0" parTransId="{4EDBC12D-5CAE-5B44-96B2-BC0DC390406E}" sibTransId="{3A70B289-BF01-E242-89F9-D60DACF0A1A2}"/>
    <dgm:cxn modelId="{8942814A-6279-4478-BB78-795EF717E8E5}" type="presParOf" srcId="{58AEB085-47D3-4271-9869-49C163C7C6AA}" destId="{7CD91BE7-FA1D-4881-BEEE-6F055DED23D9}" srcOrd="0" destOrd="0" presId="urn:microsoft.com/office/officeart/2005/8/layout/chevron1"/>
    <dgm:cxn modelId="{52B8A032-20EA-48B3-BA65-4286D92EC996}" type="presParOf" srcId="{58AEB085-47D3-4271-9869-49C163C7C6AA}" destId="{F119EF8C-6432-460A-80CE-09260B2FB95D}" srcOrd="1" destOrd="0" presId="urn:microsoft.com/office/officeart/2005/8/layout/chevron1"/>
    <dgm:cxn modelId="{B4307987-F19D-4DE2-AC24-DA2C3C582F40}" type="presParOf" srcId="{58AEB085-47D3-4271-9869-49C163C7C6AA}" destId="{42246400-4C41-4440-8F37-757B8B051CC9}" srcOrd="2" destOrd="0" presId="urn:microsoft.com/office/officeart/2005/8/layout/chevron1"/>
    <dgm:cxn modelId="{2B70F35C-CD35-4ECA-A03A-BEB83AE9B34E}" type="presParOf" srcId="{58AEB085-47D3-4271-9869-49C163C7C6AA}" destId="{409CBD3C-16FB-0A47-9905-0770A2826E1E}" srcOrd="3" destOrd="0" presId="urn:microsoft.com/office/officeart/2005/8/layout/chevron1"/>
    <dgm:cxn modelId="{8D65BBC8-0AE6-448C-8104-F5450ED495BA}" type="presParOf" srcId="{58AEB085-47D3-4271-9869-49C163C7C6AA}" destId="{87DFF3AF-CC2B-4D51-BE8A-3E2C3487BAA1}" srcOrd="4" destOrd="0" presId="urn:microsoft.com/office/officeart/2005/8/layout/chevron1"/>
    <dgm:cxn modelId="{0F84124B-A3F6-406B-B87C-1E41CD5890E7}" type="presParOf" srcId="{58AEB085-47D3-4271-9869-49C163C7C6AA}" destId="{B4104A2A-7B87-45CA-8362-07D96D146418}" srcOrd="5" destOrd="0" presId="urn:microsoft.com/office/officeart/2005/8/layout/chevron1"/>
    <dgm:cxn modelId="{666B467C-BD72-42E2-85EB-F9131B3CA25E}" type="presParOf" srcId="{58AEB085-47D3-4271-9869-49C163C7C6AA}" destId="{23C92FED-BB10-4AD8-9E24-F72BE72A416A}" srcOrd="6" destOrd="0" presId="urn:microsoft.com/office/officeart/2005/8/layout/chevron1"/>
  </dgm:cxnLst>
  <dgm:bg>
    <a:noFill/>
  </dgm:bg>
  <dgm:whole>
    <a:ln>
      <a:noFill/>
    </a:ln>
  </dgm:whole>
  <dgm:extLst>
    <a:ext uri="http://schemas.microsoft.com/office/drawing/2008/diagram">
      <dsp:dataModelExt xmlns:dsp="http://schemas.microsoft.com/office/drawing/2008/diagram" xmlns=""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743577B-CB5A-4379-9A23-CDED3CEEFAA6}" type="doc">
      <dgm:prSet loTypeId="urn:microsoft.com/office/officeart/2005/8/layout/chevron1" loCatId="process" qsTypeId="urn:microsoft.com/office/officeart/2005/8/quickstyle/3d2" qsCatId="3D" csTypeId="urn:microsoft.com/office/officeart/2005/8/colors/accent1_2" csCatId="accent1" phldr="1"/>
      <dgm:spPr/>
    </dgm:pt>
    <dgm:pt modelId="{36CE5621-20A6-477C-A835-6A670D0787E0}">
      <dgm:prSet phldrT="[Texto]" custT="1"/>
      <dgm:spPr>
        <a:xfrm>
          <a:off x="637" y="136936"/>
          <a:ext cx="929635" cy="300438"/>
        </a:xfrm>
        <a:solidFill>
          <a:srgbClr val="F2DCDB"/>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r>
            <a:rPr lang="es-CO" sz="600" b="1" dirty="0" smtClean="0">
              <a:solidFill>
                <a:srgbClr val="000000"/>
              </a:solidFill>
              <a:latin typeface="Arial"/>
              <a:ea typeface="+mn-ea"/>
              <a:cs typeface="+mn-cs"/>
            </a:rPr>
            <a:t>METODOS REMOTOS</a:t>
          </a:r>
          <a:endParaRPr lang="es-CO" sz="600" b="1" dirty="0">
            <a:solidFill>
              <a:srgbClr val="000000"/>
            </a:solidFill>
            <a:latin typeface="Arial"/>
            <a:ea typeface="+mn-ea"/>
            <a:cs typeface="+mn-cs"/>
          </a:endParaRPr>
        </a:p>
      </dgm:t>
    </dgm:pt>
    <dgm:pt modelId="{C92B75D3-C920-4ED3-B4FE-DD266382423E}" type="parTrans" cxnId="{3DDE4C7A-91D2-4388-ABFB-6459A4FB99B7}">
      <dgm:prSet/>
      <dgm:spPr/>
      <dgm:t>
        <a:bodyPr/>
        <a:lstStyle/>
        <a:p>
          <a:endParaRPr lang="es-CO" sz="700" b="1">
            <a:solidFill>
              <a:srgbClr val="CCFF33"/>
            </a:solidFill>
          </a:endParaRPr>
        </a:p>
      </dgm:t>
    </dgm:pt>
    <dgm:pt modelId="{DD2CB4A4-D67B-4F27-ADBD-A92523DD9DFC}" type="sibTrans" cxnId="{3DDE4C7A-91D2-4388-ABFB-6459A4FB99B7}">
      <dgm:prSet/>
      <dgm:spPr/>
      <dgm:t>
        <a:bodyPr/>
        <a:lstStyle/>
        <a:p>
          <a:endParaRPr lang="es-CO" sz="700" b="1">
            <a:solidFill>
              <a:srgbClr val="CCFF33"/>
            </a:solidFill>
          </a:endParaRPr>
        </a:p>
      </dgm:t>
    </dgm:pt>
    <dgm:pt modelId="{64BB27C9-5825-4139-B492-424C6F15B9DC}">
      <dgm:prSet phldrT="[Texto]" custT="1"/>
      <dgm:spPr>
        <a:xfrm>
          <a:off x="2487145" y="146761"/>
          <a:ext cx="929635" cy="300438"/>
        </a:xfrm>
        <a:solidFill>
          <a:srgbClr val="FA8832"/>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r>
            <a:rPr lang="es-CO" sz="600" b="1" dirty="0" smtClean="0">
              <a:solidFill>
                <a:srgbClr val="000000"/>
              </a:solidFill>
              <a:latin typeface="Arial"/>
              <a:ea typeface="+mn-ea"/>
              <a:cs typeface="+mn-cs"/>
            </a:rPr>
            <a:t>MUESTREO DE SUBSUELO</a:t>
          </a:r>
          <a:endParaRPr lang="es-CO" sz="600" b="1" dirty="0">
            <a:solidFill>
              <a:srgbClr val="000000"/>
            </a:solidFill>
            <a:latin typeface="Arial"/>
            <a:ea typeface="+mn-ea"/>
            <a:cs typeface="+mn-cs"/>
          </a:endParaRPr>
        </a:p>
      </dgm:t>
    </dgm:pt>
    <dgm:pt modelId="{2AEE646D-25FF-4ECB-9730-CE1017ACF23E}" type="parTrans" cxnId="{DFFBBE66-394D-4554-B34D-E79FEA13B3E9}">
      <dgm:prSet/>
      <dgm:spPr/>
      <dgm:t>
        <a:bodyPr/>
        <a:lstStyle/>
        <a:p>
          <a:endParaRPr lang="es-CO" sz="700" b="1">
            <a:solidFill>
              <a:srgbClr val="CCFF33"/>
            </a:solidFill>
          </a:endParaRPr>
        </a:p>
      </dgm:t>
    </dgm:pt>
    <dgm:pt modelId="{8FF30386-D724-40C0-91EC-1457B8E01CCD}" type="sibTrans" cxnId="{DFFBBE66-394D-4554-B34D-E79FEA13B3E9}">
      <dgm:prSet/>
      <dgm:spPr/>
      <dgm:t>
        <a:bodyPr/>
        <a:lstStyle/>
        <a:p>
          <a:endParaRPr lang="es-CO" sz="700" b="1">
            <a:solidFill>
              <a:srgbClr val="CCFF33"/>
            </a:solidFill>
          </a:endParaRPr>
        </a:p>
      </dgm:t>
    </dgm:pt>
    <dgm:pt modelId="{9BDCF48E-632A-4624-8885-D2ABBDB4C95A}">
      <dgm:prSet phldrT="[Texto]" custT="1"/>
      <dgm:spPr>
        <a:xfrm>
          <a:off x="1634044" y="146761"/>
          <a:ext cx="929635" cy="300438"/>
        </a:xfrm>
        <a:solidFill>
          <a:srgbClr val="F2DCDB"/>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r>
            <a:rPr lang="es-CO" sz="600" b="1" dirty="0" smtClean="0">
              <a:solidFill>
                <a:srgbClr val="000000"/>
              </a:solidFill>
              <a:latin typeface="Arial"/>
              <a:ea typeface="+mn-ea"/>
              <a:cs typeface="+mn-cs"/>
            </a:rPr>
            <a:t>METODOS DE VISUALIZACION</a:t>
          </a:r>
          <a:endParaRPr lang="es-CO" sz="600" b="1" dirty="0">
            <a:solidFill>
              <a:srgbClr val="000000"/>
            </a:solidFill>
            <a:latin typeface="Arial"/>
            <a:ea typeface="+mn-ea"/>
            <a:cs typeface="+mn-cs"/>
          </a:endParaRPr>
        </a:p>
      </dgm:t>
    </dgm:pt>
    <dgm:pt modelId="{58F2B6F1-29C2-4D51-8F22-E8DBB9D93F07}" type="parTrans" cxnId="{A8B917D9-6D9A-447A-BE18-8C04E53A7143}">
      <dgm:prSet/>
      <dgm:spPr/>
      <dgm:t>
        <a:bodyPr/>
        <a:lstStyle/>
        <a:p>
          <a:endParaRPr lang="es-CO" sz="700" b="1"/>
        </a:p>
      </dgm:t>
    </dgm:pt>
    <dgm:pt modelId="{9DD9E58F-5457-43A7-8644-1436D4420D7D}" type="sibTrans" cxnId="{A8B917D9-6D9A-447A-BE18-8C04E53A7143}">
      <dgm:prSet/>
      <dgm:spPr/>
      <dgm:t>
        <a:bodyPr/>
        <a:lstStyle/>
        <a:p>
          <a:endParaRPr lang="es-CO" sz="700" b="1"/>
        </a:p>
      </dgm:t>
    </dgm:pt>
    <dgm:pt modelId="{2F45144C-A55D-BF40-A66E-F10C52D3CAC1}">
      <dgm:prSet phldrT="[Texto]" custT="1"/>
      <dgm:spPr>
        <a:xfrm>
          <a:off x="830497" y="146761"/>
          <a:ext cx="929635" cy="300438"/>
        </a:xfrm>
        <a:solidFill>
          <a:srgbClr val="F2DCDB"/>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r>
            <a:rPr lang="es-CO" sz="600" b="1" dirty="0" smtClean="0">
              <a:solidFill>
                <a:srgbClr val="000000"/>
              </a:solidFill>
              <a:latin typeface="Arial"/>
              <a:ea typeface="+mn-ea"/>
              <a:cs typeface="+mn-cs"/>
            </a:rPr>
            <a:t>METODOS DE SUPERFICIE</a:t>
          </a:r>
          <a:endParaRPr lang="es-CO" sz="600" b="1" dirty="0">
            <a:solidFill>
              <a:srgbClr val="000000"/>
            </a:solidFill>
            <a:latin typeface="Arial"/>
            <a:ea typeface="+mn-ea"/>
            <a:cs typeface="+mn-cs"/>
          </a:endParaRPr>
        </a:p>
      </dgm:t>
    </dgm:pt>
    <dgm:pt modelId="{4EDBC12D-5CAE-5B44-96B2-BC0DC390406E}" type="parTrans" cxnId="{1E98E51C-7273-624E-BF02-66180C2B76A2}">
      <dgm:prSet/>
      <dgm:spPr/>
      <dgm:t>
        <a:bodyPr/>
        <a:lstStyle/>
        <a:p>
          <a:endParaRPr lang="es-ES" sz="1200"/>
        </a:p>
      </dgm:t>
    </dgm:pt>
    <dgm:pt modelId="{3A70B289-BF01-E242-89F9-D60DACF0A1A2}" type="sibTrans" cxnId="{1E98E51C-7273-624E-BF02-66180C2B76A2}">
      <dgm:prSet/>
      <dgm:spPr/>
      <dgm:t>
        <a:bodyPr/>
        <a:lstStyle/>
        <a:p>
          <a:endParaRPr lang="es-ES" sz="1200"/>
        </a:p>
      </dgm:t>
    </dgm:pt>
    <dgm:pt modelId="{58AEB085-47D3-4271-9869-49C163C7C6AA}" type="pres">
      <dgm:prSet presAssocID="{D743577B-CB5A-4379-9A23-CDED3CEEFAA6}" presName="Name0" presStyleCnt="0">
        <dgm:presLayoutVars>
          <dgm:dir/>
          <dgm:animLvl val="lvl"/>
          <dgm:resizeHandles val="exact"/>
        </dgm:presLayoutVars>
      </dgm:prSet>
      <dgm:spPr/>
    </dgm:pt>
    <dgm:pt modelId="{7CD91BE7-FA1D-4881-BEEE-6F055DED23D9}" type="pres">
      <dgm:prSet presAssocID="{36CE5621-20A6-477C-A835-6A670D0787E0}" presName="parTxOnly" presStyleLbl="node1" presStyleIdx="0" presStyleCnt="4" custScaleX="2000000" custScaleY="1615891" custLinFactNeighborX="-24" custLinFactNeighborY="-4713">
        <dgm:presLayoutVars>
          <dgm:chMax val="0"/>
          <dgm:chPref val="0"/>
          <dgm:bulletEnabled val="1"/>
        </dgm:presLayoutVars>
      </dgm:prSet>
      <dgm:spPr>
        <a:prstGeom prst="chevron">
          <a:avLst/>
        </a:prstGeom>
      </dgm:spPr>
      <dgm:t>
        <a:bodyPr/>
        <a:lstStyle/>
        <a:p>
          <a:endParaRPr lang="es-CO"/>
        </a:p>
      </dgm:t>
    </dgm:pt>
    <dgm:pt modelId="{F119EF8C-6432-460A-80CE-09260B2FB95D}" type="pres">
      <dgm:prSet presAssocID="{DD2CB4A4-D67B-4F27-ADBD-A92523DD9DFC}" presName="parTxOnlySpace" presStyleCnt="0"/>
      <dgm:spPr/>
    </dgm:pt>
    <dgm:pt modelId="{42246400-4C41-4440-8F37-757B8B051CC9}" type="pres">
      <dgm:prSet presAssocID="{2F45144C-A55D-BF40-A66E-F10C52D3CAC1}" presName="parTxOnly" presStyleLbl="node1" presStyleIdx="1" presStyleCnt="4" custScaleX="2000000" custScaleY="1615891" custLinFactX="-184658" custLinFactNeighborX="-200000" custLinFactNeighborY="48128">
        <dgm:presLayoutVars>
          <dgm:chMax val="0"/>
          <dgm:chPref val="0"/>
          <dgm:bulletEnabled val="1"/>
        </dgm:presLayoutVars>
      </dgm:prSet>
      <dgm:spPr>
        <a:prstGeom prst="chevron">
          <a:avLst/>
        </a:prstGeom>
      </dgm:spPr>
      <dgm:t>
        <a:bodyPr/>
        <a:lstStyle/>
        <a:p>
          <a:endParaRPr lang="es-ES"/>
        </a:p>
      </dgm:t>
    </dgm:pt>
    <dgm:pt modelId="{409CBD3C-16FB-0A47-9905-0770A2826E1E}" type="pres">
      <dgm:prSet presAssocID="{3A70B289-BF01-E242-89F9-D60DACF0A1A2}" presName="parTxOnlySpace" presStyleCnt="0"/>
      <dgm:spPr/>
    </dgm:pt>
    <dgm:pt modelId="{87DFF3AF-CC2B-4D51-BE8A-3E2C3487BAA1}" type="pres">
      <dgm:prSet presAssocID="{9BDCF48E-632A-4624-8885-D2ABBDB4C95A}" presName="parTxOnly" presStyleLbl="node1" presStyleIdx="2" presStyleCnt="4" custScaleX="2000000" custScaleY="1615891" custLinFactX="-415924" custLinFactNeighborX="-500000" custLinFactNeighborY="48128">
        <dgm:presLayoutVars>
          <dgm:chMax val="0"/>
          <dgm:chPref val="0"/>
          <dgm:bulletEnabled val="1"/>
        </dgm:presLayoutVars>
      </dgm:prSet>
      <dgm:spPr>
        <a:prstGeom prst="chevron">
          <a:avLst/>
        </a:prstGeom>
      </dgm:spPr>
      <dgm:t>
        <a:bodyPr/>
        <a:lstStyle/>
        <a:p>
          <a:endParaRPr lang="es-CO"/>
        </a:p>
      </dgm:t>
    </dgm:pt>
    <dgm:pt modelId="{B4104A2A-7B87-45CA-8362-07D96D146418}" type="pres">
      <dgm:prSet presAssocID="{9DD9E58F-5457-43A7-8644-1436D4420D7D}" presName="parTxOnlySpace" presStyleCnt="0"/>
      <dgm:spPr/>
    </dgm:pt>
    <dgm:pt modelId="{23C92FED-BB10-4AD8-9E24-F72BE72A416A}" type="pres">
      <dgm:prSet presAssocID="{64BB27C9-5825-4139-B492-424C6F15B9DC}" presName="parTxOnly" presStyleLbl="node1" presStyleIdx="3" presStyleCnt="4" custScaleX="2000000" custScaleY="1615891" custLinFactX="-560579" custLinFactNeighborX="-600000" custLinFactNeighborY="48129">
        <dgm:presLayoutVars>
          <dgm:chMax val="0"/>
          <dgm:chPref val="0"/>
          <dgm:bulletEnabled val="1"/>
        </dgm:presLayoutVars>
      </dgm:prSet>
      <dgm:spPr>
        <a:prstGeom prst="chevron">
          <a:avLst/>
        </a:prstGeom>
      </dgm:spPr>
      <dgm:t>
        <a:bodyPr/>
        <a:lstStyle/>
        <a:p>
          <a:endParaRPr lang="es-CO"/>
        </a:p>
      </dgm:t>
    </dgm:pt>
  </dgm:ptLst>
  <dgm:cxnLst>
    <dgm:cxn modelId="{A8B917D9-6D9A-447A-BE18-8C04E53A7143}" srcId="{D743577B-CB5A-4379-9A23-CDED3CEEFAA6}" destId="{9BDCF48E-632A-4624-8885-D2ABBDB4C95A}" srcOrd="2" destOrd="0" parTransId="{58F2B6F1-29C2-4D51-8F22-E8DBB9D93F07}" sibTransId="{9DD9E58F-5457-43A7-8644-1436D4420D7D}"/>
    <dgm:cxn modelId="{1BD4C991-07A1-490C-B077-B5F2F342BB9A}" type="presOf" srcId="{D743577B-CB5A-4379-9A23-CDED3CEEFAA6}" destId="{58AEB085-47D3-4271-9869-49C163C7C6AA}" srcOrd="0" destOrd="0" presId="urn:microsoft.com/office/officeart/2005/8/layout/chevron1"/>
    <dgm:cxn modelId="{DFFBBE66-394D-4554-B34D-E79FEA13B3E9}" srcId="{D743577B-CB5A-4379-9A23-CDED3CEEFAA6}" destId="{64BB27C9-5825-4139-B492-424C6F15B9DC}" srcOrd="3" destOrd="0" parTransId="{2AEE646D-25FF-4ECB-9730-CE1017ACF23E}" sibTransId="{8FF30386-D724-40C0-91EC-1457B8E01CCD}"/>
    <dgm:cxn modelId="{91B20E56-4497-498D-AFFB-6B2B8541BF96}" type="presOf" srcId="{9BDCF48E-632A-4624-8885-D2ABBDB4C95A}" destId="{87DFF3AF-CC2B-4D51-BE8A-3E2C3487BAA1}" srcOrd="0" destOrd="0" presId="urn:microsoft.com/office/officeart/2005/8/layout/chevron1"/>
    <dgm:cxn modelId="{9103FA95-F60F-453C-8481-B223F23BA8BD}" type="presOf" srcId="{2F45144C-A55D-BF40-A66E-F10C52D3CAC1}" destId="{42246400-4C41-4440-8F37-757B8B051CC9}" srcOrd="0" destOrd="0" presId="urn:microsoft.com/office/officeart/2005/8/layout/chevron1"/>
    <dgm:cxn modelId="{60312164-0CC3-4DFC-B6DB-CDA8E9E9E295}" type="presOf" srcId="{36CE5621-20A6-477C-A835-6A670D0787E0}" destId="{7CD91BE7-FA1D-4881-BEEE-6F055DED23D9}" srcOrd="0" destOrd="0" presId="urn:microsoft.com/office/officeart/2005/8/layout/chevron1"/>
    <dgm:cxn modelId="{01403B83-7168-47E0-88D7-932E8B31B50B}" type="presOf" srcId="{64BB27C9-5825-4139-B492-424C6F15B9DC}" destId="{23C92FED-BB10-4AD8-9E24-F72BE72A416A}" srcOrd="0" destOrd="0" presId="urn:microsoft.com/office/officeart/2005/8/layout/chevron1"/>
    <dgm:cxn modelId="{3DDE4C7A-91D2-4388-ABFB-6459A4FB99B7}" srcId="{D743577B-CB5A-4379-9A23-CDED3CEEFAA6}" destId="{36CE5621-20A6-477C-A835-6A670D0787E0}" srcOrd="0" destOrd="0" parTransId="{C92B75D3-C920-4ED3-B4FE-DD266382423E}" sibTransId="{DD2CB4A4-D67B-4F27-ADBD-A92523DD9DFC}"/>
    <dgm:cxn modelId="{1E98E51C-7273-624E-BF02-66180C2B76A2}" srcId="{D743577B-CB5A-4379-9A23-CDED3CEEFAA6}" destId="{2F45144C-A55D-BF40-A66E-F10C52D3CAC1}" srcOrd="1" destOrd="0" parTransId="{4EDBC12D-5CAE-5B44-96B2-BC0DC390406E}" sibTransId="{3A70B289-BF01-E242-89F9-D60DACF0A1A2}"/>
    <dgm:cxn modelId="{E417F24D-AF73-48BE-A2AF-61951689DC39}" type="presParOf" srcId="{58AEB085-47D3-4271-9869-49C163C7C6AA}" destId="{7CD91BE7-FA1D-4881-BEEE-6F055DED23D9}" srcOrd="0" destOrd="0" presId="urn:microsoft.com/office/officeart/2005/8/layout/chevron1"/>
    <dgm:cxn modelId="{5B8F1AA1-64D3-402B-85B2-2342C380EDE4}" type="presParOf" srcId="{58AEB085-47D3-4271-9869-49C163C7C6AA}" destId="{F119EF8C-6432-460A-80CE-09260B2FB95D}" srcOrd="1" destOrd="0" presId="urn:microsoft.com/office/officeart/2005/8/layout/chevron1"/>
    <dgm:cxn modelId="{92EA116B-6121-4B0D-A128-817E7BD93C20}" type="presParOf" srcId="{58AEB085-47D3-4271-9869-49C163C7C6AA}" destId="{42246400-4C41-4440-8F37-757B8B051CC9}" srcOrd="2" destOrd="0" presId="urn:microsoft.com/office/officeart/2005/8/layout/chevron1"/>
    <dgm:cxn modelId="{F2018DD3-0755-4E9F-ADE5-C70734AC1902}" type="presParOf" srcId="{58AEB085-47D3-4271-9869-49C163C7C6AA}" destId="{409CBD3C-16FB-0A47-9905-0770A2826E1E}" srcOrd="3" destOrd="0" presId="urn:microsoft.com/office/officeart/2005/8/layout/chevron1"/>
    <dgm:cxn modelId="{C3910026-17D0-49D8-8701-6181822198A0}" type="presParOf" srcId="{58AEB085-47D3-4271-9869-49C163C7C6AA}" destId="{87DFF3AF-CC2B-4D51-BE8A-3E2C3487BAA1}" srcOrd="4" destOrd="0" presId="urn:microsoft.com/office/officeart/2005/8/layout/chevron1"/>
    <dgm:cxn modelId="{F03A2D25-0A7D-4249-91B7-C12CC068F65F}" type="presParOf" srcId="{58AEB085-47D3-4271-9869-49C163C7C6AA}" destId="{B4104A2A-7B87-45CA-8362-07D96D146418}" srcOrd="5" destOrd="0" presId="urn:microsoft.com/office/officeart/2005/8/layout/chevron1"/>
    <dgm:cxn modelId="{453D6E55-2CD1-4071-BEB5-80DA08AD06E2}" type="presParOf" srcId="{58AEB085-47D3-4271-9869-49C163C7C6AA}" destId="{23C92FED-BB10-4AD8-9E24-F72BE72A416A}" srcOrd="6" destOrd="0" presId="urn:microsoft.com/office/officeart/2005/8/layout/chevron1"/>
  </dgm:cxnLst>
  <dgm:bg>
    <a:noFill/>
  </dgm:bg>
  <dgm:whole>
    <a:ln>
      <a:noFill/>
    </a:ln>
  </dgm:whole>
  <dgm:extLst>
    <a:ext uri="http://schemas.microsoft.com/office/drawing/2008/diagram">
      <dsp:dataModelExt xmlns:dsp="http://schemas.microsoft.com/office/drawing/2008/diagram" xmlns=""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743577B-CB5A-4379-9A23-CDED3CEEFAA6}" type="doc">
      <dgm:prSet loTypeId="urn:microsoft.com/office/officeart/2005/8/layout/chevron1" loCatId="process" qsTypeId="urn:microsoft.com/office/officeart/2005/8/quickstyle/3d2" qsCatId="3D" csTypeId="urn:microsoft.com/office/officeart/2005/8/colors/accent1_2" csCatId="accent1" phldr="1"/>
      <dgm:spPr/>
    </dgm:pt>
    <dgm:pt modelId="{36CE5621-20A6-477C-A835-6A670D0787E0}">
      <dgm:prSet phldrT="[Texto]" custT="1"/>
      <dgm:spPr>
        <a:xfrm>
          <a:off x="637" y="136936"/>
          <a:ext cx="929635" cy="300438"/>
        </a:xfrm>
        <a:solidFill>
          <a:srgbClr val="F2DCDB"/>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r>
            <a:rPr lang="es-CO" sz="600" b="1" dirty="0" smtClean="0">
              <a:solidFill>
                <a:srgbClr val="000000"/>
              </a:solidFill>
              <a:latin typeface="Arial"/>
              <a:ea typeface="+mn-ea"/>
              <a:cs typeface="+mn-cs"/>
            </a:rPr>
            <a:t>METODOS REMOTOS</a:t>
          </a:r>
          <a:endParaRPr lang="es-CO" sz="600" b="1" dirty="0">
            <a:solidFill>
              <a:srgbClr val="000000"/>
            </a:solidFill>
            <a:latin typeface="Arial"/>
            <a:ea typeface="+mn-ea"/>
            <a:cs typeface="+mn-cs"/>
          </a:endParaRPr>
        </a:p>
      </dgm:t>
    </dgm:pt>
    <dgm:pt modelId="{C92B75D3-C920-4ED3-B4FE-DD266382423E}" type="parTrans" cxnId="{3DDE4C7A-91D2-4388-ABFB-6459A4FB99B7}">
      <dgm:prSet/>
      <dgm:spPr/>
      <dgm:t>
        <a:bodyPr/>
        <a:lstStyle/>
        <a:p>
          <a:endParaRPr lang="es-CO" sz="700" b="1">
            <a:solidFill>
              <a:srgbClr val="CCFF33"/>
            </a:solidFill>
          </a:endParaRPr>
        </a:p>
      </dgm:t>
    </dgm:pt>
    <dgm:pt modelId="{DD2CB4A4-D67B-4F27-ADBD-A92523DD9DFC}" type="sibTrans" cxnId="{3DDE4C7A-91D2-4388-ABFB-6459A4FB99B7}">
      <dgm:prSet/>
      <dgm:spPr/>
      <dgm:t>
        <a:bodyPr/>
        <a:lstStyle/>
        <a:p>
          <a:endParaRPr lang="es-CO" sz="700" b="1">
            <a:solidFill>
              <a:srgbClr val="CCFF33"/>
            </a:solidFill>
          </a:endParaRPr>
        </a:p>
      </dgm:t>
    </dgm:pt>
    <dgm:pt modelId="{64BB27C9-5825-4139-B492-424C6F15B9DC}">
      <dgm:prSet phldrT="[Texto]" custT="1"/>
      <dgm:spPr>
        <a:xfrm>
          <a:off x="2487145" y="146761"/>
          <a:ext cx="929635" cy="300438"/>
        </a:xfrm>
        <a:solidFill>
          <a:srgbClr val="FA8832"/>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r>
            <a:rPr lang="es-CO" sz="600" b="1" dirty="0" smtClean="0">
              <a:solidFill>
                <a:srgbClr val="000000"/>
              </a:solidFill>
              <a:latin typeface="Arial"/>
              <a:ea typeface="+mn-ea"/>
              <a:cs typeface="+mn-cs"/>
            </a:rPr>
            <a:t>MUESTREO DE SUBSUELO</a:t>
          </a:r>
          <a:endParaRPr lang="es-CO" sz="600" b="1" dirty="0">
            <a:solidFill>
              <a:srgbClr val="000000"/>
            </a:solidFill>
            <a:latin typeface="Arial"/>
            <a:ea typeface="+mn-ea"/>
            <a:cs typeface="+mn-cs"/>
          </a:endParaRPr>
        </a:p>
      </dgm:t>
    </dgm:pt>
    <dgm:pt modelId="{2AEE646D-25FF-4ECB-9730-CE1017ACF23E}" type="parTrans" cxnId="{DFFBBE66-394D-4554-B34D-E79FEA13B3E9}">
      <dgm:prSet/>
      <dgm:spPr/>
      <dgm:t>
        <a:bodyPr/>
        <a:lstStyle/>
        <a:p>
          <a:endParaRPr lang="es-CO" sz="700" b="1">
            <a:solidFill>
              <a:srgbClr val="CCFF33"/>
            </a:solidFill>
          </a:endParaRPr>
        </a:p>
      </dgm:t>
    </dgm:pt>
    <dgm:pt modelId="{8FF30386-D724-40C0-91EC-1457B8E01CCD}" type="sibTrans" cxnId="{DFFBBE66-394D-4554-B34D-E79FEA13B3E9}">
      <dgm:prSet/>
      <dgm:spPr/>
      <dgm:t>
        <a:bodyPr/>
        <a:lstStyle/>
        <a:p>
          <a:endParaRPr lang="es-CO" sz="700" b="1">
            <a:solidFill>
              <a:srgbClr val="CCFF33"/>
            </a:solidFill>
          </a:endParaRPr>
        </a:p>
      </dgm:t>
    </dgm:pt>
    <dgm:pt modelId="{9BDCF48E-632A-4624-8885-D2ABBDB4C95A}">
      <dgm:prSet phldrT="[Texto]" custT="1"/>
      <dgm:spPr>
        <a:xfrm>
          <a:off x="1634044" y="146761"/>
          <a:ext cx="929635" cy="300438"/>
        </a:xfrm>
        <a:solidFill>
          <a:srgbClr val="F2DCDB"/>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r>
            <a:rPr lang="es-CO" sz="600" b="1" dirty="0" smtClean="0">
              <a:solidFill>
                <a:srgbClr val="000000"/>
              </a:solidFill>
              <a:latin typeface="Arial"/>
              <a:ea typeface="+mn-ea"/>
              <a:cs typeface="+mn-cs"/>
            </a:rPr>
            <a:t>METODOS DE VISUALIZACION</a:t>
          </a:r>
          <a:endParaRPr lang="es-CO" sz="600" b="1" dirty="0">
            <a:solidFill>
              <a:srgbClr val="000000"/>
            </a:solidFill>
            <a:latin typeface="Arial"/>
            <a:ea typeface="+mn-ea"/>
            <a:cs typeface="+mn-cs"/>
          </a:endParaRPr>
        </a:p>
      </dgm:t>
    </dgm:pt>
    <dgm:pt modelId="{58F2B6F1-29C2-4D51-8F22-E8DBB9D93F07}" type="parTrans" cxnId="{A8B917D9-6D9A-447A-BE18-8C04E53A7143}">
      <dgm:prSet/>
      <dgm:spPr/>
      <dgm:t>
        <a:bodyPr/>
        <a:lstStyle/>
        <a:p>
          <a:endParaRPr lang="es-CO" sz="700" b="1"/>
        </a:p>
      </dgm:t>
    </dgm:pt>
    <dgm:pt modelId="{9DD9E58F-5457-43A7-8644-1436D4420D7D}" type="sibTrans" cxnId="{A8B917D9-6D9A-447A-BE18-8C04E53A7143}">
      <dgm:prSet/>
      <dgm:spPr/>
      <dgm:t>
        <a:bodyPr/>
        <a:lstStyle/>
        <a:p>
          <a:endParaRPr lang="es-CO" sz="700" b="1"/>
        </a:p>
      </dgm:t>
    </dgm:pt>
    <dgm:pt modelId="{2F45144C-A55D-BF40-A66E-F10C52D3CAC1}">
      <dgm:prSet phldrT="[Texto]" custT="1"/>
      <dgm:spPr>
        <a:xfrm>
          <a:off x="830497" y="146761"/>
          <a:ext cx="929635" cy="300438"/>
        </a:xfrm>
        <a:solidFill>
          <a:srgbClr val="F2DCDB"/>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r>
            <a:rPr lang="es-CO" sz="600" b="1" dirty="0" smtClean="0">
              <a:solidFill>
                <a:srgbClr val="000000"/>
              </a:solidFill>
              <a:latin typeface="Arial"/>
              <a:ea typeface="+mn-ea"/>
              <a:cs typeface="+mn-cs"/>
            </a:rPr>
            <a:t>METODOS DE SUPERFICIE</a:t>
          </a:r>
          <a:endParaRPr lang="es-CO" sz="600" b="1" dirty="0">
            <a:solidFill>
              <a:srgbClr val="000000"/>
            </a:solidFill>
            <a:latin typeface="Arial"/>
            <a:ea typeface="+mn-ea"/>
            <a:cs typeface="+mn-cs"/>
          </a:endParaRPr>
        </a:p>
      </dgm:t>
    </dgm:pt>
    <dgm:pt modelId="{4EDBC12D-5CAE-5B44-96B2-BC0DC390406E}" type="parTrans" cxnId="{1E98E51C-7273-624E-BF02-66180C2B76A2}">
      <dgm:prSet/>
      <dgm:spPr/>
      <dgm:t>
        <a:bodyPr/>
        <a:lstStyle/>
        <a:p>
          <a:endParaRPr lang="es-ES" sz="1200"/>
        </a:p>
      </dgm:t>
    </dgm:pt>
    <dgm:pt modelId="{3A70B289-BF01-E242-89F9-D60DACF0A1A2}" type="sibTrans" cxnId="{1E98E51C-7273-624E-BF02-66180C2B76A2}">
      <dgm:prSet/>
      <dgm:spPr/>
      <dgm:t>
        <a:bodyPr/>
        <a:lstStyle/>
        <a:p>
          <a:endParaRPr lang="es-ES" sz="1200"/>
        </a:p>
      </dgm:t>
    </dgm:pt>
    <dgm:pt modelId="{58AEB085-47D3-4271-9869-49C163C7C6AA}" type="pres">
      <dgm:prSet presAssocID="{D743577B-CB5A-4379-9A23-CDED3CEEFAA6}" presName="Name0" presStyleCnt="0">
        <dgm:presLayoutVars>
          <dgm:dir/>
          <dgm:animLvl val="lvl"/>
          <dgm:resizeHandles val="exact"/>
        </dgm:presLayoutVars>
      </dgm:prSet>
      <dgm:spPr/>
    </dgm:pt>
    <dgm:pt modelId="{7CD91BE7-FA1D-4881-BEEE-6F055DED23D9}" type="pres">
      <dgm:prSet presAssocID="{36CE5621-20A6-477C-A835-6A670D0787E0}" presName="parTxOnly" presStyleLbl="node1" presStyleIdx="0" presStyleCnt="4" custScaleX="2000000" custScaleY="1615891" custLinFactNeighborX="-24" custLinFactNeighborY="-4713">
        <dgm:presLayoutVars>
          <dgm:chMax val="0"/>
          <dgm:chPref val="0"/>
          <dgm:bulletEnabled val="1"/>
        </dgm:presLayoutVars>
      </dgm:prSet>
      <dgm:spPr>
        <a:prstGeom prst="chevron">
          <a:avLst/>
        </a:prstGeom>
      </dgm:spPr>
      <dgm:t>
        <a:bodyPr/>
        <a:lstStyle/>
        <a:p>
          <a:endParaRPr lang="es-CO"/>
        </a:p>
      </dgm:t>
    </dgm:pt>
    <dgm:pt modelId="{F119EF8C-6432-460A-80CE-09260B2FB95D}" type="pres">
      <dgm:prSet presAssocID="{DD2CB4A4-D67B-4F27-ADBD-A92523DD9DFC}" presName="parTxOnlySpace" presStyleCnt="0"/>
      <dgm:spPr/>
    </dgm:pt>
    <dgm:pt modelId="{42246400-4C41-4440-8F37-757B8B051CC9}" type="pres">
      <dgm:prSet presAssocID="{2F45144C-A55D-BF40-A66E-F10C52D3CAC1}" presName="parTxOnly" presStyleLbl="node1" presStyleIdx="1" presStyleCnt="4" custScaleX="2000000" custScaleY="1615891" custLinFactX="-184658" custLinFactNeighborX="-200000" custLinFactNeighborY="48128">
        <dgm:presLayoutVars>
          <dgm:chMax val="0"/>
          <dgm:chPref val="0"/>
          <dgm:bulletEnabled val="1"/>
        </dgm:presLayoutVars>
      </dgm:prSet>
      <dgm:spPr>
        <a:prstGeom prst="chevron">
          <a:avLst/>
        </a:prstGeom>
      </dgm:spPr>
      <dgm:t>
        <a:bodyPr/>
        <a:lstStyle/>
        <a:p>
          <a:endParaRPr lang="es-ES"/>
        </a:p>
      </dgm:t>
    </dgm:pt>
    <dgm:pt modelId="{409CBD3C-16FB-0A47-9905-0770A2826E1E}" type="pres">
      <dgm:prSet presAssocID="{3A70B289-BF01-E242-89F9-D60DACF0A1A2}" presName="parTxOnlySpace" presStyleCnt="0"/>
      <dgm:spPr/>
    </dgm:pt>
    <dgm:pt modelId="{87DFF3AF-CC2B-4D51-BE8A-3E2C3487BAA1}" type="pres">
      <dgm:prSet presAssocID="{9BDCF48E-632A-4624-8885-D2ABBDB4C95A}" presName="parTxOnly" presStyleLbl="node1" presStyleIdx="2" presStyleCnt="4" custScaleX="2000000" custScaleY="1615891" custLinFactX="-415924" custLinFactNeighborX="-500000" custLinFactNeighborY="48128">
        <dgm:presLayoutVars>
          <dgm:chMax val="0"/>
          <dgm:chPref val="0"/>
          <dgm:bulletEnabled val="1"/>
        </dgm:presLayoutVars>
      </dgm:prSet>
      <dgm:spPr>
        <a:prstGeom prst="chevron">
          <a:avLst/>
        </a:prstGeom>
      </dgm:spPr>
      <dgm:t>
        <a:bodyPr/>
        <a:lstStyle/>
        <a:p>
          <a:endParaRPr lang="es-CO"/>
        </a:p>
      </dgm:t>
    </dgm:pt>
    <dgm:pt modelId="{B4104A2A-7B87-45CA-8362-07D96D146418}" type="pres">
      <dgm:prSet presAssocID="{9DD9E58F-5457-43A7-8644-1436D4420D7D}" presName="parTxOnlySpace" presStyleCnt="0"/>
      <dgm:spPr/>
    </dgm:pt>
    <dgm:pt modelId="{23C92FED-BB10-4AD8-9E24-F72BE72A416A}" type="pres">
      <dgm:prSet presAssocID="{64BB27C9-5825-4139-B492-424C6F15B9DC}" presName="parTxOnly" presStyleLbl="node1" presStyleIdx="3" presStyleCnt="4" custScaleX="2000000" custScaleY="1615891" custLinFactX="-560579" custLinFactNeighborX="-600000" custLinFactNeighborY="48129">
        <dgm:presLayoutVars>
          <dgm:chMax val="0"/>
          <dgm:chPref val="0"/>
          <dgm:bulletEnabled val="1"/>
        </dgm:presLayoutVars>
      </dgm:prSet>
      <dgm:spPr>
        <a:prstGeom prst="chevron">
          <a:avLst/>
        </a:prstGeom>
      </dgm:spPr>
      <dgm:t>
        <a:bodyPr/>
        <a:lstStyle/>
        <a:p>
          <a:endParaRPr lang="es-CO"/>
        </a:p>
      </dgm:t>
    </dgm:pt>
  </dgm:ptLst>
  <dgm:cxnLst>
    <dgm:cxn modelId="{A8B917D9-6D9A-447A-BE18-8C04E53A7143}" srcId="{D743577B-CB5A-4379-9A23-CDED3CEEFAA6}" destId="{9BDCF48E-632A-4624-8885-D2ABBDB4C95A}" srcOrd="2" destOrd="0" parTransId="{58F2B6F1-29C2-4D51-8F22-E8DBB9D93F07}" sibTransId="{9DD9E58F-5457-43A7-8644-1436D4420D7D}"/>
    <dgm:cxn modelId="{6D87E636-01EF-44B0-8AC2-0091B7AC522E}" type="presOf" srcId="{2F45144C-A55D-BF40-A66E-F10C52D3CAC1}" destId="{42246400-4C41-4440-8F37-757B8B051CC9}" srcOrd="0" destOrd="0" presId="urn:microsoft.com/office/officeart/2005/8/layout/chevron1"/>
    <dgm:cxn modelId="{FF065A9B-43A1-4812-8F5C-A1F32E8FF016}" type="presOf" srcId="{64BB27C9-5825-4139-B492-424C6F15B9DC}" destId="{23C92FED-BB10-4AD8-9E24-F72BE72A416A}" srcOrd="0" destOrd="0" presId="urn:microsoft.com/office/officeart/2005/8/layout/chevron1"/>
    <dgm:cxn modelId="{DFFBBE66-394D-4554-B34D-E79FEA13B3E9}" srcId="{D743577B-CB5A-4379-9A23-CDED3CEEFAA6}" destId="{64BB27C9-5825-4139-B492-424C6F15B9DC}" srcOrd="3" destOrd="0" parTransId="{2AEE646D-25FF-4ECB-9730-CE1017ACF23E}" sibTransId="{8FF30386-D724-40C0-91EC-1457B8E01CCD}"/>
    <dgm:cxn modelId="{C5DF91FD-F1CD-4A64-AE73-EE2A72A2F850}" type="presOf" srcId="{9BDCF48E-632A-4624-8885-D2ABBDB4C95A}" destId="{87DFF3AF-CC2B-4D51-BE8A-3E2C3487BAA1}" srcOrd="0" destOrd="0" presId="urn:microsoft.com/office/officeart/2005/8/layout/chevron1"/>
    <dgm:cxn modelId="{DC3BE40E-2A0A-4EF0-A2F0-49F9E929EE0C}" type="presOf" srcId="{36CE5621-20A6-477C-A835-6A670D0787E0}" destId="{7CD91BE7-FA1D-4881-BEEE-6F055DED23D9}" srcOrd="0" destOrd="0" presId="urn:microsoft.com/office/officeart/2005/8/layout/chevron1"/>
    <dgm:cxn modelId="{3DDE4C7A-91D2-4388-ABFB-6459A4FB99B7}" srcId="{D743577B-CB5A-4379-9A23-CDED3CEEFAA6}" destId="{36CE5621-20A6-477C-A835-6A670D0787E0}" srcOrd="0" destOrd="0" parTransId="{C92B75D3-C920-4ED3-B4FE-DD266382423E}" sibTransId="{DD2CB4A4-D67B-4F27-ADBD-A92523DD9DFC}"/>
    <dgm:cxn modelId="{B6042B70-F0F2-4B47-B73D-BB1287789AD9}" type="presOf" srcId="{D743577B-CB5A-4379-9A23-CDED3CEEFAA6}" destId="{58AEB085-47D3-4271-9869-49C163C7C6AA}" srcOrd="0" destOrd="0" presId="urn:microsoft.com/office/officeart/2005/8/layout/chevron1"/>
    <dgm:cxn modelId="{1E98E51C-7273-624E-BF02-66180C2B76A2}" srcId="{D743577B-CB5A-4379-9A23-CDED3CEEFAA6}" destId="{2F45144C-A55D-BF40-A66E-F10C52D3CAC1}" srcOrd="1" destOrd="0" parTransId="{4EDBC12D-5CAE-5B44-96B2-BC0DC390406E}" sibTransId="{3A70B289-BF01-E242-89F9-D60DACF0A1A2}"/>
    <dgm:cxn modelId="{AE2DF199-DF57-494E-A92A-1121964C507B}" type="presParOf" srcId="{58AEB085-47D3-4271-9869-49C163C7C6AA}" destId="{7CD91BE7-FA1D-4881-BEEE-6F055DED23D9}" srcOrd="0" destOrd="0" presId="urn:microsoft.com/office/officeart/2005/8/layout/chevron1"/>
    <dgm:cxn modelId="{B9EEA326-0B16-44FA-9F83-AC92AC193396}" type="presParOf" srcId="{58AEB085-47D3-4271-9869-49C163C7C6AA}" destId="{F119EF8C-6432-460A-80CE-09260B2FB95D}" srcOrd="1" destOrd="0" presId="urn:microsoft.com/office/officeart/2005/8/layout/chevron1"/>
    <dgm:cxn modelId="{1376A1EF-F31D-46D5-8355-EC3BC86D6D55}" type="presParOf" srcId="{58AEB085-47D3-4271-9869-49C163C7C6AA}" destId="{42246400-4C41-4440-8F37-757B8B051CC9}" srcOrd="2" destOrd="0" presId="urn:microsoft.com/office/officeart/2005/8/layout/chevron1"/>
    <dgm:cxn modelId="{30ED50E9-D2A6-4AC0-8075-5D1AE1DF76BD}" type="presParOf" srcId="{58AEB085-47D3-4271-9869-49C163C7C6AA}" destId="{409CBD3C-16FB-0A47-9905-0770A2826E1E}" srcOrd="3" destOrd="0" presId="urn:microsoft.com/office/officeart/2005/8/layout/chevron1"/>
    <dgm:cxn modelId="{B0D89BC1-B58D-498A-B8E3-6666F3DFF7F0}" type="presParOf" srcId="{58AEB085-47D3-4271-9869-49C163C7C6AA}" destId="{87DFF3AF-CC2B-4D51-BE8A-3E2C3487BAA1}" srcOrd="4" destOrd="0" presId="urn:microsoft.com/office/officeart/2005/8/layout/chevron1"/>
    <dgm:cxn modelId="{D6E2DEBA-0739-4F55-96F3-143DC65AFDD7}" type="presParOf" srcId="{58AEB085-47D3-4271-9869-49C163C7C6AA}" destId="{B4104A2A-7B87-45CA-8362-07D96D146418}" srcOrd="5" destOrd="0" presId="urn:microsoft.com/office/officeart/2005/8/layout/chevron1"/>
    <dgm:cxn modelId="{F7B60BC9-F342-44EE-BC0B-1A5BA6A9D43A}" type="presParOf" srcId="{58AEB085-47D3-4271-9869-49C163C7C6AA}" destId="{23C92FED-BB10-4AD8-9E24-F72BE72A416A}" srcOrd="6" destOrd="0" presId="urn:microsoft.com/office/officeart/2005/8/layout/chevron1"/>
  </dgm:cxnLst>
  <dgm:bg>
    <a:noFill/>
  </dgm:bg>
  <dgm:whole>
    <a:ln>
      <a:noFill/>
    </a:ln>
  </dgm:whole>
  <dgm:extLst>
    <a:ext uri="http://schemas.microsoft.com/office/drawing/2008/diagram">
      <dsp:dataModelExt xmlns:dsp="http://schemas.microsoft.com/office/drawing/2008/diagram" xmlns=""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743577B-CB5A-4379-9A23-CDED3CEEFAA6}" type="doc">
      <dgm:prSet loTypeId="urn:microsoft.com/office/officeart/2005/8/layout/chevron1" loCatId="process" qsTypeId="urn:microsoft.com/office/officeart/2005/8/quickstyle/3d2" qsCatId="3D" csTypeId="urn:microsoft.com/office/officeart/2005/8/colors/accent1_2" csCatId="accent1" phldr="1"/>
      <dgm:spPr/>
    </dgm:pt>
    <dgm:pt modelId="{36CE5621-20A6-477C-A835-6A670D0787E0}">
      <dgm:prSet phldrT="[Texto]" custT="1"/>
      <dgm:spPr>
        <a:xfrm>
          <a:off x="637" y="136936"/>
          <a:ext cx="929635" cy="300438"/>
        </a:xfrm>
        <a:solidFill>
          <a:srgbClr val="F2DCDB"/>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r>
            <a:rPr lang="es-CO" sz="600" b="1" dirty="0" smtClean="0">
              <a:solidFill>
                <a:srgbClr val="000000"/>
              </a:solidFill>
              <a:latin typeface="Arial"/>
              <a:ea typeface="+mn-ea"/>
              <a:cs typeface="+mn-cs"/>
            </a:rPr>
            <a:t>METODOS REMOTOS</a:t>
          </a:r>
          <a:endParaRPr lang="es-CO" sz="600" b="1" dirty="0">
            <a:solidFill>
              <a:srgbClr val="000000"/>
            </a:solidFill>
            <a:latin typeface="Arial"/>
            <a:ea typeface="+mn-ea"/>
            <a:cs typeface="+mn-cs"/>
          </a:endParaRPr>
        </a:p>
      </dgm:t>
    </dgm:pt>
    <dgm:pt modelId="{C92B75D3-C920-4ED3-B4FE-DD266382423E}" type="parTrans" cxnId="{3DDE4C7A-91D2-4388-ABFB-6459A4FB99B7}">
      <dgm:prSet/>
      <dgm:spPr/>
      <dgm:t>
        <a:bodyPr/>
        <a:lstStyle/>
        <a:p>
          <a:endParaRPr lang="es-CO" sz="700" b="1">
            <a:solidFill>
              <a:srgbClr val="CCFF33"/>
            </a:solidFill>
          </a:endParaRPr>
        </a:p>
      </dgm:t>
    </dgm:pt>
    <dgm:pt modelId="{DD2CB4A4-D67B-4F27-ADBD-A92523DD9DFC}" type="sibTrans" cxnId="{3DDE4C7A-91D2-4388-ABFB-6459A4FB99B7}">
      <dgm:prSet/>
      <dgm:spPr/>
      <dgm:t>
        <a:bodyPr/>
        <a:lstStyle/>
        <a:p>
          <a:endParaRPr lang="es-CO" sz="700" b="1">
            <a:solidFill>
              <a:srgbClr val="CCFF33"/>
            </a:solidFill>
          </a:endParaRPr>
        </a:p>
      </dgm:t>
    </dgm:pt>
    <dgm:pt modelId="{64BB27C9-5825-4139-B492-424C6F15B9DC}">
      <dgm:prSet phldrT="[Texto]" custT="1"/>
      <dgm:spPr>
        <a:xfrm>
          <a:off x="2487145" y="146761"/>
          <a:ext cx="929635" cy="300438"/>
        </a:xfrm>
        <a:solidFill>
          <a:srgbClr val="FA8832"/>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r>
            <a:rPr lang="es-CO" sz="600" b="1" dirty="0" smtClean="0">
              <a:solidFill>
                <a:srgbClr val="000000"/>
              </a:solidFill>
              <a:latin typeface="Arial"/>
              <a:ea typeface="+mn-ea"/>
              <a:cs typeface="+mn-cs"/>
            </a:rPr>
            <a:t>MUESTREO DE SUBSUELO</a:t>
          </a:r>
          <a:endParaRPr lang="es-CO" sz="600" b="1" dirty="0">
            <a:solidFill>
              <a:srgbClr val="000000"/>
            </a:solidFill>
            <a:latin typeface="Arial"/>
            <a:ea typeface="+mn-ea"/>
            <a:cs typeface="+mn-cs"/>
          </a:endParaRPr>
        </a:p>
      </dgm:t>
    </dgm:pt>
    <dgm:pt modelId="{2AEE646D-25FF-4ECB-9730-CE1017ACF23E}" type="parTrans" cxnId="{DFFBBE66-394D-4554-B34D-E79FEA13B3E9}">
      <dgm:prSet/>
      <dgm:spPr/>
      <dgm:t>
        <a:bodyPr/>
        <a:lstStyle/>
        <a:p>
          <a:endParaRPr lang="es-CO" sz="700" b="1">
            <a:solidFill>
              <a:srgbClr val="CCFF33"/>
            </a:solidFill>
          </a:endParaRPr>
        </a:p>
      </dgm:t>
    </dgm:pt>
    <dgm:pt modelId="{8FF30386-D724-40C0-91EC-1457B8E01CCD}" type="sibTrans" cxnId="{DFFBBE66-394D-4554-B34D-E79FEA13B3E9}">
      <dgm:prSet/>
      <dgm:spPr/>
      <dgm:t>
        <a:bodyPr/>
        <a:lstStyle/>
        <a:p>
          <a:endParaRPr lang="es-CO" sz="700" b="1">
            <a:solidFill>
              <a:srgbClr val="CCFF33"/>
            </a:solidFill>
          </a:endParaRPr>
        </a:p>
      </dgm:t>
    </dgm:pt>
    <dgm:pt modelId="{9BDCF48E-632A-4624-8885-D2ABBDB4C95A}">
      <dgm:prSet phldrT="[Texto]" custT="1"/>
      <dgm:spPr>
        <a:xfrm>
          <a:off x="1634044" y="146761"/>
          <a:ext cx="929635" cy="300438"/>
        </a:xfrm>
        <a:solidFill>
          <a:srgbClr val="F2DCDB"/>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r>
            <a:rPr lang="es-CO" sz="600" b="1" dirty="0" smtClean="0">
              <a:solidFill>
                <a:srgbClr val="000000"/>
              </a:solidFill>
              <a:latin typeface="Arial"/>
              <a:ea typeface="+mn-ea"/>
              <a:cs typeface="+mn-cs"/>
            </a:rPr>
            <a:t>METODOS DE VISUALIZACION</a:t>
          </a:r>
          <a:endParaRPr lang="es-CO" sz="600" b="1" dirty="0">
            <a:solidFill>
              <a:srgbClr val="000000"/>
            </a:solidFill>
            <a:latin typeface="Arial"/>
            <a:ea typeface="+mn-ea"/>
            <a:cs typeface="+mn-cs"/>
          </a:endParaRPr>
        </a:p>
      </dgm:t>
    </dgm:pt>
    <dgm:pt modelId="{58F2B6F1-29C2-4D51-8F22-E8DBB9D93F07}" type="parTrans" cxnId="{A8B917D9-6D9A-447A-BE18-8C04E53A7143}">
      <dgm:prSet/>
      <dgm:spPr/>
      <dgm:t>
        <a:bodyPr/>
        <a:lstStyle/>
        <a:p>
          <a:endParaRPr lang="es-CO" sz="700" b="1"/>
        </a:p>
      </dgm:t>
    </dgm:pt>
    <dgm:pt modelId="{9DD9E58F-5457-43A7-8644-1436D4420D7D}" type="sibTrans" cxnId="{A8B917D9-6D9A-447A-BE18-8C04E53A7143}">
      <dgm:prSet/>
      <dgm:spPr/>
      <dgm:t>
        <a:bodyPr/>
        <a:lstStyle/>
        <a:p>
          <a:endParaRPr lang="es-CO" sz="700" b="1"/>
        </a:p>
      </dgm:t>
    </dgm:pt>
    <dgm:pt modelId="{2F45144C-A55D-BF40-A66E-F10C52D3CAC1}">
      <dgm:prSet phldrT="[Texto]" custT="1"/>
      <dgm:spPr>
        <a:xfrm>
          <a:off x="830497" y="146761"/>
          <a:ext cx="929635" cy="300438"/>
        </a:xfrm>
        <a:solidFill>
          <a:srgbClr val="F2DCDB"/>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r>
            <a:rPr lang="es-CO" sz="600" b="1" dirty="0" smtClean="0">
              <a:solidFill>
                <a:srgbClr val="000000"/>
              </a:solidFill>
              <a:latin typeface="Arial"/>
              <a:ea typeface="+mn-ea"/>
              <a:cs typeface="+mn-cs"/>
            </a:rPr>
            <a:t>METODOS DE SUPERFICIE</a:t>
          </a:r>
          <a:endParaRPr lang="es-CO" sz="600" b="1" dirty="0">
            <a:solidFill>
              <a:srgbClr val="000000"/>
            </a:solidFill>
            <a:latin typeface="Arial"/>
            <a:ea typeface="+mn-ea"/>
            <a:cs typeface="+mn-cs"/>
          </a:endParaRPr>
        </a:p>
      </dgm:t>
    </dgm:pt>
    <dgm:pt modelId="{4EDBC12D-5CAE-5B44-96B2-BC0DC390406E}" type="parTrans" cxnId="{1E98E51C-7273-624E-BF02-66180C2B76A2}">
      <dgm:prSet/>
      <dgm:spPr/>
      <dgm:t>
        <a:bodyPr/>
        <a:lstStyle/>
        <a:p>
          <a:endParaRPr lang="es-ES" sz="1200"/>
        </a:p>
      </dgm:t>
    </dgm:pt>
    <dgm:pt modelId="{3A70B289-BF01-E242-89F9-D60DACF0A1A2}" type="sibTrans" cxnId="{1E98E51C-7273-624E-BF02-66180C2B76A2}">
      <dgm:prSet/>
      <dgm:spPr/>
      <dgm:t>
        <a:bodyPr/>
        <a:lstStyle/>
        <a:p>
          <a:endParaRPr lang="es-ES" sz="1200"/>
        </a:p>
      </dgm:t>
    </dgm:pt>
    <dgm:pt modelId="{58AEB085-47D3-4271-9869-49C163C7C6AA}" type="pres">
      <dgm:prSet presAssocID="{D743577B-CB5A-4379-9A23-CDED3CEEFAA6}" presName="Name0" presStyleCnt="0">
        <dgm:presLayoutVars>
          <dgm:dir/>
          <dgm:animLvl val="lvl"/>
          <dgm:resizeHandles val="exact"/>
        </dgm:presLayoutVars>
      </dgm:prSet>
      <dgm:spPr/>
    </dgm:pt>
    <dgm:pt modelId="{7CD91BE7-FA1D-4881-BEEE-6F055DED23D9}" type="pres">
      <dgm:prSet presAssocID="{36CE5621-20A6-477C-A835-6A670D0787E0}" presName="parTxOnly" presStyleLbl="node1" presStyleIdx="0" presStyleCnt="4" custScaleX="2000000" custScaleY="1615891" custLinFactNeighborX="-24" custLinFactNeighborY="-4713">
        <dgm:presLayoutVars>
          <dgm:chMax val="0"/>
          <dgm:chPref val="0"/>
          <dgm:bulletEnabled val="1"/>
        </dgm:presLayoutVars>
      </dgm:prSet>
      <dgm:spPr>
        <a:prstGeom prst="chevron">
          <a:avLst/>
        </a:prstGeom>
      </dgm:spPr>
      <dgm:t>
        <a:bodyPr/>
        <a:lstStyle/>
        <a:p>
          <a:endParaRPr lang="es-CO"/>
        </a:p>
      </dgm:t>
    </dgm:pt>
    <dgm:pt modelId="{F119EF8C-6432-460A-80CE-09260B2FB95D}" type="pres">
      <dgm:prSet presAssocID="{DD2CB4A4-D67B-4F27-ADBD-A92523DD9DFC}" presName="parTxOnlySpace" presStyleCnt="0"/>
      <dgm:spPr/>
    </dgm:pt>
    <dgm:pt modelId="{42246400-4C41-4440-8F37-757B8B051CC9}" type="pres">
      <dgm:prSet presAssocID="{2F45144C-A55D-BF40-A66E-F10C52D3CAC1}" presName="parTxOnly" presStyleLbl="node1" presStyleIdx="1" presStyleCnt="4" custScaleX="2000000" custScaleY="1615891" custLinFactX="-184658" custLinFactNeighborX="-200000" custLinFactNeighborY="48128">
        <dgm:presLayoutVars>
          <dgm:chMax val="0"/>
          <dgm:chPref val="0"/>
          <dgm:bulletEnabled val="1"/>
        </dgm:presLayoutVars>
      </dgm:prSet>
      <dgm:spPr>
        <a:prstGeom prst="chevron">
          <a:avLst/>
        </a:prstGeom>
      </dgm:spPr>
      <dgm:t>
        <a:bodyPr/>
        <a:lstStyle/>
        <a:p>
          <a:endParaRPr lang="es-ES"/>
        </a:p>
      </dgm:t>
    </dgm:pt>
    <dgm:pt modelId="{409CBD3C-16FB-0A47-9905-0770A2826E1E}" type="pres">
      <dgm:prSet presAssocID="{3A70B289-BF01-E242-89F9-D60DACF0A1A2}" presName="parTxOnlySpace" presStyleCnt="0"/>
      <dgm:spPr/>
    </dgm:pt>
    <dgm:pt modelId="{87DFF3AF-CC2B-4D51-BE8A-3E2C3487BAA1}" type="pres">
      <dgm:prSet presAssocID="{9BDCF48E-632A-4624-8885-D2ABBDB4C95A}" presName="parTxOnly" presStyleLbl="node1" presStyleIdx="2" presStyleCnt="4" custScaleX="2000000" custScaleY="1615891" custLinFactX="-415924" custLinFactNeighborX="-500000" custLinFactNeighborY="48128">
        <dgm:presLayoutVars>
          <dgm:chMax val="0"/>
          <dgm:chPref val="0"/>
          <dgm:bulletEnabled val="1"/>
        </dgm:presLayoutVars>
      </dgm:prSet>
      <dgm:spPr>
        <a:prstGeom prst="chevron">
          <a:avLst/>
        </a:prstGeom>
      </dgm:spPr>
      <dgm:t>
        <a:bodyPr/>
        <a:lstStyle/>
        <a:p>
          <a:endParaRPr lang="es-CO"/>
        </a:p>
      </dgm:t>
    </dgm:pt>
    <dgm:pt modelId="{B4104A2A-7B87-45CA-8362-07D96D146418}" type="pres">
      <dgm:prSet presAssocID="{9DD9E58F-5457-43A7-8644-1436D4420D7D}" presName="parTxOnlySpace" presStyleCnt="0"/>
      <dgm:spPr/>
    </dgm:pt>
    <dgm:pt modelId="{23C92FED-BB10-4AD8-9E24-F72BE72A416A}" type="pres">
      <dgm:prSet presAssocID="{64BB27C9-5825-4139-B492-424C6F15B9DC}" presName="parTxOnly" presStyleLbl="node1" presStyleIdx="3" presStyleCnt="4" custScaleX="2000000" custScaleY="1615891" custLinFactX="-560579" custLinFactNeighborX="-600000" custLinFactNeighborY="48129">
        <dgm:presLayoutVars>
          <dgm:chMax val="0"/>
          <dgm:chPref val="0"/>
          <dgm:bulletEnabled val="1"/>
        </dgm:presLayoutVars>
      </dgm:prSet>
      <dgm:spPr>
        <a:prstGeom prst="chevron">
          <a:avLst/>
        </a:prstGeom>
      </dgm:spPr>
      <dgm:t>
        <a:bodyPr/>
        <a:lstStyle/>
        <a:p>
          <a:endParaRPr lang="es-CO"/>
        </a:p>
      </dgm:t>
    </dgm:pt>
  </dgm:ptLst>
  <dgm:cxnLst>
    <dgm:cxn modelId="{A8B917D9-6D9A-447A-BE18-8C04E53A7143}" srcId="{D743577B-CB5A-4379-9A23-CDED3CEEFAA6}" destId="{9BDCF48E-632A-4624-8885-D2ABBDB4C95A}" srcOrd="2" destOrd="0" parTransId="{58F2B6F1-29C2-4D51-8F22-E8DBB9D93F07}" sibTransId="{9DD9E58F-5457-43A7-8644-1436D4420D7D}"/>
    <dgm:cxn modelId="{DFFBBE66-394D-4554-B34D-E79FEA13B3E9}" srcId="{D743577B-CB5A-4379-9A23-CDED3CEEFAA6}" destId="{64BB27C9-5825-4139-B492-424C6F15B9DC}" srcOrd="3" destOrd="0" parTransId="{2AEE646D-25FF-4ECB-9730-CE1017ACF23E}" sibTransId="{8FF30386-D724-40C0-91EC-1457B8E01CCD}"/>
    <dgm:cxn modelId="{7180DB1F-2DEF-4BA8-9AAF-02C3C3D4FAA9}" type="presOf" srcId="{64BB27C9-5825-4139-B492-424C6F15B9DC}" destId="{23C92FED-BB10-4AD8-9E24-F72BE72A416A}" srcOrd="0" destOrd="0" presId="urn:microsoft.com/office/officeart/2005/8/layout/chevron1"/>
    <dgm:cxn modelId="{04063B88-6329-4FA1-BC2C-F33E52B688AF}" type="presOf" srcId="{36CE5621-20A6-477C-A835-6A670D0787E0}" destId="{7CD91BE7-FA1D-4881-BEEE-6F055DED23D9}" srcOrd="0" destOrd="0" presId="urn:microsoft.com/office/officeart/2005/8/layout/chevron1"/>
    <dgm:cxn modelId="{3DDE4C7A-91D2-4388-ABFB-6459A4FB99B7}" srcId="{D743577B-CB5A-4379-9A23-CDED3CEEFAA6}" destId="{36CE5621-20A6-477C-A835-6A670D0787E0}" srcOrd="0" destOrd="0" parTransId="{C92B75D3-C920-4ED3-B4FE-DD266382423E}" sibTransId="{DD2CB4A4-D67B-4F27-ADBD-A92523DD9DFC}"/>
    <dgm:cxn modelId="{A2F025B3-BE77-4EB8-8E4A-4CCA05F101CC}" type="presOf" srcId="{2F45144C-A55D-BF40-A66E-F10C52D3CAC1}" destId="{42246400-4C41-4440-8F37-757B8B051CC9}" srcOrd="0" destOrd="0" presId="urn:microsoft.com/office/officeart/2005/8/layout/chevron1"/>
    <dgm:cxn modelId="{F9F9C282-4B32-4028-9596-0E0D9053CA96}" type="presOf" srcId="{9BDCF48E-632A-4624-8885-D2ABBDB4C95A}" destId="{87DFF3AF-CC2B-4D51-BE8A-3E2C3487BAA1}" srcOrd="0" destOrd="0" presId="urn:microsoft.com/office/officeart/2005/8/layout/chevron1"/>
    <dgm:cxn modelId="{423BBF79-F18D-49B9-9731-26F5AE9D96A0}" type="presOf" srcId="{D743577B-CB5A-4379-9A23-CDED3CEEFAA6}" destId="{58AEB085-47D3-4271-9869-49C163C7C6AA}" srcOrd="0" destOrd="0" presId="urn:microsoft.com/office/officeart/2005/8/layout/chevron1"/>
    <dgm:cxn modelId="{1E98E51C-7273-624E-BF02-66180C2B76A2}" srcId="{D743577B-CB5A-4379-9A23-CDED3CEEFAA6}" destId="{2F45144C-A55D-BF40-A66E-F10C52D3CAC1}" srcOrd="1" destOrd="0" parTransId="{4EDBC12D-5CAE-5B44-96B2-BC0DC390406E}" sibTransId="{3A70B289-BF01-E242-89F9-D60DACF0A1A2}"/>
    <dgm:cxn modelId="{DC99AC13-6E08-49D6-B00B-25D6A3ED16E1}" type="presParOf" srcId="{58AEB085-47D3-4271-9869-49C163C7C6AA}" destId="{7CD91BE7-FA1D-4881-BEEE-6F055DED23D9}" srcOrd="0" destOrd="0" presId="urn:microsoft.com/office/officeart/2005/8/layout/chevron1"/>
    <dgm:cxn modelId="{E88F1207-DDB5-430B-AEFF-150C66EEFEE8}" type="presParOf" srcId="{58AEB085-47D3-4271-9869-49C163C7C6AA}" destId="{F119EF8C-6432-460A-80CE-09260B2FB95D}" srcOrd="1" destOrd="0" presId="urn:microsoft.com/office/officeart/2005/8/layout/chevron1"/>
    <dgm:cxn modelId="{76D3EABC-DFDF-49E8-87ED-86FAD9541908}" type="presParOf" srcId="{58AEB085-47D3-4271-9869-49C163C7C6AA}" destId="{42246400-4C41-4440-8F37-757B8B051CC9}" srcOrd="2" destOrd="0" presId="urn:microsoft.com/office/officeart/2005/8/layout/chevron1"/>
    <dgm:cxn modelId="{613DC153-763B-471E-B979-CE2FF3707A39}" type="presParOf" srcId="{58AEB085-47D3-4271-9869-49C163C7C6AA}" destId="{409CBD3C-16FB-0A47-9905-0770A2826E1E}" srcOrd="3" destOrd="0" presId="urn:microsoft.com/office/officeart/2005/8/layout/chevron1"/>
    <dgm:cxn modelId="{A5573C15-2456-4B74-8249-B538ADD8ECD8}" type="presParOf" srcId="{58AEB085-47D3-4271-9869-49C163C7C6AA}" destId="{87DFF3AF-CC2B-4D51-BE8A-3E2C3487BAA1}" srcOrd="4" destOrd="0" presId="urn:microsoft.com/office/officeart/2005/8/layout/chevron1"/>
    <dgm:cxn modelId="{D0BF9B70-D451-4B05-80EC-8350DB60B950}" type="presParOf" srcId="{58AEB085-47D3-4271-9869-49C163C7C6AA}" destId="{B4104A2A-7B87-45CA-8362-07D96D146418}" srcOrd="5" destOrd="0" presId="urn:microsoft.com/office/officeart/2005/8/layout/chevron1"/>
    <dgm:cxn modelId="{29313776-EDB2-48CA-BE06-21E902365AB8}" type="presParOf" srcId="{58AEB085-47D3-4271-9869-49C163C7C6AA}" destId="{23C92FED-BB10-4AD8-9E24-F72BE72A416A}" srcOrd="6" destOrd="0" presId="urn:microsoft.com/office/officeart/2005/8/layout/chevron1"/>
  </dgm:cxnLst>
  <dgm:bg>
    <a:noFill/>
  </dgm:bg>
  <dgm:whole>
    <a:ln>
      <a:noFill/>
    </a:ln>
  </dgm:whole>
  <dgm:extLst>
    <a:ext uri="http://schemas.microsoft.com/office/drawing/2008/diagram">
      <dsp:dataModelExt xmlns:dsp="http://schemas.microsoft.com/office/drawing/2008/diagram" xmlns=""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D743577B-CB5A-4379-9A23-CDED3CEEFAA6}" type="doc">
      <dgm:prSet loTypeId="urn:microsoft.com/office/officeart/2005/8/layout/chevron1" loCatId="process" qsTypeId="urn:microsoft.com/office/officeart/2005/8/quickstyle/3d2" qsCatId="3D" csTypeId="urn:microsoft.com/office/officeart/2005/8/colors/accent1_2" csCatId="accent1" phldr="1"/>
      <dgm:spPr/>
    </dgm:pt>
    <dgm:pt modelId="{36CE5621-20A6-477C-A835-6A670D0787E0}">
      <dgm:prSet phldrT="[Texto]" custT="1"/>
      <dgm:spPr>
        <a:xfrm>
          <a:off x="637" y="136936"/>
          <a:ext cx="929635" cy="300438"/>
        </a:xfrm>
        <a:solidFill>
          <a:srgbClr val="F2DCDB"/>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r>
            <a:rPr lang="es-CO" sz="600" b="1" dirty="0" smtClean="0">
              <a:solidFill>
                <a:srgbClr val="000000"/>
              </a:solidFill>
              <a:latin typeface="Arial"/>
              <a:ea typeface="+mn-ea"/>
              <a:cs typeface="+mn-cs"/>
            </a:rPr>
            <a:t>METODOS REMOTOS</a:t>
          </a:r>
          <a:endParaRPr lang="es-CO" sz="600" b="1" dirty="0">
            <a:solidFill>
              <a:srgbClr val="000000"/>
            </a:solidFill>
            <a:latin typeface="Arial"/>
            <a:ea typeface="+mn-ea"/>
            <a:cs typeface="+mn-cs"/>
          </a:endParaRPr>
        </a:p>
      </dgm:t>
    </dgm:pt>
    <dgm:pt modelId="{C92B75D3-C920-4ED3-B4FE-DD266382423E}" type="parTrans" cxnId="{3DDE4C7A-91D2-4388-ABFB-6459A4FB99B7}">
      <dgm:prSet/>
      <dgm:spPr/>
      <dgm:t>
        <a:bodyPr/>
        <a:lstStyle/>
        <a:p>
          <a:endParaRPr lang="es-CO" sz="700" b="1">
            <a:solidFill>
              <a:srgbClr val="CCFF33"/>
            </a:solidFill>
          </a:endParaRPr>
        </a:p>
      </dgm:t>
    </dgm:pt>
    <dgm:pt modelId="{DD2CB4A4-D67B-4F27-ADBD-A92523DD9DFC}" type="sibTrans" cxnId="{3DDE4C7A-91D2-4388-ABFB-6459A4FB99B7}">
      <dgm:prSet/>
      <dgm:spPr/>
      <dgm:t>
        <a:bodyPr/>
        <a:lstStyle/>
        <a:p>
          <a:endParaRPr lang="es-CO" sz="700" b="1">
            <a:solidFill>
              <a:srgbClr val="CCFF33"/>
            </a:solidFill>
          </a:endParaRPr>
        </a:p>
      </dgm:t>
    </dgm:pt>
    <dgm:pt modelId="{64BB27C9-5825-4139-B492-424C6F15B9DC}">
      <dgm:prSet phldrT="[Texto]" custT="1"/>
      <dgm:spPr>
        <a:xfrm>
          <a:off x="2487145" y="146761"/>
          <a:ext cx="929635" cy="300438"/>
        </a:xfrm>
        <a:solidFill>
          <a:srgbClr val="FA8832"/>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r>
            <a:rPr lang="es-CO" sz="600" b="1" dirty="0" smtClean="0">
              <a:solidFill>
                <a:srgbClr val="000000"/>
              </a:solidFill>
              <a:latin typeface="Arial"/>
              <a:ea typeface="+mn-ea"/>
              <a:cs typeface="+mn-cs"/>
            </a:rPr>
            <a:t>MUESTREO DE SUBSUELO</a:t>
          </a:r>
          <a:endParaRPr lang="es-CO" sz="600" b="1" dirty="0">
            <a:solidFill>
              <a:srgbClr val="000000"/>
            </a:solidFill>
            <a:latin typeface="Arial"/>
            <a:ea typeface="+mn-ea"/>
            <a:cs typeface="+mn-cs"/>
          </a:endParaRPr>
        </a:p>
      </dgm:t>
    </dgm:pt>
    <dgm:pt modelId="{2AEE646D-25FF-4ECB-9730-CE1017ACF23E}" type="parTrans" cxnId="{DFFBBE66-394D-4554-B34D-E79FEA13B3E9}">
      <dgm:prSet/>
      <dgm:spPr/>
      <dgm:t>
        <a:bodyPr/>
        <a:lstStyle/>
        <a:p>
          <a:endParaRPr lang="es-CO" sz="700" b="1">
            <a:solidFill>
              <a:srgbClr val="CCFF33"/>
            </a:solidFill>
          </a:endParaRPr>
        </a:p>
      </dgm:t>
    </dgm:pt>
    <dgm:pt modelId="{8FF30386-D724-40C0-91EC-1457B8E01CCD}" type="sibTrans" cxnId="{DFFBBE66-394D-4554-B34D-E79FEA13B3E9}">
      <dgm:prSet/>
      <dgm:spPr/>
      <dgm:t>
        <a:bodyPr/>
        <a:lstStyle/>
        <a:p>
          <a:endParaRPr lang="es-CO" sz="700" b="1">
            <a:solidFill>
              <a:srgbClr val="CCFF33"/>
            </a:solidFill>
          </a:endParaRPr>
        </a:p>
      </dgm:t>
    </dgm:pt>
    <dgm:pt modelId="{9BDCF48E-632A-4624-8885-D2ABBDB4C95A}">
      <dgm:prSet phldrT="[Texto]" custT="1"/>
      <dgm:spPr>
        <a:xfrm>
          <a:off x="1634044" y="146761"/>
          <a:ext cx="929635" cy="300438"/>
        </a:xfrm>
        <a:solidFill>
          <a:srgbClr val="F2DCDB"/>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r>
            <a:rPr lang="es-CO" sz="600" b="1" dirty="0" smtClean="0">
              <a:solidFill>
                <a:srgbClr val="000000"/>
              </a:solidFill>
              <a:latin typeface="Arial"/>
              <a:ea typeface="+mn-ea"/>
              <a:cs typeface="+mn-cs"/>
            </a:rPr>
            <a:t>METODOS DE VISUALIZACION</a:t>
          </a:r>
          <a:endParaRPr lang="es-CO" sz="600" b="1" dirty="0">
            <a:solidFill>
              <a:srgbClr val="000000"/>
            </a:solidFill>
            <a:latin typeface="Arial"/>
            <a:ea typeface="+mn-ea"/>
            <a:cs typeface="+mn-cs"/>
          </a:endParaRPr>
        </a:p>
      </dgm:t>
    </dgm:pt>
    <dgm:pt modelId="{58F2B6F1-29C2-4D51-8F22-E8DBB9D93F07}" type="parTrans" cxnId="{A8B917D9-6D9A-447A-BE18-8C04E53A7143}">
      <dgm:prSet/>
      <dgm:spPr/>
      <dgm:t>
        <a:bodyPr/>
        <a:lstStyle/>
        <a:p>
          <a:endParaRPr lang="es-CO" sz="700" b="1"/>
        </a:p>
      </dgm:t>
    </dgm:pt>
    <dgm:pt modelId="{9DD9E58F-5457-43A7-8644-1436D4420D7D}" type="sibTrans" cxnId="{A8B917D9-6D9A-447A-BE18-8C04E53A7143}">
      <dgm:prSet/>
      <dgm:spPr/>
      <dgm:t>
        <a:bodyPr/>
        <a:lstStyle/>
        <a:p>
          <a:endParaRPr lang="es-CO" sz="700" b="1"/>
        </a:p>
      </dgm:t>
    </dgm:pt>
    <dgm:pt modelId="{2F45144C-A55D-BF40-A66E-F10C52D3CAC1}">
      <dgm:prSet phldrT="[Texto]" custT="1"/>
      <dgm:spPr>
        <a:xfrm>
          <a:off x="830497" y="146761"/>
          <a:ext cx="929635" cy="300438"/>
        </a:xfrm>
        <a:solidFill>
          <a:srgbClr val="F2DCDB"/>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r>
            <a:rPr lang="es-CO" sz="600" b="1" dirty="0" smtClean="0">
              <a:solidFill>
                <a:srgbClr val="000000"/>
              </a:solidFill>
              <a:latin typeface="Arial"/>
              <a:ea typeface="+mn-ea"/>
              <a:cs typeface="+mn-cs"/>
            </a:rPr>
            <a:t>METODOS DE SUPERFICIE</a:t>
          </a:r>
          <a:endParaRPr lang="es-CO" sz="600" b="1" dirty="0">
            <a:solidFill>
              <a:srgbClr val="000000"/>
            </a:solidFill>
            <a:latin typeface="Arial"/>
            <a:ea typeface="+mn-ea"/>
            <a:cs typeface="+mn-cs"/>
          </a:endParaRPr>
        </a:p>
      </dgm:t>
    </dgm:pt>
    <dgm:pt modelId="{4EDBC12D-5CAE-5B44-96B2-BC0DC390406E}" type="parTrans" cxnId="{1E98E51C-7273-624E-BF02-66180C2B76A2}">
      <dgm:prSet/>
      <dgm:spPr/>
      <dgm:t>
        <a:bodyPr/>
        <a:lstStyle/>
        <a:p>
          <a:endParaRPr lang="es-ES" sz="1200"/>
        </a:p>
      </dgm:t>
    </dgm:pt>
    <dgm:pt modelId="{3A70B289-BF01-E242-89F9-D60DACF0A1A2}" type="sibTrans" cxnId="{1E98E51C-7273-624E-BF02-66180C2B76A2}">
      <dgm:prSet/>
      <dgm:spPr/>
      <dgm:t>
        <a:bodyPr/>
        <a:lstStyle/>
        <a:p>
          <a:endParaRPr lang="es-ES" sz="1200"/>
        </a:p>
      </dgm:t>
    </dgm:pt>
    <dgm:pt modelId="{58AEB085-47D3-4271-9869-49C163C7C6AA}" type="pres">
      <dgm:prSet presAssocID="{D743577B-CB5A-4379-9A23-CDED3CEEFAA6}" presName="Name0" presStyleCnt="0">
        <dgm:presLayoutVars>
          <dgm:dir/>
          <dgm:animLvl val="lvl"/>
          <dgm:resizeHandles val="exact"/>
        </dgm:presLayoutVars>
      </dgm:prSet>
      <dgm:spPr/>
    </dgm:pt>
    <dgm:pt modelId="{7CD91BE7-FA1D-4881-BEEE-6F055DED23D9}" type="pres">
      <dgm:prSet presAssocID="{36CE5621-20A6-477C-A835-6A670D0787E0}" presName="parTxOnly" presStyleLbl="node1" presStyleIdx="0" presStyleCnt="4" custScaleX="2000000" custScaleY="1615891" custLinFactNeighborX="-24" custLinFactNeighborY="-4713">
        <dgm:presLayoutVars>
          <dgm:chMax val="0"/>
          <dgm:chPref val="0"/>
          <dgm:bulletEnabled val="1"/>
        </dgm:presLayoutVars>
      </dgm:prSet>
      <dgm:spPr>
        <a:prstGeom prst="chevron">
          <a:avLst/>
        </a:prstGeom>
      </dgm:spPr>
      <dgm:t>
        <a:bodyPr/>
        <a:lstStyle/>
        <a:p>
          <a:endParaRPr lang="es-CO"/>
        </a:p>
      </dgm:t>
    </dgm:pt>
    <dgm:pt modelId="{F119EF8C-6432-460A-80CE-09260B2FB95D}" type="pres">
      <dgm:prSet presAssocID="{DD2CB4A4-D67B-4F27-ADBD-A92523DD9DFC}" presName="parTxOnlySpace" presStyleCnt="0"/>
      <dgm:spPr/>
    </dgm:pt>
    <dgm:pt modelId="{42246400-4C41-4440-8F37-757B8B051CC9}" type="pres">
      <dgm:prSet presAssocID="{2F45144C-A55D-BF40-A66E-F10C52D3CAC1}" presName="parTxOnly" presStyleLbl="node1" presStyleIdx="1" presStyleCnt="4" custScaleX="2000000" custScaleY="1615891" custLinFactX="-184658" custLinFactNeighborX="-200000" custLinFactNeighborY="48128">
        <dgm:presLayoutVars>
          <dgm:chMax val="0"/>
          <dgm:chPref val="0"/>
          <dgm:bulletEnabled val="1"/>
        </dgm:presLayoutVars>
      </dgm:prSet>
      <dgm:spPr>
        <a:prstGeom prst="chevron">
          <a:avLst/>
        </a:prstGeom>
      </dgm:spPr>
      <dgm:t>
        <a:bodyPr/>
        <a:lstStyle/>
        <a:p>
          <a:endParaRPr lang="es-ES"/>
        </a:p>
      </dgm:t>
    </dgm:pt>
    <dgm:pt modelId="{409CBD3C-16FB-0A47-9905-0770A2826E1E}" type="pres">
      <dgm:prSet presAssocID="{3A70B289-BF01-E242-89F9-D60DACF0A1A2}" presName="parTxOnlySpace" presStyleCnt="0"/>
      <dgm:spPr/>
    </dgm:pt>
    <dgm:pt modelId="{87DFF3AF-CC2B-4D51-BE8A-3E2C3487BAA1}" type="pres">
      <dgm:prSet presAssocID="{9BDCF48E-632A-4624-8885-D2ABBDB4C95A}" presName="parTxOnly" presStyleLbl="node1" presStyleIdx="2" presStyleCnt="4" custScaleX="2000000" custScaleY="1615891" custLinFactX="-415924" custLinFactNeighborX="-500000" custLinFactNeighborY="48128">
        <dgm:presLayoutVars>
          <dgm:chMax val="0"/>
          <dgm:chPref val="0"/>
          <dgm:bulletEnabled val="1"/>
        </dgm:presLayoutVars>
      </dgm:prSet>
      <dgm:spPr>
        <a:prstGeom prst="chevron">
          <a:avLst/>
        </a:prstGeom>
      </dgm:spPr>
      <dgm:t>
        <a:bodyPr/>
        <a:lstStyle/>
        <a:p>
          <a:endParaRPr lang="es-CO"/>
        </a:p>
      </dgm:t>
    </dgm:pt>
    <dgm:pt modelId="{B4104A2A-7B87-45CA-8362-07D96D146418}" type="pres">
      <dgm:prSet presAssocID="{9DD9E58F-5457-43A7-8644-1436D4420D7D}" presName="parTxOnlySpace" presStyleCnt="0"/>
      <dgm:spPr/>
    </dgm:pt>
    <dgm:pt modelId="{23C92FED-BB10-4AD8-9E24-F72BE72A416A}" type="pres">
      <dgm:prSet presAssocID="{64BB27C9-5825-4139-B492-424C6F15B9DC}" presName="parTxOnly" presStyleLbl="node1" presStyleIdx="3" presStyleCnt="4" custScaleX="2000000" custScaleY="1615891" custLinFactX="-560579" custLinFactNeighborX="-600000" custLinFactNeighborY="48129">
        <dgm:presLayoutVars>
          <dgm:chMax val="0"/>
          <dgm:chPref val="0"/>
          <dgm:bulletEnabled val="1"/>
        </dgm:presLayoutVars>
      </dgm:prSet>
      <dgm:spPr>
        <a:prstGeom prst="chevron">
          <a:avLst/>
        </a:prstGeom>
      </dgm:spPr>
      <dgm:t>
        <a:bodyPr/>
        <a:lstStyle/>
        <a:p>
          <a:endParaRPr lang="es-CO"/>
        </a:p>
      </dgm:t>
    </dgm:pt>
  </dgm:ptLst>
  <dgm:cxnLst>
    <dgm:cxn modelId="{A8B917D9-6D9A-447A-BE18-8C04E53A7143}" srcId="{D743577B-CB5A-4379-9A23-CDED3CEEFAA6}" destId="{9BDCF48E-632A-4624-8885-D2ABBDB4C95A}" srcOrd="2" destOrd="0" parTransId="{58F2B6F1-29C2-4D51-8F22-E8DBB9D93F07}" sibTransId="{9DD9E58F-5457-43A7-8644-1436D4420D7D}"/>
    <dgm:cxn modelId="{DFFBBE66-394D-4554-B34D-E79FEA13B3E9}" srcId="{D743577B-CB5A-4379-9A23-CDED3CEEFAA6}" destId="{64BB27C9-5825-4139-B492-424C6F15B9DC}" srcOrd="3" destOrd="0" parTransId="{2AEE646D-25FF-4ECB-9730-CE1017ACF23E}" sibTransId="{8FF30386-D724-40C0-91EC-1457B8E01CCD}"/>
    <dgm:cxn modelId="{C7E9D32E-66A1-4C0E-ADBD-D9C471669230}" type="presOf" srcId="{D743577B-CB5A-4379-9A23-CDED3CEEFAA6}" destId="{58AEB085-47D3-4271-9869-49C163C7C6AA}" srcOrd="0" destOrd="0" presId="urn:microsoft.com/office/officeart/2005/8/layout/chevron1"/>
    <dgm:cxn modelId="{C3C0910B-812D-41FB-A0BE-138BDA53E242}" type="presOf" srcId="{36CE5621-20A6-477C-A835-6A670D0787E0}" destId="{7CD91BE7-FA1D-4881-BEEE-6F055DED23D9}" srcOrd="0" destOrd="0" presId="urn:microsoft.com/office/officeart/2005/8/layout/chevron1"/>
    <dgm:cxn modelId="{B99D1EA2-4F03-43F1-A837-6D2327D7FA46}" type="presOf" srcId="{64BB27C9-5825-4139-B492-424C6F15B9DC}" destId="{23C92FED-BB10-4AD8-9E24-F72BE72A416A}" srcOrd="0" destOrd="0" presId="urn:microsoft.com/office/officeart/2005/8/layout/chevron1"/>
    <dgm:cxn modelId="{92C8A732-246C-42CC-A923-D23B1077B367}" type="presOf" srcId="{9BDCF48E-632A-4624-8885-D2ABBDB4C95A}" destId="{87DFF3AF-CC2B-4D51-BE8A-3E2C3487BAA1}" srcOrd="0" destOrd="0" presId="urn:microsoft.com/office/officeart/2005/8/layout/chevron1"/>
    <dgm:cxn modelId="{3DDE4C7A-91D2-4388-ABFB-6459A4FB99B7}" srcId="{D743577B-CB5A-4379-9A23-CDED3CEEFAA6}" destId="{36CE5621-20A6-477C-A835-6A670D0787E0}" srcOrd="0" destOrd="0" parTransId="{C92B75D3-C920-4ED3-B4FE-DD266382423E}" sibTransId="{DD2CB4A4-D67B-4F27-ADBD-A92523DD9DFC}"/>
    <dgm:cxn modelId="{1E98E51C-7273-624E-BF02-66180C2B76A2}" srcId="{D743577B-CB5A-4379-9A23-CDED3CEEFAA6}" destId="{2F45144C-A55D-BF40-A66E-F10C52D3CAC1}" srcOrd="1" destOrd="0" parTransId="{4EDBC12D-5CAE-5B44-96B2-BC0DC390406E}" sibTransId="{3A70B289-BF01-E242-89F9-D60DACF0A1A2}"/>
    <dgm:cxn modelId="{FFDC1D6D-9C2E-4A5D-B065-7A93F1FDFE15}" type="presOf" srcId="{2F45144C-A55D-BF40-A66E-F10C52D3CAC1}" destId="{42246400-4C41-4440-8F37-757B8B051CC9}" srcOrd="0" destOrd="0" presId="urn:microsoft.com/office/officeart/2005/8/layout/chevron1"/>
    <dgm:cxn modelId="{9B59F019-E0D1-4A07-85F3-3CA4B213EE18}" type="presParOf" srcId="{58AEB085-47D3-4271-9869-49C163C7C6AA}" destId="{7CD91BE7-FA1D-4881-BEEE-6F055DED23D9}" srcOrd="0" destOrd="0" presId="urn:microsoft.com/office/officeart/2005/8/layout/chevron1"/>
    <dgm:cxn modelId="{3080E7B8-55F4-46D9-A3E1-AF5A3F26AC7C}" type="presParOf" srcId="{58AEB085-47D3-4271-9869-49C163C7C6AA}" destId="{F119EF8C-6432-460A-80CE-09260B2FB95D}" srcOrd="1" destOrd="0" presId="urn:microsoft.com/office/officeart/2005/8/layout/chevron1"/>
    <dgm:cxn modelId="{A2275462-E046-4E2A-B365-5F563805A82B}" type="presParOf" srcId="{58AEB085-47D3-4271-9869-49C163C7C6AA}" destId="{42246400-4C41-4440-8F37-757B8B051CC9}" srcOrd="2" destOrd="0" presId="urn:microsoft.com/office/officeart/2005/8/layout/chevron1"/>
    <dgm:cxn modelId="{67A06B58-1008-4DDA-87A5-E9A182BF7E33}" type="presParOf" srcId="{58AEB085-47D3-4271-9869-49C163C7C6AA}" destId="{409CBD3C-16FB-0A47-9905-0770A2826E1E}" srcOrd="3" destOrd="0" presId="urn:microsoft.com/office/officeart/2005/8/layout/chevron1"/>
    <dgm:cxn modelId="{A268F1F5-51AA-404C-9612-7FFFB7D61899}" type="presParOf" srcId="{58AEB085-47D3-4271-9869-49C163C7C6AA}" destId="{87DFF3AF-CC2B-4D51-BE8A-3E2C3487BAA1}" srcOrd="4" destOrd="0" presId="urn:microsoft.com/office/officeart/2005/8/layout/chevron1"/>
    <dgm:cxn modelId="{933C59A9-6EAA-4CA5-B23C-0778DE600D02}" type="presParOf" srcId="{58AEB085-47D3-4271-9869-49C163C7C6AA}" destId="{B4104A2A-7B87-45CA-8362-07D96D146418}" srcOrd="5" destOrd="0" presId="urn:microsoft.com/office/officeart/2005/8/layout/chevron1"/>
    <dgm:cxn modelId="{33B17575-CF35-4B07-A148-654DDB00E75D}" type="presParOf" srcId="{58AEB085-47D3-4271-9869-49C163C7C6AA}" destId="{23C92FED-BB10-4AD8-9E24-F72BE72A416A}" srcOrd="6" destOrd="0" presId="urn:microsoft.com/office/officeart/2005/8/layout/chevron1"/>
  </dgm:cxnLst>
  <dgm:bg>
    <a:noFill/>
  </dgm:bg>
  <dgm:whole>
    <a:ln>
      <a:noFill/>
    </a:ln>
  </dgm:whole>
  <dgm:extLst>
    <a:ext uri="http://schemas.microsoft.com/office/drawing/2008/diagram">
      <dsp:dataModelExt xmlns:dsp="http://schemas.microsoft.com/office/drawing/2008/diagram" xmlns=""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2EE1AD68-E90F-4157-96C3-6A517DDCBD32}" type="doc">
      <dgm:prSet loTypeId="urn:microsoft.com/office/officeart/2005/8/layout/lProcess2" loCatId="list" qsTypeId="urn:microsoft.com/office/officeart/2005/8/quickstyle/simple4" qsCatId="simple" csTypeId="urn:microsoft.com/office/officeart/2005/8/colors/colorful5" csCatId="colorful" phldr="1"/>
      <dgm:spPr/>
      <dgm:t>
        <a:bodyPr/>
        <a:lstStyle/>
        <a:p>
          <a:endParaRPr lang="es-CO"/>
        </a:p>
      </dgm:t>
    </dgm:pt>
    <dgm:pt modelId="{E3FD3253-C82A-4C6C-958E-17BA5955BF20}">
      <dgm:prSet phldrT="[Texto]" custT="1"/>
      <dgm:spPr>
        <a:xfrm>
          <a:off x="0" y="0"/>
          <a:ext cx="1724332" cy="3744416"/>
        </a:xfrm>
        <a:solidFill>
          <a:srgbClr val="E2CAAA">
            <a:tint val="40000"/>
            <a:hueOff val="0"/>
            <a:satOff val="0"/>
            <a:lumOff val="0"/>
            <a:alphaOff val="0"/>
          </a:srgbClr>
        </a:solidFill>
        <a:ln>
          <a:noFill/>
        </a:ln>
        <a:effectLst>
          <a:outerShdw blurRad="40000" dist="23000" dir="5400000" rotWithShape="0">
            <a:srgbClr val="000000">
              <a:alpha val="35000"/>
            </a:srgbClr>
          </a:outerShdw>
        </a:effectLst>
      </dgm:spPr>
      <dgm:t>
        <a:bodyPr/>
        <a:lstStyle/>
        <a:p>
          <a:r>
            <a:rPr lang="es-CO" sz="1400" dirty="0" smtClean="0">
              <a:solidFill>
                <a:srgbClr val="000000">
                  <a:hueOff val="0"/>
                  <a:satOff val="0"/>
                  <a:lumOff val="0"/>
                  <a:alphaOff val="0"/>
                </a:srgbClr>
              </a:solidFill>
              <a:latin typeface="Arial"/>
              <a:ea typeface="+mn-ea"/>
              <a:cs typeface="+mn-cs"/>
            </a:rPr>
            <a:t>FACTOR</a:t>
          </a:r>
          <a:endParaRPr lang="es-CO" sz="1400" dirty="0">
            <a:solidFill>
              <a:srgbClr val="000000">
                <a:hueOff val="0"/>
                <a:satOff val="0"/>
                <a:lumOff val="0"/>
                <a:alphaOff val="0"/>
              </a:srgbClr>
            </a:solidFill>
            <a:latin typeface="Arial"/>
            <a:ea typeface="+mn-ea"/>
            <a:cs typeface="+mn-cs"/>
          </a:endParaRPr>
        </a:p>
      </dgm:t>
    </dgm:pt>
    <dgm:pt modelId="{A5F89D42-B349-4046-B998-A6503B05CE9F}" type="parTrans" cxnId="{1508A1C4-451D-4B41-9614-517C2420BCC0}">
      <dgm:prSet/>
      <dgm:spPr/>
      <dgm:t>
        <a:bodyPr/>
        <a:lstStyle/>
        <a:p>
          <a:endParaRPr lang="es-CO"/>
        </a:p>
      </dgm:t>
    </dgm:pt>
    <dgm:pt modelId="{3B8122FD-FAED-40E6-8F76-508AEDB5A1E6}" type="sibTrans" cxnId="{1508A1C4-451D-4B41-9614-517C2420BCC0}">
      <dgm:prSet/>
      <dgm:spPr/>
      <dgm:t>
        <a:bodyPr/>
        <a:lstStyle/>
        <a:p>
          <a:endParaRPr lang="es-CO"/>
        </a:p>
      </dgm:t>
    </dgm:pt>
    <dgm:pt modelId="{5FADEB5C-6A85-4FAB-A5E2-6018AB70220C}">
      <dgm:prSet phldrT="[Texto]" custT="1"/>
      <dgm:spPr>
        <a:xfrm>
          <a:off x="125809" y="823774"/>
          <a:ext cx="1486832" cy="433176"/>
        </a:xfrm>
        <a:gradFill rotWithShape="0">
          <a:gsLst>
            <a:gs pos="0">
              <a:srgbClr val="E2CAAA">
                <a:hueOff val="0"/>
                <a:satOff val="0"/>
                <a:lumOff val="0"/>
                <a:alphaOff val="0"/>
                <a:shade val="51000"/>
                <a:satMod val="130000"/>
              </a:srgbClr>
            </a:gs>
            <a:gs pos="80000">
              <a:srgbClr val="E2CAAA">
                <a:hueOff val="0"/>
                <a:satOff val="0"/>
                <a:lumOff val="0"/>
                <a:alphaOff val="0"/>
                <a:shade val="93000"/>
                <a:satMod val="130000"/>
              </a:srgbClr>
            </a:gs>
            <a:gs pos="100000">
              <a:srgbClr val="E2CAAA">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es-CO" sz="1200" u="none" strike="noStrike" dirty="0" smtClean="0">
              <a:solidFill>
                <a:srgbClr val="000000"/>
              </a:solidFill>
              <a:effectLst/>
              <a:latin typeface="Arial"/>
              <a:ea typeface="+mn-ea"/>
              <a:cs typeface="+mn-cs"/>
            </a:rPr>
            <a:t>Entorno de control </a:t>
          </a:r>
          <a:endParaRPr lang="es-CO" sz="1200" dirty="0">
            <a:solidFill>
              <a:srgbClr val="000000"/>
            </a:solidFill>
            <a:latin typeface="Arial"/>
            <a:ea typeface="+mn-ea"/>
            <a:cs typeface="+mn-cs"/>
          </a:endParaRPr>
        </a:p>
      </dgm:t>
    </dgm:pt>
    <dgm:pt modelId="{89E61C55-AF5A-48D1-8E72-DC1121BFF0C4}" type="parTrans" cxnId="{C1C228CC-E87E-4F00-8C7B-27743C163344}">
      <dgm:prSet/>
      <dgm:spPr/>
      <dgm:t>
        <a:bodyPr/>
        <a:lstStyle/>
        <a:p>
          <a:endParaRPr lang="es-CO"/>
        </a:p>
      </dgm:t>
    </dgm:pt>
    <dgm:pt modelId="{2EC9DB7B-99FD-4EA6-B0D6-25C0330D364E}" type="sibTrans" cxnId="{C1C228CC-E87E-4F00-8C7B-27743C163344}">
      <dgm:prSet/>
      <dgm:spPr/>
      <dgm:t>
        <a:bodyPr/>
        <a:lstStyle/>
        <a:p>
          <a:endParaRPr lang="es-CO"/>
        </a:p>
      </dgm:t>
    </dgm:pt>
    <dgm:pt modelId="{94538ECF-4DE0-476E-A669-F97A26FB2FA7}">
      <dgm:prSet phldrT="[Texto]" custT="1"/>
      <dgm:spPr>
        <a:xfrm>
          <a:off x="125809" y="1422877"/>
          <a:ext cx="1486832" cy="433176"/>
        </a:xfrm>
        <a:gradFill rotWithShape="0">
          <a:gsLst>
            <a:gs pos="0">
              <a:srgbClr val="E2CAAA">
                <a:hueOff val="242506"/>
                <a:satOff val="-120"/>
                <a:lumOff val="-2456"/>
                <a:alphaOff val="0"/>
                <a:shade val="51000"/>
                <a:satMod val="130000"/>
              </a:srgbClr>
            </a:gs>
            <a:gs pos="80000">
              <a:srgbClr val="E2CAAA">
                <a:hueOff val="242506"/>
                <a:satOff val="-120"/>
                <a:lumOff val="-2456"/>
                <a:alphaOff val="0"/>
                <a:shade val="93000"/>
                <a:satMod val="130000"/>
              </a:srgbClr>
            </a:gs>
            <a:gs pos="100000">
              <a:srgbClr val="E2CAAA">
                <a:hueOff val="242506"/>
                <a:satOff val="-120"/>
                <a:lumOff val="-2456"/>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es-CO" sz="1200" u="none" strike="noStrike" dirty="0" smtClean="0">
              <a:solidFill>
                <a:srgbClr val="000000"/>
              </a:solidFill>
              <a:effectLst/>
              <a:latin typeface="Arial"/>
              <a:ea typeface="+mn-ea"/>
              <a:cs typeface="+mn-cs"/>
            </a:rPr>
            <a:t>Información y comunicación</a:t>
          </a:r>
          <a:endParaRPr lang="es-CO" sz="1200" dirty="0">
            <a:solidFill>
              <a:srgbClr val="000000"/>
            </a:solidFill>
            <a:latin typeface="Arial"/>
            <a:ea typeface="+mn-ea"/>
            <a:cs typeface="+mn-cs"/>
          </a:endParaRPr>
        </a:p>
      </dgm:t>
    </dgm:pt>
    <dgm:pt modelId="{76396BCC-0A92-4E30-B8DC-57121A824D4C}" type="parTrans" cxnId="{52355303-CC05-45B8-8EC3-66CDD262149B}">
      <dgm:prSet/>
      <dgm:spPr/>
      <dgm:t>
        <a:bodyPr/>
        <a:lstStyle/>
        <a:p>
          <a:endParaRPr lang="es-CO"/>
        </a:p>
      </dgm:t>
    </dgm:pt>
    <dgm:pt modelId="{125BA4F7-8FBD-4836-B920-E559625B6C4E}" type="sibTrans" cxnId="{52355303-CC05-45B8-8EC3-66CDD262149B}">
      <dgm:prSet/>
      <dgm:spPr/>
      <dgm:t>
        <a:bodyPr/>
        <a:lstStyle/>
        <a:p>
          <a:endParaRPr lang="es-CO"/>
        </a:p>
      </dgm:t>
    </dgm:pt>
    <dgm:pt modelId="{CD79C481-AE0C-47F7-9B79-02C22D29ABC3}">
      <dgm:prSet phldrT="[Texto]" custT="1"/>
      <dgm:spPr>
        <a:xfrm>
          <a:off x="1811897" y="0"/>
          <a:ext cx="1444235" cy="3744416"/>
        </a:xfrm>
        <a:solidFill>
          <a:srgbClr val="E2CAAA">
            <a:tint val="40000"/>
            <a:hueOff val="0"/>
            <a:satOff val="0"/>
            <a:lumOff val="0"/>
            <a:alphaOff val="0"/>
          </a:srgbClr>
        </a:solidFill>
        <a:ln>
          <a:noFill/>
        </a:ln>
        <a:effectLst>
          <a:outerShdw blurRad="40000" dist="23000" dir="5400000" rotWithShape="0">
            <a:srgbClr val="000000">
              <a:alpha val="35000"/>
            </a:srgbClr>
          </a:outerShdw>
        </a:effectLst>
      </dgm:spPr>
      <dgm:t>
        <a:bodyPr/>
        <a:lstStyle/>
        <a:p>
          <a:r>
            <a:rPr lang="es-CO" sz="1400" dirty="0" smtClean="0">
              <a:solidFill>
                <a:srgbClr val="000000">
                  <a:hueOff val="0"/>
                  <a:satOff val="0"/>
                  <a:lumOff val="0"/>
                  <a:alphaOff val="0"/>
                </a:srgbClr>
              </a:solidFill>
              <a:latin typeface="Arial"/>
              <a:ea typeface="+mn-ea"/>
              <a:cs typeface="+mn-cs"/>
            </a:rPr>
            <a:t>PUNTAJE</a:t>
          </a:r>
          <a:endParaRPr lang="es-CO" sz="1400" dirty="0">
            <a:solidFill>
              <a:srgbClr val="000000">
                <a:hueOff val="0"/>
                <a:satOff val="0"/>
                <a:lumOff val="0"/>
                <a:alphaOff val="0"/>
              </a:srgbClr>
            </a:solidFill>
            <a:latin typeface="Arial"/>
            <a:ea typeface="+mn-ea"/>
            <a:cs typeface="+mn-cs"/>
          </a:endParaRPr>
        </a:p>
      </dgm:t>
    </dgm:pt>
    <dgm:pt modelId="{6FDB28DE-273E-4CCF-AEE3-559C6C117468}" type="parTrans" cxnId="{1CDA63EC-3B02-4780-ABC4-5934C9212212}">
      <dgm:prSet/>
      <dgm:spPr/>
      <dgm:t>
        <a:bodyPr/>
        <a:lstStyle/>
        <a:p>
          <a:endParaRPr lang="es-CO"/>
        </a:p>
      </dgm:t>
    </dgm:pt>
    <dgm:pt modelId="{EA9212FA-A97C-4E2C-9462-69EEA45251C4}" type="sibTrans" cxnId="{1CDA63EC-3B02-4780-ABC4-5934C9212212}">
      <dgm:prSet/>
      <dgm:spPr/>
      <dgm:t>
        <a:bodyPr/>
        <a:lstStyle/>
        <a:p>
          <a:endParaRPr lang="es-CO"/>
        </a:p>
      </dgm:t>
    </dgm:pt>
    <dgm:pt modelId="{D1AA90E6-3401-4CC9-88E8-5C19C7D0224E}">
      <dgm:prSet phldrT="[Texto]" custT="1"/>
      <dgm:spPr>
        <a:xfrm>
          <a:off x="2052997" y="823774"/>
          <a:ext cx="977933" cy="433176"/>
        </a:xfrm>
        <a:gradFill rotWithShape="0">
          <a:gsLst>
            <a:gs pos="0">
              <a:srgbClr val="E2CAAA">
                <a:hueOff val="1212530"/>
                <a:satOff val="-601"/>
                <a:lumOff val="-12281"/>
                <a:alphaOff val="0"/>
                <a:shade val="51000"/>
                <a:satMod val="130000"/>
              </a:srgbClr>
            </a:gs>
            <a:gs pos="80000">
              <a:srgbClr val="E2CAAA">
                <a:hueOff val="1212530"/>
                <a:satOff val="-601"/>
                <a:lumOff val="-12281"/>
                <a:alphaOff val="0"/>
                <a:shade val="93000"/>
                <a:satMod val="130000"/>
              </a:srgbClr>
            </a:gs>
            <a:gs pos="100000">
              <a:srgbClr val="E2CAAA">
                <a:hueOff val="1212530"/>
                <a:satOff val="-601"/>
                <a:lumOff val="-12281"/>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es-CO" sz="1200" u="none" strike="noStrike" dirty="0" smtClean="0">
              <a:solidFill>
                <a:srgbClr val="000000"/>
              </a:solidFill>
              <a:effectLst/>
              <a:latin typeface="Arial"/>
              <a:ea typeface="+mn-ea"/>
              <a:cs typeface="+mn-cs"/>
            </a:rPr>
            <a:t>3,38</a:t>
          </a:r>
          <a:endParaRPr lang="es-CO" sz="1200" dirty="0">
            <a:solidFill>
              <a:srgbClr val="000000"/>
            </a:solidFill>
            <a:latin typeface="Arial"/>
            <a:ea typeface="+mn-ea"/>
            <a:cs typeface="+mn-cs"/>
          </a:endParaRPr>
        </a:p>
      </dgm:t>
    </dgm:pt>
    <dgm:pt modelId="{F7E2E3A9-916A-4CC2-A706-9A43EC58930B}" type="parTrans" cxnId="{3DB89D74-283F-473F-9B56-CB39FF401EF3}">
      <dgm:prSet/>
      <dgm:spPr/>
      <dgm:t>
        <a:bodyPr/>
        <a:lstStyle/>
        <a:p>
          <a:endParaRPr lang="es-CO"/>
        </a:p>
      </dgm:t>
    </dgm:pt>
    <dgm:pt modelId="{8CD4E545-2C32-459F-BA81-EF7FF54DDE9C}" type="sibTrans" cxnId="{3DB89D74-283F-473F-9B56-CB39FF401EF3}">
      <dgm:prSet/>
      <dgm:spPr/>
      <dgm:t>
        <a:bodyPr/>
        <a:lstStyle/>
        <a:p>
          <a:endParaRPr lang="es-CO"/>
        </a:p>
      </dgm:t>
    </dgm:pt>
    <dgm:pt modelId="{9BB8DDB0-3BEA-4707-B224-B5C10D490E45}">
      <dgm:prSet phldrT="[Texto]" custT="1"/>
      <dgm:spPr>
        <a:xfrm>
          <a:off x="2052997" y="1422877"/>
          <a:ext cx="977933" cy="433176"/>
        </a:xfrm>
        <a:gradFill rotWithShape="0">
          <a:gsLst>
            <a:gs pos="0">
              <a:srgbClr val="E2CAAA">
                <a:hueOff val="1455037"/>
                <a:satOff val="-721"/>
                <a:lumOff val="-14737"/>
                <a:alphaOff val="0"/>
                <a:shade val="51000"/>
                <a:satMod val="130000"/>
              </a:srgbClr>
            </a:gs>
            <a:gs pos="80000">
              <a:srgbClr val="E2CAAA">
                <a:hueOff val="1455037"/>
                <a:satOff val="-721"/>
                <a:lumOff val="-14737"/>
                <a:alphaOff val="0"/>
                <a:shade val="93000"/>
                <a:satMod val="130000"/>
              </a:srgbClr>
            </a:gs>
            <a:gs pos="100000">
              <a:srgbClr val="E2CAAA">
                <a:hueOff val="1455037"/>
                <a:satOff val="-721"/>
                <a:lumOff val="-14737"/>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es-CO" sz="1200" u="none" strike="noStrike" dirty="0" smtClean="0">
              <a:solidFill>
                <a:srgbClr val="000000"/>
              </a:solidFill>
              <a:effectLst/>
              <a:latin typeface="Arial"/>
              <a:ea typeface="+mn-ea"/>
              <a:cs typeface="+mn-cs"/>
            </a:rPr>
            <a:t>3,98</a:t>
          </a:r>
          <a:endParaRPr lang="es-CO" sz="1200" dirty="0">
            <a:solidFill>
              <a:srgbClr val="000000"/>
            </a:solidFill>
            <a:latin typeface="Arial"/>
            <a:ea typeface="+mn-ea"/>
            <a:cs typeface="+mn-cs"/>
          </a:endParaRPr>
        </a:p>
      </dgm:t>
    </dgm:pt>
    <dgm:pt modelId="{2A0EE860-FABB-44B8-B712-045EC46BA56D}" type="parTrans" cxnId="{D26AC2F7-B70D-4A96-AA82-380E600EA6DD}">
      <dgm:prSet/>
      <dgm:spPr/>
      <dgm:t>
        <a:bodyPr/>
        <a:lstStyle/>
        <a:p>
          <a:endParaRPr lang="es-CO"/>
        </a:p>
      </dgm:t>
    </dgm:pt>
    <dgm:pt modelId="{569F2F34-D40E-4BEA-BD2F-1B68E6104DEF}" type="sibTrans" cxnId="{D26AC2F7-B70D-4A96-AA82-380E600EA6DD}">
      <dgm:prSet/>
      <dgm:spPr/>
      <dgm:t>
        <a:bodyPr/>
        <a:lstStyle/>
        <a:p>
          <a:endParaRPr lang="es-CO"/>
        </a:p>
      </dgm:t>
    </dgm:pt>
    <dgm:pt modelId="{B078EDA9-6871-4E86-A4C2-2BFCBF493BAA}">
      <dgm:prSet phldrT="[Texto]" custT="1"/>
      <dgm:spPr>
        <a:xfrm>
          <a:off x="3420447" y="0"/>
          <a:ext cx="1533350" cy="3744416"/>
        </a:xfrm>
        <a:solidFill>
          <a:srgbClr val="E2CAAA">
            <a:tint val="40000"/>
            <a:hueOff val="0"/>
            <a:satOff val="0"/>
            <a:lumOff val="0"/>
            <a:alphaOff val="0"/>
          </a:srgbClr>
        </a:solidFill>
        <a:ln>
          <a:noFill/>
        </a:ln>
        <a:effectLst>
          <a:outerShdw blurRad="40000" dist="23000" dir="5400000" rotWithShape="0">
            <a:srgbClr val="000000">
              <a:alpha val="35000"/>
            </a:srgbClr>
          </a:outerShdw>
        </a:effectLst>
      </dgm:spPr>
      <dgm:t>
        <a:bodyPr/>
        <a:lstStyle/>
        <a:p>
          <a:r>
            <a:rPr lang="es-CO" sz="1400" dirty="0" smtClean="0">
              <a:solidFill>
                <a:srgbClr val="000000">
                  <a:hueOff val="0"/>
                  <a:satOff val="0"/>
                  <a:lumOff val="0"/>
                  <a:alphaOff val="0"/>
                </a:srgbClr>
              </a:solidFill>
              <a:latin typeface="Arial"/>
              <a:ea typeface="+mn-ea"/>
              <a:cs typeface="+mn-cs"/>
            </a:rPr>
            <a:t>NIVEL</a:t>
          </a:r>
          <a:endParaRPr lang="es-CO" sz="1400" dirty="0">
            <a:solidFill>
              <a:srgbClr val="000000">
                <a:hueOff val="0"/>
                <a:satOff val="0"/>
                <a:lumOff val="0"/>
                <a:alphaOff val="0"/>
              </a:srgbClr>
            </a:solidFill>
            <a:latin typeface="Arial"/>
            <a:ea typeface="+mn-ea"/>
            <a:cs typeface="+mn-cs"/>
          </a:endParaRPr>
        </a:p>
      </dgm:t>
    </dgm:pt>
    <dgm:pt modelId="{1E6BE247-4D68-4999-9480-37F73E4EFE33}" type="parTrans" cxnId="{4BCB0878-31A7-403E-A03D-479A7F8E8425}">
      <dgm:prSet/>
      <dgm:spPr/>
      <dgm:t>
        <a:bodyPr/>
        <a:lstStyle/>
        <a:p>
          <a:endParaRPr lang="es-CO"/>
        </a:p>
      </dgm:t>
    </dgm:pt>
    <dgm:pt modelId="{7B03C82D-9994-464A-8EAD-EF409864F679}" type="sibTrans" cxnId="{4BCB0878-31A7-403E-A03D-479A7F8E8425}">
      <dgm:prSet/>
      <dgm:spPr/>
      <dgm:t>
        <a:bodyPr/>
        <a:lstStyle/>
        <a:p>
          <a:endParaRPr lang="es-CO"/>
        </a:p>
      </dgm:t>
    </dgm:pt>
    <dgm:pt modelId="{9CCF719D-3069-4E73-8E89-DB7E8319033A}">
      <dgm:prSet phldrT="[Texto]" custT="1"/>
      <dgm:spPr>
        <a:xfrm>
          <a:off x="3460368" y="823774"/>
          <a:ext cx="1443871" cy="433176"/>
        </a:xfrm>
        <a:gradFill rotWithShape="0">
          <a:gsLst>
            <a:gs pos="0">
              <a:srgbClr val="E2CAAA">
                <a:hueOff val="2425061"/>
                <a:satOff val="-1202"/>
                <a:lumOff val="-24562"/>
                <a:alphaOff val="0"/>
                <a:shade val="51000"/>
                <a:satMod val="130000"/>
              </a:srgbClr>
            </a:gs>
            <a:gs pos="80000">
              <a:srgbClr val="E2CAAA">
                <a:hueOff val="2425061"/>
                <a:satOff val="-1202"/>
                <a:lumOff val="-24562"/>
                <a:alphaOff val="0"/>
                <a:shade val="93000"/>
                <a:satMod val="130000"/>
              </a:srgbClr>
            </a:gs>
            <a:gs pos="100000">
              <a:srgbClr val="E2CAAA">
                <a:hueOff val="2425061"/>
                <a:satOff val="-1202"/>
                <a:lumOff val="-24562"/>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es-CO" sz="1200" u="none" strike="noStrike" dirty="0" smtClean="0">
              <a:solidFill>
                <a:srgbClr val="FFFFFF"/>
              </a:solidFill>
              <a:effectLst/>
              <a:latin typeface="Arial"/>
              <a:ea typeface="+mn-ea"/>
              <a:cs typeface="+mn-cs"/>
            </a:rPr>
            <a:t>INTERMEDIO</a:t>
          </a:r>
          <a:endParaRPr lang="es-CO" sz="1200" dirty="0">
            <a:solidFill>
              <a:srgbClr val="FFFFFF"/>
            </a:solidFill>
            <a:latin typeface="Arial"/>
            <a:ea typeface="+mn-ea"/>
            <a:cs typeface="+mn-cs"/>
          </a:endParaRPr>
        </a:p>
      </dgm:t>
    </dgm:pt>
    <dgm:pt modelId="{B528CF52-3A39-4EC5-A47B-A850237BD14B}" type="parTrans" cxnId="{46CD4A06-F243-496D-AF7E-13B6127B017E}">
      <dgm:prSet/>
      <dgm:spPr/>
      <dgm:t>
        <a:bodyPr/>
        <a:lstStyle/>
        <a:p>
          <a:endParaRPr lang="es-CO"/>
        </a:p>
      </dgm:t>
    </dgm:pt>
    <dgm:pt modelId="{10C1A7A5-6A39-45E4-A2F0-90DA9AC96D63}" type="sibTrans" cxnId="{46CD4A06-F243-496D-AF7E-13B6127B017E}">
      <dgm:prSet/>
      <dgm:spPr/>
      <dgm:t>
        <a:bodyPr/>
        <a:lstStyle/>
        <a:p>
          <a:endParaRPr lang="es-CO"/>
        </a:p>
      </dgm:t>
    </dgm:pt>
    <dgm:pt modelId="{73E6F971-213B-4959-9C7B-D1AB38583A31}">
      <dgm:prSet phldrT="[Texto]" custT="1"/>
      <dgm:spPr>
        <a:xfrm>
          <a:off x="3460368" y="1422877"/>
          <a:ext cx="1443871" cy="433176"/>
        </a:xfrm>
        <a:gradFill rotWithShape="0">
          <a:gsLst>
            <a:gs pos="0">
              <a:srgbClr val="E2CAAA">
                <a:hueOff val="2667567"/>
                <a:satOff val="-1322"/>
                <a:lumOff val="-27018"/>
                <a:alphaOff val="0"/>
                <a:shade val="51000"/>
                <a:satMod val="130000"/>
              </a:srgbClr>
            </a:gs>
            <a:gs pos="80000">
              <a:srgbClr val="E2CAAA">
                <a:hueOff val="2667567"/>
                <a:satOff val="-1322"/>
                <a:lumOff val="-27018"/>
                <a:alphaOff val="0"/>
                <a:shade val="93000"/>
                <a:satMod val="130000"/>
              </a:srgbClr>
            </a:gs>
            <a:gs pos="100000">
              <a:srgbClr val="E2CAAA">
                <a:hueOff val="2667567"/>
                <a:satOff val="-1322"/>
                <a:lumOff val="-27018"/>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es-CO" sz="1200" u="none" strike="noStrike" dirty="0" smtClean="0">
              <a:solidFill>
                <a:srgbClr val="FFFFFF"/>
              </a:solidFill>
              <a:effectLst/>
              <a:latin typeface="Arial"/>
              <a:ea typeface="+mn-ea"/>
              <a:cs typeface="+mn-cs"/>
            </a:rPr>
            <a:t>SATISFACTORIO</a:t>
          </a:r>
          <a:endParaRPr lang="es-CO" sz="1200" dirty="0">
            <a:solidFill>
              <a:srgbClr val="FFFFFF"/>
            </a:solidFill>
            <a:latin typeface="Arial"/>
            <a:ea typeface="+mn-ea"/>
            <a:cs typeface="+mn-cs"/>
          </a:endParaRPr>
        </a:p>
      </dgm:t>
    </dgm:pt>
    <dgm:pt modelId="{7C24195A-1CC2-45FC-BBDE-E7E7D1641F91}" type="parTrans" cxnId="{988F66B7-FEC2-420D-BEF7-8EF9C8707796}">
      <dgm:prSet/>
      <dgm:spPr/>
      <dgm:t>
        <a:bodyPr/>
        <a:lstStyle/>
        <a:p>
          <a:endParaRPr lang="es-CO"/>
        </a:p>
      </dgm:t>
    </dgm:pt>
    <dgm:pt modelId="{9360A143-DBDA-4502-A162-A09219777253}" type="sibTrans" cxnId="{988F66B7-FEC2-420D-BEF7-8EF9C8707796}">
      <dgm:prSet/>
      <dgm:spPr/>
      <dgm:t>
        <a:bodyPr/>
        <a:lstStyle/>
        <a:p>
          <a:endParaRPr lang="es-CO"/>
        </a:p>
      </dgm:t>
    </dgm:pt>
    <dgm:pt modelId="{7E89A349-2EE6-4535-A9CB-78ECBAC53ED5}">
      <dgm:prSet phldrT="[Texto]" custT="1"/>
      <dgm:spPr>
        <a:xfrm>
          <a:off x="5100257" y="0"/>
          <a:ext cx="3828080" cy="3744416"/>
        </a:xfrm>
        <a:solidFill>
          <a:srgbClr val="E2CAAA">
            <a:tint val="40000"/>
            <a:hueOff val="0"/>
            <a:satOff val="0"/>
            <a:lumOff val="0"/>
            <a:alphaOff val="0"/>
          </a:srgbClr>
        </a:solidFill>
        <a:ln>
          <a:noFill/>
        </a:ln>
        <a:effectLst>
          <a:outerShdw blurRad="40000" dist="23000" dir="5400000" rotWithShape="0">
            <a:srgbClr val="000000">
              <a:alpha val="35000"/>
            </a:srgbClr>
          </a:outerShdw>
        </a:effectLst>
      </dgm:spPr>
      <dgm:t>
        <a:bodyPr/>
        <a:lstStyle/>
        <a:p>
          <a:r>
            <a:rPr lang="es-CO" sz="1400" dirty="0" smtClean="0">
              <a:solidFill>
                <a:srgbClr val="000000">
                  <a:hueOff val="0"/>
                  <a:satOff val="0"/>
                  <a:lumOff val="0"/>
                  <a:alphaOff val="0"/>
                </a:srgbClr>
              </a:solidFill>
              <a:latin typeface="Arial"/>
              <a:ea typeface="+mn-ea"/>
              <a:cs typeface="+mn-cs"/>
            </a:rPr>
            <a:t>ASPECTOS POR MEJORAR </a:t>
          </a:r>
        </a:p>
        <a:p>
          <a:r>
            <a:rPr lang="es-CO" sz="1400" dirty="0" smtClean="0">
              <a:solidFill>
                <a:srgbClr val="000000">
                  <a:hueOff val="0"/>
                  <a:satOff val="0"/>
                  <a:lumOff val="0"/>
                  <a:alphaOff val="0"/>
                </a:srgbClr>
              </a:solidFill>
              <a:latin typeface="Arial"/>
              <a:ea typeface="+mn-ea"/>
              <a:cs typeface="+mn-cs"/>
            </a:rPr>
            <a:t>(análisis de resultados DAFP)</a:t>
          </a:r>
          <a:endParaRPr lang="es-CO" sz="1400" dirty="0">
            <a:solidFill>
              <a:srgbClr val="000000">
                <a:hueOff val="0"/>
                <a:satOff val="0"/>
                <a:lumOff val="0"/>
                <a:alphaOff val="0"/>
              </a:srgbClr>
            </a:solidFill>
            <a:latin typeface="Arial"/>
            <a:ea typeface="+mn-ea"/>
            <a:cs typeface="+mn-cs"/>
          </a:endParaRPr>
        </a:p>
      </dgm:t>
    </dgm:pt>
    <dgm:pt modelId="{13D99035-3E94-4EFB-A72B-B1CE745A02ED}" type="parTrans" cxnId="{9C43C5B9-7965-48E7-B8A8-60018C81E975}">
      <dgm:prSet/>
      <dgm:spPr/>
      <dgm:t>
        <a:bodyPr/>
        <a:lstStyle/>
        <a:p>
          <a:endParaRPr lang="es-CO"/>
        </a:p>
      </dgm:t>
    </dgm:pt>
    <dgm:pt modelId="{B1DC271B-CACA-404D-BBA3-48CF6B5653F9}" type="sibTrans" cxnId="{9C43C5B9-7965-48E7-B8A8-60018C81E975}">
      <dgm:prSet/>
      <dgm:spPr/>
      <dgm:t>
        <a:bodyPr/>
        <a:lstStyle/>
        <a:p>
          <a:endParaRPr lang="es-CO"/>
        </a:p>
      </dgm:t>
    </dgm:pt>
    <dgm:pt modelId="{6D3E18A3-DFEE-4B2C-9A7E-8A576684F373}">
      <dgm:prSet phldrT="[Texto]" custT="1"/>
      <dgm:spPr>
        <a:xfrm>
          <a:off x="5200372" y="849133"/>
          <a:ext cx="3623105" cy="396930"/>
        </a:xfrm>
        <a:gradFill rotWithShape="0">
          <a:gsLst>
            <a:gs pos="0">
              <a:srgbClr val="E2CAAA">
                <a:hueOff val="3637592"/>
                <a:satOff val="-1802"/>
                <a:lumOff val="-36842"/>
                <a:alphaOff val="0"/>
                <a:shade val="51000"/>
                <a:satMod val="130000"/>
              </a:srgbClr>
            </a:gs>
            <a:gs pos="80000">
              <a:srgbClr val="E2CAAA">
                <a:hueOff val="3637592"/>
                <a:satOff val="-1802"/>
                <a:lumOff val="-36842"/>
                <a:alphaOff val="0"/>
                <a:shade val="93000"/>
                <a:satMod val="130000"/>
              </a:srgbClr>
            </a:gs>
            <a:gs pos="100000">
              <a:srgbClr val="E2CAAA">
                <a:hueOff val="3637592"/>
                <a:satOff val="-1802"/>
                <a:lumOff val="-36842"/>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es-CO" sz="1200" u="none" strike="noStrike" dirty="0" smtClean="0">
              <a:solidFill>
                <a:srgbClr val="FFFFFF"/>
              </a:solidFill>
              <a:effectLst/>
              <a:latin typeface="Arial"/>
              <a:ea typeface="+mn-ea"/>
              <a:cs typeface="+mn-cs"/>
            </a:rPr>
            <a:t>Gestión por procesos más flexible. Optimizar trazabilidad de procesos y procedimientos.</a:t>
          </a:r>
          <a:endParaRPr lang="es-CO" sz="1200" dirty="0">
            <a:solidFill>
              <a:srgbClr val="FFFFFF"/>
            </a:solidFill>
            <a:latin typeface="Arial"/>
            <a:ea typeface="+mn-ea"/>
            <a:cs typeface="+mn-cs"/>
          </a:endParaRPr>
        </a:p>
      </dgm:t>
    </dgm:pt>
    <dgm:pt modelId="{D66DAA97-B306-448B-AD42-B2252654E307}" type="parTrans" cxnId="{C9DC6479-703A-4006-9306-1C68AF9FC446}">
      <dgm:prSet/>
      <dgm:spPr/>
      <dgm:t>
        <a:bodyPr/>
        <a:lstStyle/>
        <a:p>
          <a:endParaRPr lang="es-CO"/>
        </a:p>
      </dgm:t>
    </dgm:pt>
    <dgm:pt modelId="{53D5A792-2EB2-4C28-841A-3B654CF261DD}" type="sibTrans" cxnId="{C9DC6479-703A-4006-9306-1C68AF9FC446}">
      <dgm:prSet/>
      <dgm:spPr/>
      <dgm:t>
        <a:bodyPr/>
        <a:lstStyle/>
        <a:p>
          <a:endParaRPr lang="es-CO"/>
        </a:p>
      </dgm:t>
    </dgm:pt>
    <dgm:pt modelId="{84DCDAEC-1D7B-4966-8E22-087653C7AEC1}">
      <dgm:prSet phldrT="[Texto]" custT="1"/>
      <dgm:spPr>
        <a:xfrm>
          <a:off x="125809" y="2048781"/>
          <a:ext cx="1486832" cy="433176"/>
        </a:xfrm>
        <a:gradFill rotWithShape="0">
          <a:gsLst>
            <a:gs pos="0">
              <a:srgbClr val="E2CAAA">
                <a:hueOff val="485012"/>
                <a:satOff val="-240"/>
                <a:lumOff val="-4912"/>
                <a:alphaOff val="0"/>
                <a:shade val="51000"/>
                <a:satMod val="130000"/>
              </a:srgbClr>
            </a:gs>
            <a:gs pos="80000">
              <a:srgbClr val="E2CAAA">
                <a:hueOff val="485012"/>
                <a:satOff val="-240"/>
                <a:lumOff val="-4912"/>
                <a:alphaOff val="0"/>
                <a:shade val="93000"/>
                <a:satMod val="130000"/>
              </a:srgbClr>
            </a:gs>
            <a:gs pos="100000">
              <a:srgbClr val="E2CAAA">
                <a:hueOff val="485012"/>
                <a:satOff val="-240"/>
                <a:lumOff val="-4912"/>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es-CO" sz="1200" u="none" strike="noStrike" dirty="0" smtClean="0">
              <a:solidFill>
                <a:srgbClr val="000000"/>
              </a:solidFill>
              <a:effectLst/>
              <a:latin typeface="Arial"/>
              <a:ea typeface="+mn-ea"/>
              <a:cs typeface="+mn-cs"/>
            </a:rPr>
            <a:t>Actividades de control</a:t>
          </a:r>
          <a:endParaRPr lang="es-CO" sz="1200" dirty="0">
            <a:solidFill>
              <a:srgbClr val="000000"/>
            </a:solidFill>
            <a:latin typeface="Arial"/>
            <a:ea typeface="+mn-ea"/>
            <a:cs typeface="+mn-cs"/>
          </a:endParaRPr>
        </a:p>
      </dgm:t>
    </dgm:pt>
    <dgm:pt modelId="{4441560F-31FE-476F-B5A2-59D5901F027F}" type="parTrans" cxnId="{1D988CD7-7317-4071-8C0C-AAEC95814A89}">
      <dgm:prSet/>
      <dgm:spPr/>
      <dgm:t>
        <a:bodyPr/>
        <a:lstStyle/>
        <a:p>
          <a:endParaRPr lang="es-CO"/>
        </a:p>
      </dgm:t>
    </dgm:pt>
    <dgm:pt modelId="{6BE336F2-9C91-495D-9A96-BE7A8CC0E0AD}" type="sibTrans" cxnId="{1D988CD7-7317-4071-8C0C-AAEC95814A89}">
      <dgm:prSet/>
      <dgm:spPr/>
      <dgm:t>
        <a:bodyPr/>
        <a:lstStyle/>
        <a:p>
          <a:endParaRPr lang="es-CO"/>
        </a:p>
      </dgm:t>
    </dgm:pt>
    <dgm:pt modelId="{3A5074D3-D5B1-49B5-95C5-F75BA40F9048}">
      <dgm:prSet phldrT="[Texto]" custT="1"/>
      <dgm:spPr>
        <a:xfrm>
          <a:off x="125809" y="2623490"/>
          <a:ext cx="1486832" cy="433176"/>
        </a:xfrm>
        <a:gradFill rotWithShape="0">
          <a:gsLst>
            <a:gs pos="0">
              <a:srgbClr val="E2CAAA">
                <a:hueOff val="727518"/>
                <a:satOff val="-360"/>
                <a:lumOff val="-7368"/>
                <a:alphaOff val="0"/>
                <a:shade val="51000"/>
                <a:satMod val="130000"/>
              </a:srgbClr>
            </a:gs>
            <a:gs pos="80000">
              <a:srgbClr val="E2CAAA">
                <a:hueOff val="727518"/>
                <a:satOff val="-360"/>
                <a:lumOff val="-7368"/>
                <a:alphaOff val="0"/>
                <a:shade val="93000"/>
                <a:satMod val="130000"/>
              </a:srgbClr>
            </a:gs>
            <a:gs pos="100000">
              <a:srgbClr val="E2CAAA">
                <a:hueOff val="727518"/>
                <a:satOff val="-360"/>
                <a:lumOff val="-7368"/>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es-CO" sz="1200" u="none" strike="noStrike" dirty="0" smtClean="0">
              <a:solidFill>
                <a:srgbClr val="000000"/>
              </a:solidFill>
              <a:effectLst/>
              <a:latin typeface="Arial"/>
              <a:ea typeface="+mn-ea"/>
              <a:cs typeface="+mn-cs"/>
            </a:rPr>
            <a:t>Administración de riesgos </a:t>
          </a:r>
          <a:endParaRPr lang="es-CO" sz="1200" dirty="0">
            <a:solidFill>
              <a:srgbClr val="000000"/>
            </a:solidFill>
            <a:latin typeface="Arial"/>
            <a:ea typeface="+mn-ea"/>
            <a:cs typeface="+mn-cs"/>
          </a:endParaRPr>
        </a:p>
      </dgm:t>
    </dgm:pt>
    <dgm:pt modelId="{12538D0D-1AE0-46BF-B3AA-7C4333306EE7}" type="parTrans" cxnId="{EE67D229-C07B-4E0F-AC32-0C77A61F7AC8}">
      <dgm:prSet/>
      <dgm:spPr/>
      <dgm:t>
        <a:bodyPr/>
        <a:lstStyle/>
        <a:p>
          <a:endParaRPr lang="es-CO"/>
        </a:p>
      </dgm:t>
    </dgm:pt>
    <dgm:pt modelId="{051C61BD-B0BF-4F99-B0A3-E67F00134B81}" type="sibTrans" cxnId="{EE67D229-C07B-4E0F-AC32-0C77A61F7AC8}">
      <dgm:prSet/>
      <dgm:spPr/>
      <dgm:t>
        <a:bodyPr/>
        <a:lstStyle/>
        <a:p>
          <a:endParaRPr lang="es-CO"/>
        </a:p>
      </dgm:t>
    </dgm:pt>
    <dgm:pt modelId="{3D7CC481-345E-48DB-A66D-9F8C8B2C4230}">
      <dgm:prSet phldrT="[Texto]" custT="1"/>
      <dgm:spPr>
        <a:xfrm>
          <a:off x="125809" y="3240590"/>
          <a:ext cx="1486832" cy="433176"/>
        </a:xfrm>
        <a:gradFill rotWithShape="0">
          <a:gsLst>
            <a:gs pos="0">
              <a:srgbClr val="E2CAAA">
                <a:hueOff val="970024"/>
                <a:satOff val="-481"/>
                <a:lumOff val="-9825"/>
                <a:alphaOff val="0"/>
                <a:shade val="51000"/>
                <a:satMod val="130000"/>
              </a:srgbClr>
            </a:gs>
            <a:gs pos="80000">
              <a:srgbClr val="E2CAAA">
                <a:hueOff val="970024"/>
                <a:satOff val="-481"/>
                <a:lumOff val="-9825"/>
                <a:alphaOff val="0"/>
                <a:shade val="93000"/>
                <a:satMod val="130000"/>
              </a:srgbClr>
            </a:gs>
            <a:gs pos="100000">
              <a:srgbClr val="E2CAAA">
                <a:hueOff val="970024"/>
                <a:satOff val="-481"/>
                <a:lumOff val="-9825"/>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es-CO" sz="1200" u="none" strike="noStrike" dirty="0" smtClean="0">
              <a:solidFill>
                <a:srgbClr val="000000"/>
              </a:solidFill>
              <a:effectLst/>
              <a:latin typeface="Arial"/>
              <a:ea typeface="+mn-ea"/>
              <a:cs typeface="+mn-cs"/>
            </a:rPr>
            <a:t>Seguimiento</a:t>
          </a:r>
          <a:endParaRPr lang="es-CO" sz="1200" dirty="0">
            <a:solidFill>
              <a:srgbClr val="000000"/>
            </a:solidFill>
            <a:latin typeface="Arial"/>
            <a:ea typeface="+mn-ea"/>
            <a:cs typeface="+mn-cs"/>
          </a:endParaRPr>
        </a:p>
      </dgm:t>
    </dgm:pt>
    <dgm:pt modelId="{4F346409-5976-4321-86A2-0C7BADCDC608}" type="parTrans" cxnId="{9096DD02-DE6D-441C-AC8F-84AA6A440E76}">
      <dgm:prSet/>
      <dgm:spPr/>
      <dgm:t>
        <a:bodyPr/>
        <a:lstStyle/>
        <a:p>
          <a:endParaRPr lang="es-CO"/>
        </a:p>
      </dgm:t>
    </dgm:pt>
    <dgm:pt modelId="{C17CEBC9-5A62-4655-A274-BAFD5FAD8FDE}" type="sibTrans" cxnId="{9096DD02-DE6D-441C-AC8F-84AA6A440E76}">
      <dgm:prSet/>
      <dgm:spPr/>
      <dgm:t>
        <a:bodyPr/>
        <a:lstStyle/>
        <a:p>
          <a:endParaRPr lang="es-CO"/>
        </a:p>
      </dgm:t>
    </dgm:pt>
    <dgm:pt modelId="{92B92AA4-9039-4E16-A45C-68BDF96C3B37}">
      <dgm:prSet phldrT="[Texto]" custT="1"/>
      <dgm:spPr>
        <a:xfrm>
          <a:off x="2052997" y="2048781"/>
          <a:ext cx="977933" cy="433176"/>
        </a:xfrm>
        <a:gradFill rotWithShape="0">
          <a:gsLst>
            <a:gs pos="0">
              <a:srgbClr val="E2CAAA">
                <a:hueOff val="1697543"/>
                <a:satOff val="-841"/>
                <a:lumOff val="-17193"/>
                <a:alphaOff val="0"/>
                <a:shade val="51000"/>
                <a:satMod val="130000"/>
              </a:srgbClr>
            </a:gs>
            <a:gs pos="80000">
              <a:srgbClr val="E2CAAA">
                <a:hueOff val="1697543"/>
                <a:satOff val="-841"/>
                <a:lumOff val="-17193"/>
                <a:alphaOff val="0"/>
                <a:shade val="93000"/>
                <a:satMod val="130000"/>
              </a:srgbClr>
            </a:gs>
            <a:gs pos="100000">
              <a:srgbClr val="E2CAAA">
                <a:hueOff val="1697543"/>
                <a:satOff val="-841"/>
                <a:lumOff val="-17193"/>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es-CO" sz="1200" u="none" strike="noStrike" dirty="0" smtClean="0">
              <a:solidFill>
                <a:srgbClr val="000000"/>
              </a:solidFill>
              <a:effectLst/>
              <a:latin typeface="Arial"/>
              <a:ea typeface="+mn-ea"/>
              <a:cs typeface="+mn-cs"/>
            </a:rPr>
            <a:t>4,12</a:t>
          </a:r>
          <a:endParaRPr lang="es-CO" sz="1200" dirty="0">
            <a:solidFill>
              <a:srgbClr val="000000"/>
            </a:solidFill>
            <a:latin typeface="Arial"/>
            <a:ea typeface="+mn-ea"/>
            <a:cs typeface="+mn-cs"/>
          </a:endParaRPr>
        </a:p>
      </dgm:t>
    </dgm:pt>
    <dgm:pt modelId="{6FAC13FD-C109-4265-82B9-6D56A520DCB7}" type="parTrans" cxnId="{242FB2DB-45AA-4B7D-99E8-07F4B47E60EA}">
      <dgm:prSet/>
      <dgm:spPr/>
      <dgm:t>
        <a:bodyPr/>
        <a:lstStyle/>
        <a:p>
          <a:endParaRPr lang="es-CO"/>
        </a:p>
      </dgm:t>
    </dgm:pt>
    <dgm:pt modelId="{A74DC41E-14BD-47CF-9B92-FBF853D42F44}" type="sibTrans" cxnId="{242FB2DB-45AA-4B7D-99E8-07F4B47E60EA}">
      <dgm:prSet/>
      <dgm:spPr/>
      <dgm:t>
        <a:bodyPr/>
        <a:lstStyle/>
        <a:p>
          <a:endParaRPr lang="es-CO"/>
        </a:p>
      </dgm:t>
    </dgm:pt>
    <dgm:pt modelId="{62C82B70-B514-4B20-AD6A-A3C274119CA4}">
      <dgm:prSet phldrT="[Texto]" custT="1"/>
      <dgm:spPr>
        <a:xfrm>
          <a:off x="2052997" y="2623490"/>
          <a:ext cx="977933" cy="433176"/>
        </a:xfrm>
        <a:gradFill rotWithShape="0">
          <a:gsLst>
            <a:gs pos="0">
              <a:srgbClr val="E2CAAA">
                <a:hueOff val="1940049"/>
                <a:satOff val="-961"/>
                <a:lumOff val="-19649"/>
                <a:alphaOff val="0"/>
                <a:shade val="51000"/>
                <a:satMod val="130000"/>
              </a:srgbClr>
            </a:gs>
            <a:gs pos="80000">
              <a:srgbClr val="E2CAAA">
                <a:hueOff val="1940049"/>
                <a:satOff val="-961"/>
                <a:lumOff val="-19649"/>
                <a:alphaOff val="0"/>
                <a:shade val="93000"/>
                <a:satMod val="130000"/>
              </a:srgbClr>
            </a:gs>
            <a:gs pos="100000">
              <a:srgbClr val="E2CAAA">
                <a:hueOff val="1940049"/>
                <a:satOff val="-961"/>
                <a:lumOff val="-19649"/>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es-CO" sz="1200" u="none" strike="noStrike" dirty="0" smtClean="0">
              <a:solidFill>
                <a:srgbClr val="000000"/>
              </a:solidFill>
              <a:effectLst/>
              <a:latin typeface="Arial"/>
              <a:ea typeface="+mn-ea"/>
              <a:cs typeface="+mn-cs"/>
            </a:rPr>
            <a:t>3,8</a:t>
          </a:r>
          <a:endParaRPr lang="es-CO" sz="1200" dirty="0">
            <a:solidFill>
              <a:srgbClr val="000000"/>
            </a:solidFill>
            <a:latin typeface="Arial"/>
            <a:ea typeface="+mn-ea"/>
            <a:cs typeface="+mn-cs"/>
          </a:endParaRPr>
        </a:p>
      </dgm:t>
    </dgm:pt>
    <dgm:pt modelId="{6FF3FC59-5D85-48EB-A019-1FCEE35B5114}" type="parTrans" cxnId="{F74D8991-82C3-4FD3-8E58-B6F08CA8CEFB}">
      <dgm:prSet/>
      <dgm:spPr/>
      <dgm:t>
        <a:bodyPr/>
        <a:lstStyle/>
        <a:p>
          <a:endParaRPr lang="es-CO"/>
        </a:p>
      </dgm:t>
    </dgm:pt>
    <dgm:pt modelId="{CD34959C-362B-4C0E-A0CB-C478612F3967}" type="sibTrans" cxnId="{F74D8991-82C3-4FD3-8E58-B6F08CA8CEFB}">
      <dgm:prSet/>
      <dgm:spPr/>
      <dgm:t>
        <a:bodyPr/>
        <a:lstStyle/>
        <a:p>
          <a:endParaRPr lang="es-CO"/>
        </a:p>
      </dgm:t>
    </dgm:pt>
    <dgm:pt modelId="{C5D13BF3-0C12-4E21-835D-69EEC4675BF4}">
      <dgm:prSet phldrT="[Texto]" custT="1"/>
      <dgm:spPr>
        <a:xfrm>
          <a:off x="2052997" y="3240590"/>
          <a:ext cx="977933" cy="433176"/>
        </a:xfrm>
        <a:gradFill rotWithShape="0">
          <a:gsLst>
            <a:gs pos="0">
              <a:srgbClr val="E2CAAA">
                <a:hueOff val="2182555"/>
                <a:satOff val="-1081"/>
                <a:lumOff val="-22105"/>
                <a:alphaOff val="0"/>
                <a:shade val="51000"/>
                <a:satMod val="130000"/>
              </a:srgbClr>
            </a:gs>
            <a:gs pos="80000">
              <a:srgbClr val="E2CAAA">
                <a:hueOff val="2182555"/>
                <a:satOff val="-1081"/>
                <a:lumOff val="-22105"/>
                <a:alphaOff val="0"/>
                <a:shade val="93000"/>
                <a:satMod val="130000"/>
              </a:srgbClr>
            </a:gs>
            <a:gs pos="100000">
              <a:srgbClr val="E2CAAA">
                <a:hueOff val="2182555"/>
                <a:satOff val="-1081"/>
                <a:lumOff val="-22105"/>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es-CO" sz="1200" u="none" strike="noStrike" dirty="0" smtClean="0">
              <a:solidFill>
                <a:srgbClr val="000000"/>
              </a:solidFill>
              <a:effectLst/>
              <a:latin typeface="Arial"/>
              <a:ea typeface="+mn-ea"/>
              <a:cs typeface="+mn-cs"/>
            </a:rPr>
            <a:t>4,54</a:t>
          </a:r>
          <a:endParaRPr lang="es-CO" sz="1200" dirty="0">
            <a:solidFill>
              <a:srgbClr val="000000"/>
            </a:solidFill>
            <a:latin typeface="Arial"/>
            <a:ea typeface="+mn-ea"/>
            <a:cs typeface="+mn-cs"/>
          </a:endParaRPr>
        </a:p>
      </dgm:t>
    </dgm:pt>
    <dgm:pt modelId="{C8CFFD9B-3B01-41BF-A6CD-095794A48312}" type="parTrans" cxnId="{A063E60F-B935-46D3-A865-902D5F907146}">
      <dgm:prSet/>
      <dgm:spPr/>
      <dgm:t>
        <a:bodyPr/>
        <a:lstStyle/>
        <a:p>
          <a:endParaRPr lang="es-CO"/>
        </a:p>
      </dgm:t>
    </dgm:pt>
    <dgm:pt modelId="{D880AEB7-001E-4AB5-AAEF-BC43B02B5BFF}" type="sibTrans" cxnId="{A063E60F-B935-46D3-A865-902D5F907146}">
      <dgm:prSet/>
      <dgm:spPr/>
      <dgm:t>
        <a:bodyPr/>
        <a:lstStyle/>
        <a:p>
          <a:endParaRPr lang="es-CO"/>
        </a:p>
      </dgm:t>
    </dgm:pt>
    <dgm:pt modelId="{EC262A82-A483-41FB-A332-9D8F333DE826}">
      <dgm:prSet phldrT="[Texto]" custT="1"/>
      <dgm:spPr>
        <a:xfrm>
          <a:off x="3460368" y="2048781"/>
          <a:ext cx="1443871" cy="433176"/>
        </a:xfrm>
        <a:gradFill rotWithShape="0">
          <a:gsLst>
            <a:gs pos="0">
              <a:srgbClr val="E2CAAA">
                <a:hueOff val="2910073"/>
                <a:satOff val="-1442"/>
                <a:lumOff val="-29474"/>
                <a:alphaOff val="0"/>
                <a:shade val="51000"/>
                <a:satMod val="130000"/>
              </a:srgbClr>
            </a:gs>
            <a:gs pos="80000">
              <a:srgbClr val="E2CAAA">
                <a:hueOff val="2910073"/>
                <a:satOff val="-1442"/>
                <a:lumOff val="-29474"/>
                <a:alphaOff val="0"/>
                <a:shade val="93000"/>
                <a:satMod val="130000"/>
              </a:srgbClr>
            </a:gs>
            <a:gs pos="100000">
              <a:srgbClr val="E2CAAA">
                <a:hueOff val="2910073"/>
                <a:satOff val="-1442"/>
                <a:lumOff val="-29474"/>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es-CO" sz="1200" u="none" strike="noStrike" dirty="0" smtClean="0">
              <a:solidFill>
                <a:srgbClr val="FFFFFF"/>
              </a:solidFill>
              <a:effectLst/>
              <a:latin typeface="Arial"/>
              <a:ea typeface="+mn-ea"/>
              <a:cs typeface="+mn-cs"/>
            </a:rPr>
            <a:t>SATISFACTORIO</a:t>
          </a:r>
          <a:endParaRPr lang="es-CO" sz="1200" dirty="0">
            <a:solidFill>
              <a:srgbClr val="FFFFFF"/>
            </a:solidFill>
            <a:latin typeface="Arial"/>
            <a:ea typeface="+mn-ea"/>
            <a:cs typeface="+mn-cs"/>
          </a:endParaRPr>
        </a:p>
      </dgm:t>
    </dgm:pt>
    <dgm:pt modelId="{C73234F7-5B28-4E28-BDA5-135ACBBA6FB5}" type="parTrans" cxnId="{54B44363-C38F-4DC8-9AF5-E0E7885B89AF}">
      <dgm:prSet/>
      <dgm:spPr/>
      <dgm:t>
        <a:bodyPr/>
        <a:lstStyle/>
        <a:p>
          <a:endParaRPr lang="es-CO"/>
        </a:p>
      </dgm:t>
    </dgm:pt>
    <dgm:pt modelId="{989EFE9D-8C28-4298-ABFC-60CE0DA2D847}" type="sibTrans" cxnId="{54B44363-C38F-4DC8-9AF5-E0E7885B89AF}">
      <dgm:prSet/>
      <dgm:spPr/>
      <dgm:t>
        <a:bodyPr/>
        <a:lstStyle/>
        <a:p>
          <a:endParaRPr lang="es-CO"/>
        </a:p>
      </dgm:t>
    </dgm:pt>
    <dgm:pt modelId="{1AE72791-FF90-4619-B479-F8FECF85258F}">
      <dgm:prSet phldrT="[Texto]" custT="1"/>
      <dgm:spPr>
        <a:xfrm>
          <a:off x="3460368" y="2623490"/>
          <a:ext cx="1443871" cy="433176"/>
        </a:xfrm>
        <a:gradFill rotWithShape="0">
          <a:gsLst>
            <a:gs pos="0">
              <a:srgbClr val="E2CAAA">
                <a:hueOff val="3152579"/>
                <a:satOff val="-1562"/>
                <a:lumOff val="-31930"/>
                <a:alphaOff val="0"/>
                <a:shade val="51000"/>
                <a:satMod val="130000"/>
              </a:srgbClr>
            </a:gs>
            <a:gs pos="80000">
              <a:srgbClr val="E2CAAA">
                <a:hueOff val="3152579"/>
                <a:satOff val="-1562"/>
                <a:lumOff val="-31930"/>
                <a:alphaOff val="0"/>
                <a:shade val="93000"/>
                <a:satMod val="130000"/>
              </a:srgbClr>
            </a:gs>
            <a:gs pos="100000">
              <a:srgbClr val="E2CAAA">
                <a:hueOff val="3152579"/>
                <a:satOff val="-1562"/>
                <a:lumOff val="-3193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es-CO" sz="1200" u="none" strike="noStrike" dirty="0" smtClean="0">
              <a:solidFill>
                <a:srgbClr val="FFFFFF"/>
              </a:solidFill>
              <a:effectLst/>
              <a:latin typeface="Arial"/>
              <a:ea typeface="+mn-ea"/>
              <a:cs typeface="+mn-cs"/>
            </a:rPr>
            <a:t>SATISFACTORIO</a:t>
          </a:r>
          <a:endParaRPr lang="es-CO" sz="1200" dirty="0">
            <a:solidFill>
              <a:srgbClr val="FFFFFF"/>
            </a:solidFill>
            <a:latin typeface="Arial"/>
            <a:ea typeface="+mn-ea"/>
            <a:cs typeface="+mn-cs"/>
          </a:endParaRPr>
        </a:p>
      </dgm:t>
    </dgm:pt>
    <dgm:pt modelId="{45FCA448-805A-4AE4-8112-EF05013B8690}" type="parTrans" cxnId="{5BBD2329-271F-4B86-BC29-E5269BC01F2E}">
      <dgm:prSet/>
      <dgm:spPr/>
      <dgm:t>
        <a:bodyPr/>
        <a:lstStyle/>
        <a:p>
          <a:endParaRPr lang="es-CO"/>
        </a:p>
      </dgm:t>
    </dgm:pt>
    <dgm:pt modelId="{C93D920F-C9A6-4FE5-A3D3-3EB1BB68DA3D}" type="sibTrans" cxnId="{5BBD2329-271F-4B86-BC29-E5269BC01F2E}">
      <dgm:prSet/>
      <dgm:spPr/>
      <dgm:t>
        <a:bodyPr/>
        <a:lstStyle/>
        <a:p>
          <a:endParaRPr lang="es-CO"/>
        </a:p>
      </dgm:t>
    </dgm:pt>
    <dgm:pt modelId="{3FA7F067-C1E9-4B4B-BE5D-578A7355CC4F}">
      <dgm:prSet phldrT="[Texto]" custT="1"/>
      <dgm:spPr>
        <a:xfrm>
          <a:off x="3460368" y="3240590"/>
          <a:ext cx="1443871" cy="433176"/>
        </a:xfrm>
        <a:gradFill rotWithShape="0">
          <a:gsLst>
            <a:gs pos="0">
              <a:srgbClr val="E2CAAA">
                <a:hueOff val="3395085"/>
                <a:satOff val="-1682"/>
                <a:lumOff val="-34386"/>
                <a:alphaOff val="0"/>
                <a:shade val="51000"/>
                <a:satMod val="130000"/>
              </a:srgbClr>
            </a:gs>
            <a:gs pos="80000">
              <a:srgbClr val="E2CAAA">
                <a:hueOff val="3395085"/>
                <a:satOff val="-1682"/>
                <a:lumOff val="-34386"/>
                <a:alphaOff val="0"/>
                <a:shade val="93000"/>
                <a:satMod val="130000"/>
              </a:srgbClr>
            </a:gs>
            <a:gs pos="100000">
              <a:srgbClr val="E2CAAA">
                <a:hueOff val="3395085"/>
                <a:satOff val="-1682"/>
                <a:lumOff val="-34386"/>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es-CO" sz="1200" u="none" strike="noStrike" dirty="0" smtClean="0">
              <a:solidFill>
                <a:srgbClr val="FFFFFF"/>
              </a:solidFill>
              <a:effectLst/>
              <a:latin typeface="Arial"/>
              <a:ea typeface="+mn-ea"/>
              <a:cs typeface="+mn-cs"/>
            </a:rPr>
            <a:t>SATISFACTORIO</a:t>
          </a:r>
          <a:endParaRPr lang="es-CO" sz="1200" dirty="0">
            <a:solidFill>
              <a:srgbClr val="FFFFFF"/>
            </a:solidFill>
            <a:latin typeface="Arial"/>
            <a:ea typeface="+mn-ea"/>
            <a:cs typeface="+mn-cs"/>
          </a:endParaRPr>
        </a:p>
      </dgm:t>
    </dgm:pt>
    <dgm:pt modelId="{A34C87BB-74DC-43CB-A225-CC83715B209F}" type="parTrans" cxnId="{CAE37C1C-530C-4DE1-A5C4-3481F3899402}">
      <dgm:prSet/>
      <dgm:spPr/>
      <dgm:t>
        <a:bodyPr/>
        <a:lstStyle/>
        <a:p>
          <a:endParaRPr lang="es-CO"/>
        </a:p>
      </dgm:t>
    </dgm:pt>
    <dgm:pt modelId="{D4759D15-F3A1-40E6-8760-3528EC65D140}" type="sibTrans" cxnId="{CAE37C1C-530C-4DE1-A5C4-3481F3899402}">
      <dgm:prSet/>
      <dgm:spPr/>
      <dgm:t>
        <a:bodyPr/>
        <a:lstStyle/>
        <a:p>
          <a:endParaRPr lang="es-CO"/>
        </a:p>
      </dgm:t>
    </dgm:pt>
    <dgm:pt modelId="{8FED4C63-5026-4C3B-B5B2-7B9F7C164FDA}">
      <dgm:prSet phldrT="[Texto]" custT="1"/>
      <dgm:spPr>
        <a:xfrm>
          <a:off x="5200372" y="1398105"/>
          <a:ext cx="3623105" cy="599999"/>
        </a:xfrm>
        <a:gradFill rotWithShape="0">
          <a:gsLst>
            <a:gs pos="0">
              <a:srgbClr val="E2CAAA">
                <a:hueOff val="3880097"/>
                <a:satOff val="-1923"/>
                <a:lumOff val="-39299"/>
                <a:alphaOff val="0"/>
                <a:shade val="51000"/>
                <a:satMod val="130000"/>
              </a:srgbClr>
            </a:gs>
            <a:gs pos="80000">
              <a:srgbClr val="E2CAAA">
                <a:hueOff val="3880097"/>
                <a:satOff val="-1923"/>
                <a:lumOff val="-39299"/>
                <a:alphaOff val="0"/>
                <a:shade val="93000"/>
                <a:satMod val="130000"/>
              </a:srgbClr>
            </a:gs>
            <a:gs pos="100000">
              <a:srgbClr val="E2CAAA">
                <a:hueOff val="3880097"/>
                <a:satOff val="-1923"/>
                <a:lumOff val="-39299"/>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es-CO" sz="1200" u="none" strike="noStrike" dirty="0" smtClean="0">
              <a:solidFill>
                <a:srgbClr val="FFFFFF"/>
              </a:solidFill>
              <a:effectLst/>
              <a:latin typeface="Arial"/>
              <a:ea typeface="+mn-ea"/>
              <a:cs typeface="+mn-cs"/>
            </a:rPr>
            <a:t>Revisar con periodicidad la funcionalidad de los sistemas de información y de los canales de comunicación.</a:t>
          </a:r>
          <a:endParaRPr lang="es-CO" sz="1200" dirty="0">
            <a:solidFill>
              <a:srgbClr val="FFFFFF"/>
            </a:solidFill>
            <a:latin typeface="Arial"/>
            <a:ea typeface="+mn-ea"/>
            <a:cs typeface="+mn-cs"/>
          </a:endParaRPr>
        </a:p>
      </dgm:t>
    </dgm:pt>
    <dgm:pt modelId="{751943BD-1AF0-4E2D-B360-351CA955DEF5}" type="parTrans" cxnId="{DD71274D-CB52-411E-9A78-60DB09803778}">
      <dgm:prSet/>
      <dgm:spPr/>
      <dgm:t>
        <a:bodyPr/>
        <a:lstStyle/>
        <a:p>
          <a:endParaRPr lang="es-CO"/>
        </a:p>
      </dgm:t>
    </dgm:pt>
    <dgm:pt modelId="{D326C4D0-4D42-400E-8354-5FFF22AB9DB7}" type="sibTrans" cxnId="{DD71274D-CB52-411E-9A78-60DB09803778}">
      <dgm:prSet/>
      <dgm:spPr/>
      <dgm:t>
        <a:bodyPr/>
        <a:lstStyle/>
        <a:p>
          <a:endParaRPr lang="es-CO"/>
        </a:p>
      </dgm:t>
    </dgm:pt>
    <dgm:pt modelId="{84B8A69C-5B1B-4153-821E-548D442A8118}">
      <dgm:prSet phldrT="[Texto]" custT="1"/>
      <dgm:spPr>
        <a:xfrm>
          <a:off x="5200372" y="2174705"/>
          <a:ext cx="3623105" cy="396930"/>
        </a:xfrm>
        <a:gradFill rotWithShape="0">
          <a:gsLst>
            <a:gs pos="0">
              <a:srgbClr val="E2CAAA">
                <a:hueOff val="4122604"/>
                <a:satOff val="-2043"/>
                <a:lumOff val="-41755"/>
                <a:alphaOff val="0"/>
                <a:shade val="51000"/>
                <a:satMod val="130000"/>
              </a:srgbClr>
            </a:gs>
            <a:gs pos="80000">
              <a:srgbClr val="E2CAAA">
                <a:hueOff val="4122604"/>
                <a:satOff val="-2043"/>
                <a:lumOff val="-41755"/>
                <a:alphaOff val="0"/>
                <a:shade val="93000"/>
                <a:satMod val="130000"/>
              </a:srgbClr>
            </a:gs>
            <a:gs pos="100000">
              <a:srgbClr val="E2CAAA">
                <a:hueOff val="4122604"/>
                <a:satOff val="-2043"/>
                <a:lumOff val="-41755"/>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es-CO" sz="1200" u="none" strike="noStrike" dirty="0" smtClean="0">
              <a:solidFill>
                <a:srgbClr val="FFFFFF"/>
              </a:solidFill>
              <a:effectLst/>
              <a:latin typeface="Arial"/>
              <a:ea typeface="+mn-ea"/>
              <a:cs typeface="+mn-cs"/>
            </a:rPr>
            <a:t>Validación de los procesos respecto a la información suministrada por las partes interesadas</a:t>
          </a:r>
          <a:endParaRPr lang="es-CO" sz="1200" dirty="0">
            <a:solidFill>
              <a:srgbClr val="FFFFFF"/>
            </a:solidFill>
            <a:latin typeface="Arial"/>
            <a:ea typeface="+mn-ea"/>
            <a:cs typeface="+mn-cs"/>
          </a:endParaRPr>
        </a:p>
      </dgm:t>
    </dgm:pt>
    <dgm:pt modelId="{A1DBD3AD-1FEE-45BF-A493-37D274E1BE37}" type="parTrans" cxnId="{9A0F1589-AAB2-4CB9-9AED-6AB313B3B76F}">
      <dgm:prSet/>
      <dgm:spPr/>
      <dgm:t>
        <a:bodyPr/>
        <a:lstStyle/>
        <a:p>
          <a:endParaRPr lang="es-CO"/>
        </a:p>
      </dgm:t>
    </dgm:pt>
    <dgm:pt modelId="{AF8C9FB1-4FAD-4C77-9FBC-5355A196F569}" type="sibTrans" cxnId="{9A0F1589-AAB2-4CB9-9AED-6AB313B3B76F}">
      <dgm:prSet/>
      <dgm:spPr/>
      <dgm:t>
        <a:bodyPr/>
        <a:lstStyle/>
        <a:p>
          <a:endParaRPr lang="es-CO"/>
        </a:p>
      </dgm:t>
    </dgm:pt>
    <dgm:pt modelId="{B705B171-BC87-42E7-976E-A38F58C0B29C}">
      <dgm:prSet phldrT="[Texto]" custT="1"/>
      <dgm:spPr>
        <a:xfrm>
          <a:off x="5200372" y="2701325"/>
          <a:ext cx="3623105" cy="396930"/>
        </a:xfrm>
        <a:gradFill rotWithShape="0">
          <a:gsLst>
            <a:gs pos="0">
              <a:srgbClr val="E2CAAA">
                <a:hueOff val="4365110"/>
                <a:satOff val="-2163"/>
                <a:lumOff val="-44211"/>
                <a:alphaOff val="0"/>
                <a:shade val="51000"/>
                <a:satMod val="130000"/>
              </a:srgbClr>
            </a:gs>
            <a:gs pos="80000">
              <a:srgbClr val="E2CAAA">
                <a:hueOff val="4365110"/>
                <a:satOff val="-2163"/>
                <a:lumOff val="-44211"/>
                <a:alphaOff val="0"/>
                <a:shade val="93000"/>
                <a:satMod val="130000"/>
              </a:srgbClr>
            </a:gs>
            <a:gs pos="100000">
              <a:srgbClr val="E2CAAA">
                <a:hueOff val="4365110"/>
                <a:satOff val="-2163"/>
                <a:lumOff val="-44211"/>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es-CO" sz="1200" u="none" strike="noStrike" dirty="0" smtClean="0">
              <a:solidFill>
                <a:srgbClr val="FFFFFF"/>
              </a:solidFill>
              <a:effectLst/>
              <a:latin typeface="Arial"/>
              <a:ea typeface="+mn-ea"/>
              <a:cs typeface="+mn-cs"/>
            </a:rPr>
            <a:t>Construir mapa de riesgos a procesos que falten y/o actualizarlos</a:t>
          </a:r>
          <a:endParaRPr lang="es-CO" sz="1200" dirty="0">
            <a:solidFill>
              <a:srgbClr val="FFFFFF"/>
            </a:solidFill>
            <a:latin typeface="Arial"/>
            <a:ea typeface="+mn-ea"/>
            <a:cs typeface="+mn-cs"/>
          </a:endParaRPr>
        </a:p>
      </dgm:t>
    </dgm:pt>
    <dgm:pt modelId="{54753F0A-075B-4669-A6CC-5F98454B4C08}" type="parTrans" cxnId="{9E36ADE5-C6D1-4D95-AB23-387CFCC28AA3}">
      <dgm:prSet/>
      <dgm:spPr/>
      <dgm:t>
        <a:bodyPr/>
        <a:lstStyle/>
        <a:p>
          <a:endParaRPr lang="es-CO"/>
        </a:p>
      </dgm:t>
    </dgm:pt>
    <dgm:pt modelId="{0E3FA84F-2AF8-485E-8EEC-4DD545162EDD}" type="sibTrans" cxnId="{9E36ADE5-C6D1-4D95-AB23-387CFCC28AA3}">
      <dgm:prSet/>
      <dgm:spPr/>
      <dgm:t>
        <a:bodyPr/>
        <a:lstStyle/>
        <a:p>
          <a:endParaRPr lang="es-CO"/>
        </a:p>
      </dgm:t>
    </dgm:pt>
    <dgm:pt modelId="{D6AD3366-4992-48DF-988B-A2790BA44E03}">
      <dgm:prSet phldrT="[Texto]" custT="1"/>
      <dgm:spPr>
        <a:xfrm>
          <a:off x="5200372" y="3266789"/>
          <a:ext cx="3623105" cy="396930"/>
        </a:xfrm>
        <a:gradFill rotWithShape="0">
          <a:gsLst>
            <a:gs pos="0">
              <a:srgbClr val="E2CAAA">
                <a:hueOff val="4607616"/>
                <a:satOff val="-2283"/>
                <a:lumOff val="-46667"/>
                <a:alphaOff val="0"/>
                <a:shade val="51000"/>
                <a:satMod val="130000"/>
              </a:srgbClr>
            </a:gs>
            <a:gs pos="80000">
              <a:srgbClr val="E2CAAA">
                <a:hueOff val="4607616"/>
                <a:satOff val="-2283"/>
                <a:lumOff val="-46667"/>
                <a:alphaOff val="0"/>
                <a:shade val="93000"/>
                <a:satMod val="130000"/>
              </a:srgbClr>
            </a:gs>
            <a:gs pos="100000">
              <a:srgbClr val="E2CAAA">
                <a:hueOff val="4607616"/>
                <a:satOff val="-2283"/>
                <a:lumOff val="-46667"/>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es-CO" sz="1200" u="none" strike="noStrike" dirty="0" smtClean="0">
              <a:solidFill>
                <a:srgbClr val="FFFFFF"/>
              </a:solidFill>
              <a:effectLst/>
              <a:latin typeface="Arial"/>
              <a:ea typeface="+mn-ea"/>
              <a:cs typeface="+mn-cs"/>
            </a:rPr>
            <a:t>El Plan de mejoramiento por procesos aun no evita fallas en el desarrollo de los mismos</a:t>
          </a:r>
          <a:endParaRPr lang="es-CO" sz="1200" dirty="0">
            <a:solidFill>
              <a:srgbClr val="FFFFFF"/>
            </a:solidFill>
            <a:latin typeface="Arial"/>
            <a:ea typeface="+mn-ea"/>
            <a:cs typeface="+mn-cs"/>
          </a:endParaRPr>
        </a:p>
      </dgm:t>
    </dgm:pt>
    <dgm:pt modelId="{3EF4FEC2-F5AA-42A3-9877-649B14E027C4}" type="parTrans" cxnId="{F421EA06-492D-4515-81CA-6D3BF6DA9E77}">
      <dgm:prSet/>
      <dgm:spPr/>
      <dgm:t>
        <a:bodyPr/>
        <a:lstStyle/>
        <a:p>
          <a:endParaRPr lang="es-CO"/>
        </a:p>
      </dgm:t>
    </dgm:pt>
    <dgm:pt modelId="{951314E4-AD13-44D0-87F7-85712EF5D550}" type="sibTrans" cxnId="{F421EA06-492D-4515-81CA-6D3BF6DA9E77}">
      <dgm:prSet/>
      <dgm:spPr/>
      <dgm:t>
        <a:bodyPr/>
        <a:lstStyle/>
        <a:p>
          <a:endParaRPr lang="es-CO"/>
        </a:p>
      </dgm:t>
    </dgm:pt>
    <dgm:pt modelId="{9FA03944-9A08-46AE-B7D5-5724BA5C2F81}" type="pres">
      <dgm:prSet presAssocID="{2EE1AD68-E90F-4157-96C3-6A517DDCBD32}" presName="theList" presStyleCnt="0">
        <dgm:presLayoutVars>
          <dgm:dir/>
          <dgm:animLvl val="lvl"/>
          <dgm:resizeHandles val="exact"/>
        </dgm:presLayoutVars>
      </dgm:prSet>
      <dgm:spPr/>
      <dgm:t>
        <a:bodyPr/>
        <a:lstStyle/>
        <a:p>
          <a:endParaRPr lang="es-CO"/>
        </a:p>
      </dgm:t>
    </dgm:pt>
    <dgm:pt modelId="{A180C917-1B8B-47A7-B082-5FBC166D22B3}" type="pres">
      <dgm:prSet presAssocID="{E3FD3253-C82A-4C6C-958E-17BA5955BF20}" presName="compNode" presStyleCnt="0"/>
      <dgm:spPr/>
    </dgm:pt>
    <dgm:pt modelId="{9A8BAEF3-5817-45B0-9357-8B50B86BF5A7}" type="pres">
      <dgm:prSet presAssocID="{E3FD3253-C82A-4C6C-958E-17BA5955BF20}" presName="aNode" presStyleLbl="bgShp" presStyleIdx="0" presStyleCnt="4" custScaleX="75715" custLinFactNeighborX="-31528" custLinFactNeighborY="8849"/>
      <dgm:spPr>
        <a:prstGeom prst="roundRect">
          <a:avLst>
            <a:gd name="adj" fmla="val 10000"/>
          </a:avLst>
        </a:prstGeom>
      </dgm:spPr>
      <dgm:t>
        <a:bodyPr/>
        <a:lstStyle/>
        <a:p>
          <a:endParaRPr lang="es-CO"/>
        </a:p>
      </dgm:t>
    </dgm:pt>
    <dgm:pt modelId="{43C02B02-3756-4711-856A-7937D18FE192}" type="pres">
      <dgm:prSet presAssocID="{E3FD3253-C82A-4C6C-958E-17BA5955BF20}" presName="textNode" presStyleLbl="bgShp" presStyleIdx="0" presStyleCnt="4"/>
      <dgm:spPr/>
      <dgm:t>
        <a:bodyPr/>
        <a:lstStyle/>
        <a:p>
          <a:endParaRPr lang="es-CO"/>
        </a:p>
      </dgm:t>
    </dgm:pt>
    <dgm:pt modelId="{2FCD2F13-8C05-417D-BF07-2A70F770A9D3}" type="pres">
      <dgm:prSet presAssocID="{E3FD3253-C82A-4C6C-958E-17BA5955BF20}" presName="compChildNode" presStyleCnt="0"/>
      <dgm:spPr/>
    </dgm:pt>
    <dgm:pt modelId="{134B2D93-CE36-4417-AB38-7539E8859727}" type="pres">
      <dgm:prSet presAssocID="{E3FD3253-C82A-4C6C-958E-17BA5955BF20}" presName="theInnerList" presStyleCnt="0"/>
      <dgm:spPr/>
    </dgm:pt>
    <dgm:pt modelId="{63889B94-8AB3-4572-B286-A6F644B4ED80}" type="pres">
      <dgm:prSet presAssocID="{5FADEB5C-6A85-4FAB-A5E2-6018AB70220C}" presName="childNode" presStyleLbl="node1" presStyleIdx="0" presStyleCnt="20" custScaleX="81608" custLinFactY="-53931" custLinFactNeighborY="-100000">
        <dgm:presLayoutVars>
          <dgm:bulletEnabled val="1"/>
        </dgm:presLayoutVars>
      </dgm:prSet>
      <dgm:spPr>
        <a:prstGeom prst="roundRect">
          <a:avLst>
            <a:gd name="adj" fmla="val 10000"/>
          </a:avLst>
        </a:prstGeom>
      </dgm:spPr>
      <dgm:t>
        <a:bodyPr/>
        <a:lstStyle/>
        <a:p>
          <a:endParaRPr lang="es-CO"/>
        </a:p>
      </dgm:t>
    </dgm:pt>
    <dgm:pt modelId="{0644956E-6454-4186-89F0-B7C0F7CBAA4C}" type="pres">
      <dgm:prSet presAssocID="{5FADEB5C-6A85-4FAB-A5E2-6018AB70220C}" presName="aSpace2" presStyleCnt="0"/>
      <dgm:spPr/>
    </dgm:pt>
    <dgm:pt modelId="{E4F05D49-B580-448D-B697-89BAEC734977}" type="pres">
      <dgm:prSet presAssocID="{94538ECF-4DE0-476E-A669-F97A26FB2FA7}" presName="childNode" presStyleLbl="node1" presStyleIdx="1" presStyleCnt="20" custScaleX="81608" custLinFactY="-31011" custLinFactNeighborY="-100000">
        <dgm:presLayoutVars>
          <dgm:bulletEnabled val="1"/>
        </dgm:presLayoutVars>
      </dgm:prSet>
      <dgm:spPr>
        <a:prstGeom prst="roundRect">
          <a:avLst>
            <a:gd name="adj" fmla="val 10000"/>
          </a:avLst>
        </a:prstGeom>
      </dgm:spPr>
      <dgm:t>
        <a:bodyPr/>
        <a:lstStyle/>
        <a:p>
          <a:endParaRPr lang="es-CO"/>
        </a:p>
      </dgm:t>
    </dgm:pt>
    <dgm:pt modelId="{48859E96-71EA-4FB3-A63E-5E36F161CD2E}" type="pres">
      <dgm:prSet presAssocID="{94538ECF-4DE0-476E-A669-F97A26FB2FA7}" presName="aSpace2" presStyleCnt="0"/>
      <dgm:spPr/>
    </dgm:pt>
    <dgm:pt modelId="{FC8E712C-7F23-48F7-A510-A338C09FA0C0}" type="pres">
      <dgm:prSet presAssocID="{84DCDAEC-1D7B-4966-8E22-087653C7AEC1}" presName="childNode" presStyleLbl="node1" presStyleIdx="2" presStyleCnt="20" custScaleX="81608" custLinFactY="-1904" custLinFactNeighborY="-100000">
        <dgm:presLayoutVars>
          <dgm:bulletEnabled val="1"/>
        </dgm:presLayoutVars>
      </dgm:prSet>
      <dgm:spPr>
        <a:prstGeom prst="roundRect">
          <a:avLst>
            <a:gd name="adj" fmla="val 10000"/>
          </a:avLst>
        </a:prstGeom>
      </dgm:spPr>
      <dgm:t>
        <a:bodyPr/>
        <a:lstStyle/>
        <a:p>
          <a:endParaRPr lang="es-CO"/>
        </a:p>
      </dgm:t>
    </dgm:pt>
    <dgm:pt modelId="{5EA338A7-CD06-4BB1-8384-E0DEE77B0C3A}" type="pres">
      <dgm:prSet presAssocID="{84DCDAEC-1D7B-4966-8E22-087653C7AEC1}" presName="aSpace2" presStyleCnt="0"/>
      <dgm:spPr/>
    </dgm:pt>
    <dgm:pt modelId="{37D60C85-5AA4-4BCD-9B46-93C9CC1B8A68}" type="pres">
      <dgm:prSet presAssocID="{3A5074D3-D5B1-49B5-95C5-F75BA40F9048}" presName="childNode" presStyleLbl="node1" presStyleIdx="3" presStyleCnt="20" custScaleX="81608">
        <dgm:presLayoutVars>
          <dgm:bulletEnabled val="1"/>
        </dgm:presLayoutVars>
      </dgm:prSet>
      <dgm:spPr>
        <a:prstGeom prst="roundRect">
          <a:avLst>
            <a:gd name="adj" fmla="val 10000"/>
          </a:avLst>
        </a:prstGeom>
      </dgm:spPr>
      <dgm:t>
        <a:bodyPr/>
        <a:lstStyle/>
        <a:p>
          <a:endParaRPr lang="es-CO"/>
        </a:p>
      </dgm:t>
    </dgm:pt>
    <dgm:pt modelId="{78F950CE-2125-4685-91A9-B44CEDB0D973}" type="pres">
      <dgm:prSet presAssocID="{3A5074D3-D5B1-49B5-95C5-F75BA40F9048}" presName="aSpace2" presStyleCnt="0"/>
      <dgm:spPr/>
    </dgm:pt>
    <dgm:pt modelId="{321E2D19-1095-4839-B273-84AA8570C7F2}" type="pres">
      <dgm:prSet presAssocID="{3D7CC481-345E-48DB-A66D-9F8C8B2C4230}" presName="childNode" presStyleLbl="node1" presStyleIdx="4" presStyleCnt="20" custScaleX="81608" custLinFactY="11690" custLinFactNeighborY="100000">
        <dgm:presLayoutVars>
          <dgm:bulletEnabled val="1"/>
        </dgm:presLayoutVars>
      </dgm:prSet>
      <dgm:spPr>
        <a:prstGeom prst="roundRect">
          <a:avLst>
            <a:gd name="adj" fmla="val 10000"/>
          </a:avLst>
        </a:prstGeom>
      </dgm:spPr>
      <dgm:t>
        <a:bodyPr/>
        <a:lstStyle/>
        <a:p>
          <a:endParaRPr lang="es-CO"/>
        </a:p>
      </dgm:t>
    </dgm:pt>
    <dgm:pt modelId="{D485A7D4-2ECD-45E8-91B9-B5D56137328D}" type="pres">
      <dgm:prSet presAssocID="{E3FD3253-C82A-4C6C-958E-17BA5955BF20}" presName="aSpace" presStyleCnt="0"/>
      <dgm:spPr/>
    </dgm:pt>
    <dgm:pt modelId="{6E431F82-FAEA-4353-8A40-1767E18B9AFF}" type="pres">
      <dgm:prSet presAssocID="{CD79C481-AE0C-47F7-9B79-02C22D29ABC3}" presName="compNode" presStyleCnt="0"/>
      <dgm:spPr/>
    </dgm:pt>
    <dgm:pt modelId="{0B544953-7A60-46B9-BF38-53D6036BC976}" type="pres">
      <dgm:prSet presAssocID="{CD79C481-AE0C-47F7-9B79-02C22D29ABC3}" presName="aNode" presStyleLbl="bgShp" presStyleIdx="1" presStyleCnt="4" custScaleX="63416" custLinFactNeighborX="-3965" custLinFactNeighborY="0"/>
      <dgm:spPr>
        <a:prstGeom prst="roundRect">
          <a:avLst>
            <a:gd name="adj" fmla="val 10000"/>
          </a:avLst>
        </a:prstGeom>
      </dgm:spPr>
      <dgm:t>
        <a:bodyPr/>
        <a:lstStyle/>
        <a:p>
          <a:endParaRPr lang="es-CO"/>
        </a:p>
      </dgm:t>
    </dgm:pt>
    <dgm:pt modelId="{4A6C4CA3-7567-4C68-858E-A1A96730E56F}" type="pres">
      <dgm:prSet presAssocID="{CD79C481-AE0C-47F7-9B79-02C22D29ABC3}" presName="textNode" presStyleLbl="bgShp" presStyleIdx="1" presStyleCnt="4"/>
      <dgm:spPr/>
      <dgm:t>
        <a:bodyPr/>
        <a:lstStyle/>
        <a:p>
          <a:endParaRPr lang="es-CO"/>
        </a:p>
      </dgm:t>
    </dgm:pt>
    <dgm:pt modelId="{E10067BC-9D6E-4C1E-9705-68EF4D1E4F3D}" type="pres">
      <dgm:prSet presAssocID="{CD79C481-AE0C-47F7-9B79-02C22D29ABC3}" presName="compChildNode" presStyleCnt="0"/>
      <dgm:spPr/>
    </dgm:pt>
    <dgm:pt modelId="{39003B7E-E6E4-4E5D-A5D7-1311E372A494}" type="pres">
      <dgm:prSet presAssocID="{CD79C481-AE0C-47F7-9B79-02C22D29ABC3}" presName="theInnerList" presStyleCnt="0"/>
      <dgm:spPr/>
    </dgm:pt>
    <dgm:pt modelId="{0228FFCE-1D16-40FE-85F1-6CCB6866D47D}" type="pres">
      <dgm:prSet presAssocID="{D1AA90E6-3401-4CC9-88E8-5C19C7D0224E}" presName="childNode" presStyleLbl="node1" presStyleIdx="5" presStyleCnt="20" custScaleX="53676" custLinFactY="-53931" custLinFactNeighborX="-4520" custLinFactNeighborY="-100000">
        <dgm:presLayoutVars>
          <dgm:bulletEnabled val="1"/>
        </dgm:presLayoutVars>
      </dgm:prSet>
      <dgm:spPr>
        <a:prstGeom prst="roundRect">
          <a:avLst>
            <a:gd name="adj" fmla="val 10000"/>
          </a:avLst>
        </a:prstGeom>
      </dgm:spPr>
      <dgm:t>
        <a:bodyPr/>
        <a:lstStyle/>
        <a:p>
          <a:endParaRPr lang="es-CO"/>
        </a:p>
      </dgm:t>
    </dgm:pt>
    <dgm:pt modelId="{A1ED9298-3F26-4C00-80F8-5C0AF66B80E8}" type="pres">
      <dgm:prSet presAssocID="{D1AA90E6-3401-4CC9-88E8-5C19C7D0224E}" presName="aSpace2" presStyleCnt="0"/>
      <dgm:spPr/>
    </dgm:pt>
    <dgm:pt modelId="{C5FBE479-CC86-4BB7-9FFF-A05779CF0DB8}" type="pres">
      <dgm:prSet presAssocID="{9BB8DDB0-3BEA-4707-B224-B5C10D490E45}" presName="childNode" presStyleLbl="node1" presStyleIdx="6" presStyleCnt="20" custScaleX="53676" custLinFactY="-31011" custLinFactNeighborX="-4520" custLinFactNeighborY="-100000">
        <dgm:presLayoutVars>
          <dgm:bulletEnabled val="1"/>
        </dgm:presLayoutVars>
      </dgm:prSet>
      <dgm:spPr>
        <a:prstGeom prst="roundRect">
          <a:avLst>
            <a:gd name="adj" fmla="val 10000"/>
          </a:avLst>
        </a:prstGeom>
      </dgm:spPr>
      <dgm:t>
        <a:bodyPr/>
        <a:lstStyle/>
        <a:p>
          <a:endParaRPr lang="es-CO"/>
        </a:p>
      </dgm:t>
    </dgm:pt>
    <dgm:pt modelId="{5B669EF9-A90D-445C-937A-CA55D028C2FB}" type="pres">
      <dgm:prSet presAssocID="{9BB8DDB0-3BEA-4707-B224-B5C10D490E45}" presName="aSpace2" presStyleCnt="0"/>
      <dgm:spPr/>
    </dgm:pt>
    <dgm:pt modelId="{DB097EB9-5BF0-48A1-A4A4-79AB36839D9A}" type="pres">
      <dgm:prSet presAssocID="{92B92AA4-9039-4E16-A45C-68BDF96C3B37}" presName="childNode" presStyleLbl="node1" presStyleIdx="7" presStyleCnt="20" custScaleX="53676" custLinFactY="-1904" custLinFactNeighborX="-4520" custLinFactNeighborY="-100000">
        <dgm:presLayoutVars>
          <dgm:bulletEnabled val="1"/>
        </dgm:presLayoutVars>
      </dgm:prSet>
      <dgm:spPr>
        <a:prstGeom prst="roundRect">
          <a:avLst>
            <a:gd name="adj" fmla="val 10000"/>
          </a:avLst>
        </a:prstGeom>
      </dgm:spPr>
      <dgm:t>
        <a:bodyPr/>
        <a:lstStyle/>
        <a:p>
          <a:endParaRPr lang="es-CO"/>
        </a:p>
      </dgm:t>
    </dgm:pt>
    <dgm:pt modelId="{76030703-42A4-4E5B-A51F-37F7284647F1}" type="pres">
      <dgm:prSet presAssocID="{92B92AA4-9039-4E16-A45C-68BDF96C3B37}" presName="aSpace2" presStyleCnt="0"/>
      <dgm:spPr/>
    </dgm:pt>
    <dgm:pt modelId="{EA2AD46D-1D46-4EC0-8944-1DFDD1F220F1}" type="pres">
      <dgm:prSet presAssocID="{62C82B70-B514-4B20-AD6A-A3C274119CA4}" presName="childNode" presStyleLbl="node1" presStyleIdx="8" presStyleCnt="20" custScaleX="53676" custLinFactNeighborX="-4520">
        <dgm:presLayoutVars>
          <dgm:bulletEnabled val="1"/>
        </dgm:presLayoutVars>
      </dgm:prSet>
      <dgm:spPr>
        <a:prstGeom prst="roundRect">
          <a:avLst>
            <a:gd name="adj" fmla="val 10000"/>
          </a:avLst>
        </a:prstGeom>
      </dgm:spPr>
      <dgm:t>
        <a:bodyPr/>
        <a:lstStyle/>
        <a:p>
          <a:endParaRPr lang="es-CO"/>
        </a:p>
      </dgm:t>
    </dgm:pt>
    <dgm:pt modelId="{96D6C4F1-D565-43B9-AB93-A822F281CDB8}" type="pres">
      <dgm:prSet presAssocID="{62C82B70-B514-4B20-AD6A-A3C274119CA4}" presName="aSpace2" presStyleCnt="0"/>
      <dgm:spPr/>
    </dgm:pt>
    <dgm:pt modelId="{0135921B-4E9F-465C-9723-C87B9870F0B9}" type="pres">
      <dgm:prSet presAssocID="{C5D13BF3-0C12-4E21-835D-69EEC4675BF4}" presName="childNode" presStyleLbl="node1" presStyleIdx="9" presStyleCnt="20" custScaleX="53676" custLinFactY="11690" custLinFactNeighborX="-4520" custLinFactNeighborY="100000">
        <dgm:presLayoutVars>
          <dgm:bulletEnabled val="1"/>
        </dgm:presLayoutVars>
      </dgm:prSet>
      <dgm:spPr>
        <a:prstGeom prst="roundRect">
          <a:avLst>
            <a:gd name="adj" fmla="val 10000"/>
          </a:avLst>
        </a:prstGeom>
      </dgm:spPr>
      <dgm:t>
        <a:bodyPr/>
        <a:lstStyle/>
        <a:p>
          <a:endParaRPr lang="es-CO"/>
        </a:p>
      </dgm:t>
    </dgm:pt>
    <dgm:pt modelId="{C0643961-2060-4456-9A6E-704142EEF978}" type="pres">
      <dgm:prSet presAssocID="{CD79C481-AE0C-47F7-9B79-02C22D29ABC3}" presName="aSpace" presStyleCnt="0"/>
      <dgm:spPr/>
    </dgm:pt>
    <dgm:pt modelId="{EF6F8232-6462-41E3-8980-342DCEC2946E}" type="pres">
      <dgm:prSet presAssocID="{B078EDA9-6871-4E86-A4C2-2BFCBF493BAA}" presName="compNode" presStyleCnt="0"/>
      <dgm:spPr/>
    </dgm:pt>
    <dgm:pt modelId="{C867BD12-8EC6-4F44-B0EB-073DFC99E5D7}" type="pres">
      <dgm:prSet presAssocID="{B078EDA9-6871-4E86-A4C2-2BFCBF493BAA}" presName="aNode" presStyleLbl="bgShp" presStyleIdx="2" presStyleCnt="4" custScaleX="67329" custLinFactNeighborX="-4250" custLinFactNeighborY="-1887"/>
      <dgm:spPr>
        <a:prstGeom prst="roundRect">
          <a:avLst>
            <a:gd name="adj" fmla="val 10000"/>
          </a:avLst>
        </a:prstGeom>
      </dgm:spPr>
      <dgm:t>
        <a:bodyPr/>
        <a:lstStyle/>
        <a:p>
          <a:endParaRPr lang="es-CO"/>
        </a:p>
      </dgm:t>
    </dgm:pt>
    <dgm:pt modelId="{491B54FE-2019-47F9-90C6-4F16F97FE522}" type="pres">
      <dgm:prSet presAssocID="{B078EDA9-6871-4E86-A4C2-2BFCBF493BAA}" presName="textNode" presStyleLbl="bgShp" presStyleIdx="2" presStyleCnt="4"/>
      <dgm:spPr/>
      <dgm:t>
        <a:bodyPr/>
        <a:lstStyle/>
        <a:p>
          <a:endParaRPr lang="es-CO"/>
        </a:p>
      </dgm:t>
    </dgm:pt>
    <dgm:pt modelId="{D4F69DAA-8666-4844-A1B7-9F515B9822D6}" type="pres">
      <dgm:prSet presAssocID="{B078EDA9-6871-4E86-A4C2-2BFCBF493BAA}" presName="compChildNode" presStyleCnt="0"/>
      <dgm:spPr/>
    </dgm:pt>
    <dgm:pt modelId="{C68FA61D-E42F-4BB5-BECD-C8C960A7F0CC}" type="pres">
      <dgm:prSet presAssocID="{B078EDA9-6871-4E86-A4C2-2BFCBF493BAA}" presName="theInnerList" presStyleCnt="0"/>
      <dgm:spPr/>
    </dgm:pt>
    <dgm:pt modelId="{92395E37-CD03-4054-8841-D9AA935DD00C}" type="pres">
      <dgm:prSet presAssocID="{9CCF719D-3069-4E73-8E89-DB7E8319033A}" presName="childNode" presStyleLbl="node1" presStyleIdx="10" presStyleCnt="20" custScaleX="79250" custLinFactY="-53931" custLinFactNeighborX="-5577" custLinFactNeighborY="-100000">
        <dgm:presLayoutVars>
          <dgm:bulletEnabled val="1"/>
        </dgm:presLayoutVars>
      </dgm:prSet>
      <dgm:spPr>
        <a:prstGeom prst="roundRect">
          <a:avLst>
            <a:gd name="adj" fmla="val 10000"/>
          </a:avLst>
        </a:prstGeom>
      </dgm:spPr>
      <dgm:t>
        <a:bodyPr/>
        <a:lstStyle/>
        <a:p>
          <a:endParaRPr lang="es-CO"/>
        </a:p>
      </dgm:t>
    </dgm:pt>
    <dgm:pt modelId="{67E6EEA3-EA16-4099-9B39-5B51CE4D3DEE}" type="pres">
      <dgm:prSet presAssocID="{9CCF719D-3069-4E73-8E89-DB7E8319033A}" presName="aSpace2" presStyleCnt="0"/>
      <dgm:spPr/>
    </dgm:pt>
    <dgm:pt modelId="{1654B9B2-406D-4C57-926C-B6CC12ECF555}" type="pres">
      <dgm:prSet presAssocID="{73E6F971-213B-4959-9C7B-D1AB38583A31}" presName="childNode" presStyleLbl="node1" presStyleIdx="11" presStyleCnt="20" custScaleX="79250" custLinFactY="-31011" custLinFactNeighborX="-5577" custLinFactNeighborY="-100000">
        <dgm:presLayoutVars>
          <dgm:bulletEnabled val="1"/>
        </dgm:presLayoutVars>
      </dgm:prSet>
      <dgm:spPr>
        <a:prstGeom prst="roundRect">
          <a:avLst>
            <a:gd name="adj" fmla="val 10000"/>
          </a:avLst>
        </a:prstGeom>
      </dgm:spPr>
      <dgm:t>
        <a:bodyPr/>
        <a:lstStyle/>
        <a:p>
          <a:endParaRPr lang="es-CO"/>
        </a:p>
      </dgm:t>
    </dgm:pt>
    <dgm:pt modelId="{5A1F44DC-1DC2-4976-9E7B-10D604F7313B}" type="pres">
      <dgm:prSet presAssocID="{73E6F971-213B-4959-9C7B-D1AB38583A31}" presName="aSpace2" presStyleCnt="0"/>
      <dgm:spPr/>
    </dgm:pt>
    <dgm:pt modelId="{444F7974-EE6C-4092-8E38-E64EB62D9993}" type="pres">
      <dgm:prSet presAssocID="{EC262A82-A483-41FB-A332-9D8F333DE826}" presName="childNode" presStyleLbl="node1" presStyleIdx="12" presStyleCnt="20" custScaleX="79250" custLinFactY="-1904" custLinFactNeighborX="-5577" custLinFactNeighborY="-100000">
        <dgm:presLayoutVars>
          <dgm:bulletEnabled val="1"/>
        </dgm:presLayoutVars>
      </dgm:prSet>
      <dgm:spPr>
        <a:prstGeom prst="roundRect">
          <a:avLst>
            <a:gd name="adj" fmla="val 10000"/>
          </a:avLst>
        </a:prstGeom>
      </dgm:spPr>
      <dgm:t>
        <a:bodyPr/>
        <a:lstStyle/>
        <a:p>
          <a:endParaRPr lang="es-CO"/>
        </a:p>
      </dgm:t>
    </dgm:pt>
    <dgm:pt modelId="{1FC44576-A433-44BB-A8CE-CA54E4A2A68F}" type="pres">
      <dgm:prSet presAssocID="{EC262A82-A483-41FB-A332-9D8F333DE826}" presName="aSpace2" presStyleCnt="0"/>
      <dgm:spPr/>
    </dgm:pt>
    <dgm:pt modelId="{FD127F59-305D-4FB1-A079-8D09B37428A4}" type="pres">
      <dgm:prSet presAssocID="{1AE72791-FF90-4619-B479-F8FECF85258F}" presName="childNode" presStyleLbl="node1" presStyleIdx="13" presStyleCnt="20" custScaleX="79250" custLinFactNeighborX="-5577">
        <dgm:presLayoutVars>
          <dgm:bulletEnabled val="1"/>
        </dgm:presLayoutVars>
      </dgm:prSet>
      <dgm:spPr>
        <a:prstGeom prst="roundRect">
          <a:avLst>
            <a:gd name="adj" fmla="val 10000"/>
          </a:avLst>
        </a:prstGeom>
      </dgm:spPr>
      <dgm:t>
        <a:bodyPr/>
        <a:lstStyle/>
        <a:p>
          <a:endParaRPr lang="es-CO"/>
        </a:p>
      </dgm:t>
    </dgm:pt>
    <dgm:pt modelId="{3DF49662-02D6-4245-8449-BD686666FDB3}" type="pres">
      <dgm:prSet presAssocID="{1AE72791-FF90-4619-B479-F8FECF85258F}" presName="aSpace2" presStyleCnt="0"/>
      <dgm:spPr/>
    </dgm:pt>
    <dgm:pt modelId="{25DA5DA4-C510-4ECB-8FFB-51F8928CB192}" type="pres">
      <dgm:prSet presAssocID="{3FA7F067-C1E9-4B4B-BE5D-578A7355CC4F}" presName="childNode" presStyleLbl="node1" presStyleIdx="14" presStyleCnt="20" custScaleX="79250" custLinFactY="11690" custLinFactNeighborX="-5577" custLinFactNeighborY="100000">
        <dgm:presLayoutVars>
          <dgm:bulletEnabled val="1"/>
        </dgm:presLayoutVars>
      </dgm:prSet>
      <dgm:spPr>
        <a:prstGeom prst="roundRect">
          <a:avLst>
            <a:gd name="adj" fmla="val 10000"/>
          </a:avLst>
        </a:prstGeom>
      </dgm:spPr>
      <dgm:t>
        <a:bodyPr/>
        <a:lstStyle/>
        <a:p>
          <a:endParaRPr lang="es-CO"/>
        </a:p>
      </dgm:t>
    </dgm:pt>
    <dgm:pt modelId="{DE6857B4-C0FF-4A0B-B9EE-5586B3D2CD0E}" type="pres">
      <dgm:prSet presAssocID="{B078EDA9-6871-4E86-A4C2-2BFCBF493BAA}" presName="aSpace" presStyleCnt="0"/>
      <dgm:spPr/>
    </dgm:pt>
    <dgm:pt modelId="{97C56472-F0A2-4DBB-9F26-62CF211BC75F}" type="pres">
      <dgm:prSet presAssocID="{7E89A349-2EE6-4535-A9CB-78ECBAC53ED5}" presName="compNode" presStyleCnt="0"/>
      <dgm:spPr/>
    </dgm:pt>
    <dgm:pt modelId="{B9A0CEB4-82B7-4E80-9B94-254CB1002834}" type="pres">
      <dgm:prSet presAssocID="{7E89A349-2EE6-4535-A9CB-78ECBAC53ED5}" presName="aNode" presStyleLbl="bgShp" presStyleIdx="3" presStyleCnt="4" custScaleX="168090" custLinFactNeighborX="-5319"/>
      <dgm:spPr>
        <a:prstGeom prst="roundRect">
          <a:avLst>
            <a:gd name="adj" fmla="val 10000"/>
          </a:avLst>
        </a:prstGeom>
      </dgm:spPr>
      <dgm:t>
        <a:bodyPr/>
        <a:lstStyle/>
        <a:p>
          <a:endParaRPr lang="es-CO"/>
        </a:p>
      </dgm:t>
    </dgm:pt>
    <dgm:pt modelId="{F61ECD08-9954-4BD3-915E-355541FFF1ED}" type="pres">
      <dgm:prSet presAssocID="{7E89A349-2EE6-4535-A9CB-78ECBAC53ED5}" presName="textNode" presStyleLbl="bgShp" presStyleIdx="3" presStyleCnt="4"/>
      <dgm:spPr/>
      <dgm:t>
        <a:bodyPr/>
        <a:lstStyle/>
        <a:p>
          <a:endParaRPr lang="es-CO"/>
        </a:p>
      </dgm:t>
    </dgm:pt>
    <dgm:pt modelId="{64FFF800-BFBB-4D5B-B691-1548CBA5EDA5}" type="pres">
      <dgm:prSet presAssocID="{7E89A349-2EE6-4535-A9CB-78ECBAC53ED5}" presName="compChildNode" presStyleCnt="0"/>
      <dgm:spPr/>
    </dgm:pt>
    <dgm:pt modelId="{3FECA88A-211D-4A46-BBB8-5B81A698C317}" type="pres">
      <dgm:prSet presAssocID="{7E89A349-2EE6-4535-A9CB-78ECBAC53ED5}" presName="theInnerList" presStyleCnt="0"/>
      <dgm:spPr/>
    </dgm:pt>
    <dgm:pt modelId="{F8FC4BB9-38AB-4FA0-ADEE-DB087E793F26}" type="pres">
      <dgm:prSet presAssocID="{6D3E18A3-DFEE-4B2C-9A7E-8A576684F373}" presName="childNode" presStyleLbl="node1" presStyleIdx="15" presStyleCnt="20" custScaleX="198862" custLinFactY="-53931" custLinFactNeighborX="-6779" custLinFactNeighborY="-100000">
        <dgm:presLayoutVars>
          <dgm:bulletEnabled val="1"/>
        </dgm:presLayoutVars>
      </dgm:prSet>
      <dgm:spPr>
        <a:prstGeom prst="roundRect">
          <a:avLst>
            <a:gd name="adj" fmla="val 10000"/>
          </a:avLst>
        </a:prstGeom>
      </dgm:spPr>
      <dgm:t>
        <a:bodyPr/>
        <a:lstStyle/>
        <a:p>
          <a:endParaRPr lang="es-CO"/>
        </a:p>
      </dgm:t>
    </dgm:pt>
    <dgm:pt modelId="{A78DF81B-0AF3-4536-A35B-30248E41D436}" type="pres">
      <dgm:prSet presAssocID="{6D3E18A3-DFEE-4B2C-9A7E-8A576684F373}" presName="aSpace2" presStyleCnt="0"/>
      <dgm:spPr/>
    </dgm:pt>
    <dgm:pt modelId="{82DEC3B5-349F-4467-871E-87E8602A42A6}" type="pres">
      <dgm:prSet presAssocID="{8FED4C63-5026-4C3B-B5B2-7B9F7C164FDA}" presName="childNode" presStyleLbl="node1" presStyleIdx="16" presStyleCnt="20" custScaleX="198862" custScaleY="151160" custLinFactY="-31011" custLinFactNeighborX="-6779" custLinFactNeighborY="-100000">
        <dgm:presLayoutVars>
          <dgm:bulletEnabled val="1"/>
        </dgm:presLayoutVars>
      </dgm:prSet>
      <dgm:spPr>
        <a:prstGeom prst="roundRect">
          <a:avLst>
            <a:gd name="adj" fmla="val 10000"/>
          </a:avLst>
        </a:prstGeom>
      </dgm:spPr>
      <dgm:t>
        <a:bodyPr/>
        <a:lstStyle/>
        <a:p>
          <a:endParaRPr lang="es-CO"/>
        </a:p>
      </dgm:t>
    </dgm:pt>
    <dgm:pt modelId="{905F1870-66BB-4401-A38D-B5D2F907BE9A}" type="pres">
      <dgm:prSet presAssocID="{8FED4C63-5026-4C3B-B5B2-7B9F7C164FDA}" presName="aSpace2" presStyleCnt="0"/>
      <dgm:spPr/>
    </dgm:pt>
    <dgm:pt modelId="{C659B14C-C7A8-4ED1-B779-BC6350DA57A2}" type="pres">
      <dgm:prSet presAssocID="{84B8A69C-5B1B-4153-821E-548D442A8118}" presName="childNode" presStyleLbl="node1" presStyleIdx="17" presStyleCnt="20" custScaleX="198862" custLinFactY="-1904" custLinFactNeighborX="-6779" custLinFactNeighborY="-100000">
        <dgm:presLayoutVars>
          <dgm:bulletEnabled val="1"/>
        </dgm:presLayoutVars>
      </dgm:prSet>
      <dgm:spPr>
        <a:prstGeom prst="roundRect">
          <a:avLst>
            <a:gd name="adj" fmla="val 10000"/>
          </a:avLst>
        </a:prstGeom>
      </dgm:spPr>
      <dgm:t>
        <a:bodyPr/>
        <a:lstStyle/>
        <a:p>
          <a:endParaRPr lang="es-CO"/>
        </a:p>
      </dgm:t>
    </dgm:pt>
    <dgm:pt modelId="{CBB63681-0411-48BB-BB80-725978B1C4AF}" type="pres">
      <dgm:prSet presAssocID="{84B8A69C-5B1B-4153-821E-548D442A8118}" presName="aSpace2" presStyleCnt="0"/>
      <dgm:spPr/>
    </dgm:pt>
    <dgm:pt modelId="{DFF5FA95-A34A-4F18-BA62-9E19658E7F33}" type="pres">
      <dgm:prSet presAssocID="{B705B171-BC87-42E7-976E-A38F58C0B29C}" presName="childNode" presStyleLbl="node1" presStyleIdx="18" presStyleCnt="20" custScaleX="198862" custLinFactNeighborX="-6779">
        <dgm:presLayoutVars>
          <dgm:bulletEnabled val="1"/>
        </dgm:presLayoutVars>
      </dgm:prSet>
      <dgm:spPr>
        <a:prstGeom prst="roundRect">
          <a:avLst>
            <a:gd name="adj" fmla="val 10000"/>
          </a:avLst>
        </a:prstGeom>
      </dgm:spPr>
      <dgm:t>
        <a:bodyPr/>
        <a:lstStyle/>
        <a:p>
          <a:endParaRPr lang="es-CO"/>
        </a:p>
      </dgm:t>
    </dgm:pt>
    <dgm:pt modelId="{F11E6D69-4AC1-4711-81D5-E5FDF8828DBD}" type="pres">
      <dgm:prSet presAssocID="{B705B171-BC87-42E7-976E-A38F58C0B29C}" presName="aSpace2" presStyleCnt="0"/>
      <dgm:spPr/>
    </dgm:pt>
    <dgm:pt modelId="{A4A73B6B-5EB6-448B-B5DD-FD95ACC29554}" type="pres">
      <dgm:prSet presAssocID="{D6AD3366-4992-48DF-988B-A2790BA44E03}" presName="childNode" presStyleLbl="node1" presStyleIdx="19" presStyleCnt="20" custScaleX="198862" custLinFactY="11690" custLinFactNeighborX="-6779" custLinFactNeighborY="100000">
        <dgm:presLayoutVars>
          <dgm:bulletEnabled val="1"/>
        </dgm:presLayoutVars>
      </dgm:prSet>
      <dgm:spPr>
        <a:prstGeom prst="roundRect">
          <a:avLst>
            <a:gd name="adj" fmla="val 10000"/>
          </a:avLst>
        </a:prstGeom>
      </dgm:spPr>
      <dgm:t>
        <a:bodyPr/>
        <a:lstStyle/>
        <a:p>
          <a:endParaRPr lang="es-CO"/>
        </a:p>
      </dgm:t>
    </dgm:pt>
  </dgm:ptLst>
  <dgm:cxnLst>
    <dgm:cxn modelId="{1E2FE634-EA42-4BAA-9DE6-33C5C6BB2039}" type="presOf" srcId="{92B92AA4-9039-4E16-A45C-68BDF96C3B37}" destId="{DB097EB9-5BF0-48A1-A4A4-79AB36839D9A}" srcOrd="0" destOrd="0" presId="urn:microsoft.com/office/officeart/2005/8/layout/lProcess2"/>
    <dgm:cxn modelId="{F38AF80D-5375-4682-B92E-BCF5F85F7749}" type="presOf" srcId="{CD79C481-AE0C-47F7-9B79-02C22D29ABC3}" destId="{4A6C4CA3-7567-4C68-858E-A1A96730E56F}" srcOrd="1" destOrd="0" presId="urn:microsoft.com/office/officeart/2005/8/layout/lProcess2"/>
    <dgm:cxn modelId="{D0C963C7-9131-4156-8397-F30B42CDB0F2}" type="presOf" srcId="{3D7CC481-345E-48DB-A66D-9F8C8B2C4230}" destId="{321E2D19-1095-4839-B273-84AA8570C7F2}" srcOrd="0" destOrd="0" presId="urn:microsoft.com/office/officeart/2005/8/layout/lProcess2"/>
    <dgm:cxn modelId="{A98E13AA-6360-4B71-8C15-310F3E4189AB}" type="presOf" srcId="{3FA7F067-C1E9-4B4B-BE5D-578A7355CC4F}" destId="{25DA5DA4-C510-4ECB-8FFB-51F8928CB192}" srcOrd="0" destOrd="0" presId="urn:microsoft.com/office/officeart/2005/8/layout/lProcess2"/>
    <dgm:cxn modelId="{6F21F344-E867-4D08-8B81-3B4A1B05AB87}" type="presOf" srcId="{B078EDA9-6871-4E86-A4C2-2BFCBF493BAA}" destId="{C867BD12-8EC6-4F44-B0EB-073DFC99E5D7}" srcOrd="0" destOrd="0" presId="urn:microsoft.com/office/officeart/2005/8/layout/lProcess2"/>
    <dgm:cxn modelId="{54B44363-C38F-4DC8-9AF5-E0E7885B89AF}" srcId="{B078EDA9-6871-4E86-A4C2-2BFCBF493BAA}" destId="{EC262A82-A483-41FB-A332-9D8F333DE826}" srcOrd="2" destOrd="0" parTransId="{C73234F7-5B28-4E28-BDA5-135ACBBA6FB5}" sibTransId="{989EFE9D-8C28-4298-ABFC-60CE0DA2D847}"/>
    <dgm:cxn modelId="{52355303-CC05-45B8-8EC3-66CDD262149B}" srcId="{E3FD3253-C82A-4C6C-958E-17BA5955BF20}" destId="{94538ECF-4DE0-476E-A669-F97A26FB2FA7}" srcOrd="1" destOrd="0" parTransId="{76396BCC-0A92-4E30-B8DC-57121A824D4C}" sibTransId="{125BA4F7-8FBD-4836-B920-E559625B6C4E}"/>
    <dgm:cxn modelId="{46CD4A06-F243-496D-AF7E-13B6127B017E}" srcId="{B078EDA9-6871-4E86-A4C2-2BFCBF493BAA}" destId="{9CCF719D-3069-4E73-8E89-DB7E8319033A}" srcOrd="0" destOrd="0" parTransId="{B528CF52-3A39-4EC5-A47B-A850237BD14B}" sibTransId="{10C1A7A5-6A39-45E4-A2F0-90DA9AC96D63}"/>
    <dgm:cxn modelId="{4507BE1D-C69E-4DC8-8258-9E73CA7832B0}" type="presOf" srcId="{7E89A349-2EE6-4535-A9CB-78ECBAC53ED5}" destId="{F61ECD08-9954-4BD3-915E-355541FFF1ED}" srcOrd="1" destOrd="0" presId="urn:microsoft.com/office/officeart/2005/8/layout/lProcess2"/>
    <dgm:cxn modelId="{AC900C56-9390-4F9B-A815-3C20257A494E}" type="presOf" srcId="{CD79C481-AE0C-47F7-9B79-02C22D29ABC3}" destId="{0B544953-7A60-46B9-BF38-53D6036BC976}" srcOrd="0" destOrd="0" presId="urn:microsoft.com/office/officeart/2005/8/layout/lProcess2"/>
    <dgm:cxn modelId="{988F66B7-FEC2-420D-BEF7-8EF9C8707796}" srcId="{B078EDA9-6871-4E86-A4C2-2BFCBF493BAA}" destId="{73E6F971-213B-4959-9C7B-D1AB38583A31}" srcOrd="1" destOrd="0" parTransId="{7C24195A-1CC2-45FC-BBDE-E7E7D1641F91}" sibTransId="{9360A143-DBDA-4502-A162-A09219777253}"/>
    <dgm:cxn modelId="{9E36ADE5-C6D1-4D95-AB23-387CFCC28AA3}" srcId="{7E89A349-2EE6-4535-A9CB-78ECBAC53ED5}" destId="{B705B171-BC87-42E7-976E-A38F58C0B29C}" srcOrd="3" destOrd="0" parTransId="{54753F0A-075B-4669-A6CC-5F98454B4C08}" sibTransId="{0E3FA84F-2AF8-485E-8EEC-4DD545162EDD}"/>
    <dgm:cxn modelId="{242FB2DB-45AA-4B7D-99E8-07F4B47E60EA}" srcId="{CD79C481-AE0C-47F7-9B79-02C22D29ABC3}" destId="{92B92AA4-9039-4E16-A45C-68BDF96C3B37}" srcOrd="2" destOrd="0" parTransId="{6FAC13FD-C109-4265-82B9-6D56A520DCB7}" sibTransId="{A74DC41E-14BD-47CF-9B92-FBF853D42F44}"/>
    <dgm:cxn modelId="{DDC624A4-235B-48ED-85F5-59ED48002977}" type="presOf" srcId="{3A5074D3-D5B1-49B5-95C5-F75BA40F9048}" destId="{37D60C85-5AA4-4BCD-9B46-93C9CC1B8A68}" srcOrd="0" destOrd="0" presId="urn:microsoft.com/office/officeart/2005/8/layout/lProcess2"/>
    <dgm:cxn modelId="{29A2D6CA-906C-4AF5-B562-2E366F93AB3C}" type="presOf" srcId="{C5D13BF3-0C12-4E21-835D-69EEC4675BF4}" destId="{0135921B-4E9F-465C-9723-C87B9870F0B9}" srcOrd="0" destOrd="0" presId="urn:microsoft.com/office/officeart/2005/8/layout/lProcess2"/>
    <dgm:cxn modelId="{5BBD2329-271F-4B86-BC29-E5269BC01F2E}" srcId="{B078EDA9-6871-4E86-A4C2-2BFCBF493BAA}" destId="{1AE72791-FF90-4619-B479-F8FECF85258F}" srcOrd="3" destOrd="0" parTransId="{45FCA448-805A-4AE4-8112-EF05013B8690}" sibTransId="{C93D920F-C9A6-4FE5-A3D3-3EB1BB68DA3D}"/>
    <dgm:cxn modelId="{DD71274D-CB52-411E-9A78-60DB09803778}" srcId="{7E89A349-2EE6-4535-A9CB-78ECBAC53ED5}" destId="{8FED4C63-5026-4C3B-B5B2-7B9F7C164FDA}" srcOrd="1" destOrd="0" parTransId="{751943BD-1AF0-4E2D-B360-351CA955DEF5}" sibTransId="{D326C4D0-4D42-400E-8354-5FFF22AB9DB7}"/>
    <dgm:cxn modelId="{4BCB0878-31A7-403E-A03D-479A7F8E8425}" srcId="{2EE1AD68-E90F-4157-96C3-6A517DDCBD32}" destId="{B078EDA9-6871-4E86-A4C2-2BFCBF493BAA}" srcOrd="2" destOrd="0" parTransId="{1E6BE247-4D68-4999-9480-37F73E4EFE33}" sibTransId="{7B03C82D-9994-464A-8EAD-EF409864F679}"/>
    <dgm:cxn modelId="{CA1A1436-4158-43B3-B901-EFE26A90A685}" type="presOf" srcId="{7E89A349-2EE6-4535-A9CB-78ECBAC53ED5}" destId="{B9A0CEB4-82B7-4E80-9B94-254CB1002834}" srcOrd="0" destOrd="0" presId="urn:microsoft.com/office/officeart/2005/8/layout/lProcess2"/>
    <dgm:cxn modelId="{5A64979E-76D6-4062-94D1-8CB0ED5C0DA1}" type="presOf" srcId="{D1AA90E6-3401-4CC9-88E8-5C19C7D0224E}" destId="{0228FFCE-1D16-40FE-85F1-6CCB6866D47D}" srcOrd="0" destOrd="0" presId="urn:microsoft.com/office/officeart/2005/8/layout/lProcess2"/>
    <dgm:cxn modelId="{C9DC6479-703A-4006-9306-1C68AF9FC446}" srcId="{7E89A349-2EE6-4535-A9CB-78ECBAC53ED5}" destId="{6D3E18A3-DFEE-4B2C-9A7E-8A576684F373}" srcOrd="0" destOrd="0" parTransId="{D66DAA97-B306-448B-AD42-B2252654E307}" sibTransId="{53D5A792-2EB2-4C28-841A-3B654CF261DD}"/>
    <dgm:cxn modelId="{6A20D5AF-D966-4D79-8270-7B890F483181}" type="presOf" srcId="{8FED4C63-5026-4C3B-B5B2-7B9F7C164FDA}" destId="{82DEC3B5-349F-4467-871E-87E8602A42A6}" srcOrd="0" destOrd="0" presId="urn:microsoft.com/office/officeart/2005/8/layout/lProcess2"/>
    <dgm:cxn modelId="{7D3ED8E2-9468-4711-B3FC-BB42156DBF41}" type="presOf" srcId="{D6AD3366-4992-48DF-988B-A2790BA44E03}" destId="{A4A73B6B-5EB6-448B-B5DD-FD95ACC29554}" srcOrd="0" destOrd="0" presId="urn:microsoft.com/office/officeart/2005/8/layout/lProcess2"/>
    <dgm:cxn modelId="{3DB89D74-283F-473F-9B56-CB39FF401EF3}" srcId="{CD79C481-AE0C-47F7-9B79-02C22D29ABC3}" destId="{D1AA90E6-3401-4CC9-88E8-5C19C7D0224E}" srcOrd="0" destOrd="0" parTransId="{F7E2E3A9-916A-4CC2-A706-9A43EC58930B}" sibTransId="{8CD4E545-2C32-459F-BA81-EF7FF54DDE9C}"/>
    <dgm:cxn modelId="{F3821D2C-BBC4-422E-8B4C-AA0A59BE9660}" type="presOf" srcId="{2EE1AD68-E90F-4157-96C3-6A517DDCBD32}" destId="{9FA03944-9A08-46AE-B7D5-5724BA5C2F81}" srcOrd="0" destOrd="0" presId="urn:microsoft.com/office/officeart/2005/8/layout/lProcess2"/>
    <dgm:cxn modelId="{EB1998AE-F948-427B-BDBA-F6B916B92412}" type="presOf" srcId="{EC262A82-A483-41FB-A332-9D8F333DE826}" destId="{444F7974-EE6C-4092-8E38-E64EB62D9993}" srcOrd="0" destOrd="0" presId="urn:microsoft.com/office/officeart/2005/8/layout/lProcess2"/>
    <dgm:cxn modelId="{9096DD02-DE6D-441C-AC8F-84AA6A440E76}" srcId="{E3FD3253-C82A-4C6C-958E-17BA5955BF20}" destId="{3D7CC481-345E-48DB-A66D-9F8C8B2C4230}" srcOrd="4" destOrd="0" parTransId="{4F346409-5976-4321-86A2-0C7BADCDC608}" sibTransId="{C17CEBC9-5A62-4655-A274-BAFD5FAD8FDE}"/>
    <dgm:cxn modelId="{26E10A7F-4B88-4C8C-BC8A-C8D90FB01798}" type="presOf" srcId="{62C82B70-B514-4B20-AD6A-A3C274119CA4}" destId="{EA2AD46D-1D46-4EC0-8944-1DFDD1F220F1}" srcOrd="0" destOrd="0" presId="urn:microsoft.com/office/officeart/2005/8/layout/lProcess2"/>
    <dgm:cxn modelId="{BA684D1A-6146-43AD-A686-99C2F9C39BA3}" type="presOf" srcId="{9BB8DDB0-3BEA-4707-B224-B5C10D490E45}" destId="{C5FBE479-CC86-4BB7-9FFF-A05779CF0DB8}" srcOrd="0" destOrd="0" presId="urn:microsoft.com/office/officeart/2005/8/layout/lProcess2"/>
    <dgm:cxn modelId="{2D28A412-A061-434F-A7BB-14AF4CAF671D}" type="presOf" srcId="{9CCF719D-3069-4E73-8E89-DB7E8319033A}" destId="{92395E37-CD03-4054-8841-D9AA935DD00C}" srcOrd="0" destOrd="0" presId="urn:microsoft.com/office/officeart/2005/8/layout/lProcess2"/>
    <dgm:cxn modelId="{0C48A41F-2399-4F16-A071-199AAB3A8479}" type="presOf" srcId="{94538ECF-4DE0-476E-A669-F97A26FB2FA7}" destId="{E4F05D49-B580-448D-B697-89BAEC734977}" srcOrd="0" destOrd="0" presId="urn:microsoft.com/office/officeart/2005/8/layout/lProcess2"/>
    <dgm:cxn modelId="{D0073BE4-427E-46C7-A8A1-318ECA1A0CDA}" type="presOf" srcId="{84B8A69C-5B1B-4153-821E-548D442A8118}" destId="{C659B14C-C7A8-4ED1-B779-BC6350DA57A2}" srcOrd="0" destOrd="0" presId="urn:microsoft.com/office/officeart/2005/8/layout/lProcess2"/>
    <dgm:cxn modelId="{4E9E0A26-FDE8-44A6-811E-CEF59E99CAEC}" type="presOf" srcId="{B705B171-BC87-42E7-976E-A38F58C0B29C}" destId="{DFF5FA95-A34A-4F18-BA62-9E19658E7F33}" srcOrd="0" destOrd="0" presId="urn:microsoft.com/office/officeart/2005/8/layout/lProcess2"/>
    <dgm:cxn modelId="{C6FDEF9B-BFE5-4812-85EA-CAA9676F3955}" type="presOf" srcId="{E3FD3253-C82A-4C6C-958E-17BA5955BF20}" destId="{43C02B02-3756-4711-856A-7937D18FE192}" srcOrd="1" destOrd="0" presId="urn:microsoft.com/office/officeart/2005/8/layout/lProcess2"/>
    <dgm:cxn modelId="{C1C228CC-E87E-4F00-8C7B-27743C163344}" srcId="{E3FD3253-C82A-4C6C-958E-17BA5955BF20}" destId="{5FADEB5C-6A85-4FAB-A5E2-6018AB70220C}" srcOrd="0" destOrd="0" parTransId="{89E61C55-AF5A-48D1-8E72-DC1121BFF0C4}" sibTransId="{2EC9DB7B-99FD-4EA6-B0D6-25C0330D364E}"/>
    <dgm:cxn modelId="{CAE37C1C-530C-4DE1-A5C4-3481F3899402}" srcId="{B078EDA9-6871-4E86-A4C2-2BFCBF493BAA}" destId="{3FA7F067-C1E9-4B4B-BE5D-578A7355CC4F}" srcOrd="4" destOrd="0" parTransId="{A34C87BB-74DC-43CB-A225-CC83715B209F}" sibTransId="{D4759D15-F3A1-40E6-8760-3528EC65D140}"/>
    <dgm:cxn modelId="{F74D8991-82C3-4FD3-8E58-B6F08CA8CEFB}" srcId="{CD79C481-AE0C-47F7-9B79-02C22D29ABC3}" destId="{62C82B70-B514-4B20-AD6A-A3C274119CA4}" srcOrd="3" destOrd="0" parTransId="{6FF3FC59-5D85-48EB-A019-1FCEE35B5114}" sibTransId="{CD34959C-362B-4C0E-A0CB-C478612F3967}"/>
    <dgm:cxn modelId="{12805400-20E1-42B6-BB73-0923DB9B9B4F}" type="presOf" srcId="{84DCDAEC-1D7B-4966-8E22-087653C7AEC1}" destId="{FC8E712C-7F23-48F7-A510-A338C09FA0C0}" srcOrd="0" destOrd="0" presId="urn:microsoft.com/office/officeart/2005/8/layout/lProcess2"/>
    <dgm:cxn modelId="{9A0F1589-AAB2-4CB9-9AED-6AB313B3B76F}" srcId="{7E89A349-2EE6-4535-A9CB-78ECBAC53ED5}" destId="{84B8A69C-5B1B-4153-821E-548D442A8118}" srcOrd="2" destOrd="0" parTransId="{A1DBD3AD-1FEE-45BF-A493-37D274E1BE37}" sibTransId="{AF8C9FB1-4FAD-4C77-9FBC-5355A196F569}"/>
    <dgm:cxn modelId="{EE67D229-C07B-4E0F-AC32-0C77A61F7AC8}" srcId="{E3FD3253-C82A-4C6C-958E-17BA5955BF20}" destId="{3A5074D3-D5B1-49B5-95C5-F75BA40F9048}" srcOrd="3" destOrd="0" parTransId="{12538D0D-1AE0-46BF-B3AA-7C4333306EE7}" sibTransId="{051C61BD-B0BF-4F99-B0A3-E67F00134B81}"/>
    <dgm:cxn modelId="{278C1A88-412E-44AC-91E7-C1D4035E0987}" type="presOf" srcId="{B078EDA9-6871-4E86-A4C2-2BFCBF493BAA}" destId="{491B54FE-2019-47F9-90C6-4F16F97FE522}" srcOrd="1" destOrd="0" presId="urn:microsoft.com/office/officeart/2005/8/layout/lProcess2"/>
    <dgm:cxn modelId="{A063E60F-B935-46D3-A865-902D5F907146}" srcId="{CD79C481-AE0C-47F7-9B79-02C22D29ABC3}" destId="{C5D13BF3-0C12-4E21-835D-69EEC4675BF4}" srcOrd="4" destOrd="0" parTransId="{C8CFFD9B-3B01-41BF-A6CD-095794A48312}" sibTransId="{D880AEB7-001E-4AB5-AAEF-BC43B02B5BFF}"/>
    <dgm:cxn modelId="{C2A7D89E-24C7-491B-ABDA-2CD03FF9FCE4}" type="presOf" srcId="{1AE72791-FF90-4619-B479-F8FECF85258F}" destId="{FD127F59-305D-4FB1-A079-8D09B37428A4}" srcOrd="0" destOrd="0" presId="urn:microsoft.com/office/officeart/2005/8/layout/lProcess2"/>
    <dgm:cxn modelId="{8451B63F-6BB2-4B42-9067-8126EBFE71FA}" type="presOf" srcId="{5FADEB5C-6A85-4FAB-A5E2-6018AB70220C}" destId="{63889B94-8AB3-4572-B286-A6F644B4ED80}" srcOrd="0" destOrd="0" presId="urn:microsoft.com/office/officeart/2005/8/layout/lProcess2"/>
    <dgm:cxn modelId="{0E96C86B-24C3-412D-9425-651CC66E3D1C}" type="presOf" srcId="{73E6F971-213B-4959-9C7B-D1AB38583A31}" destId="{1654B9B2-406D-4C57-926C-B6CC12ECF555}" srcOrd="0" destOrd="0" presId="urn:microsoft.com/office/officeart/2005/8/layout/lProcess2"/>
    <dgm:cxn modelId="{70AAB1D1-312F-4219-8490-3B700EEE8901}" type="presOf" srcId="{E3FD3253-C82A-4C6C-958E-17BA5955BF20}" destId="{9A8BAEF3-5817-45B0-9357-8B50B86BF5A7}" srcOrd="0" destOrd="0" presId="urn:microsoft.com/office/officeart/2005/8/layout/lProcess2"/>
    <dgm:cxn modelId="{1508A1C4-451D-4B41-9614-517C2420BCC0}" srcId="{2EE1AD68-E90F-4157-96C3-6A517DDCBD32}" destId="{E3FD3253-C82A-4C6C-958E-17BA5955BF20}" srcOrd="0" destOrd="0" parTransId="{A5F89D42-B349-4046-B998-A6503B05CE9F}" sibTransId="{3B8122FD-FAED-40E6-8F76-508AEDB5A1E6}"/>
    <dgm:cxn modelId="{1D988CD7-7317-4071-8C0C-AAEC95814A89}" srcId="{E3FD3253-C82A-4C6C-958E-17BA5955BF20}" destId="{84DCDAEC-1D7B-4966-8E22-087653C7AEC1}" srcOrd="2" destOrd="0" parTransId="{4441560F-31FE-476F-B5A2-59D5901F027F}" sibTransId="{6BE336F2-9C91-495D-9A96-BE7A8CC0E0AD}"/>
    <dgm:cxn modelId="{F421EA06-492D-4515-81CA-6D3BF6DA9E77}" srcId="{7E89A349-2EE6-4535-A9CB-78ECBAC53ED5}" destId="{D6AD3366-4992-48DF-988B-A2790BA44E03}" srcOrd="4" destOrd="0" parTransId="{3EF4FEC2-F5AA-42A3-9877-649B14E027C4}" sibTransId="{951314E4-AD13-44D0-87F7-85712EF5D550}"/>
    <dgm:cxn modelId="{9C43C5B9-7965-48E7-B8A8-60018C81E975}" srcId="{2EE1AD68-E90F-4157-96C3-6A517DDCBD32}" destId="{7E89A349-2EE6-4535-A9CB-78ECBAC53ED5}" srcOrd="3" destOrd="0" parTransId="{13D99035-3E94-4EFB-A72B-B1CE745A02ED}" sibTransId="{B1DC271B-CACA-404D-BBA3-48CF6B5653F9}"/>
    <dgm:cxn modelId="{1CDA63EC-3B02-4780-ABC4-5934C9212212}" srcId="{2EE1AD68-E90F-4157-96C3-6A517DDCBD32}" destId="{CD79C481-AE0C-47F7-9B79-02C22D29ABC3}" srcOrd="1" destOrd="0" parTransId="{6FDB28DE-273E-4CCF-AEE3-559C6C117468}" sibTransId="{EA9212FA-A97C-4E2C-9462-69EEA45251C4}"/>
    <dgm:cxn modelId="{D26AC2F7-B70D-4A96-AA82-380E600EA6DD}" srcId="{CD79C481-AE0C-47F7-9B79-02C22D29ABC3}" destId="{9BB8DDB0-3BEA-4707-B224-B5C10D490E45}" srcOrd="1" destOrd="0" parTransId="{2A0EE860-FABB-44B8-B712-045EC46BA56D}" sibTransId="{569F2F34-D40E-4BEA-BD2F-1B68E6104DEF}"/>
    <dgm:cxn modelId="{C6A18EFF-EE8B-4CD7-8451-AA72335FCCFD}" type="presOf" srcId="{6D3E18A3-DFEE-4B2C-9A7E-8A576684F373}" destId="{F8FC4BB9-38AB-4FA0-ADEE-DB087E793F26}" srcOrd="0" destOrd="0" presId="urn:microsoft.com/office/officeart/2005/8/layout/lProcess2"/>
    <dgm:cxn modelId="{8F41A158-D79A-4926-80DA-CC308B10A2CA}" type="presParOf" srcId="{9FA03944-9A08-46AE-B7D5-5724BA5C2F81}" destId="{A180C917-1B8B-47A7-B082-5FBC166D22B3}" srcOrd="0" destOrd="0" presId="urn:microsoft.com/office/officeart/2005/8/layout/lProcess2"/>
    <dgm:cxn modelId="{7B540C2A-4FAD-48FD-BF6B-CB920868C273}" type="presParOf" srcId="{A180C917-1B8B-47A7-B082-5FBC166D22B3}" destId="{9A8BAEF3-5817-45B0-9357-8B50B86BF5A7}" srcOrd="0" destOrd="0" presId="urn:microsoft.com/office/officeart/2005/8/layout/lProcess2"/>
    <dgm:cxn modelId="{246952D2-5A60-415C-9ABD-FC00B48AECFB}" type="presParOf" srcId="{A180C917-1B8B-47A7-B082-5FBC166D22B3}" destId="{43C02B02-3756-4711-856A-7937D18FE192}" srcOrd="1" destOrd="0" presId="urn:microsoft.com/office/officeart/2005/8/layout/lProcess2"/>
    <dgm:cxn modelId="{F5E94640-DBAC-4C93-A81B-160B54D66A9A}" type="presParOf" srcId="{A180C917-1B8B-47A7-B082-5FBC166D22B3}" destId="{2FCD2F13-8C05-417D-BF07-2A70F770A9D3}" srcOrd="2" destOrd="0" presId="urn:microsoft.com/office/officeart/2005/8/layout/lProcess2"/>
    <dgm:cxn modelId="{00861C05-45D2-49E0-8606-553375272034}" type="presParOf" srcId="{2FCD2F13-8C05-417D-BF07-2A70F770A9D3}" destId="{134B2D93-CE36-4417-AB38-7539E8859727}" srcOrd="0" destOrd="0" presId="urn:microsoft.com/office/officeart/2005/8/layout/lProcess2"/>
    <dgm:cxn modelId="{F6691427-E912-467B-B0D4-ED46264A42F3}" type="presParOf" srcId="{134B2D93-CE36-4417-AB38-7539E8859727}" destId="{63889B94-8AB3-4572-B286-A6F644B4ED80}" srcOrd="0" destOrd="0" presId="urn:microsoft.com/office/officeart/2005/8/layout/lProcess2"/>
    <dgm:cxn modelId="{607D44C9-88D7-485D-9501-13D217EEE8D3}" type="presParOf" srcId="{134B2D93-CE36-4417-AB38-7539E8859727}" destId="{0644956E-6454-4186-89F0-B7C0F7CBAA4C}" srcOrd="1" destOrd="0" presId="urn:microsoft.com/office/officeart/2005/8/layout/lProcess2"/>
    <dgm:cxn modelId="{520652D4-293A-45E6-AC38-FF5B11A84C60}" type="presParOf" srcId="{134B2D93-CE36-4417-AB38-7539E8859727}" destId="{E4F05D49-B580-448D-B697-89BAEC734977}" srcOrd="2" destOrd="0" presId="urn:microsoft.com/office/officeart/2005/8/layout/lProcess2"/>
    <dgm:cxn modelId="{19222DDD-E365-4D3B-BF17-14FCB719C936}" type="presParOf" srcId="{134B2D93-CE36-4417-AB38-7539E8859727}" destId="{48859E96-71EA-4FB3-A63E-5E36F161CD2E}" srcOrd="3" destOrd="0" presId="urn:microsoft.com/office/officeart/2005/8/layout/lProcess2"/>
    <dgm:cxn modelId="{0BA5246D-66BA-42CB-81BA-21975BE6AD44}" type="presParOf" srcId="{134B2D93-CE36-4417-AB38-7539E8859727}" destId="{FC8E712C-7F23-48F7-A510-A338C09FA0C0}" srcOrd="4" destOrd="0" presId="urn:microsoft.com/office/officeart/2005/8/layout/lProcess2"/>
    <dgm:cxn modelId="{26C33883-09E9-4452-92AF-13EAB3C0DB83}" type="presParOf" srcId="{134B2D93-CE36-4417-AB38-7539E8859727}" destId="{5EA338A7-CD06-4BB1-8384-E0DEE77B0C3A}" srcOrd="5" destOrd="0" presId="urn:microsoft.com/office/officeart/2005/8/layout/lProcess2"/>
    <dgm:cxn modelId="{C34DBD01-C9DA-4F0A-AF8A-8FF482F533BA}" type="presParOf" srcId="{134B2D93-CE36-4417-AB38-7539E8859727}" destId="{37D60C85-5AA4-4BCD-9B46-93C9CC1B8A68}" srcOrd="6" destOrd="0" presId="urn:microsoft.com/office/officeart/2005/8/layout/lProcess2"/>
    <dgm:cxn modelId="{8728CE0D-FF1C-4432-ADFE-12DE04659992}" type="presParOf" srcId="{134B2D93-CE36-4417-AB38-7539E8859727}" destId="{78F950CE-2125-4685-91A9-B44CEDB0D973}" srcOrd="7" destOrd="0" presId="urn:microsoft.com/office/officeart/2005/8/layout/lProcess2"/>
    <dgm:cxn modelId="{CD672816-760E-4995-A0E5-97A799FC726D}" type="presParOf" srcId="{134B2D93-CE36-4417-AB38-7539E8859727}" destId="{321E2D19-1095-4839-B273-84AA8570C7F2}" srcOrd="8" destOrd="0" presId="urn:microsoft.com/office/officeart/2005/8/layout/lProcess2"/>
    <dgm:cxn modelId="{90748C10-9790-4443-81B4-CDB504E96047}" type="presParOf" srcId="{9FA03944-9A08-46AE-B7D5-5724BA5C2F81}" destId="{D485A7D4-2ECD-45E8-91B9-B5D56137328D}" srcOrd="1" destOrd="0" presId="urn:microsoft.com/office/officeart/2005/8/layout/lProcess2"/>
    <dgm:cxn modelId="{3D5A3ADC-B32A-440A-98E4-3FF6BC715FBF}" type="presParOf" srcId="{9FA03944-9A08-46AE-B7D5-5724BA5C2F81}" destId="{6E431F82-FAEA-4353-8A40-1767E18B9AFF}" srcOrd="2" destOrd="0" presId="urn:microsoft.com/office/officeart/2005/8/layout/lProcess2"/>
    <dgm:cxn modelId="{605C1F83-A35B-479B-80EF-877C5398C3E7}" type="presParOf" srcId="{6E431F82-FAEA-4353-8A40-1767E18B9AFF}" destId="{0B544953-7A60-46B9-BF38-53D6036BC976}" srcOrd="0" destOrd="0" presId="urn:microsoft.com/office/officeart/2005/8/layout/lProcess2"/>
    <dgm:cxn modelId="{D30F085E-8870-408F-8FAA-6A7361BBA771}" type="presParOf" srcId="{6E431F82-FAEA-4353-8A40-1767E18B9AFF}" destId="{4A6C4CA3-7567-4C68-858E-A1A96730E56F}" srcOrd="1" destOrd="0" presId="urn:microsoft.com/office/officeart/2005/8/layout/lProcess2"/>
    <dgm:cxn modelId="{4DB56245-9999-4A02-AF1C-9EC7009E4FC8}" type="presParOf" srcId="{6E431F82-FAEA-4353-8A40-1767E18B9AFF}" destId="{E10067BC-9D6E-4C1E-9705-68EF4D1E4F3D}" srcOrd="2" destOrd="0" presId="urn:microsoft.com/office/officeart/2005/8/layout/lProcess2"/>
    <dgm:cxn modelId="{F8D3FCFE-BC9F-49DC-9E98-A4383F3061D2}" type="presParOf" srcId="{E10067BC-9D6E-4C1E-9705-68EF4D1E4F3D}" destId="{39003B7E-E6E4-4E5D-A5D7-1311E372A494}" srcOrd="0" destOrd="0" presId="urn:microsoft.com/office/officeart/2005/8/layout/lProcess2"/>
    <dgm:cxn modelId="{9854B3C5-75EB-486E-95B5-667DF4124F6E}" type="presParOf" srcId="{39003B7E-E6E4-4E5D-A5D7-1311E372A494}" destId="{0228FFCE-1D16-40FE-85F1-6CCB6866D47D}" srcOrd="0" destOrd="0" presId="urn:microsoft.com/office/officeart/2005/8/layout/lProcess2"/>
    <dgm:cxn modelId="{F1A14347-A582-4597-8DB6-7E3DFAEDDFC3}" type="presParOf" srcId="{39003B7E-E6E4-4E5D-A5D7-1311E372A494}" destId="{A1ED9298-3F26-4C00-80F8-5C0AF66B80E8}" srcOrd="1" destOrd="0" presId="urn:microsoft.com/office/officeart/2005/8/layout/lProcess2"/>
    <dgm:cxn modelId="{1F073C45-E55A-49DE-84F1-EF9585ECD8ED}" type="presParOf" srcId="{39003B7E-E6E4-4E5D-A5D7-1311E372A494}" destId="{C5FBE479-CC86-4BB7-9FFF-A05779CF0DB8}" srcOrd="2" destOrd="0" presId="urn:microsoft.com/office/officeart/2005/8/layout/lProcess2"/>
    <dgm:cxn modelId="{C1C03764-8E35-4FAB-982C-A5295D94ED84}" type="presParOf" srcId="{39003B7E-E6E4-4E5D-A5D7-1311E372A494}" destId="{5B669EF9-A90D-445C-937A-CA55D028C2FB}" srcOrd="3" destOrd="0" presId="urn:microsoft.com/office/officeart/2005/8/layout/lProcess2"/>
    <dgm:cxn modelId="{C6C7908D-1DEA-48AC-B5D2-7E5ED7AC8F56}" type="presParOf" srcId="{39003B7E-E6E4-4E5D-A5D7-1311E372A494}" destId="{DB097EB9-5BF0-48A1-A4A4-79AB36839D9A}" srcOrd="4" destOrd="0" presId="urn:microsoft.com/office/officeart/2005/8/layout/lProcess2"/>
    <dgm:cxn modelId="{9AB16631-ECD8-456A-A6B3-B6EFF78B4716}" type="presParOf" srcId="{39003B7E-E6E4-4E5D-A5D7-1311E372A494}" destId="{76030703-42A4-4E5B-A51F-37F7284647F1}" srcOrd="5" destOrd="0" presId="urn:microsoft.com/office/officeart/2005/8/layout/lProcess2"/>
    <dgm:cxn modelId="{09E9119A-8474-41ED-91ED-D16307FD9E56}" type="presParOf" srcId="{39003B7E-E6E4-4E5D-A5D7-1311E372A494}" destId="{EA2AD46D-1D46-4EC0-8944-1DFDD1F220F1}" srcOrd="6" destOrd="0" presId="urn:microsoft.com/office/officeart/2005/8/layout/lProcess2"/>
    <dgm:cxn modelId="{69A68D71-43EA-4610-B32C-0C80368D3DAC}" type="presParOf" srcId="{39003B7E-E6E4-4E5D-A5D7-1311E372A494}" destId="{96D6C4F1-D565-43B9-AB93-A822F281CDB8}" srcOrd="7" destOrd="0" presId="urn:microsoft.com/office/officeart/2005/8/layout/lProcess2"/>
    <dgm:cxn modelId="{ED854B57-49B8-42BF-B831-A93DD79EEFB5}" type="presParOf" srcId="{39003B7E-E6E4-4E5D-A5D7-1311E372A494}" destId="{0135921B-4E9F-465C-9723-C87B9870F0B9}" srcOrd="8" destOrd="0" presId="urn:microsoft.com/office/officeart/2005/8/layout/lProcess2"/>
    <dgm:cxn modelId="{961EA781-3F88-41FA-A3F5-A741301C93BE}" type="presParOf" srcId="{9FA03944-9A08-46AE-B7D5-5724BA5C2F81}" destId="{C0643961-2060-4456-9A6E-704142EEF978}" srcOrd="3" destOrd="0" presId="urn:microsoft.com/office/officeart/2005/8/layout/lProcess2"/>
    <dgm:cxn modelId="{22AFD47F-EBE0-498F-AFA5-57840D92CB7B}" type="presParOf" srcId="{9FA03944-9A08-46AE-B7D5-5724BA5C2F81}" destId="{EF6F8232-6462-41E3-8980-342DCEC2946E}" srcOrd="4" destOrd="0" presId="urn:microsoft.com/office/officeart/2005/8/layout/lProcess2"/>
    <dgm:cxn modelId="{B10CA78F-5F43-4694-B5E2-B9AC501EDFA8}" type="presParOf" srcId="{EF6F8232-6462-41E3-8980-342DCEC2946E}" destId="{C867BD12-8EC6-4F44-B0EB-073DFC99E5D7}" srcOrd="0" destOrd="0" presId="urn:microsoft.com/office/officeart/2005/8/layout/lProcess2"/>
    <dgm:cxn modelId="{9A84A9CD-9888-4FA4-9F1B-1EB56574A016}" type="presParOf" srcId="{EF6F8232-6462-41E3-8980-342DCEC2946E}" destId="{491B54FE-2019-47F9-90C6-4F16F97FE522}" srcOrd="1" destOrd="0" presId="urn:microsoft.com/office/officeart/2005/8/layout/lProcess2"/>
    <dgm:cxn modelId="{96554F04-BA35-4CC4-9B60-F6CB2DF05277}" type="presParOf" srcId="{EF6F8232-6462-41E3-8980-342DCEC2946E}" destId="{D4F69DAA-8666-4844-A1B7-9F515B9822D6}" srcOrd="2" destOrd="0" presId="urn:microsoft.com/office/officeart/2005/8/layout/lProcess2"/>
    <dgm:cxn modelId="{696944E7-C944-48DF-9E3E-1E0A0A88C5A4}" type="presParOf" srcId="{D4F69DAA-8666-4844-A1B7-9F515B9822D6}" destId="{C68FA61D-E42F-4BB5-BECD-C8C960A7F0CC}" srcOrd="0" destOrd="0" presId="urn:microsoft.com/office/officeart/2005/8/layout/lProcess2"/>
    <dgm:cxn modelId="{FE815FD6-14D6-4597-A603-569B131047B2}" type="presParOf" srcId="{C68FA61D-E42F-4BB5-BECD-C8C960A7F0CC}" destId="{92395E37-CD03-4054-8841-D9AA935DD00C}" srcOrd="0" destOrd="0" presId="urn:microsoft.com/office/officeart/2005/8/layout/lProcess2"/>
    <dgm:cxn modelId="{FD57E46F-FDDA-446E-9025-5A59175EFB13}" type="presParOf" srcId="{C68FA61D-E42F-4BB5-BECD-C8C960A7F0CC}" destId="{67E6EEA3-EA16-4099-9B39-5B51CE4D3DEE}" srcOrd="1" destOrd="0" presId="urn:microsoft.com/office/officeart/2005/8/layout/lProcess2"/>
    <dgm:cxn modelId="{78CF2B74-F5A8-4A58-8F34-6B0F2BFDA8CE}" type="presParOf" srcId="{C68FA61D-E42F-4BB5-BECD-C8C960A7F0CC}" destId="{1654B9B2-406D-4C57-926C-B6CC12ECF555}" srcOrd="2" destOrd="0" presId="urn:microsoft.com/office/officeart/2005/8/layout/lProcess2"/>
    <dgm:cxn modelId="{F5F4EBC0-2EAC-4BD9-B52C-7A737AAEBA6E}" type="presParOf" srcId="{C68FA61D-E42F-4BB5-BECD-C8C960A7F0CC}" destId="{5A1F44DC-1DC2-4976-9E7B-10D604F7313B}" srcOrd="3" destOrd="0" presId="urn:microsoft.com/office/officeart/2005/8/layout/lProcess2"/>
    <dgm:cxn modelId="{6D16BD5B-85EC-44AC-8C43-CEE5B987A32A}" type="presParOf" srcId="{C68FA61D-E42F-4BB5-BECD-C8C960A7F0CC}" destId="{444F7974-EE6C-4092-8E38-E64EB62D9993}" srcOrd="4" destOrd="0" presId="urn:microsoft.com/office/officeart/2005/8/layout/lProcess2"/>
    <dgm:cxn modelId="{889F2AA0-94FF-4825-B39F-3026AFCFF347}" type="presParOf" srcId="{C68FA61D-E42F-4BB5-BECD-C8C960A7F0CC}" destId="{1FC44576-A433-44BB-A8CE-CA54E4A2A68F}" srcOrd="5" destOrd="0" presId="urn:microsoft.com/office/officeart/2005/8/layout/lProcess2"/>
    <dgm:cxn modelId="{3931D228-B228-467D-8D4A-9E54A67F87A4}" type="presParOf" srcId="{C68FA61D-E42F-4BB5-BECD-C8C960A7F0CC}" destId="{FD127F59-305D-4FB1-A079-8D09B37428A4}" srcOrd="6" destOrd="0" presId="urn:microsoft.com/office/officeart/2005/8/layout/lProcess2"/>
    <dgm:cxn modelId="{0D5A1F00-C982-46BF-9496-5AF7CB0F471F}" type="presParOf" srcId="{C68FA61D-E42F-4BB5-BECD-C8C960A7F0CC}" destId="{3DF49662-02D6-4245-8449-BD686666FDB3}" srcOrd="7" destOrd="0" presId="urn:microsoft.com/office/officeart/2005/8/layout/lProcess2"/>
    <dgm:cxn modelId="{6A32E054-814B-4B94-AD44-F267EAC856F2}" type="presParOf" srcId="{C68FA61D-E42F-4BB5-BECD-C8C960A7F0CC}" destId="{25DA5DA4-C510-4ECB-8FFB-51F8928CB192}" srcOrd="8" destOrd="0" presId="urn:microsoft.com/office/officeart/2005/8/layout/lProcess2"/>
    <dgm:cxn modelId="{E6073CE5-8A94-4373-9D7A-E8CD7F6448C7}" type="presParOf" srcId="{9FA03944-9A08-46AE-B7D5-5724BA5C2F81}" destId="{DE6857B4-C0FF-4A0B-B9EE-5586B3D2CD0E}" srcOrd="5" destOrd="0" presId="urn:microsoft.com/office/officeart/2005/8/layout/lProcess2"/>
    <dgm:cxn modelId="{0C1D1922-B0F5-4F74-B6E5-E2468C427FC8}" type="presParOf" srcId="{9FA03944-9A08-46AE-B7D5-5724BA5C2F81}" destId="{97C56472-F0A2-4DBB-9F26-62CF211BC75F}" srcOrd="6" destOrd="0" presId="urn:microsoft.com/office/officeart/2005/8/layout/lProcess2"/>
    <dgm:cxn modelId="{AA7AC8B7-C8D2-4017-B2B4-D82CF7E1EC99}" type="presParOf" srcId="{97C56472-F0A2-4DBB-9F26-62CF211BC75F}" destId="{B9A0CEB4-82B7-4E80-9B94-254CB1002834}" srcOrd="0" destOrd="0" presId="urn:microsoft.com/office/officeart/2005/8/layout/lProcess2"/>
    <dgm:cxn modelId="{4A41B9CF-10A1-4D9D-B4E9-02B99270A34A}" type="presParOf" srcId="{97C56472-F0A2-4DBB-9F26-62CF211BC75F}" destId="{F61ECD08-9954-4BD3-915E-355541FFF1ED}" srcOrd="1" destOrd="0" presId="urn:microsoft.com/office/officeart/2005/8/layout/lProcess2"/>
    <dgm:cxn modelId="{A9EE37AF-65E5-4FEA-BD8E-A77BA7C9DD66}" type="presParOf" srcId="{97C56472-F0A2-4DBB-9F26-62CF211BC75F}" destId="{64FFF800-BFBB-4D5B-B691-1548CBA5EDA5}" srcOrd="2" destOrd="0" presId="urn:microsoft.com/office/officeart/2005/8/layout/lProcess2"/>
    <dgm:cxn modelId="{1B643DC7-C721-4F04-930A-D09C2DF353AC}" type="presParOf" srcId="{64FFF800-BFBB-4D5B-B691-1548CBA5EDA5}" destId="{3FECA88A-211D-4A46-BBB8-5B81A698C317}" srcOrd="0" destOrd="0" presId="urn:microsoft.com/office/officeart/2005/8/layout/lProcess2"/>
    <dgm:cxn modelId="{815D86C7-ABF8-4016-A552-58CA0954096F}" type="presParOf" srcId="{3FECA88A-211D-4A46-BBB8-5B81A698C317}" destId="{F8FC4BB9-38AB-4FA0-ADEE-DB087E793F26}" srcOrd="0" destOrd="0" presId="urn:microsoft.com/office/officeart/2005/8/layout/lProcess2"/>
    <dgm:cxn modelId="{16FE22FF-EA3B-49B1-8816-F4B799BB8157}" type="presParOf" srcId="{3FECA88A-211D-4A46-BBB8-5B81A698C317}" destId="{A78DF81B-0AF3-4536-A35B-30248E41D436}" srcOrd="1" destOrd="0" presId="urn:microsoft.com/office/officeart/2005/8/layout/lProcess2"/>
    <dgm:cxn modelId="{CCF11324-DB33-4253-82C8-3E390C422632}" type="presParOf" srcId="{3FECA88A-211D-4A46-BBB8-5B81A698C317}" destId="{82DEC3B5-349F-4467-871E-87E8602A42A6}" srcOrd="2" destOrd="0" presId="urn:microsoft.com/office/officeart/2005/8/layout/lProcess2"/>
    <dgm:cxn modelId="{A4927478-7DBA-4104-AE38-9AC96E72575F}" type="presParOf" srcId="{3FECA88A-211D-4A46-BBB8-5B81A698C317}" destId="{905F1870-66BB-4401-A38D-B5D2F907BE9A}" srcOrd="3" destOrd="0" presId="urn:microsoft.com/office/officeart/2005/8/layout/lProcess2"/>
    <dgm:cxn modelId="{D880CCF8-F432-4483-B6B8-1F93B58A0E33}" type="presParOf" srcId="{3FECA88A-211D-4A46-BBB8-5B81A698C317}" destId="{C659B14C-C7A8-4ED1-B779-BC6350DA57A2}" srcOrd="4" destOrd="0" presId="urn:microsoft.com/office/officeart/2005/8/layout/lProcess2"/>
    <dgm:cxn modelId="{CDC4DD4E-394F-4BCC-A6C2-B5FBF167EB16}" type="presParOf" srcId="{3FECA88A-211D-4A46-BBB8-5B81A698C317}" destId="{CBB63681-0411-48BB-BB80-725978B1C4AF}" srcOrd="5" destOrd="0" presId="urn:microsoft.com/office/officeart/2005/8/layout/lProcess2"/>
    <dgm:cxn modelId="{25BD4AC9-022D-4255-93A5-4BD7404877FE}" type="presParOf" srcId="{3FECA88A-211D-4A46-BBB8-5B81A698C317}" destId="{DFF5FA95-A34A-4F18-BA62-9E19658E7F33}" srcOrd="6" destOrd="0" presId="urn:microsoft.com/office/officeart/2005/8/layout/lProcess2"/>
    <dgm:cxn modelId="{1B0AC3F6-832B-49F1-9B73-D6DFFD122272}" type="presParOf" srcId="{3FECA88A-211D-4A46-BBB8-5B81A698C317}" destId="{F11E6D69-4AC1-4711-81D5-E5FDF8828DBD}" srcOrd="7" destOrd="0" presId="urn:microsoft.com/office/officeart/2005/8/layout/lProcess2"/>
    <dgm:cxn modelId="{5925FBDC-455D-4DD9-9C13-445225F000C5}" type="presParOf" srcId="{3FECA88A-211D-4A46-BBB8-5B81A698C317}" destId="{A4A73B6B-5EB6-448B-B5DD-FD95ACC29554}" srcOrd="8" destOrd="0" presId="urn:microsoft.com/office/officeart/2005/8/layout/lProcess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7.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8.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9.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5.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6.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7.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8.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9.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91.emf"/></Relationships>
</file>

<file path=ppt/drawings/drawing1.xml><?xml version="1.0" encoding="utf-8"?>
<c:userShapes xmlns:c="http://schemas.openxmlformats.org/drawingml/2006/chart">
  <cdr:relSizeAnchor xmlns:cdr="http://schemas.openxmlformats.org/drawingml/2006/chartDrawing">
    <cdr:from>
      <cdr:x>0.12603</cdr:x>
      <cdr:y>0.81067</cdr:y>
    </cdr:from>
    <cdr:to>
      <cdr:x>0.19421</cdr:x>
      <cdr:y>0.86575</cdr:y>
    </cdr:to>
    <cdr:sp macro="" textlink="">
      <cdr:nvSpPr>
        <cdr:cNvPr id="2" name="1 CuadroTexto"/>
        <cdr:cNvSpPr txBox="1"/>
      </cdr:nvSpPr>
      <cdr:spPr>
        <a:xfrm xmlns:a="http://schemas.openxmlformats.org/drawingml/2006/main">
          <a:off x="1162050" y="4486268"/>
          <a:ext cx="628650" cy="304814"/>
        </a:xfrm>
        <a:prstGeom xmlns:a="http://schemas.openxmlformats.org/drawingml/2006/main" prst="rect">
          <a:avLst/>
        </a:prstGeom>
      </cdr:spPr>
      <cdr:txBody>
        <a:bodyPr xmlns:a="http://schemas.openxmlformats.org/drawingml/2006/main" vertOverflow="clip" wrap="none" rtlCol="0" anchor="ctr"/>
        <a:lstStyle xmlns:a="http://schemas.openxmlformats.org/drawingml/2006/main"/>
        <a:p xmlns:a="http://schemas.openxmlformats.org/drawingml/2006/main">
          <a:pPr algn="ctr"/>
          <a:r>
            <a:rPr lang="es-CO" sz="1000" b="1">
              <a:solidFill>
                <a:srgbClr val="4F3D65"/>
              </a:solidFill>
              <a:latin typeface="Tahoma" pitchFamily="34" charset="0"/>
              <a:ea typeface="Tahoma" pitchFamily="34" charset="0"/>
              <a:cs typeface="Tahoma" pitchFamily="34" charset="0"/>
            </a:rPr>
            <a:t>16%</a:t>
          </a:r>
        </a:p>
      </cdr:txBody>
    </cdr:sp>
  </cdr:relSizeAnchor>
  <cdr:relSizeAnchor xmlns:cdr="http://schemas.openxmlformats.org/drawingml/2006/chartDrawing">
    <cdr:from>
      <cdr:x>0.19628</cdr:x>
      <cdr:y>0.81067</cdr:y>
    </cdr:from>
    <cdr:to>
      <cdr:x>0.26446</cdr:x>
      <cdr:y>0.86231</cdr:y>
    </cdr:to>
    <cdr:sp macro="" textlink="">
      <cdr:nvSpPr>
        <cdr:cNvPr id="3" name="2 CuadroTexto"/>
        <cdr:cNvSpPr txBox="1"/>
      </cdr:nvSpPr>
      <cdr:spPr>
        <a:xfrm xmlns:a="http://schemas.openxmlformats.org/drawingml/2006/main" flipH="1">
          <a:off x="1809750" y="4486268"/>
          <a:ext cx="628650" cy="285777"/>
        </a:xfrm>
        <a:prstGeom xmlns:a="http://schemas.openxmlformats.org/drawingml/2006/main" prst="rect">
          <a:avLst/>
        </a:prstGeom>
      </cdr:spPr>
      <cdr:txBody>
        <a:bodyPr xmlns:a="http://schemas.openxmlformats.org/drawingml/2006/main" vertOverflow="clip" wrap="none" rtlCol="0" anchor="ctr"/>
        <a:lstStyle xmlns:a="http://schemas.openxmlformats.org/drawingml/2006/main"/>
        <a:p xmlns:a="http://schemas.openxmlformats.org/drawingml/2006/main">
          <a:pPr algn="ctr"/>
          <a:r>
            <a:rPr lang="es-CO" sz="1000" b="1">
              <a:solidFill>
                <a:srgbClr val="4F3D65"/>
              </a:solidFill>
              <a:latin typeface="Tahoma" pitchFamily="34" charset="0"/>
              <a:ea typeface="Tahoma" pitchFamily="34" charset="0"/>
              <a:cs typeface="Tahoma" pitchFamily="34" charset="0"/>
            </a:rPr>
            <a:t>16%</a:t>
          </a:r>
        </a:p>
      </cdr:txBody>
    </cdr:sp>
  </cdr:relSizeAnchor>
  <cdr:relSizeAnchor xmlns:cdr="http://schemas.openxmlformats.org/drawingml/2006/chartDrawing">
    <cdr:from>
      <cdr:x>0.2655</cdr:x>
      <cdr:y>0.81067</cdr:y>
    </cdr:from>
    <cdr:to>
      <cdr:x>0.33471</cdr:x>
      <cdr:y>0.85886</cdr:y>
    </cdr:to>
    <cdr:sp macro="" textlink="">
      <cdr:nvSpPr>
        <cdr:cNvPr id="4" name="1 CuadroTexto"/>
        <cdr:cNvSpPr txBox="1"/>
      </cdr:nvSpPr>
      <cdr:spPr>
        <a:xfrm xmlns:a="http://schemas.openxmlformats.org/drawingml/2006/main">
          <a:off x="2447926" y="4486268"/>
          <a:ext cx="638174" cy="266685"/>
        </a:xfrm>
        <a:prstGeom xmlns:a="http://schemas.openxmlformats.org/drawingml/2006/main" prst="rect">
          <a:avLst/>
        </a:prstGeom>
      </cdr:spPr>
      <cdr:txBody>
        <a:bodyPr xmlns:a="http://schemas.openxmlformats.org/drawingml/2006/main" wrap="none" rtlCol="0" anchor="ct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s-CO" sz="1000" b="1">
              <a:solidFill>
                <a:srgbClr val="4F3D65"/>
              </a:solidFill>
              <a:latin typeface="Tahoma" pitchFamily="34" charset="0"/>
              <a:ea typeface="Tahoma" pitchFamily="34" charset="0"/>
              <a:cs typeface="Tahoma" pitchFamily="34" charset="0"/>
            </a:rPr>
            <a:t>11%</a:t>
          </a:r>
        </a:p>
      </cdr:txBody>
    </cdr:sp>
  </cdr:relSizeAnchor>
  <cdr:relSizeAnchor xmlns:cdr="http://schemas.openxmlformats.org/drawingml/2006/chartDrawing">
    <cdr:from>
      <cdr:x>0.33368</cdr:x>
      <cdr:y>0.81067</cdr:y>
    </cdr:from>
    <cdr:to>
      <cdr:x>0.40599</cdr:x>
      <cdr:y>0.85886</cdr:y>
    </cdr:to>
    <cdr:sp macro="" textlink="">
      <cdr:nvSpPr>
        <cdr:cNvPr id="5" name="1 CuadroTexto"/>
        <cdr:cNvSpPr txBox="1"/>
      </cdr:nvSpPr>
      <cdr:spPr>
        <a:xfrm xmlns:a="http://schemas.openxmlformats.org/drawingml/2006/main">
          <a:off x="3076576" y="4486268"/>
          <a:ext cx="666749" cy="266685"/>
        </a:xfrm>
        <a:prstGeom xmlns:a="http://schemas.openxmlformats.org/drawingml/2006/main" prst="rect">
          <a:avLst/>
        </a:prstGeom>
      </cdr:spPr>
      <cdr:txBody>
        <a:bodyPr xmlns:a="http://schemas.openxmlformats.org/drawingml/2006/main" wrap="none" rtlCol="0" anchor="ct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s-CO" sz="1000" b="1">
              <a:solidFill>
                <a:srgbClr val="4F3D65"/>
              </a:solidFill>
              <a:latin typeface="Tahoma" pitchFamily="34" charset="0"/>
              <a:ea typeface="Tahoma" pitchFamily="34" charset="0"/>
              <a:cs typeface="Tahoma" pitchFamily="34" charset="0"/>
            </a:rPr>
            <a:t>30%</a:t>
          </a:r>
        </a:p>
      </cdr:txBody>
    </cdr:sp>
  </cdr:relSizeAnchor>
  <cdr:relSizeAnchor xmlns:cdr="http://schemas.openxmlformats.org/drawingml/2006/chartDrawing">
    <cdr:from>
      <cdr:x>0.40496</cdr:x>
      <cdr:y>0.81067</cdr:y>
    </cdr:from>
    <cdr:to>
      <cdr:x>0.47521</cdr:x>
      <cdr:y>0.85886</cdr:y>
    </cdr:to>
    <cdr:sp macro="" textlink="">
      <cdr:nvSpPr>
        <cdr:cNvPr id="6" name="1 CuadroTexto"/>
        <cdr:cNvSpPr txBox="1"/>
      </cdr:nvSpPr>
      <cdr:spPr>
        <a:xfrm xmlns:a="http://schemas.openxmlformats.org/drawingml/2006/main">
          <a:off x="3733801" y="4486268"/>
          <a:ext cx="647700" cy="266685"/>
        </a:xfrm>
        <a:prstGeom xmlns:a="http://schemas.openxmlformats.org/drawingml/2006/main" prst="rect">
          <a:avLst/>
        </a:prstGeom>
      </cdr:spPr>
      <cdr:txBody>
        <a:bodyPr xmlns:a="http://schemas.openxmlformats.org/drawingml/2006/main" wrap="none" rtlCol="0" anchor="ct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s-CO" sz="1000" b="1">
              <a:solidFill>
                <a:srgbClr val="4F3D65"/>
              </a:solidFill>
              <a:latin typeface="Tahoma" pitchFamily="34" charset="0"/>
              <a:ea typeface="Tahoma" pitchFamily="34" charset="0"/>
              <a:cs typeface="Tahoma" pitchFamily="34" charset="0"/>
            </a:rPr>
            <a:t>38%</a:t>
          </a:r>
        </a:p>
      </cdr:txBody>
    </cdr:sp>
  </cdr:relSizeAnchor>
  <cdr:relSizeAnchor xmlns:cdr="http://schemas.openxmlformats.org/drawingml/2006/chartDrawing">
    <cdr:from>
      <cdr:x>0.47417</cdr:x>
      <cdr:y>0.81066</cdr:y>
    </cdr:from>
    <cdr:to>
      <cdr:x>0.54442</cdr:x>
      <cdr:y>0.85886</cdr:y>
    </cdr:to>
    <cdr:sp macro="" textlink="">
      <cdr:nvSpPr>
        <cdr:cNvPr id="7" name="1 CuadroTexto"/>
        <cdr:cNvSpPr txBox="1"/>
      </cdr:nvSpPr>
      <cdr:spPr>
        <a:xfrm xmlns:a="http://schemas.openxmlformats.org/drawingml/2006/main">
          <a:off x="4371976" y="4486213"/>
          <a:ext cx="647700" cy="266740"/>
        </a:xfrm>
        <a:prstGeom xmlns:a="http://schemas.openxmlformats.org/drawingml/2006/main" prst="rect">
          <a:avLst/>
        </a:prstGeom>
      </cdr:spPr>
      <cdr:txBody>
        <a:bodyPr xmlns:a="http://schemas.openxmlformats.org/drawingml/2006/main" wrap="none" rtlCol="0" anchor="ctr"/>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pPr algn="ctr"/>
          <a:r>
            <a:rPr lang="es-CO" sz="1000" b="1">
              <a:solidFill>
                <a:srgbClr val="4F3D65"/>
              </a:solidFill>
              <a:latin typeface="Tahoma" pitchFamily="34" charset="0"/>
              <a:ea typeface="Tahoma" pitchFamily="34" charset="0"/>
              <a:cs typeface="Tahoma" pitchFamily="34" charset="0"/>
            </a:rPr>
            <a:t>32%</a:t>
          </a:r>
        </a:p>
      </cdr:txBody>
    </cdr:sp>
  </cdr:relSizeAnchor>
  <cdr:relSizeAnchor xmlns:cdr="http://schemas.openxmlformats.org/drawingml/2006/chartDrawing">
    <cdr:from>
      <cdr:x>0.54442</cdr:x>
      <cdr:y>0.81067</cdr:y>
    </cdr:from>
    <cdr:to>
      <cdr:x>0.6157</cdr:x>
      <cdr:y>0.85886</cdr:y>
    </cdr:to>
    <cdr:sp macro="" textlink="">
      <cdr:nvSpPr>
        <cdr:cNvPr id="8" name="1 CuadroTexto"/>
        <cdr:cNvSpPr txBox="1"/>
      </cdr:nvSpPr>
      <cdr:spPr>
        <a:xfrm xmlns:a="http://schemas.openxmlformats.org/drawingml/2006/main">
          <a:off x="5019675" y="4486268"/>
          <a:ext cx="657225" cy="266685"/>
        </a:xfrm>
        <a:prstGeom xmlns:a="http://schemas.openxmlformats.org/drawingml/2006/main" prst="rect">
          <a:avLst/>
        </a:prstGeom>
      </cdr:spPr>
      <cdr:txBody>
        <a:bodyPr xmlns:a="http://schemas.openxmlformats.org/drawingml/2006/main" wrap="none" rtlCol="0" anchor="ctr"/>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pPr algn="ctr"/>
          <a:r>
            <a:rPr lang="es-CO" sz="1000" b="1">
              <a:solidFill>
                <a:srgbClr val="4F3D65"/>
              </a:solidFill>
              <a:latin typeface="Tahoma" pitchFamily="34" charset="0"/>
              <a:ea typeface="Tahoma" pitchFamily="34" charset="0"/>
              <a:cs typeface="Tahoma" pitchFamily="34" charset="0"/>
            </a:rPr>
            <a:t>33%</a:t>
          </a:r>
        </a:p>
      </cdr:txBody>
    </cdr:sp>
  </cdr:relSizeAnchor>
  <cdr:relSizeAnchor xmlns:cdr="http://schemas.openxmlformats.org/drawingml/2006/chartDrawing">
    <cdr:from>
      <cdr:x>0.61364</cdr:x>
      <cdr:y>0.81067</cdr:y>
    </cdr:from>
    <cdr:to>
      <cdr:x>0.68285</cdr:x>
      <cdr:y>0.85887</cdr:y>
    </cdr:to>
    <cdr:sp macro="" textlink="">
      <cdr:nvSpPr>
        <cdr:cNvPr id="9" name="1 CuadroTexto"/>
        <cdr:cNvSpPr txBox="1"/>
      </cdr:nvSpPr>
      <cdr:spPr>
        <a:xfrm xmlns:a="http://schemas.openxmlformats.org/drawingml/2006/main">
          <a:off x="5657850" y="4486268"/>
          <a:ext cx="638175" cy="266740"/>
        </a:xfrm>
        <a:prstGeom xmlns:a="http://schemas.openxmlformats.org/drawingml/2006/main" prst="rect">
          <a:avLst/>
        </a:prstGeom>
      </cdr:spPr>
      <cdr:txBody>
        <a:bodyPr xmlns:a="http://schemas.openxmlformats.org/drawingml/2006/main" wrap="none" rtlCol="0" anchor="ctr"/>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pPr algn="ctr"/>
          <a:r>
            <a:rPr lang="es-CO" sz="1000" b="1">
              <a:solidFill>
                <a:srgbClr val="4F3D65"/>
              </a:solidFill>
              <a:latin typeface="Tahoma" pitchFamily="34" charset="0"/>
              <a:ea typeface="Tahoma" pitchFamily="34" charset="0"/>
              <a:cs typeface="Tahoma" pitchFamily="34" charset="0"/>
            </a:rPr>
            <a:t>48%</a:t>
          </a:r>
        </a:p>
      </cdr:txBody>
    </cdr:sp>
  </cdr:relSizeAnchor>
  <cdr:relSizeAnchor xmlns:cdr="http://schemas.openxmlformats.org/drawingml/2006/chartDrawing">
    <cdr:from>
      <cdr:x>0.68388</cdr:x>
      <cdr:y>0.81067</cdr:y>
    </cdr:from>
    <cdr:to>
      <cdr:x>0.75207</cdr:x>
      <cdr:y>0.85887</cdr:y>
    </cdr:to>
    <cdr:sp macro="" textlink="">
      <cdr:nvSpPr>
        <cdr:cNvPr id="10" name="1 CuadroTexto"/>
        <cdr:cNvSpPr txBox="1"/>
      </cdr:nvSpPr>
      <cdr:spPr>
        <a:xfrm xmlns:a="http://schemas.openxmlformats.org/drawingml/2006/main">
          <a:off x="6305551" y="4486268"/>
          <a:ext cx="628650" cy="266740"/>
        </a:xfrm>
        <a:prstGeom xmlns:a="http://schemas.openxmlformats.org/drawingml/2006/main" prst="rect">
          <a:avLst/>
        </a:prstGeom>
      </cdr:spPr>
      <cdr:txBody>
        <a:bodyPr xmlns:a="http://schemas.openxmlformats.org/drawingml/2006/main" wrap="none" rtlCol="0" anchor="ct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s-CO" sz="1000" b="1">
              <a:solidFill>
                <a:srgbClr val="4F3D65"/>
              </a:solidFill>
              <a:latin typeface="Tahoma" pitchFamily="34" charset="0"/>
              <a:ea typeface="Tahoma" pitchFamily="34" charset="0"/>
              <a:cs typeface="Tahoma" pitchFamily="34" charset="0"/>
            </a:rPr>
            <a:t>32%</a:t>
          </a:r>
        </a:p>
      </cdr:txBody>
    </cdr:sp>
  </cdr:relSizeAnchor>
  <cdr:relSizeAnchor xmlns:cdr="http://schemas.openxmlformats.org/drawingml/2006/chartDrawing">
    <cdr:from>
      <cdr:x>0.82128</cdr:x>
      <cdr:y>0.81067</cdr:y>
    </cdr:from>
    <cdr:to>
      <cdr:x>0.89153</cdr:x>
      <cdr:y>0.85887</cdr:y>
    </cdr:to>
    <cdr:sp macro="" textlink="">
      <cdr:nvSpPr>
        <cdr:cNvPr id="13" name="1 CuadroTexto"/>
        <cdr:cNvSpPr txBox="1"/>
      </cdr:nvSpPr>
      <cdr:spPr>
        <a:xfrm xmlns:a="http://schemas.openxmlformats.org/drawingml/2006/main">
          <a:off x="7572376" y="4486268"/>
          <a:ext cx="647700" cy="266740"/>
        </a:xfrm>
        <a:prstGeom xmlns:a="http://schemas.openxmlformats.org/drawingml/2006/main" prst="rect">
          <a:avLst/>
        </a:prstGeom>
      </cdr:spPr>
      <cdr:txBody>
        <a:bodyPr xmlns:a="http://schemas.openxmlformats.org/drawingml/2006/main" wrap="none" rtlCol="0" anchor="ct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s-CO" sz="1000" b="1">
              <a:solidFill>
                <a:srgbClr val="4F3D65"/>
              </a:solidFill>
              <a:latin typeface="Tahoma" pitchFamily="34" charset="0"/>
              <a:ea typeface="Tahoma" pitchFamily="34" charset="0"/>
              <a:cs typeface="Tahoma" pitchFamily="34" charset="0"/>
            </a:rPr>
            <a:t>32%</a:t>
          </a:r>
        </a:p>
      </cdr:txBody>
    </cdr:sp>
  </cdr:relSizeAnchor>
  <cdr:relSizeAnchor xmlns:cdr="http://schemas.openxmlformats.org/drawingml/2006/chartDrawing">
    <cdr:from>
      <cdr:x>0.75103</cdr:x>
      <cdr:y>0.81067</cdr:y>
    </cdr:from>
    <cdr:to>
      <cdr:x>0.82231</cdr:x>
      <cdr:y>0.85887</cdr:y>
    </cdr:to>
    <cdr:sp macro="" textlink="">
      <cdr:nvSpPr>
        <cdr:cNvPr id="14" name="1 CuadroTexto"/>
        <cdr:cNvSpPr txBox="1"/>
      </cdr:nvSpPr>
      <cdr:spPr>
        <a:xfrm xmlns:a="http://schemas.openxmlformats.org/drawingml/2006/main">
          <a:off x="6924675" y="4486268"/>
          <a:ext cx="657225" cy="266740"/>
        </a:xfrm>
        <a:prstGeom xmlns:a="http://schemas.openxmlformats.org/drawingml/2006/main" prst="rect">
          <a:avLst/>
        </a:prstGeom>
      </cdr:spPr>
      <cdr:txBody>
        <a:bodyPr xmlns:a="http://schemas.openxmlformats.org/drawingml/2006/main" wrap="none" rtlCol="0" anchor="ct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s-CO" sz="1000" b="1">
              <a:solidFill>
                <a:srgbClr val="4F3D65"/>
              </a:solidFill>
              <a:latin typeface="Tahoma" pitchFamily="34" charset="0"/>
              <a:ea typeface="Tahoma" pitchFamily="34" charset="0"/>
              <a:cs typeface="Tahoma" pitchFamily="34" charset="0"/>
            </a:rPr>
            <a:t>36%</a:t>
          </a:r>
        </a:p>
      </cdr:txBody>
    </cdr:sp>
  </cdr:relSizeAnchor>
  <cdr:relSizeAnchor xmlns:cdr="http://schemas.openxmlformats.org/drawingml/2006/chartDrawing">
    <cdr:from>
      <cdr:x>0.89256</cdr:x>
      <cdr:y>0.80723</cdr:y>
    </cdr:from>
    <cdr:to>
      <cdr:x>0.95971</cdr:x>
      <cdr:y>0.86059</cdr:y>
    </cdr:to>
    <cdr:sp macro="" textlink="">
      <cdr:nvSpPr>
        <cdr:cNvPr id="15" name="1 CuadroTexto"/>
        <cdr:cNvSpPr txBox="1"/>
      </cdr:nvSpPr>
      <cdr:spPr>
        <a:xfrm xmlns:a="http://schemas.openxmlformats.org/drawingml/2006/main">
          <a:off x="8229600" y="4467225"/>
          <a:ext cx="619125" cy="295275"/>
        </a:xfrm>
        <a:prstGeom xmlns:a="http://schemas.openxmlformats.org/drawingml/2006/main" prst="rect">
          <a:avLst/>
        </a:prstGeom>
      </cdr:spPr>
      <cdr:txBody>
        <a:bodyPr xmlns:a="http://schemas.openxmlformats.org/drawingml/2006/main" wrap="none" rtlCol="0" anchor="ct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s-CO" sz="1000" b="1">
              <a:solidFill>
                <a:srgbClr val="4F3D65"/>
              </a:solidFill>
              <a:latin typeface="Tahoma" pitchFamily="34" charset="0"/>
              <a:ea typeface="Tahoma" pitchFamily="34" charset="0"/>
              <a:cs typeface="Tahoma" pitchFamily="34" charset="0"/>
            </a:rPr>
            <a:t>33%</a:t>
          </a:r>
        </a:p>
      </cdr:txBody>
    </cdr:sp>
  </cdr:relSizeAnchor>
</c:userShapes>
</file>

<file path=ppt/drawings/drawing2.xml><?xml version="1.0" encoding="utf-8"?>
<c:userShapes xmlns:c="http://schemas.openxmlformats.org/drawingml/2006/chart">
  <cdr:relSizeAnchor xmlns:cdr="http://schemas.openxmlformats.org/drawingml/2006/chartDrawing">
    <cdr:from>
      <cdr:x>0</cdr:x>
      <cdr:y>0.03185</cdr:y>
    </cdr:from>
    <cdr:to>
      <cdr:x>0.41304</cdr:x>
      <cdr:y>0.07803</cdr:y>
    </cdr:to>
    <cdr:sp macro="" textlink="">
      <cdr:nvSpPr>
        <cdr:cNvPr id="2" name="6 CuadroTexto"/>
        <cdr:cNvSpPr txBox="1"/>
      </cdr:nvSpPr>
      <cdr:spPr>
        <a:xfrm xmlns:a="http://schemas.openxmlformats.org/drawingml/2006/main">
          <a:off x="0" y="190500"/>
          <a:ext cx="1809751" cy="276225"/>
        </a:xfrm>
        <a:prstGeom xmlns:a="http://schemas.openxmlformats.org/drawingml/2006/main" prst="rect">
          <a:avLst/>
        </a:prstGeom>
        <a:noFill xmlns:a="http://schemas.openxmlformats.org/drawingml/2006/main"/>
        <a:ln xmlns:a="http://schemas.openxmlformats.org/drawingml/2006/main" w="9525" cmpd="sng">
          <a:noFill/>
        </a:ln>
        <a:effectLst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wrap="square" rtlCol="0" anchor="t"/>
        <a:lstStyle xmlns:a="http://schemas.openxmlformats.org/drawingml/2006/main">
          <a:lvl1pPr marL="0" indent="0">
            <a:defRPr sz="1100">
              <a:solidFill>
                <a:sysClr val="windowText" lastClr="000000"/>
              </a:solidFill>
              <a:latin typeface="Calibri"/>
            </a:defRPr>
          </a:lvl1pPr>
          <a:lvl2pPr marL="457200" indent="0">
            <a:defRPr sz="1100">
              <a:solidFill>
                <a:sysClr val="windowText" lastClr="000000"/>
              </a:solidFill>
              <a:latin typeface="Calibri"/>
            </a:defRPr>
          </a:lvl2pPr>
          <a:lvl3pPr marL="914400" indent="0">
            <a:defRPr sz="1100">
              <a:solidFill>
                <a:sysClr val="windowText" lastClr="000000"/>
              </a:solidFill>
              <a:latin typeface="Calibri"/>
            </a:defRPr>
          </a:lvl3pPr>
          <a:lvl4pPr marL="1371600" indent="0">
            <a:defRPr sz="1100">
              <a:solidFill>
                <a:sysClr val="windowText" lastClr="000000"/>
              </a:solidFill>
              <a:latin typeface="Calibri"/>
            </a:defRPr>
          </a:lvl4pPr>
          <a:lvl5pPr marL="1828800" indent="0">
            <a:defRPr sz="1100">
              <a:solidFill>
                <a:sysClr val="windowText" lastClr="000000"/>
              </a:solidFill>
              <a:latin typeface="Calibri"/>
            </a:defRPr>
          </a:lvl5pPr>
          <a:lvl6pPr marL="2286000" indent="0">
            <a:defRPr sz="1100">
              <a:solidFill>
                <a:sysClr val="windowText" lastClr="000000"/>
              </a:solidFill>
              <a:latin typeface="Calibri"/>
            </a:defRPr>
          </a:lvl6pPr>
          <a:lvl7pPr marL="2743200" indent="0">
            <a:defRPr sz="1100">
              <a:solidFill>
                <a:sysClr val="windowText" lastClr="000000"/>
              </a:solidFill>
              <a:latin typeface="Calibri"/>
            </a:defRPr>
          </a:lvl7pPr>
          <a:lvl8pPr marL="3200400" indent="0">
            <a:defRPr sz="1100">
              <a:solidFill>
                <a:sysClr val="windowText" lastClr="000000"/>
              </a:solidFill>
              <a:latin typeface="Calibri"/>
            </a:defRPr>
          </a:lvl8pPr>
          <a:lvl9pPr marL="3657600" indent="0">
            <a:defRPr sz="1100">
              <a:solidFill>
                <a:sysClr val="windowText" lastClr="000000"/>
              </a:solidFill>
              <a:latin typeface="Calibri"/>
            </a:defRPr>
          </a:lvl9pPr>
        </a:lstStyle>
        <a:p xmlns:a="http://schemas.openxmlformats.org/drawingml/2006/main">
          <a:r>
            <a:rPr lang="es-CO" sz="1400" b="1">
              <a:latin typeface="Tahoma" pitchFamily="34" charset="0"/>
              <a:ea typeface="Tahoma" pitchFamily="34" charset="0"/>
              <a:cs typeface="Tahoma" pitchFamily="34" charset="0"/>
            </a:rPr>
            <a:t>No. contratos</a:t>
          </a:r>
        </a:p>
      </cdr:txBody>
    </cdr:sp>
  </cdr:relSizeAnchor>
</c:userShapes>
</file>

<file path=ppt/drawings/drawing3.xml><?xml version="1.0" encoding="utf-8"?>
<c:userShapes xmlns:c="http://schemas.openxmlformats.org/drawingml/2006/chart">
  <cdr:relSizeAnchor xmlns:cdr="http://schemas.openxmlformats.org/drawingml/2006/chartDrawing">
    <cdr:from>
      <cdr:x>0</cdr:x>
      <cdr:y>0</cdr:y>
    </cdr:from>
    <cdr:to>
      <cdr:x>0.51986</cdr:x>
      <cdr:y>0.05627</cdr:y>
    </cdr:to>
    <cdr:sp macro="" textlink="">
      <cdr:nvSpPr>
        <cdr:cNvPr id="2" name="1 CuadroTexto"/>
        <cdr:cNvSpPr txBox="1"/>
      </cdr:nvSpPr>
      <cdr:spPr>
        <a:xfrm xmlns:a="http://schemas.openxmlformats.org/drawingml/2006/main">
          <a:off x="0" y="0"/>
          <a:ext cx="4144545" cy="284601"/>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s-CO" sz="1400" b="1">
              <a:latin typeface="Tahoma" pitchFamily="34" charset="0"/>
              <a:ea typeface="Tahoma" pitchFamily="34" charset="0"/>
              <a:cs typeface="Tahoma" pitchFamily="34" charset="0"/>
            </a:rPr>
            <a:t>km de sísmica 2D equivalente</a:t>
          </a:r>
        </a:p>
      </cdr:txBody>
    </cdr:sp>
  </cdr:relSizeAnchor>
  <cdr:relSizeAnchor xmlns:cdr="http://schemas.openxmlformats.org/drawingml/2006/chartDrawing">
    <cdr:from>
      <cdr:x>0.62352</cdr:x>
      <cdr:y>0.29114</cdr:y>
    </cdr:from>
    <cdr:to>
      <cdr:x>0.68131</cdr:x>
      <cdr:y>0.33838</cdr:y>
    </cdr:to>
    <cdr:sp macro="" textlink="">
      <cdr:nvSpPr>
        <cdr:cNvPr id="8" name="1 CuadroTexto"/>
        <cdr:cNvSpPr txBox="1"/>
      </cdr:nvSpPr>
      <cdr:spPr>
        <a:xfrm xmlns:a="http://schemas.openxmlformats.org/drawingml/2006/main">
          <a:off x="4970966" y="1472502"/>
          <a:ext cx="460727" cy="238929"/>
        </a:xfrm>
        <a:prstGeom xmlns:a="http://schemas.openxmlformats.org/drawingml/2006/main" prst="rect">
          <a:avLst/>
        </a:prstGeom>
      </cdr:spPr>
      <cdr:txBody>
        <a:bodyPr xmlns:a="http://schemas.openxmlformats.org/drawingml/2006/main" wrap="none" rtlCol="0" anchor="ct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s-CO" sz="1200" b="1">
              <a:latin typeface="Arial" pitchFamily="34" charset="0"/>
              <a:cs typeface="Arial" pitchFamily="34" charset="0"/>
            </a:rPr>
            <a:t>25.965</a:t>
          </a:r>
        </a:p>
      </cdr:txBody>
    </cdr:sp>
  </cdr:relSizeAnchor>
  <cdr:relSizeAnchor xmlns:cdr="http://schemas.openxmlformats.org/drawingml/2006/chartDrawing">
    <cdr:from>
      <cdr:x>0.69632</cdr:x>
      <cdr:y>0.32416</cdr:y>
    </cdr:from>
    <cdr:to>
      <cdr:x>0.75964</cdr:x>
      <cdr:y>0.37139</cdr:y>
    </cdr:to>
    <cdr:sp macro="" textlink="">
      <cdr:nvSpPr>
        <cdr:cNvPr id="9" name="1 CuadroTexto"/>
        <cdr:cNvSpPr txBox="1"/>
      </cdr:nvSpPr>
      <cdr:spPr>
        <a:xfrm xmlns:a="http://schemas.openxmlformats.org/drawingml/2006/main">
          <a:off x="5551359" y="1639529"/>
          <a:ext cx="504814" cy="238879"/>
        </a:xfrm>
        <a:prstGeom xmlns:a="http://schemas.openxmlformats.org/drawingml/2006/main" prst="rect">
          <a:avLst/>
        </a:prstGeom>
      </cdr:spPr>
      <cdr:txBody>
        <a:bodyPr xmlns:a="http://schemas.openxmlformats.org/drawingml/2006/main" wrap="none" rtlCol="0" anchor="ct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s-CO" sz="1200" b="1">
              <a:latin typeface="Arial" pitchFamily="34" charset="0"/>
              <a:cs typeface="Arial" pitchFamily="34" charset="0"/>
            </a:rPr>
            <a:t>23.963</a:t>
          </a:r>
        </a:p>
      </cdr:txBody>
    </cdr:sp>
  </cdr:relSizeAnchor>
  <cdr:relSizeAnchor xmlns:cdr="http://schemas.openxmlformats.org/drawingml/2006/chartDrawing">
    <cdr:from>
      <cdr:x>0.77235</cdr:x>
      <cdr:y>0.4256</cdr:y>
    </cdr:from>
    <cdr:to>
      <cdr:x>0.83316</cdr:x>
      <cdr:y>0.47645</cdr:y>
    </cdr:to>
    <cdr:sp macro="" textlink="">
      <cdr:nvSpPr>
        <cdr:cNvPr id="11" name="1 CuadroTexto"/>
        <cdr:cNvSpPr txBox="1"/>
      </cdr:nvSpPr>
      <cdr:spPr>
        <a:xfrm xmlns:a="http://schemas.openxmlformats.org/drawingml/2006/main">
          <a:off x="6157498" y="2152612"/>
          <a:ext cx="484804" cy="257188"/>
        </a:xfrm>
        <a:prstGeom xmlns:a="http://schemas.openxmlformats.org/drawingml/2006/main" prst="rect">
          <a:avLst/>
        </a:prstGeom>
      </cdr:spPr>
      <cdr:txBody>
        <a:bodyPr xmlns:a="http://schemas.openxmlformats.org/drawingml/2006/main" wrap="none" rtlCol="0" anchor="ct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s-CO" sz="1200" b="1">
              <a:latin typeface="Arial" pitchFamily="34" charset="0"/>
              <a:cs typeface="Arial" pitchFamily="34" charset="0"/>
            </a:rPr>
            <a:t>18.205</a:t>
          </a:r>
        </a:p>
      </cdr:txBody>
    </cdr:sp>
  </cdr:relSizeAnchor>
  <cdr:relSizeAnchor xmlns:cdr="http://schemas.openxmlformats.org/drawingml/2006/chartDrawing">
    <cdr:from>
      <cdr:x>0.84122</cdr:x>
      <cdr:y>0.23729</cdr:y>
    </cdr:from>
    <cdr:to>
      <cdr:x>0.91512</cdr:x>
      <cdr:y>0.28814</cdr:y>
    </cdr:to>
    <cdr:sp macro="" textlink="">
      <cdr:nvSpPr>
        <cdr:cNvPr id="12" name="1 CuadroTexto"/>
        <cdr:cNvSpPr txBox="1"/>
      </cdr:nvSpPr>
      <cdr:spPr>
        <a:xfrm xmlns:a="http://schemas.openxmlformats.org/drawingml/2006/main">
          <a:off x="6706555" y="1200141"/>
          <a:ext cx="589162" cy="257188"/>
        </a:xfrm>
        <a:prstGeom xmlns:a="http://schemas.openxmlformats.org/drawingml/2006/main" prst="rect">
          <a:avLst/>
        </a:prstGeom>
      </cdr:spPr>
      <cdr:txBody>
        <a:bodyPr xmlns:a="http://schemas.openxmlformats.org/drawingml/2006/main" wrap="none" rtlCol="0" anchor="ct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s-CO" sz="1200" b="1">
              <a:latin typeface="Arial" pitchFamily="34" charset="0"/>
              <a:cs typeface="Arial" pitchFamily="34" charset="0"/>
            </a:rPr>
            <a:t>28.529</a:t>
          </a:r>
        </a:p>
      </cdr:txBody>
    </cdr:sp>
  </cdr:relSizeAnchor>
  <cdr:relSizeAnchor xmlns:cdr="http://schemas.openxmlformats.org/drawingml/2006/chartDrawing">
    <cdr:from>
      <cdr:x>0.54958</cdr:x>
      <cdr:y>0.39548</cdr:y>
    </cdr:from>
    <cdr:to>
      <cdr:x>0.60737</cdr:x>
      <cdr:y>0.44272</cdr:y>
    </cdr:to>
    <cdr:sp macro="" textlink="">
      <cdr:nvSpPr>
        <cdr:cNvPr id="7" name="1 CuadroTexto"/>
        <cdr:cNvSpPr txBox="1"/>
      </cdr:nvSpPr>
      <cdr:spPr>
        <a:xfrm xmlns:a="http://schemas.openxmlformats.org/drawingml/2006/main">
          <a:off x="4381485" y="2000270"/>
          <a:ext cx="460727" cy="238929"/>
        </a:xfrm>
        <a:prstGeom xmlns:a="http://schemas.openxmlformats.org/drawingml/2006/main" prst="rect">
          <a:avLst/>
        </a:prstGeom>
      </cdr:spPr>
      <cdr:txBody>
        <a:bodyPr xmlns:a="http://schemas.openxmlformats.org/drawingml/2006/main" wrap="none" rtlCol="0" anchor="ct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s-CO" sz="1200" b="1">
              <a:latin typeface="Arial" pitchFamily="34" charset="0"/>
              <a:cs typeface="Arial" pitchFamily="34" charset="0"/>
            </a:rPr>
            <a:t>20.117</a:t>
          </a:r>
        </a:p>
      </cdr:txBody>
    </cdr:sp>
  </cdr:relSizeAnchor>
  <cdr:relSizeAnchor xmlns:cdr="http://schemas.openxmlformats.org/drawingml/2006/chartDrawing">
    <cdr:from>
      <cdr:x>0.47192</cdr:x>
      <cdr:y>0.46704</cdr:y>
    </cdr:from>
    <cdr:to>
      <cdr:x>0.52971</cdr:x>
      <cdr:y>0.51428</cdr:y>
    </cdr:to>
    <cdr:sp macro="" textlink="">
      <cdr:nvSpPr>
        <cdr:cNvPr id="10" name="1 CuadroTexto"/>
        <cdr:cNvSpPr txBox="1"/>
      </cdr:nvSpPr>
      <cdr:spPr>
        <a:xfrm xmlns:a="http://schemas.openxmlformats.org/drawingml/2006/main">
          <a:off x="3762351" y="2362192"/>
          <a:ext cx="460726" cy="238930"/>
        </a:xfrm>
        <a:prstGeom xmlns:a="http://schemas.openxmlformats.org/drawingml/2006/main" prst="rect">
          <a:avLst/>
        </a:prstGeom>
      </cdr:spPr>
      <cdr:txBody>
        <a:bodyPr xmlns:a="http://schemas.openxmlformats.org/drawingml/2006/main" wrap="none" rtlCol="0" anchor="ct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s-CO" sz="1200" b="1">
              <a:latin typeface="Arial" pitchFamily="34" charset="0"/>
              <a:cs typeface="Arial" pitchFamily="34" charset="0"/>
            </a:rPr>
            <a:t>16.286</a:t>
          </a:r>
        </a:p>
      </cdr:txBody>
    </cdr:sp>
  </cdr:relSizeAnchor>
  <cdr:relSizeAnchor xmlns:cdr="http://schemas.openxmlformats.org/drawingml/2006/chartDrawing">
    <cdr:from>
      <cdr:x>0.39786</cdr:x>
      <cdr:y>0.58946</cdr:y>
    </cdr:from>
    <cdr:to>
      <cdr:x>0.45565</cdr:x>
      <cdr:y>0.6367</cdr:y>
    </cdr:to>
    <cdr:sp macro="" textlink="">
      <cdr:nvSpPr>
        <cdr:cNvPr id="13" name="1 CuadroTexto"/>
        <cdr:cNvSpPr txBox="1"/>
      </cdr:nvSpPr>
      <cdr:spPr>
        <a:xfrm xmlns:a="http://schemas.openxmlformats.org/drawingml/2006/main">
          <a:off x="3171871" y="2981350"/>
          <a:ext cx="460727" cy="238930"/>
        </a:xfrm>
        <a:prstGeom xmlns:a="http://schemas.openxmlformats.org/drawingml/2006/main" prst="rect">
          <a:avLst/>
        </a:prstGeom>
      </cdr:spPr>
      <cdr:txBody>
        <a:bodyPr xmlns:a="http://schemas.openxmlformats.org/drawingml/2006/main" wrap="none" rtlCol="0" anchor="ct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s-CO" sz="1200" b="1">
              <a:latin typeface="Arial" pitchFamily="34" charset="0"/>
              <a:cs typeface="Arial" pitchFamily="34" charset="0"/>
            </a:rPr>
            <a:t>9.970</a:t>
          </a:r>
        </a:p>
      </cdr:txBody>
    </cdr:sp>
  </cdr:relSizeAnchor>
  <cdr:relSizeAnchor xmlns:cdr="http://schemas.openxmlformats.org/drawingml/2006/chartDrawing">
    <cdr:from>
      <cdr:x>0.32497</cdr:x>
      <cdr:y>0.27683</cdr:y>
    </cdr:from>
    <cdr:to>
      <cdr:x>0.38276</cdr:x>
      <cdr:y>0.32407</cdr:y>
    </cdr:to>
    <cdr:sp macro="" textlink="">
      <cdr:nvSpPr>
        <cdr:cNvPr id="14" name="1 CuadroTexto"/>
        <cdr:cNvSpPr txBox="1"/>
      </cdr:nvSpPr>
      <cdr:spPr>
        <a:xfrm xmlns:a="http://schemas.openxmlformats.org/drawingml/2006/main">
          <a:off x="2590837" y="1400161"/>
          <a:ext cx="460726" cy="238929"/>
        </a:xfrm>
        <a:prstGeom xmlns:a="http://schemas.openxmlformats.org/drawingml/2006/main" prst="rect">
          <a:avLst/>
        </a:prstGeom>
      </cdr:spPr>
      <cdr:txBody>
        <a:bodyPr xmlns:a="http://schemas.openxmlformats.org/drawingml/2006/main" wrap="none" rtlCol="0" anchor="ct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s-CO" sz="1200" b="1">
              <a:latin typeface="Arial" pitchFamily="34" charset="0"/>
              <a:cs typeface="Arial" pitchFamily="34" charset="0"/>
            </a:rPr>
            <a:t>26.491</a:t>
          </a:r>
        </a:p>
      </cdr:txBody>
    </cdr:sp>
  </cdr:relSizeAnchor>
  <cdr:relSizeAnchor xmlns:cdr="http://schemas.openxmlformats.org/drawingml/2006/chartDrawing">
    <cdr:from>
      <cdr:x>0.25089</cdr:x>
      <cdr:y>0.55556</cdr:y>
    </cdr:from>
    <cdr:to>
      <cdr:x>0.30868</cdr:x>
      <cdr:y>0.6028</cdr:y>
    </cdr:to>
    <cdr:sp macro="" textlink="">
      <cdr:nvSpPr>
        <cdr:cNvPr id="15" name="1 CuadroTexto"/>
        <cdr:cNvSpPr txBox="1"/>
      </cdr:nvSpPr>
      <cdr:spPr>
        <a:xfrm xmlns:a="http://schemas.openxmlformats.org/drawingml/2006/main">
          <a:off x="2000240" y="2809907"/>
          <a:ext cx="460726" cy="238929"/>
        </a:xfrm>
        <a:prstGeom xmlns:a="http://schemas.openxmlformats.org/drawingml/2006/main" prst="rect">
          <a:avLst/>
        </a:prstGeom>
      </cdr:spPr>
      <cdr:txBody>
        <a:bodyPr xmlns:a="http://schemas.openxmlformats.org/drawingml/2006/main" wrap="none" rtlCol="0" anchor="ct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s-CO" sz="1200" b="1">
              <a:latin typeface="Arial" pitchFamily="34" charset="0"/>
              <a:cs typeface="Arial" pitchFamily="34" charset="0"/>
            </a:rPr>
            <a:t>11.896</a:t>
          </a:r>
        </a:p>
      </cdr:txBody>
    </cdr:sp>
  </cdr:relSizeAnchor>
  <cdr:relSizeAnchor xmlns:cdr="http://schemas.openxmlformats.org/drawingml/2006/chartDrawing">
    <cdr:from>
      <cdr:x>0.17324</cdr:x>
      <cdr:y>0.64783</cdr:y>
    </cdr:from>
    <cdr:to>
      <cdr:x>0.23103</cdr:x>
      <cdr:y>0.69507</cdr:y>
    </cdr:to>
    <cdr:sp macro="" textlink="">
      <cdr:nvSpPr>
        <cdr:cNvPr id="16" name="1 CuadroTexto"/>
        <cdr:cNvSpPr txBox="1"/>
      </cdr:nvSpPr>
      <cdr:spPr>
        <a:xfrm xmlns:a="http://schemas.openxmlformats.org/drawingml/2006/main">
          <a:off x="1381109" y="3276590"/>
          <a:ext cx="460727" cy="238930"/>
        </a:xfrm>
        <a:prstGeom xmlns:a="http://schemas.openxmlformats.org/drawingml/2006/main" prst="rect">
          <a:avLst/>
        </a:prstGeom>
      </cdr:spPr>
      <cdr:txBody>
        <a:bodyPr xmlns:a="http://schemas.openxmlformats.org/drawingml/2006/main" wrap="none" rtlCol="0" anchor="ct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s-CO" sz="1200" b="1">
              <a:latin typeface="Arial" pitchFamily="34" charset="0"/>
              <a:cs typeface="Arial" pitchFamily="34" charset="0"/>
            </a:rPr>
            <a:t>6.767</a:t>
          </a:r>
        </a:p>
      </cdr:txBody>
    </cdr:sp>
  </cdr:relSizeAnchor>
  <cdr:relSizeAnchor xmlns:cdr="http://schemas.openxmlformats.org/drawingml/2006/chartDrawing">
    <cdr:from>
      <cdr:x>0.09916</cdr:x>
      <cdr:y>0.70056</cdr:y>
    </cdr:from>
    <cdr:to>
      <cdr:x>0.15695</cdr:x>
      <cdr:y>0.7478</cdr:y>
    </cdr:to>
    <cdr:sp macro="" textlink="">
      <cdr:nvSpPr>
        <cdr:cNvPr id="17" name="1 CuadroTexto"/>
        <cdr:cNvSpPr txBox="1"/>
      </cdr:nvSpPr>
      <cdr:spPr>
        <a:xfrm xmlns:a="http://schemas.openxmlformats.org/drawingml/2006/main">
          <a:off x="790575" y="3543300"/>
          <a:ext cx="460726" cy="238929"/>
        </a:xfrm>
        <a:prstGeom xmlns:a="http://schemas.openxmlformats.org/drawingml/2006/main" prst="rect">
          <a:avLst/>
        </a:prstGeom>
      </cdr:spPr>
      <cdr:txBody>
        <a:bodyPr xmlns:a="http://schemas.openxmlformats.org/drawingml/2006/main" wrap="none" rtlCol="0" anchor="ct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s-CO" sz="1200" b="1">
              <a:latin typeface="Arial" pitchFamily="34" charset="0"/>
              <a:cs typeface="Arial" pitchFamily="34" charset="0"/>
            </a:rPr>
            <a:t>3.470</a:t>
          </a:r>
        </a:p>
      </cdr:txBody>
    </cdr:sp>
  </cdr:relSizeAnchor>
  <cdr:relSizeAnchor xmlns:cdr="http://schemas.openxmlformats.org/drawingml/2006/chartDrawing">
    <cdr:from>
      <cdr:x>0.91517</cdr:x>
      <cdr:y>0.11111</cdr:y>
    </cdr:from>
    <cdr:to>
      <cdr:x>0.98907</cdr:x>
      <cdr:y>0.16196</cdr:y>
    </cdr:to>
    <cdr:sp macro="" textlink="">
      <cdr:nvSpPr>
        <cdr:cNvPr id="18" name="1 CuadroTexto"/>
        <cdr:cNvSpPr txBox="1"/>
      </cdr:nvSpPr>
      <cdr:spPr>
        <a:xfrm xmlns:a="http://schemas.openxmlformats.org/drawingml/2006/main">
          <a:off x="7296158" y="561994"/>
          <a:ext cx="589162" cy="257187"/>
        </a:xfrm>
        <a:prstGeom xmlns:a="http://schemas.openxmlformats.org/drawingml/2006/main" prst="rect">
          <a:avLst/>
        </a:prstGeom>
      </cdr:spPr>
      <cdr:txBody>
        <a:bodyPr xmlns:a="http://schemas.openxmlformats.org/drawingml/2006/main" wrap="none" rtlCol="0" anchor="ct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s-CO" sz="1200" b="1">
              <a:latin typeface="Arial" pitchFamily="34" charset="0"/>
              <a:cs typeface="Arial" pitchFamily="34" charset="0"/>
            </a:rPr>
            <a:t>35.038</a:t>
          </a:r>
        </a:p>
      </cdr:txBody>
    </cdr:sp>
  </cdr:relSizeAnchor>
</c:userShapes>
</file>

<file path=ppt/drawings/drawing4.xml><?xml version="1.0" encoding="utf-8"?>
<c:userShapes xmlns:c="http://schemas.openxmlformats.org/drawingml/2006/chart">
  <cdr:relSizeAnchor xmlns:cdr="http://schemas.openxmlformats.org/drawingml/2006/chartDrawing">
    <cdr:from>
      <cdr:x>0</cdr:x>
      <cdr:y>0</cdr:y>
    </cdr:from>
    <cdr:to>
      <cdr:x>0.5</cdr:x>
      <cdr:y>0.05556</cdr:y>
    </cdr:to>
    <cdr:sp macro="" textlink="">
      <cdr:nvSpPr>
        <cdr:cNvPr id="2" name="1 CuadroTexto"/>
        <cdr:cNvSpPr txBox="1"/>
      </cdr:nvSpPr>
      <cdr:spPr>
        <a:xfrm xmlns:a="http://schemas.openxmlformats.org/drawingml/2006/main">
          <a:off x="0" y="0"/>
          <a:ext cx="4320480" cy="258676"/>
        </a:xfrm>
        <a:prstGeom xmlns:a="http://schemas.openxmlformats.org/drawingml/2006/main" prst="rect">
          <a:avLst/>
        </a:prstGeom>
      </cdr:spPr>
      <cdr:txBody>
        <a:bodyPr xmlns:a="http://schemas.openxmlformats.org/drawingml/2006/main" wrap="square" rtlCol="0" anchor="ctr"/>
        <a:lstStyle xmlns:a="http://schemas.openxmlformats.org/drawingml/2006/main">
          <a:lvl1pPr marL="0" indent="0">
            <a:defRPr sz="1100">
              <a:latin typeface="Arial"/>
            </a:defRPr>
          </a:lvl1pPr>
          <a:lvl2pPr marL="457200" indent="0">
            <a:defRPr sz="1100">
              <a:latin typeface="Arial"/>
            </a:defRPr>
          </a:lvl2pPr>
          <a:lvl3pPr marL="914400" indent="0">
            <a:defRPr sz="1100">
              <a:latin typeface="Arial"/>
            </a:defRPr>
          </a:lvl3pPr>
          <a:lvl4pPr marL="1371600" indent="0">
            <a:defRPr sz="1100">
              <a:latin typeface="Arial"/>
            </a:defRPr>
          </a:lvl4pPr>
          <a:lvl5pPr marL="1828800" indent="0">
            <a:defRPr sz="1100">
              <a:latin typeface="Arial"/>
            </a:defRPr>
          </a:lvl5pPr>
          <a:lvl6pPr marL="2286000" indent="0">
            <a:defRPr sz="1100">
              <a:latin typeface="Arial"/>
            </a:defRPr>
          </a:lvl6pPr>
          <a:lvl7pPr marL="2743200" indent="0">
            <a:defRPr sz="1100">
              <a:latin typeface="Arial"/>
            </a:defRPr>
          </a:lvl7pPr>
          <a:lvl8pPr marL="3200400" indent="0">
            <a:defRPr sz="1100">
              <a:latin typeface="Arial"/>
            </a:defRPr>
          </a:lvl8pPr>
          <a:lvl9pPr marL="3657600" indent="0">
            <a:defRPr sz="1100">
              <a:latin typeface="Arial"/>
            </a:defRPr>
          </a:lvl9pPr>
        </a:lstStyle>
        <a:p xmlns:a="http://schemas.openxmlformats.org/drawingml/2006/main">
          <a:pPr algn="l"/>
          <a:r>
            <a:rPr lang="es-CO" sz="1400" b="1" dirty="0">
              <a:latin typeface="Tahoma" pitchFamily="34" charset="0"/>
              <a:ea typeface="Tahoma" pitchFamily="34" charset="0"/>
              <a:cs typeface="Tahoma" pitchFamily="34" charset="0"/>
            </a:rPr>
            <a:t>Número de pozos exploratorios</a:t>
          </a:r>
        </a:p>
      </cdr:txBody>
    </cdr:sp>
  </cdr:relSizeAnchor>
  <cdr:relSizeAnchor xmlns:cdr="http://schemas.openxmlformats.org/drawingml/2006/chartDrawing">
    <cdr:from>
      <cdr:x>0.92399</cdr:x>
      <cdr:y>0.29008</cdr:y>
    </cdr:from>
    <cdr:to>
      <cdr:x>0.98026</cdr:x>
      <cdr:y>0.35305</cdr:y>
    </cdr:to>
    <cdr:sp macro="" textlink="">
      <cdr:nvSpPr>
        <cdr:cNvPr id="3" name="2 CuadroTexto"/>
        <cdr:cNvSpPr txBox="1"/>
      </cdr:nvSpPr>
      <cdr:spPr>
        <a:xfrm xmlns:a="http://schemas.openxmlformats.org/drawingml/2006/main">
          <a:off x="8915400" y="1447800"/>
          <a:ext cx="542925" cy="314325"/>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es-CO" sz="1400">
              <a:solidFill>
                <a:schemeClr val="accent4">
                  <a:lumMod val="50000"/>
                </a:schemeClr>
              </a:solidFill>
              <a:latin typeface="Arial" pitchFamily="34" charset="0"/>
              <a:cs typeface="Arial" pitchFamily="34" charset="0"/>
            </a:rPr>
            <a:t>110</a:t>
          </a:r>
        </a:p>
      </cdr:txBody>
    </cdr:sp>
  </cdr:relSizeAnchor>
</c:userShapes>
</file>

<file path=ppt/drawings/drawing5.xml><?xml version="1.0" encoding="utf-8"?>
<c:userShapes xmlns:c="http://schemas.openxmlformats.org/drawingml/2006/chart">
  <cdr:relSizeAnchor xmlns:cdr="http://schemas.openxmlformats.org/drawingml/2006/chartDrawing">
    <cdr:from>
      <cdr:x>0.03333</cdr:x>
      <cdr:y>0.38571</cdr:y>
    </cdr:from>
    <cdr:to>
      <cdr:x>0.08746</cdr:x>
      <cdr:y>0.45515</cdr:y>
    </cdr:to>
    <cdr:sp macro="" textlink="">
      <cdr:nvSpPr>
        <cdr:cNvPr id="3" name="2 CuadroTexto"/>
        <cdr:cNvSpPr txBox="1"/>
      </cdr:nvSpPr>
      <cdr:spPr>
        <a:xfrm xmlns:a="http://schemas.openxmlformats.org/drawingml/2006/main">
          <a:off x="288032" y="1944216"/>
          <a:ext cx="467735" cy="350017"/>
        </a:xfrm>
        <a:prstGeom xmlns:a="http://schemas.openxmlformats.org/drawingml/2006/main" prst="rect">
          <a:avLst/>
        </a:prstGeom>
      </cdr:spPr>
      <cdr:txBody>
        <a:bodyPr xmlns:a="http://schemas.openxmlformats.org/drawingml/2006/main" vertOverflow="clip" wrap="none" rtlCol="0" anchor="ctr"/>
        <a:lstStyle xmlns:a="http://schemas.openxmlformats.org/drawingml/2006/main"/>
        <a:p xmlns:a="http://schemas.openxmlformats.org/drawingml/2006/main">
          <a:pPr algn="ctr"/>
          <a:r>
            <a:rPr lang="es-CO" sz="1400" b="1" dirty="0">
              <a:latin typeface="Arial" pitchFamily="34" charset="0"/>
              <a:cs typeface="Arial" pitchFamily="34" charset="0"/>
            </a:rPr>
            <a:t>639</a:t>
          </a:r>
        </a:p>
      </cdr:txBody>
    </cdr:sp>
  </cdr:relSizeAnchor>
  <cdr:relSizeAnchor xmlns:cdr="http://schemas.openxmlformats.org/drawingml/2006/chartDrawing">
    <cdr:from>
      <cdr:x>0.13868</cdr:x>
      <cdr:y>0.38571</cdr:y>
    </cdr:from>
    <cdr:to>
      <cdr:x>0.19453</cdr:x>
      <cdr:y>0.45516</cdr:y>
    </cdr:to>
    <cdr:sp macro="" textlink="">
      <cdr:nvSpPr>
        <cdr:cNvPr id="4" name="1 CuadroTexto"/>
        <cdr:cNvSpPr txBox="1"/>
      </cdr:nvSpPr>
      <cdr:spPr>
        <a:xfrm xmlns:a="http://schemas.openxmlformats.org/drawingml/2006/main">
          <a:off x="1198339" y="1944216"/>
          <a:ext cx="482597" cy="350067"/>
        </a:xfrm>
        <a:prstGeom xmlns:a="http://schemas.openxmlformats.org/drawingml/2006/main" prst="rect">
          <a:avLst/>
        </a:prstGeom>
      </cdr:spPr>
      <cdr:txBody>
        <a:bodyPr xmlns:a="http://schemas.openxmlformats.org/drawingml/2006/main" wrap="none" rtlCol="0" anchor="ct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s-CO" sz="1400" b="1" dirty="0">
              <a:latin typeface="Arial" pitchFamily="34" charset="0"/>
              <a:cs typeface="Arial" pitchFamily="34" charset="0"/>
            </a:rPr>
            <a:t>648</a:t>
          </a:r>
        </a:p>
      </cdr:txBody>
    </cdr:sp>
  </cdr:relSizeAnchor>
  <cdr:relSizeAnchor xmlns:cdr="http://schemas.openxmlformats.org/drawingml/2006/chartDrawing">
    <cdr:from>
      <cdr:x>0.23333</cdr:x>
      <cdr:y>0.37143</cdr:y>
    </cdr:from>
    <cdr:to>
      <cdr:x>0.29174</cdr:x>
      <cdr:y>0.44088</cdr:y>
    </cdr:to>
    <cdr:sp macro="" textlink="">
      <cdr:nvSpPr>
        <cdr:cNvPr id="5" name="1 CuadroTexto"/>
        <cdr:cNvSpPr txBox="1"/>
      </cdr:nvSpPr>
      <cdr:spPr>
        <a:xfrm xmlns:a="http://schemas.openxmlformats.org/drawingml/2006/main">
          <a:off x="2016224" y="1872208"/>
          <a:ext cx="504718" cy="350067"/>
        </a:xfrm>
        <a:prstGeom xmlns:a="http://schemas.openxmlformats.org/drawingml/2006/main" prst="rect">
          <a:avLst/>
        </a:prstGeom>
      </cdr:spPr>
      <cdr:txBody>
        <a:bodyPr xmlns:a="http://schemas.openxmlformats.org/drawingml/2006/main" wrap="none" rtlCol="0" anchor="ct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s-CO" sz="1400" b="1">
              <a:latin typeface="Arial" pitchFamily="34" charset="0"/>
              <a:cs typeface="Arial" pitchFamily="34" charset="0"/>
            </a:rPr>
            <a:t>659</a:t>
          </a:r>
        </a:p>
      </cdr:txBody>
    </cdr:sp>
  </cdr:relSizeAnchor>
  <cdr:relSizeAnchor xmlns:cdr="http://schemas.openxmlformats.org/drawingml/2006/chartDrawing">
    <cdr:from>
      <cdr:x>0.325</cdr:x>
      <cdr:y>0.34286</cdr:y>
    </cdr:from>
    <cdr:to>
      <cdr:x>0.37826</cdr:x>
      <cdr:y>0.41231</cdr:y>
    </cdr:to>
    <cdr:sp macro="" textlink="">
      <cdr:nvSpPr>
        <cdr:cNvPr id="6" name="1 CuadroTexto"/>
        <cdr:cNvSpPr txBox="1"/>
      </cdr:nvSpPr>
      <cdr:spPr>
        <a:xfrm xmlns:a="http://schemas.openxmlformats.org/drawingml/2006/main">
          <a:off x="2808312" y="1728192"/>
          <a:ext cx="460218" cy="350067"/>
        </a:xfrm>
        <a:prstGeom xmlns:a="http://schemas.openxmlformats.org/drawingml/2006/main" prst="rect">
          <a:avLst/>
        </a:prstGeom>
      </cdr:spPr>
      <cdr:txBody>
        <a:bodyPr xmlns:a="http://schemas.openxmlformats.org/drawingml/2006/main" wrap="none" rtlCol="0" anchor="ct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s-CO" sz="1400" b="1">
              <a:latin typeface="Arial" pitchFamily="34" charset="0"/>
              <a:cs typeface="Arial" pitchFamily="34" charset="0"/>
            </a:rPr>
            <a:t>741</a:t>
          </a:r>
        </a:p>
      </cdr:txBody>
    </cdr:sp>
  </cdr:relSizeAnchor>
  <cdr:relSizeAnchor xmlns:cdr="http://schemas.openxmlformats.org/drawingml/2006/chartDrawing">
    <cdr:from>
      <cdr:x>0.4244</cdr:x>
      <cdr:y>0.28545</cdr:y>
    </cdr:from>
    <cdr:to>
      <cdr:x>0.4768</cdr:x>
      <cdr:y>0.35489</cdr:y>
    </cdr:to>
    <cdr:sp macro="" textlink="">
      <cdr:nvSpPr>
        <cdr:cNvPr id="7" name="1 CuadroTexto"/>
        <cdr:cNvSpPr txBox="1"/>
      </cdr:nvSpPr>
      <cdr:spPr>
        <a:xfrm xmlns:a="http://schemas.openxmlformats.org/drawingml/2006/main">
          <a:off x="4705356" y="1381202"/>
          <a:ext cx="580964" cy="335999"/>
        </a:xfrm>
        <a:prstGeom xmlns:a="http://schemas.openxmlformats.org/drawingml/2006/main" prst="rect">
          <a:avLst/>
        </a:prstGeom>
      </cdr:spPr>
      <cdr:txBody>
        <a:bodyPr xmlns:a="http://schemas.openxmlformats.org/drawingml/2006/main" wrap="none" rtlCol="0" anchor="ct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s-CO" sz="1400" b="1">
              <a:latin typeface="Arial" pitchFamily="34" charset="0"/>
              <a:cs typeface="Arial" pitchFamily="34" charset="0"/>
            </a:rPr>
            <a:t>849</a:t>
          </a:r>
        </a:p>
      </cdr:txBody>
    </cdr:sp>
  </cdr:relSizeAnchor>
  <cdr:relSizeAnchor xmlns:cdr="http://schemas.openxmlformats.org/drawingml/2006/chartDrawing">
    <cdr:from>
      <cdr:x>0.52061</cdr:x>
      <cdr:y>0.21452</cdr:y>
    </cdr:from>
    <cdr:to>
      <cdr:x>0.57044</cdr:x>
      <cdr:y>0.28396</cdr:y>
    </cdr:to>
    <cdr:sp macro="" textlink="">
      <cdr:nvSpPr>
        <cdr:cNvPr id="8" name="1 CuadroTexto"/>
        <cdr:cNvSpPr txBox="1"/>
      </cdr:nvSpPr>
      <cdr:spPr>
        <a:xfrm xmlns:a="http://schemas.openxmlformats.org/drawingml/2006/main">
          <a:off x="5772076" y="1037978"/>
          <a:ext cx="552470" cy="336000"/>
        </a:xfrm>
        <a:prstGeom xmlns:a="http://schemas.openxmlformats.org/drawingml/2006/main" prst="rect">
          <a:avLst/>
        </a:prstGeom>
      </cdr:spPr>
      <cdr:txBody>
        <a:bodyPr xmlns:a="http://schemas.openxmlformats.org/drawingml/2006/main" wrap="none" rtlCol="0" anchor="ct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s-CO" sz="1400" b="1">
              <a:latin typeface="Arial" pitchFamily="34" charset="0"/>
              <a:cs typeface="Arial" pitchFamily="34" charset="0"/>
            </a:rPr>
            <a:t>976</a:t>
          </a:r>
        </a:p>
      </cdr:txBody>
    </cdr:sp>
  </cdr:relSizeAnchor>
  <cdr:relSizeAnchor xmlns:cdr="http://schemas.openxmlformats.org/drawingml/2006/chartDrawing">
    <cdr:from>
      <cdr:x>0.61941</cdr:x>
      <cdr:y>0.13408</cdr:y>
    </cdr:from>
    <cdr:to>
      <cdr:x>0.67182</cdr:x>
      <cdr:y>0.20352</cdr:y>
    </cdr:to>
    <cdr:sp macro="" textlink="">
      <cdr:nvSpPr>
        <cdr:cNvPr id="9" name="1 CuadroTexto"/>
        <cdr:cNvSpPr txBox="1"/>
      </cdr:nvSpPr>
      <cdr:spPr>
        <a:xfrm xmlns:a="http://schemas.openxmlformats.org/drawingml/2006/main">
          <a:off x="6867451" y="648775"/>
          <a:ext cx="581075" cy="336000"/>
        </a:xfrm>
        <a:prstGeom xmlns:a="http://schemas.openxmlformats.org/drawingml/2006/main" prst="rect">
          <a:avLst/>
        </a:prstGeom>
      </cdr:spPr>
      <cdr:txBody>
        <a:bodyPr xmlns:a="http://schemas.openxmlformats.org/drawingml/2006/main" wrap="none" rtlCol="0" anchor="ct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s-CO" sz="1400" b="1">
              <a:latin typeface="Arial" pitchFamily="34" charset="0"/>
              <a:cs typeface="Arial" pitchFamily="34" charset="0"/>
            </a:rPr>
            <a:t>1.101</a:t>
          </a:r>
        </a:p>
      </cdr:txBody>
    </cdr:sp>
  </cdr:relSizeAnchor>
  <cdr:relSizeAnchor xmlns:cdr="http://schemas.openxmlformats.org/drawingml/2006/chartDrawing">
    <cdr:from>
      <cdr:x>0.71392</cdr:x>
      <cdr:y>0.11069</cdr:y>
    </cdr:from>
    <cdr:to>
      <cdr:x>0.76976</cdr:x>
      <cdr:y>0.18014</cdr:y>
    </cdr:to>
    <cdr:sp macro="" textlink="">
      <cdr:nvSpPr>
        <cdr:cNvPr id="10" name="1 CuadroTexto"/>
        <cdr:cNvSpPr txBox="1"/>
      </cdr:nvSpPr>
      <cdr:spPr>
        <a:xfrm xmlns:a="http://schemas.openxmlformats.org/drawingml/2006/main">
          <a:off x="7915313" y="535596"/>
          <a:ext cx="619104" cy="336047"/>
        </a:xfrm>
        <a:prstGeom xmlns:a="http://schemas.openxmlformats.org/drawingml/2006/main" prst="rect">
          <a:avLst/>
        </a:prstGeom>
      </cdr:spPr>
      <cdr:txBody>
        <a:bodyPr xmlns:a="http://schemas.openxmlformats.org/drawingml/2006/main" wrap="none" rtlCol="0" anchor="ct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s-CO" sz="1400" b="1">
              <a:latin typeface="Arial" pitchFamily="34" charset="0"/>
              <a:cs typeface="Arial" pitchFamily="34" charset="0"/>
            </a:rPr>
            <a:t>1.147</a:t>
          </a:r>
        </a:p>
      </cdr:txBody>
    </cdr:sp>
  </cdr:relSizeAnchor>
  <cdr:relSizeAnchor xmlns:cdr="http://schemas.openxmlformats.org/drawingml/2006/chartDrawing">
    <cdr:from>
      <cdr:x>0.80928</cdr:x>
      <cdr:y>0.0748</cdr:y>
    </cdr:from>
    <cdr:to>
      <cdr:x>0.86426</cdr:x>
      <cdr:y>0.14425</cdr:y>
    </cdr:to>
    <cdr:sp macro="" textlink="">
      <cdr:nvSpPr>
        <cdr:cNvPr id="11" name="1 CuadroTexto"/>
        <cdr:cNvSpPr txBox="1"/>
      </cdr:nvSpPr>
      <cdr:spPr>
        <a:xfrm xmlns:a="http://schemas.openxmlformats.org/drawingml/2006/main">
          <a:off x="8972589" y="361935"/>
          <a:ext cx="609569" cy="336047"/>
        </a:xfrm>
        <a:prstGeom xmlns:a="http://schemas.openxmlformats.org/drawingml/2006/main" prst="rect">
          <a:avLst/>
        </a:prstGeom>
      </cdr:spPr>
      <cdr:txBody>
        <a:bodyPr xmlns:a="http://schemas.openxmlformats.org/drawingml/2006/main" wrap="none" rtlCol="0" anchor="ct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s-CO" sz="1400" b="1">
              <a:latin typeface="Arial" pitchFamily="34" charset="0"/>
              <a:cs typeface="Arial" pitchFamily="34" charset="0"/>
            </a:rPr>
            <a:t>1.208</a:t>
          </a:r>
        </a:p>
      </cdr:txBody>
    </cdr:sp>
  </cdr:relSizeAnchor>
  <cdr:relSizeAnchor xmlns:cdr="http://schemas.openxmlformats.org/drawingml/2006/chartDrawing">
    <cdr:from>
      <cdr:x>0.90722</cdr:x>
      <cdr:y>0.09055</cdr:y>
    </cdr:from>
    <cdr:to>
      <cdr:x>0.9622</cdr:x>
      <cdr:y>0.16</cdr:y>
    </cdr:to>
    <cdr:sp macro="" textlink="">
      <cdr:nvSpPr>
        <cdr:cNvPr id="13" name="1 CuadroTexto"/>
        <cdr:cNvSpPr txBox="1"/>
      </cdr:nvSpPr>
      <cdr:spPr>
        <a:xfrm xmlns:a="http://schemas.openxmlformats.org/drawingml/2006/main">
          <a:off x="10058400" y="438150"/>
          <a:ext cx="609569" cy="336047"/>
        </a:xfrm>
        <a:prstGeom xmlns:a="http://schemas.openxmlformats.org/drawingml/2006/main" prst="rect">
          <a:avLst/>
        </a:prstGeom>
      </cdr:spPr>
      <cdr:txBody>
        <a:bodyPr xmlns:a="http://schemas.openxmlformats.org/drawingml/2006/main" wrap="none" rtlCol="0" anchor="ct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s-CO" sz="1400" b="1" dirty="0" smtClean="0">
              <a:latin typeface="Arial" pitchFamily="34" charset="0"/>
              <a:cs typeface="Arial" pitchFamily="34" charset="0"/>
            </a:rPr>
            <a:t>1.180</a:t>
          </a:r>
          <a:endParaRPr lang="es-CO" sz="1400" b="1" dirty="0">
            <a:latin typeface="Arial" pitchFamily="34" charset="0"/>
            <a:cs typeface="Arial" pitchFamily="34" charset="0"/>
          </a:endParaRPr>
        </a:p>
      </cdr:txBody>
    </cdr:sp>
  </cdr:relSizeAnchor>
</c:userShapes>
</file>

<file path=ppt/drawings/drawing6.xml><?xml version="1.0" encoding="utf-8"?>
<c:userShapes xmlns:c="http://schemas.openxmlformats.org/drawingml/2006/chart">
  <cdr:relSizeAnchor xmlns:cdr="http://schemas.openxmlformats.org/drawingml/2006/chartDrawing">
    <cdr:from>
      <cdr:x>0.14754</cdr:x>
      <cdr:y>0.16349</cdr:y>
    </cdr:from>
    <cdr:to>
      <cdr:x>0.25683</cdr:x>
      <cdr:y>0.23978</cdr:y>
    </cdr:to>
    <cdr:sp macro="" textlink="">
      <cdr:nvSpPr>
        <cdr:cNvPr id="2" name="1 CuadroTexto"/>
        <cdr:cNvSpPr txBox="1"/>
      </cdr:nvSpPr>
      <cdr:spPr>
        <a:xfrm xmlns:a="http://schemas.openxmlformats.org/drawingml/2006/main">
          <a:off x="1028700" y="571501"/>
          <a:ext cx="762000" cy="266700"/>
        </a:xfrm>
        <a:prstGeom xmlns:a="http://schemas.openxmlformats.org/drawingml/2006/main" prst="rect">
          <a:avLst/>
        </a:prstGeom>
      </cdr:spPr>
      <cdr:txBody>
        <a:bodyPr xmlns:a="http://schemas.openxmlformats.org/drawingml/2006/main" vertOverflow="clip" wrap="none" rtlCol="0" anchor="ctr"/>
        <a:lstStyle xmlns:a="http://schemas.openxmlformats.org/drawingml/2006/main"/>
        <a:p xmlns:a="http://schemas.openxmlformats.org/drawingml/2006/main">
          <a:pPr algn="ctr"/>
          <a:r>
            <a:rPr lang="es-CO" sz="1600" b="1" dirty="0">
              <a:latin typeface="Arial" pitchFamily="34" charset="0"/>
              <a:cs typeface="Arial" pitchFamily="34" charset="0"/>
            </a:rPr>
            <a:t>11.815</a:t>
          </a:r>
        </a:p>
      </cdr:txBody>
    </cdr:sp>
  </cdr:relSizeAnchor>
  <cdr:relSizeAnchor xmlns:cdr="http://schemas.openxmlformats.org/drawingml/2006/chartDrawing">
    <cdr:from>
      <cdr:x>0.37158</cdr:x>
      <cdr:y>0.04905</cdr:y>
    </cdr:from>
    <cdr:to>
      <cdr:x>0.48087</cdr:x>
      <cdr:y>0.12534</cdr:y>
    </cdr:to>
    <cdr:sp macro="" textlink="">
      <cdr:nvSpPr>
        <cdr:cNvPr id="3" name="1 CuadroTexto"/>
        <cdr:cNvSpPr txBox="1"/>
      </cdr:nvSpPr>
      <cdr:spPr>
        <a:xfrm xmlns:a="http://schemas.openxmlformats.org/drawingml/2006/main">
          <a:off x="2590800" y="171450"/>
          <a:ext cx="762000" cy="266700"/>
        </a:xfrm>
        <a:prstGeom xmlns:a="http://schemas.openxmlformats.org/drawingml/2006/main" prst="rect">
          <a:avLst/>
        </a:prstGeom>
      </cdr:spPr>
      <cdr:txBody>
        <a:bodyPr xmlns:a="http://schemas.openxmlformats.org/drawingml/2006/main" wrap="none" rtlCol="0" anchor="ct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s-CO" sz="1600" b="1">
              <a:latin typeface="Arial" pitchFamily="34" charset="0"/>
              <a:cs typeface="Arial" pitchFamily="34" charset="0"/>
            </a:rPr>
            <a:t>13.965</a:t>
          </a:r>
        </a:p>
      </cdr:txBody>
    </cdr:sp>
  </cdr:relSizeAnchor>
  <cdr:relSizeAnchor xmlns:cdr="http://schemas.openxmlformats.org/drawingml/2006/chartDrawing">
    <cdr:from>
      <cdr:x>0.59167</cdr:x>
      <cdr:y>0.70227</cdr:y>
    </cdr:from>
    <cdr:to>
      <cdr:x>0.70096</cdr:x>
      <cdr:y>0.77856</cdr:y>
    </cdr:to>
    <cdr:sp macro="" textlink="">
      <cdr:nvSpPr>
        <cdr:cNvPr id="4" name="1 CuadroTexto"/>
        <cdr:cNvSpPr txBox="1"/>
      </cdr:nvSpPr>
      <cdr:spPr>
        <a:xfrm xmlns:a="http://schemas.openxmlformats.org/drawingml/2006/main">
          <a:off x="5112568" y="3057332"/>
          <a:ext cx="944371" cy="332127"/>
        </a:xfrm>
        <a:prstGeom xmlns:a="http://schemas.openxmlformats.org/drawingml/2006/main" prst="rect">
          <a:avLst/>
        </a:prstGeom>
      </cdr:spPr>
      <cdr:txBody>
        <a:bodyPr xmlns:a="http://schemas.openxmlformats.org/drawingml/2006/main" wrap="none" rtlCol="0" anchor="ct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s-CO" sz="1600" b="1" dirty="0">
              <a:latin typeface="Arial" pitchFamily="34" charset="0"/>
              <a:cs typeface="Arial" pitchFamily="34" charset="0"/>
            </a:rPr>
            <a:t>1.094</a:t>
          </a:r>
        </a:p>
      </cdr:txBody>
    </cdr:sp>
  </cdr:relSizeAnchor>
  <cdr:relSizeAnchor xmlns:cdr="http://schemas.openxmlformats.org/drawingml/2006/chartDrawing">
    <cdr:from>
      <cdr:x>0.81148</cdr:x>
      <cdr:y>0.3406</cdr:y>
    </cdr:from>
    <cdr:to>
      <cdr:x>0.92077</cdr:x>
      <cdr:y>0.41689</cdr:y>
    </cdr:to>
    <cdr:sp macro="" textlink="">
      <cdr:nvSpPr>
        <cdr:cNvPr id="5" name="1 CuadroTexto"/>
        <cdr:cNvSpPr txBox="1"/>
      </cdr:nvSpPr>
      <cdr:spPr>
        <a:xfrm xmlns:a="http://schemas.openxmlformats.org/drawingml/2006/main">
          <a:off x="5657850" y="1190625"/>
          <a:ext cx="762000" cy="266700"/>
        </a:xfrm>
        <a:prstGeom xmlns:a="http://schemas.openxmlformats.org/drawingml/2006/main" prst="rect">
          <a:avLst/>
        </a:prstGeom>
      </cdr:spPr>
      <cdr:txBody>
        <a:bodyPr xmlns:a="http://schemas.openxmlformats.org/drawingml/2006/main" wrap="none" rtlCol="0" anchor="ct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s-CO" sz="1600" b="1" dirty="0">
              <a:latin typeface="Arial" pitchFamily="34" charset="0"/>
              <a:cs typeface="Arial" pitchFamily="34" charset="0"/>
            </a:rPr>
            <a:t>8.164</a:t>
          </a:r>
        </a:p>
      </cdr:txBody>
    </cdr:sp>
  </cdr:relSizeAnchor>
</c:userShapes>
</file>

<file path=ppt/drawings/drawing7.xml><?xml version="1.0" encoding="utf-8"?>
<c:userShapes xmlns:c="http://schemas.openxmlformats.org/drawingml/2006/chart">
  <cdr:relSizeAnchor xmlns:cdr="http://schemas.openxmlformats.org/drawingml/2006/chartDrawing">
    <cdr:from>
      <cdr:x>0.26552</cdr:x>
      <cdr:y>0.36264</cdr:y>
    </cdr:from>
    <cdr:to>
      <cdr:x>0.4741</cdr:x>
      <cdr:y>0.41976</cdr:y>
    </cdr:to>
    <cdr:sp macro="" textlink="">
      <cdr:nvSpPr>
        <cdr:cNvPr id="3" name="3 CuadroTexto"/>
        <cdr:cNvSpPr txBox="1"/>
      </cdr:nvSpPr>
      <cdr:spPr>
        <a:xfrm xmlns:a="http://schemas.openxmlformats.org/drawingml/2006/main">
          <a:off x="2109251" y="1778885"/>
          <a:ext cx="1656928" cy="280205"/>
        </a:xfrm>
        <a:prstGeom xmlns:a="http://schemas.openxmlformats.org/drawingml/2006/main" prst="rect">
          <a:avLst/>
        </a:prstGeom>
        <a:noFill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none" rtlCol="0" anchor="t">
          <a:sp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r>
            <a:rPr lang="es-CO" sz="1200" b="1">
              <a:solidFill>
                <a:schemeClr val="accent3"/>
              </a:solidFill>
            </a:rPr>
            <a:t>Producción ECP</a:t>
          </a:r>
          <a:r>
            <a:rPr lang="es-CO" sz="1200" b="1" baseline="0">
              <a:solidFill>
                <a:schemeClr val="accent3"/>
              </a:solidFill>
            </a:rPr>
            <a:t> + Asoc </a:t>
          </a:r>
          <a:endParaRPr lang="es-CO" sz="1200" b="1">
            <a:solidFill>
              <a:schemeClr val="accent3"/>
            </a:solidFill>
          </a:endParaRPr>
        </a:p>
      </cdr:txBody>
    </cdr:sp>
  </cdr:relSizeAnchor>
  <cdr:relSizeAnchor xmlns:cdr="http://schemas.openxmlformats.org/drawingml/2006/chartDrawing">
    <cdr:from>
      <cdr:x>0.29613</cdr:x>
      <cdr:y>0.7681</cdr:y>
    </cdr:from>
    <cdr:to>
      <cdr:x>0.45172</cdr:x>
      <cdr:y>0.82522</cdr:y>
    </cdr:to>
    <cdr:sp macro="" textlink="">
      <cdr:nvSpPr>
        <cdr:cNvPr id="5" name="1 CuadroTexto"/>
        <cdr:cNvSpPr txBox="1"/>
      </cdr:nvSpPr>
      <cdr:spPr>
        <a:xfrm xmlns:a="http://schemas.openxmlformats.org/drawingml/2006/main">
          <a:off x="2352412" y="3767819"/>
          <a:ext cx="1235979" cy="280205"/>
        </a:xfrm>
        <a:prstGeom xmlns:a="http://schemas.openxmlformats.org/drawingml/2006/main" prst="rect">
          <a:avLst/>
        </a:prstGeom>
        <a:noFill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none" rtlCol="0" anchor="t">
          <a:spAutoFit/>
        </a:bodyPr>
        <a:lstStyle xmlns:a="http://schemas.openxmlformats.org/drawingml/2006/main"/>
        <a:p xmlns:a="http://schemas.openxmlformats.org/drawingml/2006/main">
          <a:pPr algn="l" rtl="0">
            <a:defRPr sz="1000"/>
          </a:pPr>
          <a:r>
            <a:rPr lang="es-CO" sz="1200" b="1" i="0" u="none" strike="noStrike" baseline="0">
              <a:solidFill>
                <a:schemeClr val="tx2">
                  <a:lumMod val="60000"/>
                  <a:lumOff val="40000"/>
                </a:schemeClr>
              </a:solidFill>
              <a:latin typeface="Calibri"/>
            </a:rPr>
            <a:t>Producción E&amp;P </a:t>
          </a:r>
        </a:p>
      </cdr:txBody>
    </cdr:sp>
  </cdr:relSizeAnchor>
  <cdr:relSizeAnchor xmlns:cdr="http://schemas.openxmlformats.org/drawingml/2006/chartDrawing">
    <cdr:from>
      <cdr:x>0.64556</cdr:x>
      <cdr:y>0.13799</cdr:y>
    </cdr:from>
    <cdr:to>
      <cdr:x>0.89503</cdr:x>
      <cdr:y>0.23341</cdr:y>
    </cdr:to>
    <cdr:sp macro="" textlink="">
      <cdr:nvSpPr>
        <cdr:cNvPr id="6" name="3 CuadroTexto"/>
        <cdr:cNvSpPr txBox="1"/>
      </cdr:nvSpPr>
      <cdr:spPr>
        <a:xfrm xmlns:a="http://schemas.openxmlformats.org/drawingml/2006/main">
          <a:off x="5128232" y="676893"/>
          <a:ext cx="1981761" cy="468077"/>
        </a:xfrm>
        <a:prstGeom xmlns:a="http://schemas.openxmlformats.org/drawingml/2006/main" prst="rect">
          <a:avLst/>
        </a:prstGeom>
        <a:noFill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none" rtlCol="0" anchor="t">
          <a:sp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r>
            <a:rPr lang="es-CO" sz="1200" b="1">
              <a:solidFill>
                <a:schemeClr val="tx1"/>
              </a:solidFill>
            </a:rPr>
            <a:t>Prod. prom. año 988 KBOPD</a:t>
          </a:r>
        </a:p>
        <a:p xmlns:a="http://schemas.openxmlformats.org/drawingml/2006/main">
          <a:r>
            <a:rPr lang="es-CO" sz="1200" b="0">
              <a:solidFill>
                <a:schemeClr val="tx1"/>
              </a:solidFill>
            </a:rPr>
            <a:t>(a</a:t>
          </a:r>
          <a:r>
            <a:rPr lang="es-CO" sz="1200" b="0" baseline="0">
              <a:solidFill>
                <a:schemeClr val="tx1"/>
              </a:solidFill>
            </a:rPr>
            <a:t> nov 2014)</a:t>
          </a:r>
          <a:endParaRPr lang="es-CO" sz="1200" b="0">
            <a:solidFill>
              <a:schemeClr val="tx1"/>
            </a:solidFill>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O"/>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C7F806F-BE1E-426B-8312-F3C55F2D5A8A}" type="datetimeFigureOut">
              <a:rPr lang="es-CO" smtClean="0"/>
              <a:pPr/>
              <a:t>05/01/2015</a:t>
            </a:fld>
            <a:endParaRPr lang="es-CO"/>
          </a:p>
        </p:txBody>
      </p:sp>
      <p:sp>
        <p:nvSpPr>
          <p:cNvPr id="4" name="Marcador de imagen d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s-CO"/>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O"/>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786EA9D-626C-4125-9472-12C3EB9C25DE}" type="slidenum">
              <a:rPr lang="es-CO" smtClean="0"/>
              <a:pPr/>
              <a:t>‹Nº›</a:t>
            </a:fld>
            <a:endParaRPr lang="es-CO"/>
          </a:p>
        </p:txBody>
      </p:sp>
    </p:spTree>
    <p:extLst>
      <p:ext uri="{BB962C8B-B14F-4D97-AF65-F5344CB8AC3E}">
        <p14:creationId xmlns:p14="http://schemas.microsoft.com/office/powerpoint/2010/main" xmlns="" val="10365427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ChangeArrowheads="1"/>
          </p:cNvSpPr>
          <p:nvPr/>
        </p:nvSpPr>
        <p:spPr bwMode="auto">
          <a:xfrm>
            <a:off x="3885580" y="0"/>
            <a:ext cx="2972421" cy="457513"/>
          </a:xfrm>
          <a:prstGeom prst="rect">
            <a:avLst/>
          </a:prstGeom>
          <a:noFill/>
          <a:ln w="12700">
            <a:noFill/>
            <a:miter lim="800000"/>
            <a:headEnd/>
            <a:tailEnd/>
          </a:ln>
        </p:spPr>
        <p:txBody>
          <a:bodyPr wrap="none" anchor="ctr"/>
          <a:lstStyle/>
          <a:p>
            <a:pPr fontAlgn="base">
              <a:spcBef>
                <a:spcPct val="0"/>
              </a:spcBef>
              <a:spcAft>
                <a:spcPct val="0"/>
              </a:spcAft>
            </a:pPr>
            <a:endParaRPr lang="es-CO" smtClean="0">
              <a:solidFill>
                <a:prstClr val="black"/>
              </a:solidFill>
              <a:latin typeface="Arial" charset="0"/>
            </a:endParaRPr>
          </a:p>
        </p:txBody>
      </p:sp>
      <p:sp>
        <p:nvSpPr>
          <p:cNvPr id="9219" name="Rectangle 3"/>
          <p:cNvSpPr>
            <a:spLocks noChangeArrowheads="1"/>
          </p:cNvSpPr>
          <p:nvPr/>
        </p:nvSpPr>
        <p:spPr bwMode="auto">
          <a:xfrm>
            <a:off x="3885580" y="8684928"/>
            <a:ext cx="2972421" cy="459074"/>
          </a:xfrm>
          <a:prstGeom prst="rect">
            <a:avLst/>
          </a:prstGeom>
          <a:noFill/>
          <a:ln w="12700">
            <a:noFill/>
            <a:miter lim="800000"/>
            <a:headEnd/>
            <a:tailEnd/>
          </a:ln>
        </p:spPr>
        <p:txBody>
          <a:bodyPr lIns="90488" tIns="44450" rIns="90488" bIns="44450" anchor="b"/>
          <a:lstStyle/>
          <a:p>
            <a:pPr algn="r" eaLnBrk="0" fontAlgn="base" hangingPunct="0">
              <a:spcBef>
                <a:spcPct val="0"/>
              </a:spcBef>
              <a:spcAft>
                <a:spcPct val="0"/>
              </a:spcAft>
            </a:pPr>
            <a:r>
              <a:rPr lang="en-US" sz="1200" smtClean="0">
                <a:solidFill>
                  <a:prstClr val="black"/>
                </a:solidFill>
                <a:latin typeface="Times New Roman" pitchFamily="18" charset="0"/>
              </a:rPr>
              <a:t>1</a:t>
            </a:r>
          </a:p>
        </p:txBody>
      </p:sp>
      <p:sp>
        <p:nvSpPr>
          <p:cNvPr id="9220" name="Rectangle 4"/>
          <p:cNvSpPr>
            <a:spLocks noChangeArrowheads="1"/>
          </p:cNvSpPr>
          <p:nvPr/>
        </p:nvSpPr>
        <p:spPr bwMode="auto">
          <a:xfrm>
            <a:off x="1" y="8684928"/>
            <a:ext cx="2972421" cy="459074"/>
          </a:xfrm>
          <a:prstGeom prst="rect">
            <a:avLst/>
          </a:prstGeom>
          <a:noFill/>
          <a:ln w="12700">
            <a:noFill/>
            <a:miter lim="800000"/>
            <a:headEnd/>
            <a:tailEnd/>
          </a:ln>
        </p:spPr>
        <p:txBody>
          <a:bodyPr wrap="none" anchor="ctr"/>
          <a:lstStyle/>
          <a:p>
            <a:pPr fontAlgn="base">
              <a:spcBef>
                <a:spcPct val="0"/>
              </a:spcBef>
              <a:spcAft>
                <a:spcPct val="0"/>
              </a:spcAft>
            </a:pPr>
            <a:endParaRPr lang="es-CO" smtClean="0">
              <a:solidFill>
                <a:prstClr val="black"/>
              </a:solidFill>
              <a:latin typeface="Arial" charset="0"/>
            </a:endParaRPr>
          </a:p>
        </p:txBody>
      </p:sp>
      <p:sp>
        <p:nvSpPr>
          <p:cNvPr id="9221" name="Rectangle 5"/>
          <p:cNvSpPr>
            <a:spLocks noChangeArrowheads="1"/>
          </p:cNvSpPr>
          <p:nvPr/>
        </p:nvSpPr>
        <p:spPr bwMode="auto">
          <a:xfrm>
            <a:off x="1" y="0"/>
            <a:ext cx="2972421" cy="457513"/>
          </a:xfrm>
          <a:prstGeom prst="rect">
            <a:avLst/>
          </a:prstGeom>
          <a:noFill/>
          <a:ln w="12700">
            <a:noFill/>
            <a:miter lim="800000"/>
            <a:headEnd/>
            <a:tailEnd/>
          </a:ln>
        </p:spPr>
        <p:txBody>
          <a:bodyPr wrap="none" anchor="ctr"/>
          <a:lstStyle/>
          <a:p>
            <a:pPr fontAlgn="base">
              <a:spcBef>
                <a:spcPct val="0"/>
              </a:spcBef>
              <a:spcAft>
                <a:spcPct val="0"/>
              </a:spcAft>
            </a:pPr>
            <a:endParaRPr lang="es-CO" smtClean="0">
              <a:solidFill>
                <a:prstClr val="black"/>
              </a:solidFill>
              <a:latin typeface="Arial" charset="0"/>
            </a:endParaRPr>
          </a:p>
        </p:txBody>
      </p:sp>
      <p:sp>
        <p:nvSpPr>
          <p:cNvPr id="9222" name="Rectangle 6"/>
          <p:cNvSpPr>
            <a:spLocks noGrp="1" noRot="1" noChangeAspect="1" noChangeArrowheads="1" noTextEdit="1"/>
          </p:cNvSpPr>
          <p:nvPr>
            <p:ph type="sldImg"/>
          </p:nvPr>
        </p:nvSpPr>
        <p:spPr>
          <a:ln cap="flat"/>
        </p:spPr>
      </p:sp>
      <p:sp>
        <p:nvSpPr>
          <p:cNvPr id="9223" name="Rectangle 7"/>
          <p:cNvSpPr>
            <a:spLocks noGrp="1" noChangeArrowheads="1"/>
          </p:cNvSpPr>
          <p:nvPr>
            <p:ph type="body" idx="1"/>
          </p:nvPr>
        </p:nvSpPr>
        <p:spPr>
          <a:noFill/>
          <a:ln w="9525"/>
        </p:spPr>
        <p:txBody>
          <a:bodyPr/>
          <a:lstStyle/>
          <a:p>
            <a:pPr eaLnBrk="1" hangingPunct="1"/>
            <a:endParaRPr lang="es-CL" smtClean="0"/>
          </a:p>
        </p:txBody>
      </p:sp>
    </p:spTree>
    <p:extLst>
      <p:ext uri="{BB962C8B-B14F-4D97-AF65-F5344CB8AC3E}">
        <p14:creationId xmlns:p14="http://schemas.microsoft.com/office/powerpoint/2010/main" xmlns="" val="976924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68611" name="2 Marcador de notas"/>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ES" altLang="es-CO" smtClean="0"/>
          </a:p>
        </p:txBody>
      </p:sp>
      <p:sp>
        <p:nvSpPr>
          <p:cNvPr id="68612" name="3 Marcador de número de diapositiva"/>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56251" indent="-290865" eaLnBrk="0" hangingPunct="0">
              <a:defRPr>
                <a:solidFill>
                  <a:schemeClr val="tx1"/>
                </a:solidFill>
                <a:latin typeface="Arial" charset="0"/>
              </a:defRPr>
            </a:lvl2pPr>
            <a:lvl3pPr marL="1163463" indent="-232693" eaLnBrk="0" hangingPunct="0">
              <a:defRPr>
                <a:solidFill>
                  <a:schemeClr val="tx1"/>
                </a:solidFill>
                <a:latin typeface="Arial" charset="0"/>
              </a:defRPr>
            </a:lvl3pPr>
            <a:lvl4pPr marL="1628847" indent="-232693" eaLnBrk="0" hangingPunct="0">
              <a:defRPr>
                <a:solidFill>
                  <a:schemeClr val="tx1"/>
                </a:solidFill>
                <a:latin typeface="Arial" charset="0"/>
              </a:defRPr>
            </a:lvl4pPr>
            <a:lvl5pPr marL="2094233" indent="-232693" eaLnBrk="0" hangingPunct="0">
              <a:defRPr>
                <a:solidFill>
                  <a:schemeClr val="tx1"/>
                </a:solidFill>
                <a:latin typeface="Arial" charset="0"/>
              </a:defRPr>
            </a:lvl5pPr>
            <a:lvl6pPr marL="2559618" indent="-232693" eaLnBrk="0" fontAlgn="base" hangingPunct="0">
              <a:spcBef>
                <a:spcPct val="0"/>
              </a:spcBef>
              <a:spcAft>
                <a:spcPct val="0"/>
              </a:spcAft>
              <a:defRPr>
                <a:solidFill>
                  <a:schemeClr val="tx1"/>
                </a:solidFill>
                <a:latin typeface="Arial" charset="0"/>
              </a:defRPr>
            </a:lvl6pPr>
            <a:lvl7pPr marL="3025002" indent="-232693" eaLnBrk="0" fontAlgn="base" hangingPunct="0">
              <a:spcBef>
                <a:spcPct val="0"/>
              </a:spcBef>
              <a:spcAft>
                <a:spcPct val="0"/>
              </a:spcAft>
              <a:defRPr>
                <a:solidFill>
                  <a:schemeClr val="tx1"/>
                </a:solidFill>
                <a:latin typeface="Arial" charset="0"/>
              </a:defRPr>
            </a:lvl7pPr>
            <a:lvl8pPr marL="3490388" indent="-232693" eaLnBrk="0" fontAlgn="base" hangingPunct="0">
              <a:spcBef>
                <a:spcPct val="0"/>
              </a:spcBef>
              <a:spcAft>
                <a:spcPct val="0"/>
              </a:spcAft>
              <a:defRPr>
                <a:solidFill>
                  <a:schemeClr val="tx1"/>
                </a:solidFill>
                <a:latin typeface="Arial" charset="0"/>
              </a:defRPr>
            </a:lvl8pPr>
            <a:lvl9pPr marL="3955772" indent="-232693" eaLnBrk="0" fontAlgn="base" hangingPunct="0">
              <a:spcBef>
                <a:spcPct val="0"/>
              </a:spcBef>
              <a:spcAft>
                <a:spcPct val="0"/>
              </a:spcAft>
              <a:defRPr>
                <a:solidFill>
                  <a:schemeClr val="tx1"/>
                </a:solidFill>
                <a:latin typeface="Arial" charset="0"/>
              </a:defRPr>
            </a:lvl9pPr>
          </a:lstStyle>
          <a:p>
            <a:pPr eaLnBrk="1" hangingPunct="1"/>
            <a:fld id="{B82BD9CC-C945-449B-8974-97CCD5B237CB}" type="slidenum">
              <a:rPr lang="es-ES" altLang="es-CO" smtClean="0">
                <a:solidFill>
                  <a:prstClr val="black"/>
                </a:solidFill>
              </a:rPr>
              <a:pPr eaLnBrk="1" hangingPunct="1"/>
              <a:t>46</a:t>
            </a:fld>
            <a:endParaRPr lang="es-ES" altLang="es-CO" smtClean="0">
              <a:solidFill>
                <a:prstClr val="black"/>
              </a:solidFill>
            </a:endParaRPr>
          </a:p>
        </p:txBody>
      </p:sp>
    </p:spTree>
    <p:extLst>
      <p:ext uri="{BB962C8B-B14F-4D97-AF65-F5344CB8AC3E}">
        <p14:creationId xmlns:p14="http://schemas.microsoft.com/office/powerpoint/2010/main" xmlns="" val="11977988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39939"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ES" altLang="es-CO" smtClean="0"/>
          </a:p>
        </p:txBody>
      </p:sp>
      <p:sp>
        <p:nvSpPr>
          <p:cNvPr id="39940" name="3 Marcador de número de diapositiva"/>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2E31877-1D20-4C1D-9D27-1C62D7F0EF32}" type="slidenum">
              <a:rPr lang="es-ES" altLang="es-CO" smtClean="0">
                <a:solidFill>
                  <a:prstClr val="black"/>
                </a:solidFill>
              </a:rPr>
              <a:pPr/>
              <a:t>47</a:t>
            </a:fld>
            <a:endParaRPr lang="es-ES" altLang="es-CO" smtClean="0">
              <a:solidFill>
                <a:prstClr val="black"/>
              </a:solidFill>
            </a:endParaRPr>
          </a:p>
        </p:txBody>
      </p:sp>
    </p:spTree>
    <p:extLst>
      <p:ext uri="{BB962C8B-B14F-4D97-AF65-F5344CB8AC3E}">
        <p14:creationId xmlns:p14="http://schemas.microsoft.com/office/powerpoint/2010/main" xmlns="" val="39020960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39939"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ES" altLang="es-CO" smtClean="0"/>
          </a:p>
        </p:txBody>
      </p:sp>
      <p:sp>
        <p:nvSpPr>
          <p:cNvPr id="39940" name="3 Marcador de número de diapositiva"/>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2E31877-1D20-4C1D-9D27-1C62D7F0EF32}" type="slidenum">
              <a:rPr lang="es-ES" altLang="es-CO" smtClean="0">
                <a:solidFill>
                  <a:prstClr val="black"/>
                </a:solidFill>
              </a:rPr>
              <a:pPr/>
              <a:t>48</a:t>
            </a:fld>
            <a:endParaRPr lang="es-ES" altLang="es-CO" smtClean="0">
              <a:solidFill>
                <a:prstClr val="black"/>
              </a:solidFill>
            </a:endParaRPr>
          </a:p>
        </p:txBody>
      </p:sp>
    </p:spTree>
    <p:extLst>
      <p:ext uri="{BB962C8B-B14F-4D97-AF65-F5344CB8AC3E}">
        <p14:creationId xmlns:p14="http://schemas.microsoft.com/office/powerpoint/2010/main" xmlns="" val="5588146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39939"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ES" altLang="es-CO" smtClean="0"/>
          </a:p>
        </p:txBody>
      </p:sp>
      <p:sp>
        <p:nvSpPr>
          <p:cNvPr id="39940" name="3 Marcador de número de diapositiva"/>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2E31877-1D20-4C1D-9D27-1C62D7F0EF32}" type="slidenum">
              <a:rPr lang="es-ES" altLang="es-CO" smtClean="0">
                <a:solidFill>
                  <a:prstClr val="black"/>
                </a:solidFill>
              </a:rPr>
              <a:pPr/>
              <a:t>49</a:t>
            </a:fld>
            <a:endParaRPr lang="es-ES" altLang="es-CO" smtClean="0">
              <a:solidFill>
                <a:prstClr val="black"/>
              </a:solidFill>
            </a:endParaRPr>
          </a:p>
        </p:txBody>
      </p:sp>
    </p:spTree>
    <p:extLst>
      <p:ext uri="{BB962C8B-B14F-4D97-AF65-F5344CB8AC3E}">
        <p14:creationId xmlns:p14="http://schemas.microsoft.com/office/powerpoint/2010/main" xmlns="" val="40366535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39939"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ES" altLang="es-CO" smtClean="0"/>
          </a:p>
        </p:txBody>
      </p:sp>
      <p:sp>
        <p:nvSpPr>
          <p:cNvPr id="39940" name="3 Marcador de número de diapositiva"/>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2E31877-1D20-4C1D-9D27-1C62D7F0EF32}" type="slidenum">
              <a:rPr lang="es-ES" altLang="es-CO" smtClean="0">
                <a:solidFill>
                  <a:prstClr val="black"/>
                </a:solidFill>
              </a:rPr>
              <a:pPr/>
              <a:t>50</a:t>
            </a:fld>
            <a:endParaRPr lang="es-ES" altLang="es-CO" smtClean="0">
              <a:solidFill>
                <a:prstClr val="black"/>
              </a:solidFill>
            </a:endParaRPr>
          </a:p>
        </p:txBody>
      </p:sp>
    </p:spTree>
    <p:extLst>
      <p:ext uri="{BB962C8B-B14F-4D97-AF65-F5344CB8AC3E}">
        <p14:creationId xmlns:p14="http://schemas.microsoft.com/office/powerpoint/2010/main" xmlns="" val="12549754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39939"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ES" altLang="es-CO" smtClean="0"/>
          </a:p>
        </p:txBody>
      </p:sp>
      <p:sp>
        <p:nvSpPr>
          <p:cNvPr id="39940" name="3 Marcador de número de diapositiva"/>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2E31877-1D20-4C1D-9D27-1C62D7F0EF32}" type="slidenum">
              <a:rPr lang="es-ES" altLang="es-CO" smtClean="0">
                <a:solidFill>
                  <a:prstClr val="black"/>
                </a:solidFill>
              </a:rPr>
              <a:pPr/>
              <a:t>51</a:t>
            </a:fld>
            <a:endParaRPr lang="es-ES" altLang="es-CO" smtClean="0">
              <a:solidFill>
                <a:prstClr val="black"/>
              </a:solidFill>
            </a:endParaRPr>
          </a:p>
        </p:txBody>
      </p:sp>
    </p:spTree>
    <p:extLst>
      <p:ext uri="{BB962C8B-B14F-4D97-AF65-F5344CB8AC3E}">
        <p14:creationId xmlns:p14="http://schemas.microsoft.com/office/powerpoint/2010/main" xmlns="" val="12055627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39939"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ES" altLang="es-CO" smtClean="0"/>
          </a:p>
        </p:txBody>
      </p:sp>
      <p:sp>
        <p:nvSpPr>
          <p:cNvPr id="39940" name="3 Marcador de número de diapositiva"/>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2E31877-1D20-4C1D-9D27-1C62D7F0EF32}" type="slidenum">
              <a:rPr lang="es-ES" altLang="es-CO" smtClean="0">
                <a:solidFill>
                  <a:prstClr val="black"/>
                </a:solidFill>
              </a:rPr>
              <a:pPr/>
              <a:t>52</a:t>
            </a:fld>
            <a:endParaRPr lang="es-ES" altLang="es-CO" smtClean="0">
              <a:solidFill>
                <a:prstClr val="black"/>
              </a:solidFill>
            </a:endParaRPr>
          </a:p>
        </p:txBody>
      </p:sp>
    </p:spTree>
    <p:extLst>
      <p:ext uri="{BB962C8B-B14F-4D97-AF65-F5344CB8AC3E}">
        <p14:creationId xmlns:p14="http://schemas.microsoft.com/office/powerpoint/2010/main" xmlns="" val="41234063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39939"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ES" altLang="es-CO" smtClean="0"/>
          </a:p>
        </p:txBody>
      </p:sp>
      <p:sp>
        <p:nvSpPr>
          <p:cNvPr id="39940" name="3 Marcador de número de diapositiva"/>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2E31877-1D20-4C1D-9D27-1C62D7F0EF32}" type="slidenum">
              <a:rPr lang="es-ES" altLang="es-CO" smtClean="0">
                <a:solidFill>
                  <a:prstClr val="black"/>
                </a:solidFill>
              </a:rPr>
              <a:pPr/>
              <a:t>53</a:t>
            </a:fld>
            <a:endParaRPr lang="es-ES" altLang="es-CO" smtClean="0">
              <a:solidFill>
                <a:prstClr val="black"/>
              </a:solidFill>
            </a:endParaRPr>
          </a:p>
        </p:txBody>
      </p:sp>
    </p:spTree>
    <p:extLst>
      <p:ext uri="{BB962C8B-B14F-4D97-AF65-F5344CB8AC3E}">
        <p14:creationId xmlns:p14="http://schemas.microsoft.com/office/powerpoint/2010/main" xmlns="" val="24580772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39939"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ES" altLang="es-CO" smtClean="0"/>
          </a:p>
        </p:txBody>
      </p:sp>
      <p:sp>
        <p:nvSpPr>
          <p:cNvPr id="39940" name="3 Marcador de número de diapositiva"/>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2E31877-1D20-4C1D-9D27-1C62D7F0EF32}" type="slidenum">
              <a:rPr lang="es-ES" altLang="es-CO" smtClean="0">
                <a:solidFill>
                  <a:prstClr val="black"/>
                </a:solidFill>
              </a:rPr>
              <a:pPr/>
              <a:t>54</a:t>
            </a:fld>
            <a:endParaRPr lang="es-ES" altLang="es-CO" smtClean="0">
              <a:solidFill>
                <a:prstClr val="black"/>
              </a:solidFill>
            </a:endParaRPr>
          </a:p>
        </p:txBody>
      </p:sp>
    </p:spTree>
    <p:extLst>
      <p:ext uri="{BB962C8B-B14F-4D97-AF65-F5344CB8AC3E}">
        <p14:creationId xmlns:p14="http://schemas.microsoft.com/office/powerpoint/2010/main" xmlns="" val="11448861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Rot="1" noChangeAspect="1" noChangeArrowheads="1" noTextEdit="1"/>
          </p:cNvSpPr>
          <p:nvPr>
            <p:ph type="sldImg"/>
          </p:nvPr>
        </p:nvSpPr>
        <p:spPr>
          <a:ln/>
        </p:spPr>
      </p:sp>
      <p:sp>
        <p:nvSpPr>
          <p:cNvPr id="32771" name="Rectangle 3"/>
          <p:cNvSpPr>
            <a:spLocks noGrp="1" noChangeArrowheads="1"/>
          </p:cNvSpPr>
          <p:nvPr>
            <p:ph type="body" idx="1"/>
          </p:nvPr>
        </p:nvSpPr>
        <p:spPr>
          <a:noFill/>
          <a:ln w="9525"/>
        </p:spPr>
        <p:txBody>
          <a:bodyPr/>
          <a:lstStyle/>
          <a:p>
            <a:pPr eaLnBrk="1" hangingPunct="1"/>
            <a:endParaRPr lang="es-ES" dirty="0" smtClean="0"/>
          </a:p>
        </p:txBody>
      </p:sp>
    </p:spTree>
    <p:extLst>
      <p:ext uri="{BB962C8B-B14F-4D97-AF65-F5344CB8AC3E}">
        <p14:creationId xmlns:p14="http://schemas.microsoft.com/office/powerpoint/2010/main" xmlns="" val="20115281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39939"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ES" altLang="es-CO" smtClean="0"/>
          </a:p>
        </p:txBody>
      </p:sp>
      <p:sp>
        <p:nvSpPr>
          <p:cNvPr id="39940" name="3 Marcador de número de diapositiva"/>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2E31877-1D20-4C1D-9D27-1C62D7F0EF32}" type="slidenum">
              <a:rPr lang="es-ES" altLang="es-CO" smtClean="0">
                <a:solidFill>
                  <a:prstClr val="black"/>
                </a:solidFill>
              </a:rPr>
              <a:pPr/>
              <a:t>38</a:t>
            </a:fld>
            <a:endParaRPr lang="es-ES" altLang="es-CO" smtClean="0">
              <a:solidFill>
                <a:prstClr val="black"/>
              </a:solidFill>
            </a:endParaRPr>
          </a:p>
        </p:txBody>
      </p:sp>
    </p:spTree>
    <p:extLst>
      <p:ext uri="{BB962C8B-B14F-4D97-AF65-F5344CB8AC3E}">
        <p14:creationId xmlns:p14="http://schemas.microsoft.com/office/powerpoint/2010/main" xmlns="" val="25382299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4339"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es-CO" altLang="es-CO" smtClean="0"/>
          </a:p>
        </p:txBody>
      </p:sp>
      <p:sp>
        <p:nvSpPr>
          <p:cNvPr id="14340"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4857C07-4D43-4FFE-8569-57A3CCFE9220}" type="slidenum">
              <a:rPr lang="es-ES" altLang="es-CO">
                <a:latin typeface="Calibri" panose="020F0502020204030204" pitchFamily="34" charset="0"/>
              </a:rPr>
              <a:pPr/>
              <a:t>66</a:t>
            </a:fld>
            <a:endParaRPr lang="es-ES" altLang="es-CO">
              <a:latin typeface="Calibri" panose="020F0502020204030204" pitchFamily="34" charset="0"/>
            </a:endParaRPr>
          </a:p>
        </p:txBody>
      </p:sp>
    </p:spTree>
    <p:extLst>
      <p:ext uri="{BB962C8B-B14F-4D97-AF65-F5344CB8AC3E}">
        <p14:creationId xmlns:p14="http://schemas.microsoft.com/office/powerpoint/2010/main" xmlns="" val="32208064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ChangeArrowheads="1"/>
          </p:cNvSpPr>
          <p:nvPr/>
        </p:nvSpPr>
        <p:spPr bwMode="auto">
          <a:xfrm>
            <a:off x="3971925" y="0"/>
            <a:ext cx="3038475" cy="465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lvl1pPr eaLnBrk="0" hangingPunct="0">
              <a:spcBef>
                <a:spcPct val="30000"/>
              </a:spcBef>
              <a:defRPr sz="1200">
                <a:solidFill>
                  <a:schemeClr val="tx1"/>
                </a:solidFill>
                <a:latin typeface="Times New Roman" panose="02020603050405020304" pitchFamily="18" charset="0"/>
              </a:defRPr>
            </a:lvl1pPr>
            <a:lvl2pPr marL="742950" indent="-285750" eaLnBrk="0" hangingPunct="0">
              <a:spcBef>
                <a:spcPct val="30000"/>
              </a:spcBef>
              <a:defRPr sz="1200">
                <a:solidFill>
                  <a:schemeClr val="tx1"/>
                </a:solidFill>
                <a:latin typeface="Times New Roman" panose="02020603050405020304" pitchFamily="18" charset="0"/>
              </a:defRPr>
            </a:lvl2pPr>
            <a:lvl3pPr marL="1143000" indent="-228600" eaLnBrk="0" hangingPunct="0">
              <a:spcBef>
                <a:spcPct val="30000"/>
              </a:spcBef>
              <a:defRPr sz="1200">
                <a:solidFill>
                  <a:schemeClr val="tx1"/>
                </a:solidFill>
                <a:latin typeface="Times New Roman" panose="02020603050405020304" pitchFamily="18" charset="0"/>
              </a:defRPr>
            </a:lvl3pPr>
            <a:lvl4pPr marL="1600200" indent="-228600" eaLnBrk="0" hangingPunct="0">
              <a:spcBef>
                <a:spcPct val="30000"/>
              </a:spcBef>
              <a:defRPr sz="1200">
                <a:solidFill>
                  <a:schemeClr val="tx1"/>
                </a:solidFill>
                <a:latin typeface="Times New Roman" panose="02020603050405020304" pitchFamily="18" charset="0"/>
              </a:defRPr>
            </a:lvl4pPr>
            <a:lvl5pPr marL="2057400" indent="-228600" eaLnBrk="0" hangingPunct="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endParaRPr lang="es-CO" altLang="es-CO" sz="1800" smtClean="0">
              <a:solidFill>
                <a:srgbClr val="000000"/>
              </a:solidFill>
              <a:latin typeface="Arial" panose="020B0604020202020204" pitchFamily="34" charset="0"/>
            </a:endParaRPr>
          </a:p>
        </p:txBody>
      </p:sp>
      <p:sp>
        <p:nvSpPr>
          <p:cNvPr id="25603" name="Rectangle 3"/>
          <p:cNvSpPr>
            <a:spLocks noChangeArrowheads="1"/>
          </p:cNvSpPr>
          <p:nvPr/>
        </p:nvSpPr>
        <p:spPr bwMode="auto">
          <a:xfrm>
            <a:off x="3971925" y="8829675"/>
            <a:ext cx="3038475" cy="466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8" tIns="44450" rIns="90488" bIns="44450" anchor="b"/>
          <a:lstStyle>
            <a:lvl1pPr eaLnBrk="0" hangingPunct="0">
              <a:spcBef>
                <a:spcPct val="30000"/>
              </a:spcBef>
              <a:defRPr sz="1200">
                <a:solidFill>
                  <a:schemeClr val="tx1"/>
                </a:solidFill>
                <a:latin typeface="Times New Roman" panose="02020603050405020304" pitchFamily="18" charset="0"/>
              </a:defRPr>
            </a:lvl1pPr>
            <a:lvl2pPr marL="742950" indent="-285750" eaLnBrk="0" hangingPunct="0">
              <a:spcBef>
                <a:spcPct val="30000"/>
              </a:spcBef>
              <a:defRPr sz="1200">
                <a:solidFill>
                  <a:schemeClr val="tx1"/>
                </a:solidFill>
                <a:latin typeface="Times New Roman" panose="02020603050405020304" pitchFamily="18" charset="0"/>
              </a:defRPr>
            </a:lvl2pPr>
            <a:lvl3pPr marL="1143000" indent="-228600" eaLnBrk="0" hangingPunct="0">
              <a:spcBef>
                <a:spcPct val="30000"/>
              </a:spcBef>
              <a:defRPr sz="1200">
                <a:solidFill>
                  <a:schemeClr val="tx1"/>
                </a:solidFill>
                <a:latin typeface="Times New Roman" panose="02020603050405020304" pitchFamily="18" charset="0"/>
              </a:defRPr>
            </a:lvl3pPr>
            <a:lvl4pPr marL="1600200" indent="-228600" eaLnBrk="0" hangingPunct="0">
              <a:spcBef>
                <a:spcPct val="30000"/>
              </a:spcBef>
              <a:defRPr sz="1200">
                <a:solidFill>
                  <a:schemeClr val="tx1"/>
                </a:solidFill>
                <a:latin typeface="Times New Roman" panose="02020603050405020304" pitchFamily="18" charset="0"/>
              </a:defRPr>
            </a:lvl4pPr>
            <a:lvl5pPr marL="2057400" indent="-228600" eaLnBrk="0" hangingPunct="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lgn="r">
              <a:spcBef>
                <a:spcPct val="0"/>
              </a:spcBef>
            </a:pPr>
            <a:r>
              <a:rPr lang="en-US" altLang="es-CO" smtClean="0">
                <a:solidFill>
                  <a:srgbClr val="000000"/>
                </a:solidFill>
              </a:rPr>
              <a:t>1</a:t>
            </a:r>
          </a:p>
        </p:txBody>
      </p:sp>
      <p:sp>
        <p:nvSpPr>
          <p:cNvPr id="25604" name="Rectangle 4"/>
          <p:cNvSpPr>
            <a:spLocks noChangeArrowheads="1"/>
          </p:cNvSpPr>
          <p:nvPr/>
        </p:nvSpPr>
        <p:spPr bwMode="auto">
          <a:xfrm>
            <a:off x="0" y="8829675"/>
            <a:ext cx="3038475" cy="466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lvl1pPr eaLnBrk="0" hangingPunct="0">
              <a:spcBef>
                <a:spcPct val="30000"/>
              </a:spcBef>
              <a:defRPr sz="1200">
                <a:solidFill>
                  <a:schemeClr val="tx1"/>
                </a:solidFill>
                <a:latin typeface="Times New Roman" panose="02020603050405020304" pitchFamily="18" charset="0"/>
              </a:defRPr>
            </a:lvl1pPr>
            <a:lvl2pPr marL="742950" indent="-285750" eaLnBrk="0" hangingPunct="0">
              <a:spcBef>
                <a:spcPct val="30000"/>
              </a:spcBef>
              <a:defRPr sz="1200">
                <a:solidFill>
                  <a:schemeClr val="tx1"/>
                </a:solidFill>
                <a:latin typeface="Times New Roman" panose="02020603050405020304" pitchFamily="18" charset="0"/>
              </a:defRPr>
            </a:lvl2pPr>
            <a:lvl3pPr marL="1143000" indent="-228600" eaLnBrk="0" hangingPunct="0">
              <a:spcBef>
                <a:spcPct val="30000"/>
              </a:spcBef>
              <a:defRPr sz="1200">
                <a:solidFill>
                  <a:schemeClr val="tx1"/>
                </a:solidFill>
                <a:latin typeface="Times New Roman" panose="02020603050405020304" pitchFamily="18" charset="0"/>
              </a:defRPr>
            </a:lvl3pPr>
            <a:lvl4pPr marL="1600200" indent="-228600" eaLnBrk="0" hangingPunct="0">
              <a:spcBef>
                <a:spcPct val="30000"/>
              </a:spcBef>
              <a:defRPr sz="1200">
                <a:solidFill>
                  <a:schemeClr val="tx1"/>
                </a:solidFill>
                <a:latin typeface="Times New Roman" panose="02020603050405020304" pitchFamily="18" charset="0"/>
              </a:defRPr>
            </a:lvl4pPr>
            <a:lvl5pPr marL="2057400" indent="-228600" eaLnBrk="0" hangingPunct="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endParaRPr lang="es-CO" altLang="es-CO" sz="1800" smtClean="0">
              <a:solidFill>
                <a:srgbClr val="000000"/>
              </a:solidFill>
              <a:latin typeface="Arial" panose="020B0604020202020204" pitchFamily="34" charset="0"/>
            </a:endParaRPr>
          </a:p>
        </p:txBody>
      </p:sp>
      <p:sp>
        <p:nvSpPr>
          <p:cNvPr id="25605" name="Rectangle 5"/>
          <p:cNvSpPr>
            <a:spLocks noChangeArrowheads="1"/>
          </p:cNvSpPr>
          <p:nvPr/>
        </p:nvSpPr>
        <p:spPr bwMode="auto">
          <a:xfrm>
            <a:off x="0" y="0"/>
            <a:ext cx="3038475" cy="465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lvl1pPr eaLnBrk="0" hangingPunct="0">
              <a:spcBef>
                <a:spcPct val="30000"/>
              </a:spcBef>
              <a:defRPr sz="1200">
                <a:solidFill>
                  <a:schemeClr val="tx1"/>
                </a:solidFill>
                <a:latin typeface="Times New Roman" panose="02020603050405020304" pitchFamily="18" charset="0"/>
              </a:defRPr>
            </a:lvl1pPr>
            <a:lvl2pPr marL="742950" indent="-285750" eaLnBrk="0" hangingPunct="0">
              <a:spcBef>
                <a:spcPct val="30000"/>
              </a:spcBef>
              <a:defRPr sz="1200">
                <a:solidFill>
                  <a:schemeClr val="tx1"/>
                </a:solidFill>
                <a:latin typeface="Times New Roman" panose="02020603050405020304" pitchFamily="18" charset="0"/>
              </a:defRPr>
            </a:lvl2pPr>
            <a:lvl3pPr marL="1143000" indent="-228600" eaLnBrk="0" hangingPunct="0">
              <a:spcBef>
                <a:spcPct val="30000"/>
              </a:spcBef>
              <a:defRPr sz="1200">
                <a:solidFill>
                  <a:schemeClr val="tx1"/>
                </a:solidFill>
                <a:latin typeface="Times New Roman" panose="02020603050405020304" pitchFamily="18" charset="0"/>
              </a:defRPr>
            </a:lvl3pPr>
            <a:lvl4pPr marL="1600200" indent="-228600" eaLnBrk="0" hangingPunct="0">
              <a:spcBef>
                <a:spcPct val="30000"/>
              </a:spcBef>
              <a:defRPr sz="1200">
                <a:solidFill>
                  <a:schemeClr val="tx1"/>
                </a:solidFill>
                <a:latin typeface="Times New Roman" panose="02020603050405020304" pitchFamily="18" charset="0"/>
              </a:defRPr>
            </a:lvl4pPr>
            <a:lvl5pPr marL="2057400" indent="-228600" eaLnBrk="0" hangingPunct="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endParaRPr lang="es-CO" altLang="es-CO" sz="1800" smtClean="0">
              <a:solidFill>
                <a:srgbClr val="000000"/>
              </a:solidFill>
              <a:latin typeface="Arial" panose="020B0604020202020204" pitchFamily="34" charset="0"/>
            </a:endParaRPr>
          </a:p>
        </p:txBody>
      </p:sp>
      <p:sp>
        <p:nvSpPr>
          <p:cNvPr id="25606" name="Rectangle 6"/>
          <p:cNvSpPr>
            <a:spLocks noGrp="1" noRot="1" noChangeAspect="1" noChangeArrowheads="1" noTextEdit="1"/>
          </p:cNvSpPr>
          <p:nvPr>
            <p:ph type="sldImg"/>
          </p:nvPr>
        </p:nvSpPr>
        <p:spPr>
          <a:ln cap="flat"/>
        </p:spPr>
      </p:sp>
      <p:sp>
        <p:nvSpPr>
          <p:cNvPr id="25607" name="Rectangle 7"/>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s-CL" altLang="es-CO" smtClean="0"/>
          </a:p>
        </p:txBody>
      </p:sp>
    </p:spTree>
    <p:extLst>
      <p:ext uri="{BB962C8B-B14F-4D97-AF65-F5344CB8AC3E}">
        <p14:creationId xmlns:p14="http://schemas.microsoft.com/office/powerpoint/2010/main" xmlns="" val="15292017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ChangeArrowheads="1"/>
          </p:cNvSpPr>
          <p:nvPr/>
        </p:nvSpPr>
        <p:spPr bwMode="auto">
          <a:xfrm>
            <a:off x="3971925" y="0"/>
            <a:ext cx="3038475" cy="465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lvl1pPr eaLnBrk="0" hangingPunct="0">
              <a:spcBef>
                <a:spcPct val="30000"/>
              </a:spcBef>
              <a:defRPr sz="1200">
                <a:solidFill>
                  <a:schemeClr val="tx1"/>
                </a:solidFill>
                <a:latin typeface="Times New Roman" panose="02020603050405020304" pitchFamily="18" charset="0"/>
              </a:defRPr>
            </a:lvl1pPr>
            <a:lvl2pPr marL="742950" indent="-285750" eaLnBrk="0" hangingPunct="0">
              <a:spcBef>
                <a:spcPct val="30000"/>
              </a:spcBef>
              <a:defRPr sz="1200">
                <a:solidFill>
                  <a:schemeClr val="tx1"/>
                </a:solidFill>
                <a:latin typeface="Times New Roman" panose="02020603050405020304" pitchFamily="18" charset="0"/>
              </a:defRPr>
            </a:lvl2pPr>
            <a:lvl3pPr marL="1143000" indent="-228600" eaLnBrk="0" hangingPunct="0">
              <a:spcBef>
                <a:spcPct val="30000"/>
              </a:spcBef>
              <a:defRPr sz="1200">
                <a:solidFill>
                  <a:schemeClr val="tx1"/>
                </a:solidFill>
                <a:latin typeface="Times New Roman" panose="02020603050405020304" pitchFamily="18" charset="0"/>
              </a:defRPr>
            </a:lvl3pPr>
            <a:lvl4pPr marL="1600200" indent="-228600" eaLnBrk="0" hangingPunct="0">
              <a:spcBef>
                <a:spcPct val="30000"/>
              </a:spcBef>
              <a:defRPr sz="1200">
                <a:solidFill>
                  <a:schemeClr val="tx1"/>
                </a:solidFill>
                <a:latin typeface="Times New Roman" panose="02020603050405020304" pitchFamily="18" charset="0"/>
              </a:defRPr>
            </a:lvl4pPr>
            <a:lvl5pPr marL="2057400" indent="-228600" eaLnBrk="0" hangingPunct="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endParaRPr lang="es-CO" altLang="es-CO" sz="1800" smtClean="0">
              <a:solidFill>
                <a:srgbClr val="000000"/>
              </a:solidFill>
              <a:latin typeface="Arial" panose="020B0604020202020204" pitchFamily="34" charset="0"/>
            </a:endParaRPr>
          </a:p>
        </p:txBody>
      </p:sp>
      <p:sp>
        <p:nvSpPr>
          <p:cNvPr id="25603" name="Rectangle 3"/>
          <p:cNvSpPr>
            <a:spLocks noChangeArrowheads="1"/>
          </p:cNvSpPr>
          <p:nvPr/>
        </p:nvSpPr>
        <p:spPr bwMode="auto">
          <a:xfrm>
            <a:off x="3971925" y="8829675"/>
            <a:ext cx="3038475" cy="466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8" tIns="44450" rIns="90488" bIns="44450" anchor="b"/>
          <a:lstStyle>
            <a:lvl1pPr eaLnBrk="0" hangingPunct="0">
              <a:spcBef>
                <a:spcPct val="30000"/>
              </a:spcBef>
              <a:defRPr sz="1200">
                <a:solidFill>
                  <a:schemeClr val="tx1"/>
                </a:solidFill>
                <a:latin typeface="Times New Roman" panose="02020603050405020304" pitchFamily="18" charset="0"/>
              </a:defRPr>
            </a:lvl1pPr>
            <a:lvl2pPr marL="742950" indent="-285750" eaLnBrk="0" hangingPunct="0">
              <a:spcBef>
                <a:spcPct val="30000"/>
              </a:spcBef>
              <a:defRPr sz="1200">
                <a:solidFill>
                  <a:schemeClr val="tx1"/>
                </a:solidFill>
                <a:latin typeface="Times New Roman" panose="02020603050405020304" pitchFamily="18" charset="0"/>
              </a:defRPr>
            </a:lvl2pPr>
            <a:lvl3pPr marL="1143000" indent="-228600" eaLnBrk="0" hangingPunct="0">
              <a:spcBef>
                <a:spcPct val="30000"/>
              </a:spcBef>
              <a:defRPr sz="1200">
                <a:solidFill>
                  <a:schemeClr val="tx1"/>
                </a:solidFill>
                <a:latin typeface="Times New Roman" panose="02020603050405020304" pitchFamily="18" charset="0"/>
              </a:defRPr>
            </a:lvl3pPr>
            <a:lvl4pPr marL="1600200" indent="-228600" eaLnBrk="0" hangingPunct="0">
              <a:spcBef>
                <a:spcPct val="30000"/>
              </a:spcBef>
              <a:defRPr sz="1200">
                <a:solidFill>
                  <a:schemeClr val="tx1"/>
                </a:solidFill>
                <a:latin typeface="Times New Roman" panose="02020603050405020304" pitchFamily="18" charset="0"/>
              </a:defRPr>
            </a:lvl4pPr>
            <a:lvl5pPr marL="2057400" indent="-228600" eaLnBrk="0" hangingPunct="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lgn="r">
              <a:spcBef>
                <a:spcPct val="0"/>
              </a:spcBef>
            </a:pPr>
            <a:r>
              <a:rPr lang="en-US" altLang="es-CO" smtClean="0">
                <a:solidFill>
                  <a:srgbClr val="000000"/>
                </a:solidFill>
              </a:rPr>
              <a:t>1</a:t>
            </a:r>
          </a:p>
        </p:txBody>
      </p:sp>
      <p:sp>
        <p:nvSpPr>
          <p:cNvPr id="25604" name="Rectangle 4"/>
          <p:cNvSpPr>
            <a:spLocks noChangeArrowheads="1"/>
          </p:cNvSpPr>
          <p:nvPr/>
        </p:nvSpPr>
        <p:spPr bwMode="auto">
          <a:xfrm>
            <a:off x="0" y="8829675"/>
            <a:ext cx="3038475" cy="466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lvl1pPr eaLnBrk="0" hangingPunct="0">
              <a:spcBef>
                <a:spcPct val="30000"/>
              </a:spcBef>
              <a:defRPr sz="1200">
                <a:solidFill>
                  <a:schemeClr val="tx1"/>
                </a:solidFill>
                <a:latin typeface="Times New Roman" panose="02020603050405020304" pitchFamily="18" charset="0"/>
              </a:defRPr>
            </a:lvl1pPr>
            <a:lvl2pPr marL="742950" indent="-285750" eaLnBrk="0" hangingPunct="0">
              <a:spcBef>
                <a:spcPct val="30000"/>
              </a:spcBef>
              <a:defRPr sz="1200">
                <a:solidFill>
                  <a:schemeClr val="tx1"/>
                </a:solidFill>
                <a:latin typeface="Times New Roman" panose="02020603050405020304" pitchFamily="18" charset="0"/>
              </a:defRPr>
            </a:lvl2pPr>
            <a:lvl3pPr marL="1143000" indent="-228600" eaLnBrk="0" hangingPunct="0">
              <a:spcBef>
                <a:spcPct val="30000"/>
              </a:spcBef>
              <a:defRPr sz="1200">
                <a:solidFill>
                  <a:schemeClr val="tx1"/>
                </a:solidFill>
                <a:latin typeface="Times New Roman" panose="02020603050405020304" pitchFamily="18" charset="0"/>
              </a:defRPr>
            </a:lvl3pPr>
            <a:lvl4pPr marL="1600200" indent="-228600" eaLnBrk="0" hangingPunct="0">
              <a:spcBef>
                <a:spcPct val="30000"/>
              </a:spcBef>
              <a:defRPr sz="1200">
                <a:solidFill>
                  <a:schemeClr val="tx1"/>
                </a:solidFill>
                <a:latin typeface="Times New Roman" panose="02020603050405020304" pitchFamily="18" charset="0"/>
              </a:defRPr>
            </a:lvl4pPr>
            <a:lvl5pPr marL="2057400" indent="-228600" eaLnBrk="0" hangingPunct="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endParaRPr lang="es-CO" altLang="es-CO" sz="1800" smtClean="0">
              <a:solidFill>
                <a:srgbClr val="000000"/>
              </a:solidFill>
              <a:latin typeface="Arial" panose="020B0604020202020204" pitchFamily="34" charset="0"/>
            </a:endParaRPr>
          </a:p>
        </p:txBody>
      </p:sp>
      <p:sp>
        <p:nvSpPr>
          <p:cNvPr id="25605" name="Rectangle 5"/>
          <p:cNvSpPr>
            <a:spLocks noChangeArrowheads="1"/>
          </p:cNvSpPr>
          <p:nvPr/>
        </p:nvSpPr>
        <p:spPr bwMode="auto">
          <a:xfrm>
            <a:off x="0" y="0"/>
            <a:ext cx="3038475" cy="465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lvl1pPr eaLnBrk="0" hangingPunct="0">
              <a:spcBef>
                <a:spcPct val="30000"/>
              </a:spcBef>
              <a:defRPr sz="1200">
                <a:solidFill>
                  <a:schemeClr val="tx1"/>
                </a:solidFill>
                <a:latin typeface="Times New Roman" panose="02020603050405020304" pitchFamily="18" charset="0"/>
              </a:defRPr>
            </a:lvl1pPr>
            <a:lvl2pPr marL="742950" indent="-285750" eaLnBrk="0" hangingPunct="0">
              <a:spcBef>
                <a:spcPct val="30000"/>
              </a:spcBef>
              <a:defRPr sz="1200">
                <a:solidFill>
                  <a:schemeClr val="tx1"/>
                </a:solidFill>
                <a:latin typeface="Times New Roman" panose="02020603050405020304" pitchFamily="18" charset="0"/>
              </a:defRPr>
            </a:lvl2pPr>
            <a:lvl3pPr marL="1143000" indent="-228600" eaLnBrk="0" hangingPunct="0">
              <a:spcBef>
                <a:spcPct val="30000"/>
              </a:spcBef>
              <a:defRPr sz="1200">
                <a:solidFill>
                  <a:schemeClr val="tx1"/>
                </a:solidFill>
                <a:latin typeface="Times New Roman" panose="02020603050405020304" pitchFamily="18" charset="0"/>
              </a:defRPr>
            </a:lvl3pPr>
            <a:lvl4pPr marL="1600200" indent="-228600" eaLnBrk="0" hangingPunct="0">
              <a:spcBef>
                <a:spcPct val="30000"/>
              </a:spcBef>
              <a:defRPr sz="1200">
                <a:solidFill>
                  <a:schemeClr val="tx1"/>
                </a:solidFill>
                <a:latin typeface="Times New Roman" panose="02020603050405020304" pitchFamily="18" charset="0"/>
              </a:defRPr>
            </a:lvl4pPr>
            <a:lvl5pPr marL="2057400" indent="-228600" eaLnBrk="0" hangingPunct="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endParaRPr lang="es-CO" altLang="es-CO" sz="1800" smtClean="0">
              <a:solidFill>
                <a:srgbClr val="000000"/>
              </a:solidFill>
              <a:latin typeface="Arial" panose="020B0604020202020204" pitchFamily="34" charset="0"/>
            </a:endParaRPr>
          </a:p>
        </p:txBody>
      </p:sp>
      <p:sp>
        <p:nvSpPr>
          <p:cNvPr id="25606" name="Rectangle 6"/>
          <p:cNvSpPr>
            <a:spLocks noGrp="1" noRot="1" noChangeAspect="1" noChangeArrowheads="1" noTextEdit="1"/>
          </p:cNvSpPr>
          <p:nvPr>
            <p:ph type="sldImg"/>
          </p:nvPr>
        </p:nvSpPr>
        <p:spPr>
          <a:ln cap="flat"/>
        </p:spPr>
      </p:sp>
      <p:sp>
        <p:nvSpPr>
          <p:cNvPr id="25607" name="Rectangle 7"/>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s-CL" altLang="es-CO" smtClean="0"/>
          </a:p>
        </p:txBody>
      </p:sp>
    </p:spTree>
    <p:extLst>
      <p:ext uri="{BB962C8B-B14F-4D97-AF65-F5344CB8AC3E}">
        <p14:creationId xmlns:p14="http://schemas.microsoft.com/office/powerpoint/2010/main" xmlns="" val="16017633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ChangeArrowheads="1"/>
          </p:cNvSpPr>
          <p:nvPr/>
        </p:nvSpPr>
        <p:spPr bwMode="auto">
          <a:xfrm>
            <a:off x="3971925" y="0"/>
            <a:ext cx="3038475" cy="465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lvl1pPr eaLnBrk="0" hangingPunct="0">
              <a:spcBef>
                <a:spcPct val="30000"/>
              </a:spcBef>
              <a:defRPr sz="1200">
                <a:solidFill>
                  <a:schemeClr val="tx1"/>
                </a:solidFill>
                <a:latin typeface="Times New Roman" panose="02020603050405020304" pitchFamily="18" charset="0"/>
              </a:defRPr>
            </a:lvl1pPr>
            <a:lvl2pPr marL="742950" indent="-285750" eaLnBrk="0" hangingPunct="0">
              <a:spcBef>
                <a:spcPct val="30000"/>
              </a:spcBef>
              <a:defRPr sz="1200">
                <a:solidFill>
                  <a:schemeClr val="tx1"/>
                </a:solidFill>
                <a:latin typeface="Times New Roman" panose="02020603050405020304" pitchFamily="18" charset="0"/>
              </a:defRPr>
            </a:lvl2pPr>
            <a:lvl3pPr marL="1143000" indent="-228600" eaLnBrk="0" hangingPunct="0">
              <a:spcBef>
                <a:spcPct val="30000"/>
              </a:spcBef>
              <a:defRPr sz="1200">
                <a:solidFill>
                  <a:schemeClr val="tx1"/>
                </a:solidFill>
                <a:latin typeface="Times New Roman" panose="02020603050405020304" pitchFamily="18" charset="0"/>
              </a:defRPr>
            </a:lvl3pPr>
            <a:lvl4pPr marL="1600200" indent="-228600" eaLnBrk="0" hangingPunct="0">
              <a:spcBef>
                <a:spcPct val="30000"/>
              </a:spcBef>
              <a:defRPr sz="1200">
                <a:solidFill>
                  <a:schemeClr val="tx1"/>
                </a:solidFill>
                <a:latin typeface="Times New Roman" panose="02020603050405020304" pitchFamily="18" charset="0"/>
              </a:defRPr>
            </a:lvl4pPr>
            <a:lvl5pPr marL="2057400" indent="-228600" eaLnBrk="0" hangingPunct="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endParaRPr lang="es-CO" altLang="es-CO" sz="1800" smtClean="0">
              <a:solidFill>
                <a:srgbClr val="000000"/>
              </a:solidFill>
              <a:latin typeface="Arial" panose="020B0604020202020204" pitchFamily="34" charset="0"/>
            </a:endParaRPr>
          </a:p>
        </p:txBody>
      </p:sp>
      <p:sp>
        <p:nvSpPr>
          <p:cNvPr id="25603" name="Rectangle 3"/>
          <p:cNvSpPr>
            <a:spLocks noChangeArrowheads="1"/>
          </p:cNvSpPr>
          <p:nvPr/>
        </p:nvSpPr>
        <p:spPr bwMode="auto">
          <a:xfrm>
            <a:off x="3971925" y="8829675"/>
            <a:ext cx="3038475" cy="466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8" tIns="44450" rIns="90488" bIns="44450" anchor="b"/>
          <a:lstStyle>
            <a:lvl1pPr eaLnBrk="0" hangingPunct="0">
              <a:spcBef>
                <a:spcPct val="30000"/>
              </a:spcBef>
              <a:defRPr sz="1200">
                <a:solidFill>
                  <a:schemeClr val="tx1"/>
                </a:solidFill>
                <a:latin typeface="Times New Roman" panose="02020603050405020304" pitchFamily="18" charset="0"/>
              </a:defRPr>
            </a:lvl1pPr>
            <a:lvl2pPr marL="742950" indent="-285750" eaLnBrk="0" hangingPunct="0">
              <a:spcBef>
                <a:spcPct val="30000"/>
              </a:spcBef>
              <a:defRPr sz="1200">
                <a:solidFill>
                  <a:schemeClr val="tx1"/>
                </a:solidFill>
                <a:latin typeface="Times New Roman" panose="02020603050405020304" pitchFamily="18" charset="0"/>
              </a:defRPr>
            </a:lvl2pPr>
            <a:lvl3pPr marL="1143000" indent="-228600" eaLnBrk="0" hangingPunct="0">
              <a:spcBef>
                <a:spcPct val="30000"/>
              </a:spcBef>
              <a:defRPr sz="1200">
                <a:solidFill>
                  <a:schemeClr val="tx1"/>
                </a:solidFill>
                <a:latin typeface="Times New Roman" panose="02020603050405020304" pitchFamily="18" charset="0"/>
              </a:defRPr>
            </a:lvl3pPr>
            <a:lvl4pPr marL="1600200" indent="-228600" eaLnBrk="0" hangingPunct="0">
              <a:spcBef>
                <a:spcPct val="30000"/>
              </a:spcBef>
              <a:defRPr sz="1200">
                <a:solidFill>
                  <a:schemeClr val="tx1"/>
                </a:solidFill>
                <a:latin typeface="Times New Roman" panose="02020603050405020304" pitchFamily="18" charset="0"/>
              </a:defRPr>
            </a:lvl4pPr>
            <a:lvl5pPr marL="2057400" indent="-228600" eaLnBrk="0" hangingPunct="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lgn="r">
              <a:spcBef>
                <a:spcPct val="0"/>
              </a:spcBef>
            </a:pPr>
            <a:r>
              <a:rPr lang="en-US" altLang="es-CO" smtClean="0">
                <a:solidFill>
                  <a:srgbClr val="000000"/>
                </a:solidFill>
              </a:rPr>
              <a:t>1</a:t>
            </a:r>
          </a:p>
        </p:txBody>
      </p:sp>
      <p:sp>
        <p:nvSpPr>
          <p:cNvPr id="25604" name="Rectangle 4"/>
          <p:cNvSpPr>
            <a:spLocks noChangeArrowheads="1"/>
          </p:cNvSpPr>
          <p:nvPr/>
        </p:nvSpPr>
        <p:spPr bwMode="auto">
          <a:xfrm>
            <a:off x="0" y="8829675"/>
            <a:ext cx="3038475" cy="466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lvl1pPr eaLnBrk="0" hangingPunct="0">
              <a:spcBef>
                <a:spcPct val="30000"/>
              </a:spcBef>
              <a:defRPr sz="1200">
                <a:solidFill>
                  <a:schemeClr val="tx1"/>
                </a:solidFill>
                <a:latin typeface="Times New Roman" panose="02020603050405020304" pitchFamily="18" charset="0"/>
              </a:defRPr>
            </a:lvl1pPr>
            <a:lvl2pPr marL="742950" indent="-285750" eaLnBrk="0" hangingPunct="0">
              <a:spcBef>
                <a:spcPct val="30000"/>
              </a:spcBef>
              <a:defRPr sz="1200">
                <a:solidFill>
                  <a:schemeClr val="tx1"/>
                </a:solidFill>
                <a:latin typeface="Times New Roman" panose="02020603050405020304" pitchFamily="18" charset="0"/>
              </a:defRPr>
            </a:lvl2pPr>
            <a:lvl3pPr marL="1143000" indent="-228600" eaLnBrk="0" hangingPunct="0">
              <a:spcBef>
                <a:spcPct val="30000"/>
              </a:spcBef>
              <a:defRPr sz="1200">
                <a:solidFill>
                  <a:schemeClr val="tx1"/>
                </a:solidFill>
                <a:latin typeface="Times New Roman" panose="02020603050405020304" pitchFamily="18" charset="0"/>
              </a:defRPr>
            </a:lvl3pPr>
            <a:lvl4pPr marL="1600200" indent="-228600" eaLnBrk="0" hangingPunct="0">
              <a:spcBef>
                <a:spcPct val="30000"/>
              </a:spcBef>
              <a:defRPr sz="1200">
                <a:solidFill>
                  <a:schemeClr val="tx1"/>
                </a:solidFill>
                <a:latin typeface="Times New Roman" panose="02020603050405020304" pitchFamily="18" charset="0"/>
              </a:defRPr>
            </a:lvl4pPr>
            <a:lvl5pPr marL="2057400" indent="-228600" eaLnBrk="0" hangingPunct="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endParaRPr lang="es-CO" altLang="es-CO" sz="1800" smtClean="0">
              <a:solidFill>
                <a:srgbClr val="000000"/>
              </a:solidFill>
              <a:latin typeface="Arial" panose="020B0604020202020204" pitchFamily="34" charset="0"/>
            </a:endParaRPr>
          </a:p>
        </p:txBody>
      </p:sp>
      <p:sp>
        <p:nvSpPr>
          <p:cNvPr id="25605" name="Rectangle 5"/>
          <p:cNvSpPr>
            <a:spLocks noChangeArrowheads="1"/>
          </p:cNvSpPr>
          <p:nvPr/>
        </p:nvSpPr>
        <p:spPr bwMode="auto">
          <a:xfrm>
            <a:off x="0" y="0"/>
            <a:ext cx="3038475" cy="465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lvl1pPr eaLnBrk="0" hangingPunct="0">
              <a:spcBef>
                <a:spcPct val="30000"/>
              </a:spcBef>
              <a:defRPr sz="1200">
                <a:solidFill>
                  <a:schemeClr val="tx1"/>
                </a:solidFill>
                <a:latin typeface="Times New Roman" panose="02020603050405020304" pitchFamily="18" charset="0"/>
              </a:defRPr>
            </a:lvl1pPr>
            <a:lvl2pPr marL="742950" indent="-285750" eaLnBrk="0" hangingPunct="0">
              <a:spcBef>
                <a:spcPct val="30000"/>
              </a:spcBef>
              <a:defRPr sz="1200">
                <a:solidFill>
                  <a:schemeClr val="tx1"/>
                </a:solidFill>
                <a:latin typeface="Times New Roman" panose="02020603050405020304" pitchFamily="18" charset="0"/>
              </a:defRPr>
            </a:lvl2pPr>
            <a:lvl3pPr marL="1143000" indent="-228600" eaLnBrk="0" hangingPunct="0">
              <a:spcBef>
                <a:spcPct val="30000"/>
              </a:spcBef>
              <a:defRPr sz="1200">
                <a:solidFill>
                  <a:schemeClr val="tx1"/>
                </a:solidFill>
                <a:latin typeface="Times New Roman" panose="02020603050405020304" pitchFamily="18" charset="0"/>
              </a:defRPr>
            </a:lvl3pPr>
            <a:lvl4pPr marL="1600200" indent="-228600" eaLnBrk="0" hangingPunct="0">
              <a:spcBef>
                <a:spcPct val="30000"/>
              </a:spcBef>
              <a:defRPr sz="1200">
                <a:solidFill>
                  <a:schemeClr val="tx1"/>
                </a:solidFill>
                <a:latin typeface="Times New Roman" panose="02020603050405020304" pitchFamily="18" charset="0"/>
              </a:defRPr>
            </a:lvl4pPr>
            <a:lvl5pPr marL="2057400" indent="-228600" eaLnBrk="0" hangingPunct="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endParaRPr lang="es-CO" altLang="es-CO" sz="1800" smtClean="0">
              <a:solidFill>
                <a:srgbClr val="000000"/>
              </a:solidFill>
              <a:latin typeface="Arial" panose="020B0604020202020204" pitchFamily="34" charset="0"/>
            </a:endParaRPr>
          </a:p>
        </p:txBody>
      </p:sp>
      <p:sp>
        <p:nvSpPr>
          <p:cNvPr id="25606" name="Rectangle 6"/>
          <p:cNvSpPr>
            <a:spLocks noGrp="1" noRot="1" noChangeAspect="1" noChangeArrowheads="1" noTextEdit="1"/>
          </p:cNvSpPr>
          <p:nvPr>
            <p:ph type="sldImg"/>
          </p:nvPr>
        </p:nvSpPr>
        <p:spPr>
          <a:ln cap="flat"/>
        </p:spPr>
      </p:sp>
      <p:sp>
        <p:nvSpPr>
          <p:cNvPr id="25607" name="Rectangle 7"/>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s-CL" altLang="es-CO" smtClean="0"/>
          </a:p>
        </p:txBody>
      </p:sp>
    </p:spTree>
    <p:extLst>
      <p:ext uri="{BB962C8B-B14F-4D97-AF65-F5344CB8AC3E}">
        <p14:creationId xmlns:p14="http://schemas.microsoft.com/office/powerpoint/2010/main" xmlns="" val="41123808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ChangeArrowheads="1"/>
          </p:cNvSpPr>
          <p:nvPr/>
        </p:nvSpPr>
        <p:spPr bwMode="auto">
          <a:xfrm>
            <a:off x="3971925" y="0"/>
            <a:ext cx="3038475" cy="465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lvl1pPr eaLnBrk="0" hangingPunct="0">
              <a:spcBef>
                <a:spcPct val="30000"/>
              </a:spcBef>
              <a:defRPr sz="1200">
                <a:solidFill>
                  <a:schemeClr val="tx1"/>
                </a:solidFill>
                <a:latin typeface="Times New Roman" panose="02020603050405020304" pitchFamily="18" charset="0"/>
              </a:defRPr>
            </a:lvl1pPr>
            <a:lvl2pPr marL="742950" indent="-285750" eaLnBrk="0" hangingPunct="0">
              <a:spcBef>
                <a:spcPct val="30000"/>
              </a:spcBef>
              <a:defRPr sz="1200">
                <a:solidFill>
                  <a:schemeClr val="tx1"/>
                </a:solidFill>
                <a:latin typeface="Times New Roman" panose="02020603050405020304" pitchFamily="18" charset="0"/>
              </a:defRPr>
            </a:lvl2pPr>
            <a:lvl3pPr marL="1143000" indent="-228600" eaLnBrk="0" hangingPunct="0">
              <a:spcBef>
                <a:spcPct val="30000"/>
              </a:spcBef>
              <a:defRPr sz="1200">
                <a:solidFill>
                  <a:schemeClr val="tx1"/>
                </a:solidFill>
                <a:latin typeface="Times New Roman" panose="02020603050405020304" pitchFamily="18" charset="0"/>
              </a:defRPr>
            </a:lvl3pPr>
            <a:lvl4pPr marL="1600200" indent="-228600" eaLnBrk="0" hangingPunct="0">
              <a:spcBef>
                <a:spcPct val="30000"/>
              </a:spcBef>
              <a:defRPr sz="1200">
                <a:solidFill>
                  <a:schemeClr val="tx1"/>
                </a:solidFill>
                <a:latin typeface="Times New Roman" panose="02020603050405020304" pitchFamily="18" charset="0"/>
              </a:defRPr>
            </a:lvl4pPr>
            <a:lvl5pPr marL="2057400" indent="-228600" eaLnBrk="0" hangingPunct="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endParaRPr lang="es-CO" altLang="es-CO" sz="1800" smtClean="0">
              <a:solidFill>
                <a:srgbClr val="000000"/>
              </a:solidFill>
              <a:latin typeface="Arial" panose="020B0604020202020204" pitchFamily="34" charset="0"/>
            </a:endParaRPr>
          </a:p>
        </p:txBody>
      </p:sp>
      <p:sp>
        <p:nvSpPr>
          <p:cNvPr id="25603" name="Rectangle 3"/>
          <p:cNvSpPr>
            <a:spLocks noChangeArrowheads="1"/>
          </p:cNvSpPr>
          <p:nvPr/>
        </p:nvSpPr>
        <p:spPr bwMode="auto">
          <a:xfrm>
            <a:off x="3971925" y="8829675"/>
            <a:ext cx="3038475" cy="466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8" tIns="44450" rIns="90488" bIns="44450" anchor="b"/>
          <a:lstStyle>
            <a:lvl1pPr eaLnBrk="0" hangingPunct="0">
              <a:spcBef>
                <a:spcPct val="30000"/>
              </a:spcBef>
              <a:defRPr sz="1200">
                <a:solidFill>
                  <a:schemeClr val="tx1"/>
                </a:solidFill>
                <a:latin typeface="Times New Roman" panose="02020603050405020304" pitchFamily="18" charset="0"/>
              </a:defRPr>
            </a:lvl1pPr>
            <a:lvl2pPr marL="742950" indent="-285750" eaLnBrk="0" hangingPunct="0">
              <a:spcBef>
                <a:spcPct val="30000"/>
              </a:spcBef>
              <a:defRPr sz="1200">
                <a:solidFill>
                  <a:schemeClr val="tx1"/>
                </a:solidFill>
                <a:latin typeface="Times New Roman" panose="02020603050405020304" pitchFamily="18" charset="0"/>
              </a:defRPr>
            </a:lvl2pPr>
            <a:lvl3pPr marL="1143000" indent="-228600" eaLnBrk="0" hangingPunct="0">
              <a:spcBef>
                <a:spcPct val="30000"/>
              </a:spcBef>
              <a:defRPr sz="1200">
                <a:solidFill>
                  <a:schemeClr val="tx1"/>
                </a:solidFill>
                <a:latin typeface="Times New Roman" panose="02020603050405020304" pitchFamily="18" charset="0"/>
              </a:defRPr>
            </a:lvl3pPr>
            <a:lvl4pPr marL="1600200" indent="-228600" eaLnBrk="0" hangingPunct="0">
              <a:spcBef>
                <a:spcPct val="30000"/>
              </a:spcBef>
              <a:defRPr sz="1200">
                <a:solidFill>
                  <a:schemeClr val="tx1"/>
                </a:solidFill>
                <a:latin typeface="Times New Roman" panose="02020603050405020304" pitchFamily="18" charset="0"/>
              </a:defRPr>
            </a:lvl4pPr>
            <a:lvl5pPr marL="2057400" indent="-228600" eaLnBrk="0" hangingPunct="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lgn="r">
              <a:spcBef>
                <a:spcPct val="0"/>
              </a:spcBef>
            </a:pPr>
            <a:r>
              <a:rPr lang="en-US" altLang="es-CO" smtClean="0">
                <a:solidFill>
                  <a:srgbClr val="000000"/>
                </a:solidFill>
              </a:rPr>
              <a:t>1</a:t>
            </a:r>
          </a:p>
        </p:txBody>
      </p:sp>
      <p:sp>
        <p:nvSpPr>
          <p:cNvPr id="25604" name="Rectangle 4"/>
          <p:cNvSpPr>
            <a:spLocks noChangeArrowheads="1"/>
          </p:cNvSpPr>
          <p:nvPr/>
        </p:nvSpPr>
        <p:spPr bwMode="auto">
          <a:xfrm>
            <a:off x="0" y="8829675"/>
            <a:ext cx="3038475" cy="466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lvl1pPr eaLnBrk="0" hangingPunct="0">
              <a:spcBef>
                <a:spcPct val="30000"/>
              </a:spcBef>
              <a:defRPr sz="1200">
                <a:solidFill>
                  <a:schemeClr val="tx1"/>
                </a:solidFill>
                <a:latin typeface="Times New Roman" panose="02020603050405020304" pitchFamily="18" charset="0"/>
              </a:defRPr>
            </a:lvl1pPr>
            <a:lvl2pPr marL="742950" indent="-285750" eaLnBrk="0" hangingPunct="0">
              <a:spcBef>
                <a:spcPct val="30000"/>
              </a:spcBef>
              <a:defRPr sz="1200">
                <a:solidFill>
                  <a:schemeClr val="tx1"/>
                </a:solidFill>
                <a:latin typeface="Times New Roman" panose="02020603050405020304" pitchFamily="18" charset="0"/>
              </a:defRPr>
            </a:lvl2pPr>
            <a:lvl3pPr marL="1143000" indent="-228600" eaLnBrk="0" hangingPunct="0">
              <a:spcBef>
                <a:spcPct val="30000"/>
              </a:spcBef>
              <a:defRPr sz="1200">
                <a:solidFill>
                  <a:schemeClr val="tx1"/>
                </a:solidFill>
                <a:latin typeface="Times New Roman" panose="02020603050405020304" pitchFamily="18" charset="0"/>
              </a:defRPr>
            </a:lvl3pPr>
            <a:lvl4pPr marL="1600200" indent="-228600" eaLnBrk="0" hangingPunct="0">
              <a:spcBef>
                <a:spcPct val="30000"/>
              </a:spcBef>
              <a:defRPr sz="1200">
                <a:solidFill>
                  <a:schemeClr val="tx1"/>
                </a:solidFill>
                <a:latin typeface="Times New Roman" panose="02020603050405020304" pitchFamily="18" charset="0"/>
              </a:defRPr>
            </a:lvl4pPr>
            <a:lvl5pPr marL="2057400" indent="-228600" eaLnBrk="0" hangingPunct="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endParaRPr lang="es-CO" altLang="es-CO" sz="1800" smtClean="0">
              <a:solidFill>
                <a:srgbClr val="000000"/>
              </a:solidFill>
              <a:latin typeface="Arial" panose="020B0604020202020204" pitchFamily="34" charset="0"/>
            </a:endParaRPr>
          </a:p>
        </p:txBody>
      </p:sp>
      <p:sp>
        <p:nvSpPr>
          <p:cNvPr id="25605" name="Rectangle 5"/>
          <p:cNvSpPr>
            <a:spLocks noChangeArrowheads="1"/>
          </p:cNvSpPr>
          <p:nvPr/>
        </p:nvSpPr>
        <p:spPr bwMode="auto">
          <a:xfrm>
            <a:off x="0" y="0"/>
            <a:ext cx="3038475" cy="465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lvl1pPr eaLnBrk="0" hangingPunct="0">
              <a:spcBef>
                <a:spcPct val="30000"/>
              </a:spcBef>
              <a:defRPr sz="1200">
                <a:solidFill>
                  <a:schemeClr val="tx1"/>
                </a:solidFill>
                <a:latin typeface="Times New Roman" panose="02020603050405020304" pitchFamily="18" charset="0"/>
              </a:defRPr>
            </a:lvl1pPr>
            <a:lvl2pPr marL="742950" indent="-285750" eaLnBrk="0" hangingPunct="0">
              <a:spcBef>
                <a:spcPct val="30000"/>
              </a:spcBef>
              <a:defRPr sz="1200">
                <a:solidFill>
                  <a:schemeClr val="tx1"/>
                </a:solidFill>
                <a:latin typeface="Times New Roman" panose="02020603050405020304" pitchFamily="18" charset="0"/>
              </a:defRPr>
            </a:lvl2pPr>
            <a:lvl3pPr marL="1143000" indent="-228600" eaLnBrk="0" hangingPunct="0">
              <a:spcBef>
                <a:spcPct val="30000"/>
              </a:spcBef>
              <a:defRPr sz="1200">
                <a:solidFill>
                  <a:schemeClr val="tx1"/>
                </a:solidFill>
                <a:latin typeface="Times New Roman" panose="02020603050405020304" pitchFamily="18" charset="0"/>
              </a:defRPr>
            </a:lvl3pPr>
            <a:lvl4pPr marL="1600200" indent="-228600" eaLnBrk="0" hangingPunct="0">
              <a:spcBef>
                <a:spcPct val="30000"/>
              </a:spcBef>
              <a:defRPr sz="1200">
                <a:solidFill>
                  <a:schemeClr val="tx1"/>
                </a:solidFill>
                <a:latin typeface="Times New Roman" panose="02020603050405020304" pitchFamily="18" charset="0"/>
              </a:defRPr>
            </a:lvl4pPr>
            <a:lvl5pPr marL="2057400" indent="-228600" eaLnBrk="0" hangingPunct="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endParaRPr lang="es-CO" altLang="es-CO" sz="1800" smtClean="0">
              <a:solidFill>
                <a:srgbClr val="000000"/>
              </a:solidFill>
              <a:latin typeface="Arial" panose="020B0604020202020204" pitchFamily="34" charset="0"/>
            </a:endParaRPr>
          </a:p>
        </p:txBody>
      </p:sp>
      <p:sp>
        <p:nvSpPr>
          <p:cNvPr id="25606" name="Rectangle 6"/>
          <p:cNvSpPr>
            <a:spLocks noGrp="1" noRot="1" noChangeAspect="1" noChangeArrowheads="1" noTextEdit="1"/>
          </p:cNvSpPr>
          <p:nvPr>
            <p:ph type="sldImg"/>
          </p:nvPr>
        </p:nvSpPr>
        <p:spPr>
          <a:ln cap="flat"/>
        </p:spPr>
      </p:sp>
      <p:sp>
        <p:nvSpPr>
          <p:cNvPr id="25607" name="Rectangle 7"/>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s-CL" altLang="es-CO" smtClean="0"/>
          </a:p>
        </p:txBody>
      </p:sp>
    </p:spTree>
    <p:extLst>
      <p:ext uri="{BB962C8B-B14F-4D97-AF65-F5344CB8AC3E}">
        <p14:creationId xmlns:p14="http://schemas.microsoft.com/office/powerpoint/2010/main" xmlns="" val="41386441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6147" name="2 Marcador de notas"/>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ES" altLang="es-CO" smtClean="0"/>
          </a:p>
        </p:txBody>
      </p:sp>
      <p:sp>
        <p:nvSpPr>
          <p:cNvPr id="6148" name="3 Marcador de número de diapositiva"/>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35" indent="-285744">
              <a:defRPr>
                <a:solidFill>
                  <a:schemeClr val="tx1"/>
                </a:solidFill>
                <a:latin typeface="Arial" panose="020B0604020202020204" pitchFamily="34" charset="0"/>
                <a:ea typeface="ＭＳ Ｐゴシック" panose="020B0600070205080204" pitchFamily="34" charset="-128"/>
              </a:defRPr>
            </a:lvl2pPr>
            <a:lvl3pPr marL="1142977" indent="-228596">
              <a:defRPr>
                <a:solidFill>
                  <a:schemeClr val="tx1"/>
                </a:solidFill>
                <a:latin typeface="Arial" panose="020B0604020202020204" pitchFamily="34" charset="0"/>
                <a:ea typeface="ＭＳ Ｐゴシック" panose="020B0600070205080204" pitchFamily="34" charset="-128"/>
              </a:defRPr>
            </a:lvl3pPr>
            <a:lvl4pPr marL="1600168" indent="-228596">
              <a:defRPr>
                <a:solidFill>
                  <a:schemeClr val="tx1"/>
                </a:solidFill>
                <a:latin typeface="Arial" panose="020B0604020202020204" pitchFamily="34" charset="0"/>
                <a:ea typeface="ＭＳ Ｐゴシック" panose="020B0600070205080204" pitchFamily="34" charset="-128"/>
              </a:defRPr>
            </a:lvl4pPr>
            <a:lvl5pPr marL="2057359" indent="-228596">
              <a:defRPr>
                <a:solidFill>
                  <a:schemeClr val="tx1"/>
                </a:solidFill>
                <a:latin typeface="Arial" panose="020B0604020202020204" pitchFamily="34" charset="0"/>
                <a:ea typeface="ＭＳ Ｐゴシック" panose="020B0600070205080204" pitchFamily="34" charset="-128"/>
              </a:defRPr>
            </a:lvl5pPr>
            <a:lvl6pPr marL="2514550" indent="-228596" defTabSz="457191"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741" indent="-228596" defTabSz="457191"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8932" indent="-228596" defTabSz="457191"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122" indent="-228596" defTabSz="457191"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F374646E-1FF7-4CA9-ADAF-2FE7B3CF2D43}" type="slidenum">
              <a:rPr lang="es-ES" altLang="es-CO">
                <a:solidFill>
                  <a:srgbClr val="000000"/>
                </a:solidFill>
              </a:rPr>
              <a:pPr/>
              <a:t>72</a:t>
            </a:fld>
            <a:endParaRPr lang="es-ES" altLang="es-CO">
              <a:solidFill>
                <a:srgbClr val="000000"/>
              </a:solidFill>
            </a:endParaRPr>
          </a:p>
        </p:txBody>
      </p:sp>
    </p:spTree>
    <p:extLst>
      <p:ext uri="{BB962C8B-B14F-4D97-AF65-F5344CB8AC3E}">
        <p14:creationId xmlns:p14="http://schemas.microsoft.com/office/powerpoint/2010/main" xmlns="" val="10002172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O" dirty="0"/>
          </a:p>
        </p:txBody>
      </p:sp>
      <p:sp>
        <p:nvSpPr>
          <p:cNvPr id="4" name="3 Marcador de número de diapositiva"/>
          <p:cNvSpPr>
            <a:spLocks noGrp="1"/>
          </p:cNvSpPr>
          <p:nvPr>
            <p:ph type="sldNum" sz="quarter" idx="10"/>
          </p:nvPr>
        </p:nvSpPr>
        <p:spPr/>
        <p:txBody>
          <a:bodyPr/>
          <a:lstStyle/>
          <a:p>
            <a:fld id="{6A9C919C-1110-4064-ADF2-EAC4613611AB}" type="slidenum">
              <a:rPr lang="es-CO" smtClean="0">
                <a:solidFill>
                  <a:prstClr val="black"/>
                </a:solidFill>
              </a:rPr>
              <a:pPr/>
              <a:t>75</a:t>
            </a:fld>
            <a:endParaRPr lang="es-CO">
              <a:solidFill>
                <a:prstClr val="black"/>
              </a:solidFill>
            </a:endParaRPr>
          </a:p>
        </p:txBody>
      </p:sp>
    </p:spTree>
    <p:extLst>
      <p:ext uri="{BB962C8B-B14F-4D97-AF65-F5344CB8AC3E}">
        <p14:creationId xmlns:p14="http://schemas.microsoft.com/office/powerpoint/2010/main" xmlns="" val="17880517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61443"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ES" smtClean="0"/>
          </a:p>
        </p:txBody>
      </p:sp>
      <p:sp>
        <p:nvSpPr>
          <p:cNvPr id="61444" name="3 Marcador de número de diapositiva"/>
          <p:cNvSpPr>
            <a:spLocks noGrp="1"/>
          </p:cNvSpPr>
          <p:nvPr>
            <p:ph type="sldNum" sz="quarter" idx="5"/>
          </p:nvPr>
        </p:nvSpPr>
        <p:spPr bwMode="auto">
          <a:noFill/>
          <a:ln>
            <a:miter lim="800000"/>
            <a:headEnd/>
            <a:tailEnd/>
          </a:ln>
        </p:spPr>
        <p:txBody>
          <a:bodyPr/>
          <a:lstStyle/>
          <a:p>
            <a:fld id="{43364AD1-6904-42E0-A6B8-71C89614A52D}" type="slidenum">
              <a:rPr lang="es-CO" smtClean="0">
                <a:solidFill>
                  <a:prstClr val="black"/>
                </a:solidFill>
              </a:rPr>
              <a:pPr/>
              <a:t>76</a:t>
            </a:fld>
            <a:endParaRPr lang="es-CO" smtClean="0">
              <a:solidFill>
                <a:prstClr val="black"/>
              </a:solidFil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7171"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ES" dirty="0" smtClean="0"/>
          </a:p>
        </p:txBody>
      </p:sp>
      <p:sp>
        <p:nvSpPr>
          <p:cNvPr id="7172" name="3 Marcador de número de diapositiva"/>
          <p:cNvSpPr>
            <a:spLocks noGrp="1"/>
          </p:cNvSpPr>
          <p:nvPr>
            <p:ph type="sldNum" sz="quarter" idx="5"/>
          </p:nvPr>
        </p:nvSpPr>
        <p:spPr bwMode="auto">
          <a:noFill/>
          <a:ln>
            <a:miter lim="800000"/>
            <a:headEnd/>
            <a:tailEnd/>
          </a:ln>
        </p:spPr>
        <p:txBody>
          <a:bodyPr/>
          <a:lstStyle/>
          <a:p>
            <a:fld id="{B7DE945F-2088-467A-8AED-D3FE69191B3A}" type="slidenum">
              <a:rPr lang="es-ES">
                <a:solidFill>
                  <a:prstClr val="black"/>
                </a:solidFill>
              </a:rPr>
              <a:pPr/>
              <a:t>100</a:t>
            </a:fld>
            <a:endParaRPr lang="es-ES" dirty="0">
              <a:solidFill>
                <a:prstClr val="black"/>
              </a:solidFill>
            </a:endParaRPr>
          </a:p>
        </p:txBody>
      </p:sp>
    </p:spTree>
    <p:extLst>
      <p:ext uri="{BB962C8B-B14F-4D97-AF65-F5344CB8AC3E}">
        <p14:creationId xmlns:p14="http://schemas.microsoft.com/office/powerpoint/2010/main" xmlns="" val="2687936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39939"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ES" altLang="es-CO" smtClean="0"/>
          </a:p>
        </p:txBody>
      </p:sp>
      <p:sp>
        <p:nvSpPr>
          <p:cNvPr id="39940" name="3 Marcador de número de diapositiva"/>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2E31877-1D20-4C1D-9D27-1C62D7F0EF32}" type="slidenum">
              <a:rPr lang="es-ES" altLang="es-CO" smtClean="0">
                <a:solidFill>
                  <a:prstClr val="black"/>
                </a:solidFill>
              </a:rPr>
              <a:pPr/>
              <a:t>39</a:t>
            </a:fld>
            <a:endParaRPr lang="es-ES" altLang="es-CO" smtClean="0">
              <a:solidFill>
                <a:prstClr val="black"/>
              </a:solidFill>
            </a:endParaRPr>
          </a:p>
        </p:txBody>
      </p:sp>
    </p:spTree>
    <p:extLst>
      <p:ext uri="{BB962C8B-B14F-4D97-AF65-F5344CB8AC3E}">
        <p14:creationId xmlns:p14="http://schemas.microsoft.com/office/powerpoint/2010/main" xmlns="" val="31364831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39939"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ES" altLang="es-CO" smtClean="0"/>
          </a:p>
        </p:txBody>
      </p:sp>
      <p:sp>
        <p:nvSpPr>
          <p:cNvPr id="39940" name="3 Marcador de número de diapositiva"/>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2E31877-1D20-4C1D-9D27-1C62D7F0EF32}" type="slidenum">
              <a:rPr lang="es-ES" altLang="es-CO" smtClean="0">
                <a:solidFill>
                  <a:prstClr val="black"/>
                </a:solidFill>
              </a:rPr>
              <a:pPr/>
              <a:t>40</a:t>
            </a:fld>
            <a:endParaRPr lang="es-ES" altLang="es-CO" smtClean="0">
              <a:solidFill>
                <a:prstClr val="black"/>
              </a:solidFill>
            </a:endParaRPr>
          </a:p>
        </p:txBody>
      </p:sp>
    </p:spTree>
    <p:extLst>
      <p:ext uri="{BB962C8B-B14F-4D97-AF65-F5344CB8AC3E}">
        <p14:creationId xmlns:p14="http://schemas.microsoft.com/office/powerpoint/2010/main" xmlns="" val="40096252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39939"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ES" altLang="es-CO" smtClean="0"/>
          </a:p>
        </p:txBody>
      </p:sp>
      <p:sp>
        <p:nvSpPr>
          <p:cNvPr id="39940" name="3 Marcador de número de diapositiva"/>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2E31877-1D20-4C1D-9D27-1C62D7F0EF32}" type="slidenum">
              <a:rPr lang="es-ES" altLang="es-CO" smtClean="0">
                <a:solidFill>
                  <a:prstClr val="black"/>
                </a:solidFill>
              </a:rPr>
              <a:pPr/>
              <a:t>41</a:t>
            </a:fld>
            <a:endParaRPr lang="es-ES" altLang="es-CO" smtClean="0">
              <a:solidFill>
                <a:prstClr val="black"/>
              </a:solidFill>
            </a:endParaRPr>
          </a:p>
        </p:txBody>
      </p:sp>
    </p:spTree>
    <p:extLst>
      <p:ext uri="{BB962C8B-B14F-4D97-AF65-F5344CB8AC3E}">
        <p14:creationId xmlns:p14="http://schemas.microsoft.com/office/powerpoint/2010/main" xmlns="" val="563776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39939"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ES" altLang="es-CO" smtClean="0"/>
          </a:p>
        </p:txBody>
      </p:sp>
      <p:sp>
        <p:nvSpPr>
          <p:cNvPr id="39940" name="3 Marcador de número de diapositiva"/>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2E31877-1D20-4C1D-9D27-1C62D7F0EF32}" type="slidenum">
              <a:rPr lang="es-ES" altLang="es-CO" smtClean="0">
                <a:solidFill>
                  <a:prstClr val="black"/>
                </a:solidFill>
              </a:rPr>
              <a:pPr/>
              <a:t>42</a:t>
            </a:fld>
            <a:endParaRPr lang="es-ES" altLang="es-CO" smtClean="0">
              <a:solidFill>
                <a:prstClr val="black"/>
              </a:solidFill>
            </a:endParaRPr>
          </a:p>
        </p:txBody>
      </p:sp>
    </p:spTree>
    <p:extLst>
      <p:ext uri="{BB962C8B-B14F-4D97-AF65-F5344CB8AC3E}">
        <p14:creationId xmlns:p14="http://schemas.microsoft.com/office/powerpoint/2010/main" xmlns="" val="36751456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39939"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ES" altLang="es-CO" smtClean="0"/>
          </a:p>
        </p:txBody>
      </p:sp>
      <p:sp>
        <p:nvSpPr>
          <p:cNvPr id="39940" name="3 Marcador de número de diapositiva"/>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2E31877-1D20-4C1D-9D27-1C62D7F0EF32}" type="slidenum">
              <a:rPr lang="es-ES" altLang="es-CO" smtClean="0">
                <a:solidFill>
                  <a:prstClr val="black"/>
                </a:solidFill>
              </a:rPr>
              <a:pPr/>
              <a:t>43</a:t>
            </a:fld>
            <a:endParaRPr lang="es-ES" altLang="es-CO" smtClean="0">
              <a:solidFill>
                <a:prstClr val="black"/>
              </a:solidFill>
            </a:endParaRPr>
          </a:p>
        </p:txBody>
      </p:sp>
    </p:spTree>
    <p:extLst>
      <p:ext uri="{BB962C8B-B14F-4D97-AF65-F5344CB8AC3E}">
        <p14:creationId xmlns:p14="http://schemas.microsoft.com/office/powerpoint/2010/main" xmlns="" val="34934025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39939"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ES" altLang="es-CO" smtClean="0"/>
          </a:p>
        </p:txBody>
      </p:sp>
      <p:sp>
        <p:nvSpPr>
          <p:cNvPr id="39940" name="3 Marcador de número de diapositiva"/>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2E31877-1D20-4C1D-9D27-1C62D7F0EF32}" type="slidenum">
              <a:rPr lang="es-ES" altLang="es-CO" smtClean="0">
                <a:solidFill>
                  <a:prstClr val="black"/>
                </a:solidFill>
              </a:rPr>
              <a:pPr/>
              <a:t>44</a:t>
            </a:fld>
            <a:endParaRPr lang="es-ES" altLang="es-CO" smtClean="0">
              <a:solidFill>
                <a:prstClr val="black"/>
              </a:solidFill>
            </a:endParaRPr>
          </a:p>
        </p:txBody>
      </p:sp>
    </p:spTree>
    <p:extLst>
      <p:ext uri="{BB962C8B-B14F-4D97-AF65-F5344CB8AC3E}">
        <p14:creationId xmlns:p14="http://schemas.microsoft.com/office/powerpoint/2010/main" xmlns="" val="18226982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39939"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ES" altLang="es-CO" smtClean="0"/>
          </a:p>
        </p:txBody>
      </p:sp>
      <p:sp>
        <p:nvSpPr>
          <p:cNvPr id="39940" name="3 Marcador de número de diapositiva"/>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2E31877-1D20-4C1D-9D27-1C62D7F0EF32}" type="slidenum">
              <a:rPr lang="es-ES" altLang="es-CO" smtClean="0">
                <a:solidFill>
                  <a:prstClr val="black"/>
                </a:solidFill>
              </a:rPr>
              <a:pPr/>
              <a:t>45</a:t>
            </a:fld>
            <a:endParaRPr lang="es-ES" altLang="es-CO" smtClean="0">
              <a:solidFill>
                <a:prstClr val="black"/>
              </a:solidFill>
            </a:endParaRPr>
          </a:p>
        </p:txBody>
      </p:sp>
    </p:spTree>
    <p:extLst>
      <p:ext uri="{BB962C8B-B14F-4D97-AF65-F5344CB8AC3E}">
        <p14:creationId xmlns:p14="http://schemas.microsoft.com/office/powerpoint/2010/main" xmlns="" val="12897504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4" name="Line 8"/>
          <p:cNvSpPr>
            <a:spLocks noChangeShapeType="1"/>
          </p:cNvSpPr>
          <p:nvPr/>
        </p:nvSpPr>
        <p:spPr bwMode="auto">
          <a:xfrm>
            <a:off x="1981200" y="3962400"/>
            <a:ext cx="6511925" cy="0"/>
          </a:xfrm>
          <a:prstGeom prst="line">
            <a:avLst/>
          </a:prstGeom>
          <a:noFill/>
          <a:ln w="19050">
            <a:solidFill>
              <a:schemeClr val="accent1"/>
            </a:solidFill>
            <a:round/>
            <a:headEnd/>
            <a:tailEnd/>
          </a:ln>
        </p:spPr>
        <p:txBody>
          <a:bodyPr/>
          <a:lstStyle/>
          <a:p>
            <a:pPr defTabSz="914400" fontAlgn="base">
              <a:spcBef>
                <a:spcPct val="0"/>
              </a:spcBef>
              <a:spcAft>
                <a:spcPct val="0"/>
              </a:spcAft>
            </a:pPr>
            <a:endParaRPr lang="es-CO" smtClean="0">
              <a:solidFill>
                <a:srgbClr val="000000"/>
              </a:solidFill>
            </a:endParaRPr>
          </a:p>
        </p:txBody>
      </p:sp>
      <p:sp>
        <p:nvSpPr>
          <p:cNvPr id="126978" name="Rectangle 2"/>
          <p:cNvSpPr>
            <a:spLocks noGrp="1" noChangeArrowheads="1"/>
          </p:cNvSpPr>
          <p:nvPr>
            <p:ph type="ctrTitle"/>
          </p:nvPr>
        </p:nvSpPr>
        <p:spPr bwMode="auto">
          <a:xfrm>
            <a:off x="914400" y="1524000"/>
            <a:ext cx="7623175" cy="17526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a:defRPr sz="5000"/>
            </a:lvl1pPr>
          </a:lstStyle>
          <a:p>
            <a:r>
              <a:rPr lang="es-ES" altLang="en-US" dirty="0"/>
              <a:t>Haga clic para cambiar el estilo de título	</a:t>
            </a:r>
          </a:p>
        </p:txBody>
      </p:sp>
      <p:sp>
        <p:nvSpPr>
          <p:cNvPr id="126979" name="Rectangle 3"/>
          <p:cNvSpPr>
            <a:spLocks noGrp="1" noChangeArrowheads="1"/>
          </p:cNvSpPr>
          <p:nvPr>
            <p:ph type="subTitle" idx="1"/>
          </p:nvPr>
        </p:nvSpPr>
        <p:spPr>
          <a:xfrm>
            <a:off x="1981200" y="3962400"/>
            <a:ext cx="6553200" cy="1752600"/>
          </a:xfrm>
          <a:prstGeom prst="rect">
            <a:avLst/>
          </a:prstGeom>
        </p:spPr>
        <p:txBody>
          <a:bodyPr/>
          <a:lstStyle>
            <a:lvl1pPr marL="0" indent="0">
              <a:buFont typeface="Wingdings" pitchFamily="2" charset="2"/>
              <a:buNone/>
              <a:defRPr sz="2800"/>
            </a:lvl1pPr>
          </a:lstStyle>
          <a:p>
            <a:r>
              <a:rPr lang="es-ES" altLang="en-US"/>
              <a:t>Haga clic para modificar el estilo de subtítulo del patrón</a:t>
            </a:r>
          </a:p>
        </p:txBody>
      </p:sp>
      <p:sp>
        <p:nvSpPr>
          <p:cNvPr id="5" name="Rectangle 4"/>
          <p:cNvSpPr>
            <a:spLocks noGrp="1" noChangeArrowheads="1"/>
          </p:cNvSpPr>
          <p:nvPr>
            <p:ph type="dt" sz="half" idx="10"/>
          </p:nvPr>
        </p:nvSpPr>
        <p:spPr>
          <a:xfrm>
            <a:off x="457200" y="6243638"/>
            <a:ext cx="2133600" cy="457200"/>
          </a:xfrm>
          <a:prstGeom prst="rect">
            <a:avLst/>
          </a:prstGeom>
        </p:spPr>
        <p:txBody>
          <a:bodyPr/>
          <a:lstStyle>
            <a:lvl1pPr>
              <a:defRPr/>
            </a:lvl1pPr>
          </a:lstStyle>
          <a:p>
            <a:pPr defTabSz="914400">
              <a:defRPr/>
            </a:pPr>
            <a:endParaRPr lang="es-ES" altLang="en-US">
              <a:solidFill>
                <a:srgbClr val="000000"/>
              </a:solidFill>
            </a:endParaRPr>
          </a:p>
        </p:txBody>
      </p:sp>
      <p:sp>
        <p:nvSpPr>
          <p:cNvPr id="6" name="Rectangle 5"/>
          <p:cNvSpPr>
            <a:spLocks noGrp="1" noChangeArrowheads="1"/>
          </p:cNvSpPr>
          <p:nvPr>
            <p:ph type="ftr" sz="quarter" idx="11"/>
          </p:nvPr>
        </p:nvSpPr>
        <p:spPr>
          <a:xfrm>
            <a:off x="3124200" y="6243638"/>
            <a:ext cx="2895600" cy="457200"/>
          </a:xfrm>
          <a:prstGeom prst="rect">
            <a:avLst/>
          </a:prstGeom>
        </p:spPr>
        <p:txBody>
          <a:bodyPr/>
          <a:lstStyle>
            <a:lvl1pPr>
              <a:defRPr/>
            </a:lvl1pPr>
          </a:lstStyle>
          <a:p>
            <a:pPr defTabSz="914400">
              <a:defRPr/>
            </a:pPr>
            <a:endParaRPr lang="es-ES" altLang="en-US">
              <a:solidFill>
                <a:srgbClr val="000000"/>
              </a:solidFill>
            </a:endParaRPr>
          </a:p>
        </p:txBody>
      </p:sp>
      <p:sp>
        <p:nvSpPr>
          <p:cNvPr id="7" name="Rectangle 6"/>
          <p:cNvSpPr>
            <a:spLocks noGrp="1" noChangeArrowheads="1"/>
          </p:cNvSpPr>
          <p:nvPr>
            <p:ph type="sldNum" sz="quarter" idx="12"/>
          </p:nvPr>
        </p:nvSpPr>
        <p:spPr>
          <a:xfrm>
            <a:off x="6553200" y="6243638"/>
            <a:ext cx="2133600" cy="457200"/>
          </a:xfrm>
          <a:prstGeom prst="rect">
            <a:avLst/>
          </a:prstGeom>
        </p:spPr>
        <p:txBody>
          <a:bodyPr/>
          <a:lstStyle>
            <a:lvl1pPr>
              <a:defRPr/>
            </a:lvl1pPr>
          </a:lstStyle>
          <a:p>
            <a:pPr defTabSz="914400">
              <a:defRPr/>
            </a:pPr>
            <a:fld id="{779B0EC0-A23D-49F3-A2C9-B30945487859}" type="slidenum">
              <a:rPr lang="es-ES" altLang="en-US">
                <a:solidFill>
                  <a:srgbClr val="000000"/>
                </a:solidFill>
              </a:rPr>
              <a:pPr defTabSz="914400">
                <a:defRPr/>
              </a:pPr>
              <a:t>‹Nº›</a:t>
            </a:fld>
            <a:endParaRPr lang="es-ES" altLang="en-US">
              <a:solidFill>
                <a:srgbClr val="000000"/>
              </a:solidFill>
            </a:endParaRPr>
          </a:p>
        </p:txBody>
      </p:sp>
    </p:spTree>
    <p:extLst>
      <p:ext uri="{BB962C8B-B14F-4D97-AF65-F5344CB8AC3E}">
        <p14:creationId xmlns:p14="http://schemas.microsoft.com/office/powerpoint/2010/main" xmlns="" val="35299727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smtClean="0"/>
              <a:t>Haga clic para modificar el estilo de título del patrón</a:t>
            </a:r>
            <a:endParaRPr lang="es-CO"/>
          </a:p>
        </p:txBody>
      </p:sp>
      <p:sp>
        <p:nvSpPr>
          <p:cNvPr id="3" name="2 Marcador de contenido"/>
          <p:cNvSpPr>
            <a:spLocks noGrp="1"/>
          </p:cNvSpPr>
          <p:nvPr>
            <p:ph idx="1"/>
          </p:nvPr>
        </p:nvSpPr>
        <p:spPr>
          <a:xfrm>
            <a:off x="685800" y="1143000"/>
            <a:ext cx="8229600" cy="4530725"/>
          </a:xfrm>
          <a:prstGeom prst="rect">
            <a:avLst/>
          </a:prstGeo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Rectangle 4"/>
          <p:cNvSpPr>
            <a:spLocks noGrp="1" noChangeArrowheads="1"/>
          </p:cNvSpPr>
          <p:nvPr>
            <p:ph type="dt" sz="half" idx="10"/>
          </p:nvPr>
        </p:nvSpPr>
        <p:spPr>
          <a:xfrm>
            <a:off x="457200" y="6243638"/>
            <a:ext cx="2133600" cy="457200"/>
          </a:xfrm>
          <a:prstGeom prst="rect">
            <a:avLst/>
          </a:prstGeom>
          <a:ln/>
        </p:spPr>
        <p:txBody>
          <a:bodyPr/>
          <a:lstStyle>
            <a:lvl1pPr>
              <a:defRPr/>
            </a:lvl1pPr>
          </a:lstStyle>
          <a:p>
            <a:pPr defTabSz="914400">
              <a:defRPr/>
            </a:pPr>
            <a:endParaRPr lang="es-ES" altLang="en-US">
              <a:solidFill>
                <a:srgbClr val="000000"/>
              </a:solidFill>
            </a:endParaRPr>
          </a:p>
        </p:txBody>
      </p:sp>
      <p:sp>
        <p:nvSpPr>
          <p:cNvPr id="5" name="Rectangle 5"/>
          <p:cNvSpPr>
            <a:spLocks noGrp="1" noChangeArrowheads="1"/>
          </p:cNvSpPr>
          <p:nvPr>
            <p:ph type="ftr" sz="quarter" idx="11"/>
          </p:nvPr>
        </p:nvSpPr>
        <p:spPr>
          <a:xfrm>
            <a:off x="3276600" y="6172200"/>
            <a:ext cx="2438400" cy="384175"/>
          </a:xfrm>
          <a:prstGeom prst="rect">
            <a:avLst/>
          </a:prstGeom>
          <a:ln/>
        </p:spPr>
        <p:txBody>
          <a:bodyPr/>
          <a:lstStyle>
            <a:lvl1pPr>
              <a:defRPr/>
            </a:lvl1pPr>
          </a:lstStyle>
          <a:p>
            <a:pPr defTabSz="914400">
              <a:defRPr/>
            </a:pPr>
            <a:endParaRPr lang="es-ES" altLang="en-US">
              <a:solidFill>
                <a:srgbClr val="000000"/>
              </a:solidFill>
            </a:endParaRPr>
          </a:p>
        </p:txBody>
      </p:sp>
      <p:sp>
        <p:nvSpPr>
          <p:cNvPr id="6" name="Rectangle 6"/>
          <p:cNvSpPr>
            <a:spLocks noGrp="1" noChangeArrowheads="1"/>
          </p:cNvSpPr>
          <p:nvPr>
            <p:ph type="sldNum" sz="quarter" idx="12"/>
          </p:nvPr>
        </p:nvSpPr>
        <p:spPr>
          <a:xfrm>
            <a:off x="6553200" y="6243638"/>
            <a:ext cx="2133600" cy="457200"/>
          </a:xfrm>
          <a:prstGeom prst="rect">
            <a:avLst/>
          </a:prstGeom>
          <a:ln/>
        </p:spPr>
        <p:txBody>
          <a:bodyPr/>
          <a:lstStyle>
            <a:lvl1pPr>
              <a:defRPr/>
            </a:lvl1pPr>
          </a:lstStyle>
          <a:p>
            <a:pPr defTabSz="914400">
              <a:defRPr/>
            </a:pPr>
            <a:fld id="{0ED4620E-A54A-41E2-8567-7A32B0E3BDF2}" type="slidenum">
              <a:rPr lang="es-ES" altLang="en-US">
                <a:solidFill>
                  <a:srgbClr val="000000"/>
                </a:solidFill>
              </a:rPr>
              <a:pPr defTabSz="914400">
                <a:defRPr/>
              </a:pPr>
              <a:t>‹Nº›</a:t>
            </a:fld>
            <a:endParaRPr lang="es-ES" altLang="en-US">
              <a:solidFill>
                <a:srgbClr val="000000"/>
              </a:solidFill>
            </a:endParaRPr>
          </a:p>
        </p:txBody>
      </p:sp>
    </p:spTree>
    <p:extLst>
      <p:ext uri="{BB962C8B-B14F-4D97-AF65-F5344CB8AC3E}">
        <p14:creationId xmlns:p14="http://schemas.microsoft.com/office/powerpoint/2010/main" xmlns="" val="20383824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s-ES" smtClean="0"/>
              <a:t>Haga clic para modificar el estilo de título del patrón</a:t>
            </a:r>
            <a:endParaRPr lang="es-CO"/>
          </a:p>
        </p:txBody>
      </p:sp>
      <p:sp>
        <p:nvSpPr>
          <p:cNvPr id="3" name="2 Marcador de texto"/>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
        <p:nvSpPr>
          <p:cNvPr id="4" name="Rectangle 4"/>
          <p:cNvSpPr>
            <a:spLocks noGrp="1" noChangeArrowheads="1"/>
          </p:cNvSpPr>
          <p:nvPr>
            <p:ph type="dt" sz="half" idx="10"/>
          </p:nvPr>
        </p:nvSpPr>
        <p:spPr>
          <a:xfrm>
            <a:off x="457200" y="6243638"/>
            <a:ext cx="2133600" cy="457200"/>
          </a:xfrm>
          <a:prstGeom prst="rect">
            <a:avLst/>
          </a:prstGeom>
          <a:ln/>
        </p:spPr>
        <p:txBody>
          <a:bodyPr/>
          <a:lstStyle>
            <a:lvl1pPr>
              <a:defRPr/>
            </a:lvl1pPr>
          </a:lstStyle>
          <a:p>
            <a:pPr defTabSz="914400">
              <a:defRPr/>
            </a:pPr>
            <a:endParaRPr lang="es-ES" altLang="en-US">
              <a:solidFill>
                <a:srgbClr val="000000"/>
              </a:solidFill>
            </a:endParaRPr>
          </a:p>
        </p:txBody>
      </p:sp>
      <p:sp>
        <p:nvSpPr>
          <p:cNvPr id="5" name="Rectangle 5"/>
          <p:cNvSpPr>
            <a:spLocks noGrp="1" noChangeArrowheads="1"/>
          </p:cNvSpPr>
          <p:nvPr>
            <p:ph type="ftr" sz="quarter" idx="11"/>
          </p:nvPr>
        </p:nvSpPr>
        <p:spPr>
          <a:xfrm>
            <a:off x="3276600" y="6172200"/>
            <a:ext cx="2438400" cy="384175"/>
          </a:xfrm>
          <a:prstGeom prst="rect">
            <a:avLst/>
          </a:prstGeom>
          <a:ln/>
        </p:spPr>
        <p:txBody>
          <a:bodyPr/>
          <a:lstStyle>
            <a:lvl1pPr>
              <a:defRPr/>
            </a:lvl1pPr>
          </a:lstStyle>
          <a:p>
            <a:pPr defTabSz="914400">
              <a:defRPr/>
            </a:pPr>
            <a:endParaRPr lang="es-ES" altLang="en-US">
              <a:solidFill>
                <a:srgbClr val="000000"/>
              </a:solidFill>
            </a:endParaRPr>
          </a:p>
        </p:txBody>
      </p:sp>
      <p:sp>
        <p:nvSpPr>
          <p:cNvPr id="6" name="Rectangle 6"/>
          <p:cNvSpPr>
            <a:spLocks noGrp="1" noChangeArrowheads="1"/>
          </p:cNvSpPr>
          <p:nvPr>
            <p:ph type="sldNum" sz="quarter" idx="12"/>
          </p:nvPr>
        </p:nvSpPr>
        <p:spPr>
          <a:xfrm>
            <a:off x="6553200" y="6243638"/>
            <a:ext cx="2133600" cy="457200"/>
          </a:xfrm>
          <a:prstGeom prst="rect">
            <a:avLst/>
          </a:prstGeom>
          <a:ln/>
        </p:spPr>
        <p:txBody>
          <a:bodyPr/>
          <a:lstStyle>
            <a:lvl1pPr>
              <a:defRPr/>
            </a:lvl1pPr>
          </a:lstStyle>
          <a:p>
            <a:pPr defTabSz="914400">
              <a:defRPr/>
            </a:pPr>
            <a:fld id="{15557AB9-FD59-40D7-80C6-D22F25AEA4CE}" type="slidenum">
              <a:rPr lang="es-ES" altLang="en-US">
                <a:solidFill>
                  <a:srgbClr val="000000"/>
                </a:solidFill>
              </a:rPr>
              <a:pPr defTabSz="914400">
                <a:defRPr/>
              </a:pPr>
              <a:t>‹Nº›</a:t>
            </a:fld>
            <a:endParaRPr lang="es-ES" altLang="en-US">
              <a:solidFill>
                <a:srgbClr val="000000"/>
              </a:solidFill>
            </a:endParaRPr>
          </a:p>
        </p:txBody>
      </p:sp>
    </p:spTree>
    <p:extLst>
      <p:ext uri="{BB962C8B-B14F-4D97-AF65-F5344CB8AC3E}">
        <p14:creationId xmlns:p14="http://schemas.microsoft.com/office/powerpoint/2010/main" xmlns="" val="40489980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smtClean="0"/>
              <a:t>Haga clic para modificar el estilo de título del patrón</a:t>
            </a:r>
            <a:endParaRPr lang="es-CO"/>
          </a:p>
        </p:txBody>
      </p:sp>
      <p:sp>
        <p:nvSpPr>
          <p:cNvPr id="3" name="2 Marcador de contenido"/>
          <p:cNvSpPr>
            <a:spLocks noGrp="1"/>
          </p:cNvSpPr>
          <p:nvPr>
            <p:ph sz="half" idx="1"/>
          </p:nvPr>
        </p:nvSpPr>
        <p:spPr>
          <a:xfrm>
            <a:off x="685800" y="1143000"/>
            <a:ext cx="4038600" cy="4530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3 Marcador de contenido"/>
          <p:cNvSpPr>
            <a:spLocks noGrp="1"/>
          </p:cNvSpPr>
          <p:nvPr>
            <p:ph sz="half" idx="2"/>
          </p:nvPr>
        </p:nvSpPr>
        <p:spPr>
          <a:xfrm>
            <a:off x="4876800" y="1143000"/>
            <a:ext cx="4038600" cy="4530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5" name="Rectangle 4"/>
          <p:cNvSpPr>
            <a:spLocks noGrp="1" noChangeArrowheads="1"/>
          </p:cNvSpPr>
          <p:nvPr>
            <p:ph type="dt" sz="half" idx="10"/>
          </p:nvPr>
        </p:nvSpPr>
        <p:spPr>
          <a:xfrm>
            <a:off x="457200" y="6243638"/>
            <a:ext cx="2133600" cy="457200"/>
          </a:xfrm>
          <a:prstGeom prst="rect">
            <a:avLst/>
          </a:prstGeom>
          <a:ln/>
        </p:spPr>
        <p:txBody>
          <a:bodyPr/>
          <a:lstStyle>
            <a:lvl1pPr>
              <a:defRPr/>
            </a:lvl1pPr>
          </a:lstStyle>
          <a:p>
            <a:pPr defTabSz="914400">
              <a:defRPr/>
            </a:pPr>
            <a:endParaRPr lang="es-ES" altLang="en-US">
              <a:solidFill>
                <a:srgbClr val="000000"/>
              </a:solidFill>
            </a:endParaRPr>
          </a:p>
        </p:txBody>
      </p:sp>
      <p:sp>
        <p:nvSpPr>
          <p:cNvPr id="6" name="Rectangle 5"/>
          <p:cNvSpPr>
            <a:spLocks noGrp="1" noChangeArrowheads="1"/>
          </p:cNvSpPr>
          <p:nvPr>
            <p:ph type="ftr" sz="quarter" idx="11"/>
          </p:nvPr>
        </p:nvSpPr>
        <p:spPr>
          <a:xfrm>
            <a:off x="3276600" y="6172200"/>
            <a:ext cx="2438400" cy="384175"/>
          </a:xfrm>
          <a:prstGeom prst="rect">
            <a:avLst/>
          </a:prstGeom>
          <a:ln/>
        </p:spPr>
        <p:txBody>
          <a:bodyPr/>
          <a:lstStyle>
            <a:lvl1pPr>
              <a:defRPr/>
            </a:lvl1pPr>
          </a:lstStyle>
          <a:p>
            <a:pPr defTabSz="914400">
              <a:defRPr/>
            </a:pPr>
            <a:endParaRPr lang="es-ES" altLang="en-US">
              <a:solidFill>
                <a:srgbClr val="000000"/>
              </a:solidFill>
            </a:endParaRPr>
          </a:p>
        </p:txBody>
      </p:sp>
      <p:sp>
        <p:nvSpPr>
          <p:cNvPr id="7" name="Rectangle 6"/>
          <p:cNvSpPr>
            <a:spLocks noGrp="1" noChangeArrowheads="1"/>
          </p:cNvSpPr>
          <p:nvPr>
            <p:ph type="sldNum" sz="quarter" idx="12"/>
          </p:nvPr>
        </p:nvSpPr>
        <p:spPr>
          <a:xfrm>
            <a:off x="6553200" y="6243638"/>
            <a:ext cx="2133600" cy="457200"/>
          </a:xfrm>
          <a:prstGeom prst="rect">
            <a:avLst/>
          </a:prstGeom>
          <a:ln/>
        </p:spPr>
        <p:txBody>
          <a:bodyPr/>
          <a:lstStyle>
            <a:lvl1pPr>
              <a:defRPr/>
            </a:lvl1pPr>
          </a:lstStyle>
          <a:p>
            <a:pPr defTabSz="914400">
              <a:defRPr/>
            </a:pPr>
            <a:fld id="{94AAEA54-13D9-4137-A0B5-0C181525D52F}" type="slidenum">
              <a:rPr lang="es-ES" altLang="en-US">
                <a:solidFill>
                  <a:srgbClr val="000000"/>
                </a:solidFill>
              </a:rPr>
              <a:pPr defTabSz="914400">
                <a:defRPr/>
              </a:pPr>
              <a:t>‹Nº›</a:t>
            </a:fld>
            <a:endParaRPr lang="es-ES" altLang="en-US">
              <a:solidFill>
                <a:srgbClr val="000000"/>
              </a:solidFill>
            </a:endParaRPr>
          </a:p>
        </p:txBody>
      </p:sp>
    </p:spTree>
    <p:extLst>
      <p:ext uri="{BB962C8B-B14F-4D97-AF65-F5344CB8AC3E}">
        <p14:creationId xmlns:p14="http://schemas.microsoft.com/office/powerpoint/2010/main" xmlns="" val="16348497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lvl1pPr>
              <a:defRPr/>
            </a:lvl1pPr>
          </a:lstStyle>
          <a:p>
            <a:r>
              <a:rPr lang="es-ES" smtClean="0"/>
              <a:t>Haga clic para modificar el estilo de título del patrón</a:t>
            </a:r>
            <a:endParaRPr lang="es-CO"/>
          </a:p>
        </p:txBody>
      </p:sp>
      <p:sp>
        <p:nvSpPr>
          <p:cNvPr id="3" name="2 Marcador de texto"/>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5" name="4 Marcador de texto"/>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7" name="Rectangle 4"/>
          <p:cNvSpPr>
            <a:spLocks noGrp="1" noChangeArrowheads="1"/>
          </p:cNvSpPr>
          <p:nvPr>
            <p:ph type="dt" sz="half" idx="10"/>
          </p:nvPr>
        </p:nvSpPr>
        <p:spPr>
          <a:xfrm>
            <a:off x="457200" y="6243638"/>
            <a:ext cx="2133600" cy="457200"/>
          </a:xfrm>
          <a:prstGeom prst="rect">
            <a:avLst/>
          </a:prstGeom>
          <a:ln/>
        </p:spPr>
        <p:txBody>
          <a:bodyPr/>
          <a:lstStyle>
            <a:lvl1pPr>
              <a:defRPr/>
            </a:lvl1pPr>
          </a:lstStyle>
          <a:p>
            <a:pPr defTabSz="914400">
              <a:defRPr/>
            </a:pPr>
            <a:endParaRPr lang="es-ES" altLang="en-US">
              <a:solidFill>
                <a:srgbClr val="000000"/>
              </a:solidFill>
            </a:endParaRPr>
          </a:p>
        </p:txBody>
      </p:sp>
      <p:sp>
        <p:nvSpPr>
          <p:cNvPr id="8" name="Rectangle 5"/>
          <p:cNvSpPr>
            <a:spLocks noGrp="1" noChangeArrowheads="1"/>
          </p:cNvSpPr>
          <p:nvPr>
            <p:ph type="ftr" sz="quarter" idx="11"/>
          </p:nvPr>
        </p:nvSpPr>
        <p:spPr>
          <a:xfrm>
            <a:off x="3276600" y="6172200"/>
            <a:ext cx="2438400" cy="384175"/>
          </a:xfrm>
          <a:prstGeom prst="rect">
            <a:avLst/>
          </a:prstGeom>
          <a:ln/>
        </p:spPr>
        <p:txBody>
          <a:bodyPr/>
          <a:lstStyle>
            <a:lvl1pPr>
              <a:defRPr/>
            </a:lvl1pPr>
          </a:lstStyle>
          <a:p>
            <a:pPr defTabSz="914400">
              <a:defRPr/>
            </a:pPr>
            <a:endParaRPr lang="es-ES" altLang="en-US">
              <a:solidFill>
                <a:srgbClr val="000000"/>
              </a:solidFill>
            </a:endParaRPr>
          </a:p>
        </p:txBody>
      </p:sp>
      <p:sp>
        <p:nvSpPr>
          <p:cNvPr id="9" name="Rectangle 6"/>
          <p:cNvSpPr>
            <a:spLocks noGrp="1" noChangeArrowheads="1"/>
          </p:cNvSpPr>
          <p:nvPr>
            <p:ph type="sldNum" sz="quarter" idx="12"/>
          </p:nvPr>
        </p:nvSpPr>
        <p:spPr>
          <a:xfrm>
            <a:off x="6553200" y="6243638"/>
            <a:ext cx="2133600" cy="457200"/>
          </a:xfrm>
          <a:prstGeom prst="rect">
            <a:avLst/>
          </a:prstGeom>
          <a:ln/>
        </p:spPr>
        <p:txBody>
          <a:bodyPr/>
          <a:lstStyle>
            <a:lvl1pPr>
              <a:defRPr/>
            </a:lvl1pPr>
          </a:lstStyle>
          <a:p>
            <a:pPr defTabSz="914400">
              <a:defRPr/>
            </a:pPr>
            <a:fld id="{10F9302B-1836-416A-A35E-0651C852B10B}" type="slidenum">
              <a:rPr lang="es-ES" altLang="en-US">
                <a:solidFill>
                  <a:srgbClr val="000000"/>
                </a:solidFill>
              </a:rPr>
              <a:pPr defTabSz="914400">
                <a:defRPr/>
              </a:pPr>
              <a:t>‹Nº›</a:t>
            </a:fld>
            <a:endParaRPr lang="es-ES" altLang="en-US">
              <a:solidFill>
                <a:srgbClr val="000000"/>
              </a:solidFill>
            </a:endParaRPr>
          </a:p>
        </p:txBody>
      </p:sp>
    </p:spTree>
    <p:extLst>
      <p:ext uri="{BB962C8B-B14F-4D97-AF65-F5344CB8AC3E}">
        <p14:creationId xmlns:p14="http://schemas.microsoft.com/office/powerpoint/2010/main" xmlns="" val="18612759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smtClean="0"/>
              <a:t>Haga clic para modificar el estilo de título del patrón</a:t>
            </a:r>
            <a:endParaRPr lang="es-CO"/>
          </a:p>
        </p:txBody>
      </p:sp>
      <p:sp>
        <p:nvSpPr>
          <p:cNvPr id="3" name="Rectangle 4"/>
          <p:cNvSpPr>
            <a:spLocks noGrp="1" noChangeArrowheads="1"/>
          </p:cNvSpPr>
          <p:nvPr>
            <p:ph type="dt" sz="half" idx="10"/>
          </p:nvPr>
        </p:nvSpPr>
        <p:spPr>
          <a:xfrm>
            <a:off x="457200" y="6243638"/>
            <a:ext cx="2133600" cy="457200"/>
          </a:xfrm>
          <a:prstGeom prst="rect">
            <a:avLst/>
          </a:prstGeom>
          <a:ln/>
        </p:spPr>
        <p:txBody>
          <a:bodyPr/>
          <a:lstStyle>
            <a:lvl1pPr>
              <a:defRPr/>
            </a:lvl1pPr>
          </a:lstStyle>
          <a:p>
            <a:pPr defTabSz="914400">
              <a:defRPr/>
            </a:pPr>
            <a:endParaRPr lang="es-ES" altLang="en-US">
              <a:solidFill>
                <a:srgbClr val="000000"/>
              </a:solidFill>
            </a:endParaRPr>
          </a:p>
        </p:txBody>
      </p:sp>
      <p:sp>
        <p:nvSpPr>
          <p:cNvPr id="4" name="Rectangle 5"/>
          <p:cNvSpPr>
            <a:spLocks noGrp="1" noChangeArrowheads="1"/>
          </p:cNvSpPr>
          <p:nvPr>
            <p:ph type="ftr" sz="quarter" idx="11"/>
          </p:nvPr>
        </p:nvSpPr>
        <p:spPr>
          <a:xfrm>
            <a:off x="3276600" y="6172200"/>
            <a:ext cx="2438400" cy="384175"/>
          </a:xfrm>
          <a:prstGeom prst="rect">
            <a:avLst/>
          </a:prstGeom>
          <a:ln/>
        </p:spPr>
        <p:txBody>
          <a:bodyPr/>
          <a:lstStyle>
            <a:lvl1pPr>
              <a:defRPr/>
            </a:lvl1pPr>
          </a:lstStyle>
          <a:p>
            <a:pPr defTabSz="914400">
              <a:defRPr/>
            </a:pPr>
            <a:endParaRPr lang="es-ES" altLang="en-US">
              <a:solidFill>
                <a:srgbClr val="000000"/>
              </a:solidFill>
            </a:endParaRPr>
          </a:p>
        </p:txBody>
      </p:sp>
      <p:sp>
        <p:nvSpPr>
          <p:cNvPr id="5" name="Rectangle 6"/>
          <p:cNvSpPr>
            <a:spLocks noGrp="1" noChangeArrowheads="1"/>
          </p:cNvSpPr>
          <p:nvPr>
            <p:ph type="sldNum" sz="quarter" idx="12"/>
          </p:nvPr>
        </p:nvSpPr>
        <p:spPr>
          <a:xfrm>
            <a:off x="6553200" y="6243638"/>
            <a:ext cx="2133600" cy="457200"/>
          </a:xfrm>
          <a:prstGeom prst="rect">
            <a:avLst/>
          </a:prstGeom>
          <a:ln/>
        </p:spPr>
        <p:txBody>
          <a:bodyPr/>
          <a:lstStyle>
            <a:lvl1pPr>
              <a:defRPr/>
            </a:lvl1pPr>
          </a:lstStyle>
          <a:p>
            <a:pPr defTabSz="914400">
              <a:defRPr/>
            </a:pPr>
            <a:fld id="{4E18AE8D-03ED-42D0-B2B9-A45310C82C6B}" type="slidenum">
              <a:rPr lang="es-ES" altLang="en-US">
                <a:solidFill>
                  <a:srgbClr val="000000"/>
                </a:solidFill>
              </a:rPr>
              <a:pPr defTabSz="914400">
                <a:defRPr/>
              </a:pPr>
              <a:t>‹Nº›</a:t>
            </a:fld>
            <a:endParaRPr lang="es-ES" altLang="en-US">
              <a:solidFill>
                <a:srgbClr val="000000"/>
              </a:solidFill>
            </a:endParaRPr>
          </a:p>
        </p:txBody>
      </p:sp>
    </p:spTree>
    <p:extLst>
      <p:ext uri="{BB962C8B-B14F-4D97-AF65-F5344CB8AC3E}">
        <p14:creationId xmlns:p14="http://schemas.microsoft.com/office/powerpoint/2010/main" xmlns="" val="19034496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0" y="6243638"/>
            <a:ext cx="2133600" cy="457200"/>
          </a:xfrm>
          <a:prstGeom prst="rect">
            <a:avLst/>
          </a:prstGeom>
          <a:ln/>
        </p:spPr>
        <p:txBody>
          <a:bodyPr/>
          <a:lstStyle>
            <a:lvl1pPr>
              <a:defRPr/>
            </a:lvl1pPr>
          </a:lstStyle>
          <a:p>
            <a:pPr defTabSz="914400">
              <a:defRPr/>
            </a:pPr>
            <a:endParaRPr lang="es-ES" altLang="en-US">
              <a:solidFill>
                <a:srgbClr val="000000"/>
              </a:solidFill>
            </a:endParaRPr>
          </a:p>
        </p:txBody>
      </p:sp>
      <p:sp>
        <p:nvSpPr>
          <p:cNvPr id="3" name="Rectangle 5"/>
          <p:cNvSpPr>
            <a:spLocks noGrp="1" noChangeArrowheads="1"/>
          </p:cNvSpPr>
          <p:nvPr>
            <p:ph type="ftr" sz="quarter" idx="11"/>
          </p:nvPr>
        </p:nvSpPr>
        <p:spPr>
          <a:xfrm>
            <a:off x="3276600" y="6172200"/>
            <a:ext cx="2438400" cy="384175"/>
          </a:xfrm>
          <a:prstGeom prst="rect">
            <a:avLst/>
          </a:prstGeom>
          <a:ln/>
        </p:spPr>
        <p:txBody>
          <a:bodyPr/>
          <a:lstStyle>
            <a:lvl1pPr>
              <a:defRPr/>
            </a:lvl1pPr>
          </a:lstStyle>
          <a:p>
            <a:pPr defTabSz="914400">
              <a:defRPr/>
            </a:pPr>
            <a:endParaRPr lang="es-ES" altLang="en-US">
              <a:solidFill>
                <a:srgbClr val="000000"/>
              </a:solidFill>
            </a:endParaRPr>
          </a:p>
        </p:txBody>
      </p:sp>
      <p:sp>
        <p:nvSpPr>
          <p:cNvPr id="4" name="Rectangle 6"/>
          <p:cNvSpPr>
            <a:spLocks noGrp="1" noChangeArrowheads="1"/>
          </p:cNvSpPr>
          <p:nvPr>
            <p:ph type="sldNum" sz="quarter" idx="12"/>
          </p:nvPr>
        </p:nvSpPr>
        <p:spPr>
          <a:xfrm>
            <a:off x="6553200" y="6243638"/>
            <a:ext cx="2133600" cy="457200"/>
          </a:xfrm>
          <a:prstGeom prst="rect">
            <a:avLst/>
          </a:prstGeom>
          <a:ln/>
        </p:spPr>
        <p:txBody>
          <a:bodyPr/>
          <a:lstStyle>
            <a:lvl1pPr>
              <a:defRPr/>
            </a:lvl1pPr>
          </a:lstStyle>
          <a:p>
            <a:pPr defTabSz="914400">
              <a:defRPr/>
            </a:pPr>
            <a:fld id="{AB3E8F6D-570E-4DFB-BD85-698BD0972442}" type="slidenum">
              <a:rPr lang="es-ES" altLang="en-US">
                <a:solidFill>
                  <a:srgbClr val="000000"/>
                </a:solidFill>
              </a:rPr>
              <a:pPr defTabSz="914400">
                <a:defRPr/>
              </a:pPr>
              <a:t>‹Nº›</a:t>
            </a:fld>
            <a:endParaRPr lang="es-ES" altLang="en-US">
              <a:solidFill>
                <a:srgbClr val="000000"/>
              </a:solidFill>
            </a:endParaRPr>
          </a:p>
        </p:txBody>
      </p:sp>
    </p:spTree>
    <p:extLst>
      <p:ext uri="{BB962C8B-B14F-4D97-AF65-F5344CB8AC3E}">
        <p14:creationId xmlns:p14="http://schemas.microsoft.com/office/powerpoint/2010/main" xmlns="" val="999963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a:prstGeom prst="rect">
            <a:avLst/>
          </a:prstGeom>
        </p:spPr>
        <p:txBody>
          <a:bodyPr anchor="b"/>
          <a:lstStyle>
            <a:lvl1pPr algn="l">
              <a:defRPr sz="2000" b="1"/>
            </a:lvl1pPr>
          </a:lstStyle>
          <a:p>
            <a:r>
              <a:rPr lang="es-ES" smtClean="0"/>
              <a:t>Haga clic para modificar el estilo de título del patrón</a:t>
            </a:r>
            <a:endParaRPr lang="es-CO"/>
          </a:p>
        </p:txBody>
      </p:sp>
      <p:sp>
        <p:nvSpPr>
          <p:cNvPr id="3" name="2 Marcador de contenido"/>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3 Marcador de texto"/>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xfrm>
            <a:off x="457200" y="6243638"/>
            <a:ext cx="2133600" cy="457200"/>
          </a:xfrm>
          <a:prstGeom prst="rect">
            <a:avLst/>
          </a:prstGeom>
          <a:ln/>
        </p:spPr>
        <p:txBody>
          <a:bodyPr/>
          <a:lstStyle>
            <a:lvl1pPr>
              <a:defRPr/>
            </a:lvl1pPr>
          </a:lstStyle>
          <a:p>
            <a:pPr defTabSz="914400">
              <a:defRPr/>
            </a:pPr>
            <a:endParaRPr lang="es-ES" altLang="en-US">
              <a:solidFill>
                <a:srgbClr val="000000"/>
              </a:solidFill>
            </a:endParaRPr>
          </a:p>
        </p:txBody>
      </p:sp>
      <p:sp>
        <p:nvSpPr>
          <p:cNvPr id="6" name="Rectangle 5"/>
          <p:cNvSpPr>
            <a:spLocks noGrp="1" noChangeArrowheads="1"/>
          </p:cNvSpPr>
          <p:nvPr>
            <p:ph type="ftr" sz="quarter" idx="11"/>
          </p:nvPr>
        </p:nvSpPr>
        <p:spPr>
          <a:xfrm>
            <a:off x="3276600" y="6172200"/>
            <a:ext cx="2438400" cy="384175"/>
          </a:xfrm>
          <a:prstGeom prst="rect">
            <a:avLst/>
          </a:prstGeom>
          <a:ln/>
        </p:spPr>
        <p:txBody>
          <a:bodyPr/>
          <a:lstStyle>
            <a:lvl1pPr>
              <a:defRPr/>
            </a:lvl1pPr>
          </a:lstStyle>
          <a:p>
            <a:pPr defTabSz="914400">
              <a:defRPr/>
            </a:pPr>
            <a:endParaRPr lang="es-ES" altLang="en-US">
              <a:solidFill>
                <a:srgbClr val="000000"/>
              </a:solidFill>
            </a:endParaRPr>
          </a:p>
        </p:txBody>
      </p:sp>
      <p:sp>
        <p:nvSpPr>
          <p:cNvPr id="7" name="Rectangle 6"/>
          <p:cNvSpPr>
            <a:spLocks noGrp="1" noChangeArrowheads="1"/>
          </p:cNvSpPr>
          <p:nvPr>
            <p:ph type="sldNum" sz="quarter" idx="12"/>
          </p:nvPr>
        </p:nvSpPr>
        <p:spPr>
          <a:xfrm>
            <a:off x="6553200" y="6243638"/>
            <a:ext cx="2133600" cy="457200"/>
          </a:xfrm>
          <a:prstGeom prst="rect">
            <a:avLst/>
          </a:prstGeom>
          <a:ln/>
        </p:spPr>
        <p:txBody>
          <a:bodyPr/>
          <a:lstStyle>
            <a:lvl1pPr>
              <a:defRPr/>
            </a:lvl1pPr>
          </a:lstStyle>
          <a:p>
            <a:pPr defTabSz="914400">
              <a:defRPr/>
            </a:pPr>
            <a:fld id="{BB5C7F0F-00BF-4EA9-A65A-A8AAD51F9827}" type="slidenum">
              <a:rPr lang="es-ES" altLang="en-US">
                <a:solidFill>
                  <a:srgbClr val="000000"/>
                </a:solidFill>
              </a:rPr>
              <a:pPr defTabSz="914400">
                <a:defRPr/>
              </a:pPr>
              <a:t>‹Nº›</a:t>
            </a:fld>
            <a:endParaRPr lang="es-ES" altLang="en-US">
              <a:solidFill>
                <a:srgbClr val="000000"/>
              </a:solidFill>
            </a:endParaRPr>
          </a:p>
        </p:txBody>
      </p:sp>
    </p:spTree>
    <p:extLst>
      <p:ext uri="{BB962C8B-B14F-4D97-AF65-F5344CB8AC3E}">
        <p14:creationId xmlns:p14="http://schemas.microsoft.com/office/powerpoint/2010/main" xmlns="" val="31957360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a:prstGeom prst="rect">
            <a:avLst/>
          </a:prstGeom>
        </p:spPr>
        <p:txBody>
          <a:bodyPr anchor="b"/>
          <a:lstStyle>
            <a:lvl1pPr algn="l">
              <a:defRPr sz="2000" b="1"/>
            </a:lvl1pPr>
          </a:lstStyle>
          <a:p>
            <a:r>
              <a:rPr lang="es-ES" smtClean="0"/>
              <a:t>Haga clic para modificar el estilo de título del patrón</a:t>
            </a:r>
            <a:endParaRPr lang="es-CO"/>
          </a:p>
        </p:txBody>
      </p:sp>
      <p:sp>
        <p:nvSpPr>
          <p:cNvPr id="3" name="2 Marcador de posición de imagen"/>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CO" noProof="0" smtClean="0"/>
          </a:p>
        </p:txBody>
      </p:sp>
      <p:sp>
        <p:nvSpPr>
          <p:cNvPr id="4" name="3 Marcador de texto"/>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xfrm>
            <a:off x="457200" y="6243638"/>
            <a:ext cx="2133600" cy="457200"/>
          </a:xfrm>
          <a:prstGeom prst="rect">
            <a:avLst/>
          </a:prstGeom>
          <a:ln/>
        </p:spPr>
        <p:txBody>
          <a:bodyPr/>
          <a:lstStyle>
            <a:lvl1pPr>
              <a:defRPr/>
            </a:lvl1pPr>
          </a:lstStyle>
          <a:p>
            <a:pPr defTabSz="914400">
              <a:defRPr/>
            </a:pPr>
            <a:endParaRPr lang="es-ES" altLang="en-US">
              <a:solidFill>
                <a:srgbClr val="000000"/>
              </a:solidFill>
            </a:endParaRPr>
          </a:p>
        </p:txBody>
      </p:sp>
      <p:sp>
        <p:nvSpPr>
          <p:cNvPr id="6" name="Rectangle 5"/>
          <p:cNvSpPr>
            <a:spLocks noGrp="1" noChangeArrowheads="1"/>
          </p:cNvSpPr>
          <p:nvPr>
            <p:ph type="ftr" sz="quarter" idx="11"/>
          </p:nvPr>
        </p:nvSpPr>
        <p:spPr>
          <a:xfrm>
            <a:off x="3276600" y="6172200"/>
            <a:ext cx="2438400" cy="384175"/>
          </a:xfrm>
          <a:prstGeom prst="rect">
            <a:avLst/>
          </a:prstGeom>
          <a:ln/>
        </p:spPr>
        <p:txBody>
          <a:bodyPr/>
          <a:lstStyle>
            <a:lvl1pPr>
              <a:defRPr/>
            </a:lvl1pPr>
          </a:lstStyle>
          <a:p>
            <a:pPr defTabSz="914400">
              <a:defRPr/>
            </a:pPr>
            <a:endParaRPr lang="es-ES" altLang="en-US">
              <a:solidFill>
                <a:srgbClr val="000000"/>
              </a:solidFill>
            </a:endParaRPr>
          </a:p>
        </p:txBody>
      </p:sp>
      <p:sp>
        <p:nvSpPr>
          <p:cNvPr id="7" name="Rectangle 6"/>
          <p:cNvSpPr>
            <a:spLocks noGrp="1" noChangeArrowheads="1"/>
          </p:cNvSpPr>
          <p:nvPr>
            <p:ph type="sldNum" sz="quarter" idx="12"/>
          </p:nvPr>
        </p:nvSpPr>
        <p:spPr>
          <a:xfrm>
            <a:off x="6553200" y="6243638"/>
            <a:ext cx="2133600" cy="457200"/>
          </a:xfrm>
          <a:prstGeom prst="rect">
            <a:avLst/>
          </a:prstGeom>
          <a:ln/>
        </p:spPr>
        <p:txBody>
          <a:bodyPr/>
          <a:lstStyle>
            <a:lvl1pPr>
              <a:defRPr/>
            </a:lvl1pPr>
          </a:lstStyle>
          <a:p>
            <a:pPr defTabSz="914400">
              <a:defRPr/>
            </a:pPr>
            <a:fld id="{AF0444C0-0AAF-4B75-A0D3-260D8F56C8BC}" type="slidenum">
              <a:rPr lang="es-ES" altLang="en-US">
                <a:solidFill>
                  <a:srgbClr val="000000"/>
                </a:solidFill>
              </a:rPr>
              <a:pPr defTabSz="914400">
                <a:defRPr/>
              </a:pPr>
              <a:t>‹Nº›</a:t>
            </a:fld>
            <a:endParaRPr lang="es-ES" altLang="en-US">
              <a:solidFill>
                <a:srgbClr val="000000"/>
              </a:solidFill>
            </a:endParaRPr>
          </a:p>
        </p:txBody>
      </p:sp>
    </p:spTree>
    <p:extLst>
      <p:ext uri="{BB962C8B-B14F-4D97-AF65-F5344CB8AC3E}">
        <p14:creationId xmlns:p14="http://schemas.microsoft.com/office/powerpoint/2010/main" xmlns="" val="14659735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smtClean="0"/>
              <a:t>Haga clic para modificar el estilo de título del patrón</a:t>
            </a:r>
            <a:endParaRPr lang="es-CO"/>
          </a:p>
        </p:txBody>
      </p:sp>
      <p:sp>
        <p:nvSpPr>
          <p:cNvPr id="3" name="2 Marcador de texto vertical"/>
          <p:cNvSpPr>
            <a:spLocks noGrp="1"/>
          </p:cNvSpPr>
          <p:nvPr>
            <p:ph type="body" orient="vert" idx="1"/>
          </p:nvPr>
        </p:nvSpPr>
        <p:spPr>
          <a:xfrm>
            <a:off x="685800" y="1143000"/>
            <a:ext cx="8229600" cy="4530725"/>
          </a:xfrm>
          <a:prstGeom prst="rect">
            <a:avLst/>
          </a:prstGeo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Rectangle 4"/>
          <p:cNvSpPr>
            <a:spLocks noGrp="1" noChangeArrowheads="1"/>
          </p:cNvSpPr>
          <p:nvPr>
            <p:ph type="dt" sz="half" idx="10"/>
          </p:nvPr>
        </p:nvSpPr>
        <p:spPr>
          <a:xfrm>
            <a:off x="457200" y="6243638"/>
            <a:ext cx="2133600" cy="457200"/>
          </a:xfrm>
          <a:prstGeom prst="rect">
            <a:avLst/>
          </a:prstGeom>
          <a:ln/>
        </p:spPr>
        <p:txBody>
          <a:bodyPr/>
          <a:lstStyle>
            <a:lvl1pPr>
              <a:defRPr/>
            </a:lvl1pPr>
          </a:lstStyle>
          <a:p>
            <a:pPr defTabSz="914400">
              <a:defRPr/>
            </a:pPr>
            <a:endParaRPr lang="es-ES" altLang="en-US">
              <a:solidFill>
                <a:srgbClr val="000000"/>
              </a:solidFill>
            </a:endParaRPr>
          </a:p>
        </p:txBody>
      </p:sp>
      <p:sp>
        <p:nvSpPr>
          <p:cNvPr id="5" name="Rectangle 5"/>
          <p:cNvSpPr>
            <a:spLocks noGrp="1" noChangeArrowheads="1"/>
          </p:cNvSpPr>
          <p:nvPr>
            <p:ph type="ftr" sz="quarter" idx="11"/>
          </p:nvPr>
        </p:nvSpPr>
        <p:spPr>
          <a:xfrm>
            <a:off x="3276600" y="6172200"/>
            <a:ext cx="2438400" cy="384175"/>
          </a:xfrm>
          <a:prstGeom prst="rect">
            <a:avLst/>
          </a:prstGeom>
          <a:ln/>
        </p:spPr>
        <p:txBody>
          <a:bodyPr/>
          <a:lstStyle>
            <a:lvl1pPr>
              <a:defRPr/>
            </a:lvl1pPr>
          </a:lstStyle>
          <a:p>
            <a:pPr defTabSz="914400">
              <a:defRPr/>
            </a:pPr>
            <a:endParaRPr lang="es-ES" altLang="en-US">
              <a:solidFill>
                <a:srgbClr val="000000"/>
              </a:solidFill>
            </a:endParaRPr>
          </a:p>
        </p:txBody>
      </p:sp>
      <p:sp>
        <p:nvSpPr>
          <p:cNvPr id="6" name="Rectangle 6"/>
          <p:cNvSpPr>
            <a:spLocks noGrp="1" noChangeArrowheads="1"/>
          </p:cNvSpPr>
          <p:nvPr>
            <p:ph type="sldNum" sz="quarter" idx="12"/>
          </p:nvPr>
        </p:nvSpPr>
        <p:spPr>
          <a:xfrm>
            <a:off x="6553200" y="6243638"/>
            <a:ext cx="2133600" cy="457200"/>
          </a:xfrm>
          <a:prstGeom prst="rect">
            <a:avLst/>
          </a:prstGeom>
          <a:ln/>
        </p:spPr>
        <p:txBody>
          <a:bodyPr/>
          <a:lstStyle>
            <a:lvl1pPr>
              <a:defRPr/>
            </a:lvl1pPr>
          </a:lstStyle>
          <a:p>
            <a:pPr defTabSz="914400">
              <a:defRPr/>
            </a:pPr>
            <a:fld id="{3C06AE32-B996-4954-AD77-936AD954E8E4}" type="slidenum">
              <a:rPr lang="es-ES" altLang="en-US">
                <a:solidFill>
                  <a:srgbClr val="000000"/>
                </a:solidFill>
              </a:rPr>
              <a:pPr defTabSz="914400">
                <a:defRPr/>
              </a:pPr>
              <a:t>‹Nº›</a:t>
            </a:fld>
            <a:endParaRPr lang="es-ES" altLang="en-US">
              <a:solidFill>
                <a:srgbClr val="000000"/>
              </a:solidFill>
            </a:endParaRPr>
          </a:p>
        </p:txBody>
      </p:sp>
    </p:spTree>
    <p:extLst>
      <p:ext uri="{BB962C8B-B14F-4D97-AF65-F5344CB8AC3E}">
        <p14:creationId xmlns:p14="http://schemas.microsoft.com/office/powerpoint/2010/main" xmlns="" val="4194078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a:xfrm>
            <a:off x="457200" y="6519863"/>
            <a:ext cx="2133600" cy="365125"/>
          </a:xfrm>
          <a:prstGeom prst="rect">
            <a:avLst/>
          </a:prstGeom>
        </p:spPr>
        <p:txBody>
          <a:bodyPr/>
          <a:lstStyle/>
          <a:p>
            <a:fld id="{F832275E-21E3-43F8-92EB-29FD3500C798}" type="datetimeFigureOut">
              <a:rPr lang="es-CO" smtClean="0">
                <a:solidFill>
                  <a:prstClr val="black">
                    <a:tint val="75000"/>
                  </a:prstClr>
                </a:solidFill>
              </a:rPr>
              <a:pPr/>
              <a:t>05/01/2015</a:t>
            </a:fld>
            <a:endParaRPr lang="es-CO">
              <a:solidFill>
                <a:prstClr val="black">
                  <a:tint val="75000"/>
                </a:prstClr>
              </a:solidFill>
            </a:endParaRPr>
          </a:p>
        </p:txBody>
      </p:sp>
      <p:sp>
        <p:nvSpPr>
          <p:cNvPr id="3" name="2 Marcador de pie de página"/>
          <p:cNvSpPr>
            <a:spLocks noGrp="1"/>
          </p:cNvSpPr>
          <p:nvPr>
            <p:ph type="ftr" sz="quarter" idx="11"/>
          </p:nvPr>
        </p:nvSpPr>
        <p:spPr>
          <a:xfrm>
            <a:off x="3124200" y="6519863"/>
            <a:ext cx="2895600" cy="365125"/>
          </a:xfrm>
          <a:prstGeom prst="rect">
            <a:avLst/>
          </a:prstGeom>
        </p:spPr>
        <p:txBody>
          <a:bodyPr/>
          <a:lstStyle/>
          <a:p>
            <a:endParaRPr lang="es-CO">
              <a:solidFill>
                <a:prstClr val="black">
                  <a:tint val="75000"/>
                </a:prstClr>
              </a:solidFill>
            </a:endParaRPr>
          </a:p>
        </p:txBody>
      </p:sp>
      <p:sp>
        <p:nvSpPr>
          <p:cNvPr id="4" name="3 Marcador de número de diapositiva"/>
          <p:cNvSpPr>
            <a:spLocks noGrp="1"/>
          </p:cNvSpPr>
          <p:nvPr>
            <p:ph type="sldNum" sz="quarter" idx="12"/>
          </p:nvPr>
        </p:nvSpPr>
        <p:spPr>
          <a:xfrm>
            <a:off x="6553200" y="6519863"/>
            <a:ext cx="2133600" cy="365125"/>
          </a:xfrm>
          <a:prstGeom prst="rect">
            <a:avLst/>
          </a:prstGeom>
        </p:spPr>
        <p:txBody>
          <a:bodyPr/>
          <a:lstStyle/>
          <a:p>
            <a:fld id="{624A7EF3-AF75-4854-BBCB-BDC0F56885BD}" type="slidenum">
              <a:rPr lang="es-CO" smtClean="0">
                <a:solidFill>
                  <a:prstClr val="black">
                    <a:tint val="75000"/>
                  </a:prstClr>
                </a:solidFill>
              </a:rPr>
              <a:pPr/>
              <a:t>‹Nº›</a:t>
            </a:fld>
            <a:endParaRPr lang="es-CO">
              <a:solidFill>
                <a:prstClr val="black">
                  <a:tint val="75000"/>
                </a:prstClr>
              </a:solidFill>
            </a:endParaRPr>
          </a:p>
        </p:txBody>
      </p:sp>
    </p:spTree>
    <p:extLst>
      <p:ext uri="{BB962C8B-B14F-4D97-AF65-F5344CB8AC3E}">
        <p14:creationId xmlns:p14="http://schemas.microsoft.com/office/powerpoint/2010/main" xmlns="" val="40172570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800850" y="274638"/>
            <a:ext cx="2114550" cy="5399087"/>
          </a:xfrm>
          <a:prstGeom prst="rect">
            <a:avLst/>
          </a:prstGeom>
        </p:spPr>
        <p:txBody>
          <a:bodyPr vert="eaVert"/>
          <a:lstStyle/>
          <a:p>
            <a:r>
              <a:rPr lang="es-ES" smtClean="0"/>
              <a:t>Haga clic para modificar el estilo de título del patrón</a:t>
            </a:r>
            <a:endParaRPr lang="es-CO"/>
          </a:p>
        </p:txBody>
      </p:sp>
      <p:sp>
        <p:nvSpPr>
          <p:cNvPr id="3" name="2 Marcador de texto vertical"/>
          <p:cNvSpPr>
            <a:spLocks noGrp="1"/>
          </p:cNvSpPr>
          <p:nvPr>
            <p:ph type="body" orient="vert" idx="1"/>
          </p:nvPr>
        </p:nvSpPr>
        <p:spPr>
          <a:xfrm>
            <a:off x="457200" y="274638"/>
            <a:ext cx="6191250" cy="5399087"/>
          </a:xfrm>
          <a:prstGeom prst="rect">
            <a:avLst/>
          </a:prstGeo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Rectangle 4"/>
          <p:cNvSpPr>
            <a:spLocks noGrp="1" noChangeArrowheads="1"/>
          </p:cNvSpPr>
          <p:nvPr>
            <p:ph type="dt" sz="half" idx="10"/>
          </p:nvPr>
        </p:nvSpPr>
        <p:spPr>
          <a:xfrm>
            <a:off x="457200" y="6243638"/>
            <a:ext cx="2133600" cy="457200"/>
          </a:xfrm>
          <a:prstGeom prst="rect">
            <a:avLst/>
          </a:prstGeom>
          <a:ln/>
        </p:spPr>
        <p:txBody>
          <a:bodyPr/>
          <a:lstStyle>
            <a:lvl1pPr>
              <a:defRPr/>
            </a:lvl1pPr>
          </a:lstStyle>
          <a:p>
            <a:pPr defTabSz="914400">
              <a:defRPr/>
            </a:pPr>
            <a:endParaRPr lang="es-ES" altLang="en-US">
              <a:solidFill>
                <a:srgbClr val="000000"/>
              </a:solidFill>
            </a:endParaRPr>
          </a:p>
        </p:txBody>
      </p:sp>
      <p:sp>
        <p:nvSpPr>
          <p:cNvPr id="5" name="Rectangle 5"/>
          <p:cNvSpPr>
            <a:spLocks noGrp="1" noChangeArrowheads="1"/>
          </p:cNvSpPr>
          <p:nvPr>
            <p:ph type="ftr" sz="quarter" idx="11"/>
          </p:nvPr>
        </p:nvSpPr>
        <p:spPr>
          <a:xfrm>
            <a:off x="3276600" y="6172200"/>
            <a:ext cx="2438400" cy="384175"/>
          </a:xfrm>
          <a:prstGeom prst="rect">
            <a:avLst/>
          </a:prstGeom>
          <a:ln/>
        </p:spPr>
        <p:txBody>
          <a:bodyPr/>
          <a:lstStyle>
            <a:lvl1pPr>
              <a:defRPr/>
            </a:lvl1pPr>
          </a:lstStyle>
          <a:p>
            <a:pPr defTabSz="914400">
              <a:defRPr/>
            </a:pPr>
            <a:endParaRPr lang="es-ES" altLang="en-US">
              <a:solidFill>
                <a:srgbClr val="000000"/>
              </a:solidFill>
            </a:endParaRPr>
          </a:p>
        </p:txBody>
      </p:sp>
      <p:sp>
        <p:nvSpPr>
          <p:cNvPr id="6" name="Rectangle 6"/>
          <p:cNvSpPr>
            <a:spLocks noGrp="1" noChangeArrowheads="1"/>
          </p:cNvSpPr>
          <p:nvPr>
            <p:ph type="sldNum" sz="quarter" idx="12"/>
          </p:nvPr>
        </p:nvSpPr>
        <p:spPr>
          <a:xfrm>
            <a:off x="6553200" y="6243638"/>
            <a:ext cx="2133600" cy="457200"/>
          </a:xfrm>
          <a:prstGeom prst="rect">
            <a:avLst/>
          </a:prstGeom>
          <a:ln/>
        </p:spPr>
        <p:txBody>
          <a:bodyPr/>
          <a:lstStyle>
            <a:lvl1pPr>
              <a:defRPr/>
            </a:lvl1pPr>
          </a:lstStyle>
          <a:p>
            <a:pPr defTabSz="914400">
              <a:defRPr/>
            </a:pPr>
            <a:fld id="{2A705D54-9A3E-43BB-AE07-41CB0ED6EECA}" type="slidenum">
              <a:rPr lang="es-ES" altLang="en-US">
                <a:solidFill>
                  <a:srgbClr val="000000"/>
                </a:solidFill>
              </a:rPr>
              <a:pPr defTabSz="914400">
                <a:defRPr/>
              </a:pPr>
              <a:t>‹Nº›</a:t>
            </a:fld>
            <a:endParaRPr lang="es-ES" altLang="en-US">
              <a:solidFill>
                <a:srgbClr val="000000"/>
              </a:solidFill>
            </a:endParaRPr>
          </a:p>
        </p:txBody>
      </p:sp>
    </p:spTree>
    <p:extLst>
      <p:ext uri="{BB962C8B-B14F-4D97-AF65-F5344CB8AC3E}">
        <p14:creationId xmlns:p14="http://schemas.microsoft.com/office/powerpoint/2010/main" xmlns="" val="40631128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Only" preserve="1">
  <p:cSld name="Contenido">
    <p:spTree>
      <p:nvGrpSpPr>
        <p:cNvPr id="1" name=""/>
        <p:cNvGrpSpPr/>
        <p:nvPr/>
      </p:nvGrpSpPr>
      <p:grpSpPr>
        <a:xfrm>
          <a:off x="0" y="0"/>
          <a:ext cx="0" cy="0"/>
          <a:chOff x="0" y="0"/>
          <a:chExt cx="0" cy="0"/>
        </a:xfrm>
      </p:grpSpPr>
      <p:sp>
        <p:nvSpPr>
          <p:cNvPr id="2" name="1 Marcador de contenido"/>
          <p:cNvSpPr>
            <a:spLocks noGrp="1"/>
          </p:cNvSpPr>
          <p:nvPr>
            <p:ph/>
          </p:nvPr>
        </p:nvSpPr>
        <p:spPr>
          <a:xfrm>
            <a:off x="457200" y="274638"/>
            <a:ext cx="8458200" cy="5399087"/>
          </a:xfrm>
          <a:prstGeom prst="rect">
            <a:avLst/>
          </a:prstGeo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3" name="Rectangle 4"/>
          <p:cNvSpPr>
            <a:spLocks noGrp="1" noChangeArrowheads="1"/>
          </p:cNvSpPr>
          <p:nvPr>
            <p:ph type="dt" sz="half" idx="10"/>
          </p:nvPr>
        </p:nvSpPr>
        <p:spPr>
          <a:xfrm>
            <a:off x="457200" y="6243638"/>
            <a:ext cx="2133600" cy="457200"/>
          </a:xfrm>
          <a:prstGeom prst="rect">
            <a:avLst/>
          </a:prstGeom>
          <a:ln/>
        </p:spPr>
        <p:txBody>
          <a:bodyPr/>
          <a:lstStyle>
            <a:lvl1pPr>
              <a:defRPr/>
            </a:lvl1pPr>
          </a:lstStyle>
          <a:p>
            <a:pPr defTabSz="914400">
              <a:defRPr/>
            </a:pPr>
            <a:endParaRPr lang="es-ES" altLang="en-US">
              <a:solidFill>
                <a:srgbClr val="000000"/>
              </a:solidFill>
            </a:endParaRPr>
          </a:p>
        </p:txBody>
      </p:sp>
      <p:sp>
        <p:nvSpPr>
          <p:cNvPr id="4" name="Rectangle 5"/>
          <p:cNvSpPr>
            <a:spLocks noGrp="1" noChangeArrowheads="1"/>
          </p:cNvSpPr>
          <p:nvPr>
            <p:ph type="ftr" sz="quarter" idx="11"/>
          </p:nvPr>
        </p:nvSpPr>
        <p:spPr>
          <a:xfrm>
            <a:off x="3276600" y="6172200"/>
            <a:ext cx="2438400" cy="384175"/>
          </a:xfrm>
          <a:prstGeom prst="rect">
            <a:avLst/>
          </a:prstGeom>
          <a:ln/>
        </p:spPr>
        <p:txBody>
          <a:bodyPr/>
          <a:lstStyle>
            <a:lvl1pPr>
              <a:defRPr/>
            </a:lvl1pPr>
          </a:lstStyle>
          <a:p>
            <a:pPr defTabSz="914400">
              <a:defRPr/>
            </a:pPr>
            <a:endParaRPr lang="es-ES" altLang="en-US">
              <a:solidFill>
                <a:srgbClr val="000000"/>
              </a:solidFill>
            </a:endParaRPr>
          </a:p>
        </p:txBody>
      </p:sp>
      <p:sp>
        <p:nvSpPr>
          <p:cNvPr id="5" name="Rectangle 6"/>
          <p:cNvSpPr>
            <a:spLocks noGrp="1" noChangeArrowheads="1"/>
          </p:cNvSpPr>
          <p:nvPr>
            <p:ph type="sldNum" sz="quarter" idx="12"/>
          </p:nvPr>
        </p:nvSpPr>
        <p:spPr>
          <a:xfrm>
            <a:off x="6553200" y="6243638"/>
            <a:ext cx="2133600" cy="457200"/>
          </a:xfrm>
          <a:prstGeom prst="rect">
            <a:avLst/>
          </a:prstGeom>
          <a:ln/>
        </p:spPr>
        <p:txBody>
          <a:bodyPr/>
          <a:lstStyle>
            <a:lvl1pPr>
              <a:defRPr/>
            </a:lvl1pPr>
          </a:lstStyle>
          <a:p>
            <a:pPr defTabSz="914400">
              <a:defRPr/>
            </a:pPr>
            <a:fld id="{085E8FDE-1204-4C8D-8B5B-D5C786FC594C}" type="slidenum">
              <a:rPr lang="es-ES" altLang="en-US">
                <a:solidFill>
                  <a:srgbClr val="000000"/>
                </a:solidFill>
              </a:rPr>
              <a:pPr defTabSz="914400">
                <a:defRPr/>
              </a:pPr>
              <a:t>‹Nº›</a:t>
            </a:fld>
            <a:endParaRPr lang="es-ES" altLang="en-US">
              <a:solidFill>
                <a:srgbClr val="000000"/>
              </a:solidFill>
            </a:endParaRPr>
          </a:p>
        </p:txBody>
      </p:sp>
    </p:spTree>
    <p:extLst>
      <p:ext uri="{BB962C8B-B14F-4D97-AF65-F5344CB8AC3E}">
        <p14:creationId xmlns:p14="http://schemas.microsoft.com/office/powerpoint/2010/main" xmlns="" val="21324715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bl" preserve="1">
  <p:cSld name="Título y tabla">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smtClean="0"/>
              <a:t>Haga clic para modificar el estilo de título del patrón</a:t>
            </a:r>
            <a:endParaRPr lang="es-CO"/>
          </a:p>
        </p:txBody>
      </p:sp>
      <p:sp>
        <p:nvSpPr>
          <p:cNvPr id="3" name="2 Marcador de tabla"/>
          <p:cNvSpPr>
            <a:spLocks noGrp="1"/>
          </p:cNvSpPr>
          <p:nvPr>
            <p:ph type="tbl" idx="1"/>
          </p:nvPr>
        </p:nvSpPr>
        <p:spPr>
          <a:xfrm>
            <a:off x="685800" y="1143000"/>
            <a:ext cx="8229600" cy="4530725"/>
          </a:xfrm>
          <a:prstGeom prst="rect">
            <a:avLst/>
          </a:prstGeom>
        </p:spPr>
        <p:txBody>
          <a:bodyPr/>
          <a:lstStyle/>
          <a:p>
            <a:pPr lvl="0"/>
            <a:endParaRPr lang="es-CO" noProof="0" smtClean="0"/>
          </a:p>
        </p:txBody>
      </p:sp>
      <p:sp>
        <p:nvSpPr>
          <p:cNvPr id="4" name="Rectangle 4"/>
          <p:cNvSpPr>
            <a:spLocks noGrp="1" noChangeArrowheads="1"/>
          </p:cNvSpPr>
          <p:nvPr>
            <p:ph type="dt" sz="half" idx="10"/>
          </p:nvPr>
        </p:nvSpPr>
        <p:spPr>
          <a:xfrm>
            <a:off x="457200" y="6243638"/>
            <a:ext cx="2133600" cy="457200"/>
          </a:xfrm>
          <a:prstGeom prst="rect">
            <a:avLst/>
          </a:prstGeom>
          <a:ln/>
        </p:spPr>
        <p:txBody>
          <a:bodyPr/>
          <a:lstStyle>
            <a:lvl1pPr>
              <a:defRPr/>
            </a:lvl1pPr>
          </a:lstStyle>
          <a:p>
            <a:pPr defTabSz="914400">
              <a:defRPr/>
            </a:pPr>
            <a:endParaRPr lang="es-ES" altLang="en-US">
              <a:solidFill>
                <a:srgbClr val="000000"/>
              </a:solidFill>
            </a:endParaRPr>
          </a:p>
        </p:txBody>
      </p:sp>
      <p:sp>
        <p:nvSpPr>
          <p:cNvPr id="5" name="Rectangle 5"/>
          <p:cNvSpPr>
            <a:spLocks noGrp="1" noChangeArrowheads="1"/>
          </p:cNvSpPr>
          <p:nvPr>
            <p:ph type="ftr" sz="quarter" idx="11"/>
          </p:nvPr>
        </p:nvSpPr>
        <p:spPr>
          <a:xfrm>
            <a:off x="3276600" y="6172200"/>
            <a:ext cx="2438400" cy="384175"/>
          </a:xfrm>
          <a:prstGeom prst="rect">
            <a:avLst/>
          </a:prstGeom>
          <a:ln/>
        </p:spPr>
        <p:txBody>
          <a:bodyPr/>
          <a:lstStyle>
            <a:lvl1pPr>
              <a:defRPr/>
            </a:lvl1pPr>
          </a:lstStyle>
          <a:p>
            <a:pPr defTabSz="914400">
              <a:defRPr/>
            </a:pPr>
            <a:endParaRPr lang="es-ES" altLang="en-US">
              <a:solidFill>
                <a:srgbClr val="000000"/>
              </a:solidFill>
            </a:endParaRPr>
          </a:p>
        </p:txBody>
      </p:sp>
      <p:sp>
        <p:nvSpPr>
          <p:cNvPr id="6" name="Rectangle 6"/>
          <p:cNvSpPr>
            <a:spLocks noGrp="1" noChangeArrowheads="1"/>
          </p:cNvSpPr>
          <p:nvPr>
            <p:ph type="sldNum" sz="quarter" idx="12"/>
          </p:nvPr>
        </p:nvSpPr>
        <p:spPr>
          <a:xfrm>
            <a:off x="6553200" y="6243638"/>
            <a:ext cx="2133600" cy="457200"/>
          </a:xfrm>
          <a:prstGeom prst="rect">
            <a:avLst/>
          </a:prstGeom>
          <a:ln/>
        </p:spPr>
        <p:txBody>
          <a:bodyPr/>
          <a:lstStyle>
            <a:lvl1pPr>
              <a:defRPr/>
            </a:lvl1pPr>
          </a:lstStyle>
          <a:p>
            <a:pPr defTabSz="914400">
              <a:defRPr/>
            </a:pPr>
            <a:fld id="{103B2B1D-8D8E-4B81-8A47-CB42AF35A774}" type="slidenum">
              <a:rPr lang="es-ES" altLang="en-US">
                <a:solidFill>
                  <a:srgbClr val="000000"/>
                </a:solidFill>
              </a:rPr>
              <a:pPr defTabSz="914400">
                <a:defRPr/>
              </a:pPr>
              <a:t>‹Nº›</a:t>
            </a:fld>
            <a:endParaRPr lang="es-ES" altLang="en-US">
              <a:solidFill>
                <a:srgbClr val="000000"/>
              </a:solidFill>
            </a:endParaRPr>
          </a:p>
        </p:txBody>
      </p:sp>
    </p:spTree>
    <p:extLst>
      <p:ext uri="{BB962C8B-B14F-4D97-AF65-F5344CB8AC3E}">
        <p14:creationId xmlns:p14="http://schemas.microsoft.com/office/powerpoint/2010/main" xmlns="" val="20554096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chart" preserve="1">
  <p:cSld name="Título y gráfic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smtClean="0"/>
              <a:t>Haga clic para modificar el estilo de título del patrón</a:t>
            </a:r>
            <a:endParaRPr lang="es-CO"/>
          </a:p>
        </p:txBody>
      </p:sp>
      <p:sp>
        <p:nvSpPr>
          <p:cNvPr id="3" name="2 Marcador de gráfico"/>
          <p:cNvSpPr>
            <a:spLocks noGrp="1"/>
          </p:cNvSpPr>
          <p:nvPr>
            <p:ph type="chart" idx="1"/>
          </p:nvPr>
        </p:nvSpPr>
        <p:spPr>
          <a:xfrm>
            <a:off x="685800" y="1143000"/>
            <a:ext cx="8229600" cy="4530725"/>
          </a:xfrm>
          <a:prstGeom prst="rect">
            <a:avLst/>
          </a:prstGeom>
        </p:spPr>
        <p:txBody>
          <a:bodyPr/>
          <a:lstStyle/>
          <a:p>
            <a:pPr lvl="0"/>
            <a:endParaRPr lang="es-CO" noProof="0" smtClean="0"/>
          </a:p>
        </p:txBody>
      </p:sp>
      <p:sp>
        <p:nvSpPr>
          <p:cNvPr id="4" name="Rectangle 4"/>
          <p:cNvSpPr>
            <a:spLocks noGrp="1" noChangeArrowheads="1"/>
          </p:cNvSpPr>
          <p:nvPr>
            <p:ph type="dt" sz="half" idx="10"/>
          </p:nvPr>
        </p:nvSpPr>
        <p:spPr>
          <a:xfrm>
            <a:off x="457200" y="6243638"/>
            <a:ext cx="2133600" cy="457200"/>
          </a:xfrm>
          <a:prstGeom prst="rect">
            <a:avLst/>
          </a:prstGeom>
          <a:ln/>
        </p:spPr>
        <p:txBody>
          <a:bodyPr/>
          <a:lstStyle>
            <a:lvl1pPr>
              <a:defRPr/>
            </a:lvl1pPr>
          </a:lstStyle>
          <a:p>
            <a:pPr defTabSz="914400">
              <a:defRPr/>
            </a:pPr>
            <a:endParaRPr lang="es-ES" altLang="en-US">
              <a:solidFill>
                <a:srgbClr val="000000"/>
              </a:solidFill>
            </a:endParaRPr>
          </a:p>
        </p:txBody>
      </p:sp>
      <p:sp>
        <p:nvSpPr>
          <p:cNvPr id="5" name="Rectangle 5"/>
          <p:cNvSpPr>
            <a:spLocks noGrp="1" noChangeArrowheads="1"/>
          </p:cNvSpPr>
          <p:nvPr>
            <p:ph type="ftr" sz="quarter" idx="11"/>
          </p:nvPr>
        </p:nvSpPr>
        <p:spPr>
          <a:xfrm>
            <a:off x="3276600" y="6172200"/>
            <a:ext cx="2438400" cy="384175"/>
          </a:xfrm>
          <a:prstGeom prst="rect">
            <a:avLst/>
          </a:prstGeom>
          <a:ln/>
        </p:spPr>
        <p:txBody>
          <a:bodyPr/>
          <a:lstStyle>
            <a:lvl1pPr>
              <a:defRPr/>
            </a:lvl1pPr>
          </a:lstStyle>
          <a:p>
            <a:pPr defTabSz="914400">
              <a:defRPr/>
            </a:pPr>
            <a:endParaRPr lang="es-ES" altLang="en-US">
              <a:solidFill>
                <a:srgbClr val="000000"/>
              </a:solidFill>
            </a:endParaRPr>
          </a:p>
        </p:txBody>
      </p:sp>
      <p:sp>
        <p:nvSpPr>
          <p:cNvPr id="6" name="Rectangle 6"/>
          <p:cNvSpPr>
            <a:spLocks noGrp="1" noChangeArrowheads="1"/>
          </p:cNvSpPr>
          <p:nvPr>
            <p:ph type="sldNum" sz="quarter" idx="12"/>
          </p:nvPr>
        </p:nvSpPr>
        <p:spPr>
          <a:xfrm>
            <a:off x="6553200" y="6243638"/>
            <a:ext cx="2133600" cy="457200"/>
          </a:xfrm>
          <a:prstGeom prst="rect">
            <a:avLst/>
          </a:prstGeom>
          <a:ln/>
        </p:spPr>
        <p:txBody>
          <a:bodyPr/>
          <a:lstStyle>
            <a:lvl1pPr>
              <a:defRPr/>
            </a:lvl1pPr>
          </a:lstStyle>
          <a:p>
            <a:pPr defTabSz="914400">
              <a:defRPr/>
            </a:pPr>
            <a:fld id="{C54A47C5-8B65-484F-AFB5-B5205D241DC4}" type="slidenum">
              <a:rPr lang="es-ES" altLang="en-US">
                <a:solidFill>
                  <a:srgbClr val="000000"/>
                </a:solidFill>
              </a:rPr>
              <a:pPr defTabSz="914400">
                <a:defRPr/>
              </a:pPr>
              <a:t>‹Nº›</a:t>
            </a:fld>
            <a:endParaRPr lang="es-ES" altLang="en-US">
              <a:solidFill>
                <a:srgbClr val="000000"/>
              </a:solidFill>
            </a:endParaRPr>
          </a:p>
        </p:txBody>
      </p:sp>
    </p:spTree>
    <p:extLst>
      <p:ext uri="{BB962C8B-B14F-4D97-AF65-F5344CB8AC3E}">
        <p14:creationId xmlns:p14="http://schemas.microsoft.com/office/powerpoint/2010/main" xmlns="" val="18802007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AndTx" preserve="1">
  <p:cSld name="Título, objetos y text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dirty="0" smtClean="0"/>
              <a:t>Haga clic para modificar el estilo de título del patrón</a:t>
            </a:r>
            <a:endParaRPr lang="es-CO" dirty="0"/>
          </a:p>
        </p:txBody>
      </p:sp>
      <p:sp>
        <p:nvSpPr>
          <p:cNvPr id="3" name="2 Marcador de contenido"/>
          <p:cNvSpPr>
            <a:spLocks noGrp="1"/>
          </p:cNvSpPr>
          <p:nvPr>
            <p:ph sz="half" idx="1"/>
          </p:nvPr>
        </p:nvSpPr>
        <p:spPr>
          <a:xfrm>
            <a:off x="685800" y="1143000"/>
            <a:ext cx="4038600" cy="4530725"/>
          </a:xfrm>
          <a:prstGeom prst="rect">
            <a:avLst/>
          </a:prstGeo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3 Marcador de texto"/>
          <p:cNvSpPr>
            <a:spLocks noGrp="1"/>
          </p:cNvSpPr>
          <p:nvPr>
            <p:ph type="body" sz="half" idx="2"/>
          </p:nvPr>
        </p:nvSpPr>
        <p:spPr>
          <a:xfrm>
            <a:off x="4876800" y="1143000"/>
            <a:ext cx="4038600" cy="4530725"/>
          </a:xfrm>
          <a:prstGeom prst="rect">
            <a:avLst/>
          </a:prstGeo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5" name="Rectangle 4"/>
          <p:cNvSpPr>
            <a:spLocks noGrp="1" noChangeArrowheads="1"/>
          </p:cNvSpPr>
          <p:nvPr>
            <p:ph type="dt" sz="half" idx="10"/>
          </p:nvPr>
        </p:nvSpPr>
        <p:spPr>
          <a:xfrm>
            <a:off x="457200" y="6243638"/>
            <a:ext cx="2133600" cy="457200"/>
          </a:xfrm>
          <a:prstGeom prst="rect">
            <a:avLst/>
          </a:prstGeom>
          <a:ln/>
        </p:spPr>
        <p:txBody>
          <a:bodyPr/>
          <a:lstStyle>
            <a:lvl1pPr>
              <a:defRPr/>
            </a:lvl1pPr>
          </a:lstStyle>
          <a:p>
            <a:pPr defTabSz="914400">
              <a:defRPr/>
            </a:pPr>
            <a:endParaRPr lang="es-ES" altLang="en-US">
              <a:solidFill>
                <a:srgbClr val="000000"/>
              </a:solidFill>
            </a:endParaRPr>
          </a:p>
        </p:txBody>
      </p:sp>
      <p:sp>
        <p:nvSpPr>
          <p:cNvPr id="6" name="Rectangle 5"/>
          <p:cNvSpPr>
            <a:spLocks noGrp="1" noChangeArrowheads="1"/>
          </p:cNvSpPr>
          <p:nvPr>
            <p:ph type="ftr" sz="quarter" idx="11"/>
          </p:nvPr>
        </p:nvSpPr>
        <p:spPr>
          <a:xfrm>
            <a:off x="3276600" y="6172200"/>
            <a:ext cx="2438400" cy="384175"/>
          </a:xfrm>
          <a:prstGeom prst="rect">
            <a:avLst/>
          </a:prstGeom>
          <a:ln/>
        </p:spPr>
        <p:txBody>
          <a:bodyPr/>
          <a:lstStyle>
            <a:lvl1pPr>
              <a:defRPr/>
            </a:lvl1pPr>
          </a:lstStyle>
          <a:p>
            <a:pPr defTabSz="914400">
              <a:defRPr/>
            </a:pPr>
            <a:endParaRPr lang="es-ES" altLang="en-US">
              <a:solidFill>
                <a:srgbClr val="000000"/>
              </a:solidFill>
            </a:endParaRPr>
          </a:p>
        </p:txBody>
      </p:sp>
      <p:sp>
        <p:nvSpPr>
          <p:cNvPr id="7" name="Rectangle 6"/>
          <p:cNvSpPr>
            <a:spLocks noGrp="1" noChangeArrowheads="1"/>
          </p:cNvSpPr>
          <p:nvPr>
            <p:ph type="sldNum" sz="quarter" idx="12"/>
          </p:nvPr>
        </p:nvSpPr>
        <p:spPr>
          <a:xfrm>
            <a:off x="6553200" y="6243638"/>
            <a:ext cx="2133600" cy="457200"/>
          </a:xfrm>
          <a:prstGeom prst="rect">
            <a:avLst/>
          </a:prstGeom>
          <a:ln/>
        </p:spPr>
        <p:txBody>
          <a:bodyPr/>
          <a:lstStyle>
            <a:lvl1pPr>
              <a:defRPr/>
            </a:lvl1pPr>
          </a:lstStyle>
          <a:p>
            <a:pPr defTabSz="914400">
              <a:defRPr/>
            </a:pPr>
            <a:fld id="{D5195E0F-ED9A-4445-8316-8C3549448B72}" type="slidenum">
              <a:rPr lang="es-ES" altLang="en-US">
                <a:solidFill>
                  <a:srgbClr val="000000"/>
                </a:solidFill>
              </a:rPr>
              <a:pPr defTabSz="914400">
                <a:defRPr/>
              </a:pPr>
              <a:t>‹Nº›</a:t>
            </a:fld>
            <a:endParaRPr lang="es-ES" altLang="en-US">
              <a:solidFill>
                <a:srgbClr val="000000"/>
              </a:solidFill>
            </a:endParaRPr>
          </a:p>
        </p:txBody>
      </p:sp>
    </p:spTree>
    <p:extLst>
      <p:ext uri="{BB962C8B-B14F-4D97-AF65-F5344CB8AC3E}">
        <p14:creationId xmlns:p14="http://schemas.microsoft.com/office/powerpoint/2010/main" xmlns="" val="39991985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1331640" y="825786"/>
            <a:ext cx="6621047" cy="1143000"/>
          </a:xfrm>
          <a:prstGeom prst="rect">
            <a:avLst/>
          </a:prstGeom>
        </p:spPr>
        <p:txBody>
          <a:bodyPr/>
          <a:lstStyle>
            <a:lvl1pPr algn="l">
              <a:defRPr sz="4400"/>
            </a:lvl1pPr>
          </a:lstStyle>
          <a:p>
            <a:r>
              <a:rPr lang="es-ES" smtClean="0"/>
              <a:t>Haga clic para modificar el estilo de título del patrón</a:t>
            </a:r>
            <a:endParaRPr lang="pt-BR" dirty="0" smtClean="0"/>
          </a:p>
        </p:txBody>
      </p:sp>
      <p:sp>
        <p:nvSpPr>
          <p:cNvPr id="3" name="2 Marcador de contenido"/>
          <p:cNvSpPr>
            <a:spLocks noGrp="1"/>
          </p:cNvSpPr>
          <p:nvPr>
            <p:ph idx="1"/>
          </p:nvPr>
        </p:nvSpPr>
        <p:spPr>
          <a:xfrm>
            <a:off x="457200" y="1988841"/>
            <a:ext cx="8229600" cy="3888431"/>
          </a:xfrm>
          <a:prstGeom prst="rect">
            <a:avLst/>
          </a:prstGeom>
        </p:spPr>
        <p:txBody>
          <a:bodyPr/>
          <a:lstStyle/>
          <a:p>
            <a:pPr lvl="0"/>
            <a:r>
              <a:rPr lang="es-ES" dirty="0" smtClean="0"/>
              <a:t>Haga clic para modificar el estilo de texto del patrón</a:t>
            </a:r>
          </a:p>
          <a:p>
            <a:pPr lvl="1"/>
            <a:r>
              <a:rPr lang="es-ES" dirty="0" smtClean="0"/>
              <a:t>Segundo nivel</a:t>
            </a:r>
          </a:p>
          <a:p>
            <a:pPr lvl="2"/>
            <a:r>
              <a:rPr lang="es-ES" dirty="0" smtClean="0"/>
              <a:t>Tercer nivel</a:t>
            </a:r>
          </a:p>
          <a:p>
            <a:pPr lvl="3"/>
            <a:r>
              <a:rPr lang="es-ES" dirty="0" smtClean="0"/>
              <a:t>Cuarto nivel</a:t>
            </a:r>
          </a:p>
          <a:p>
            <a:pPr lvl="4"/>
            <a:r>
              <a:rPr lang="es-ES" dirty="0" smtClean="0"/>
              <a:t>Quinto nivel</a:t>
            </a:r>
            <a:endParaRPr lang="es-CO" dirty="0"/>
          </a:p>
        </p:txBody>
      </p:sp>
    </p:spTree>
    <p:extLst>
      <p:ext uri="{BB962C8B-B14F-4D97-AF65-F5344CB8AC3E}">
        <p14:creationId xmlns:p14="http://schemas.microsoft.com/office/powerpoint/2010/main" xmlns="" val="12694312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smtClean="0"/>
              <a:t>Haga clic para modificar el estilo de título del patrón</a:t>
            </a:r>
            <a:endParaRPr lang="es-CO"/>
          </a:p>
        </p:txBody>
      </p:sp>
      <p:sp>
        <p:nvSpPr>
          <p:cNvPr id="3" name="3 Marcador de fecha"/>
          <p:cNvSpPr>
            <a:spLocks noGrp="1"/>
          </p:cNvSpPr>
          <p:nvPr>
            <p:ph type="dt" sz="half" idx="10"/>
          </p:nvPr>
        </p:nvSpPr>
        <p:spPr>
          <a:xfrm>
            <a:off x="457200" y="6356350"/>
            <a:ext cx="2133600" cy="365125"/>
          </a:xfrm>
          <a:prstGeom prst="rect">
            <a:avLst/>
          </a:prstGeom>
        </p:spPr>
        <p:txBody>
          <a:bodyPr/>
          <a:lstStyle>
            <a:lvl1pPr eaLnBrk="1" hangingPunct="1">
              <a:defRPr>
                <a:solidFill>
                  <a:prstClr val="black"/>
                </a:solidFill>
                <a:latin typeface="Arial" charset="0"/>
              </a:defRPr>
            </a:lvl1pPr>
          </a:lstStyle>
          <a:p>
            <a:pPr defTabSz="914400">
              <a:defRPr/>
            </a:pPr>
            <a:fld id="{AA82EF96-E7EA-44F8-B4B4-37A4DE57B3EB}" type="datetimeFigureOut">
              <a:rPr lang="es-CO"/>
              <a:pPr defTabSz="914400">
                <a:defRPr/>
              </a:pPr>
              <a:t>05/01/2015</a:t>
            </a:fld>
            <a:endParaRPr lang="es-CO" dirty="0"/>
          </a:p>
        </p:txBody>
      </p:sp>
      <p:sp>
        <p:nvSpPr>
          <p:cNvPr id="4" name="4 Marcador de pie de página"/>
          <p:cNvSpPr>
            <a:spLocks noGrp="1"/>
          </p:cNvSpPr>
          <p:nvPr>
            <p:ph type="ftr" sz="quarter" idx="11"/>
          </p:nvPr>
        </p:nvSpPr>
        <p:spPr>
          <a:xfrm>
            <a:off x="3124200" y="6356350"/>
            <a:ext cx="2895600" cy="365125"/>
          </a:xfrm>
          <a:prstGeom prst="rect">
            <a:avLst/>
          </a:prstGeom>
        </p:spPr>
        <p:txBody>
          <a:bodyPr/>
          <a:lstStyle>
            <a:lvl1pPr eaLnBrk="1" hangingPunct="1">
              <a:defRPr>
                <a:solidFill>
                  <a:prstClr val="black"/>
                </a:solidFill>
                <a:latin typeface="Arial" charset="0"/>
              </a:defRPr>
            </a:lvl1pPr>
          </a:lstStyle>
          <a:p>
            <a:pPr defTabSz="914400">
              <a:defRPr/>
            </a:pPr>
            <a:endParaRPr lang="es-CO"/>
          </a:p>
        </p:txBody>
      </p:sp>
      <p:sp>
        <p:nvSpPr>
          <p:cNvPr id="5" name="5 Marcador de número de diapositiva"/>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Arial" charset="0"/>
              </a:defRPr>
            </a:lvl1pPr>
          </a:lstStyle>
          <a:p>
            <a:pPr defTabSz="914400">
              <a:defRPr/>
            </a:pPr>
            <a:fld id="{8B6D0844-4D69-411E-8265-225769DF9831}" type="slidenum">
              <a:rPr lang="es-CO" altLang="es-CO"/>
              <a:pPr defTabSz="914400">
                <a:defRPr/>
              </a:pPr>
              <a:t>‹Nº›</a:t>
            </a:fld>
            <a:endParaRPr lang="es-CO" altLang="es-CO"/>
          </a:p>
        </p:txBody>
      </p:sp>
    </p:spTree>
    <p:extLst>
      <p:ext uri="{BB962C8B-B14F-4D97-AF65-F5344CB8AC3E}">
        <p14:creationId xmlns:p14="http://schemas.microsoft.com/office/powerpoint/2010/main" xmlns="" val="30839656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a:xfrm>
            <a:off x="457200" y="6519863"/>
            <a:ext cx="2133600" cy="365125"/>
          </a:xfrm>
          <a:prstGeom prst="rect">
            <a:avLst/>
          </a:prstGeom>
        </p:spPr>
        <p:txBody>
          <a:bodyPr/>
          <a:lstStyle/>
          <a:p>
            <a:fld id="{F832275E-21E3-43F8-92EB-29FD3500C798}" type="datetimeFigureOut">
              <a:rPr lang="es-CO">
                <a:solidFill>
                  <a:prstClr val="black">
                    <a:tint val="75000"/>
                  </a:prstClr>
                </a:solidFill>
              </a:rPr>
              <a:pPr/>
              <a:t>05/01/2015</a:t>
            </a:fld>
            <a:endParaRPr lang="es-CO">
              <a:solidFill>
                <a:prstClr val="black">
                  <a:tint val="75000"/>
                </a:prstClr>
              </a:solidFill>
            </a:endParaRPr>
          </a:p>
        </p:txBody>
      </p:sp>
      <p:sp>
        <p:nvSpPr>
          <p:cNvPr id="3" name="2 Marcador de pie de página"/>
          <p:cNvSpPr>
            <a:spLocks noGrp="1"/>
          </p:cNvSpPr>
          <p:nvPr>
            <p:ph type="ftr" sz="quarter" idx="11"/>
          </p:nvPr>
        </p:nvSpPr>
        <p:spPr>
          <a:xfrm>
            <a:off x="3124200" y="6519863"/>
            <a:ext cx="2895600" cy="365125"/>
          </a:xfrm>
          <a:prstGeom prst="rect">
            <a:avLst/>
          </a:prstGeom>
        </p:spPr>
        <p:txBody>
          <a:bodyPr/>
          <a:lstStyle/>
          <a:p>
            <a:endParaRPr lang="es-CO">
              <a:solidFill>
                <a:prstClr val="black">
                  <a:tint val="75000"/>
                </a:prstClr>
              </a:solidFill>
            </a:endParaRPr>
          </a:p>
        </p:txBody>
      </p:sp>
      <p:sp>
        <p:nvSpPr>
          <p:cNvPr id="4" name="3 Marcador de número de diapositiva"/>
          <p:cNvSpPr>
            <a:spLocks noGrp="1"/>
          </p:cNvSpPr>
          <p:nvPr>
            <p:ph type="sldNum" sz="quarter" idx="12"/>
          </p:nvPr>
        </p:nvSpPr>
        <p:spPr>
          <a:xfrm>
            <a:off x="6553200" y="6519863"/>
            <a:ext cx="2133600" cy="365125"/>
          </a:xfrm>
          <a:prstGeom prst="rect">
            <a:avLst/>
          </a:prstGeom>
        </p:spPr>
        <p:txBody>
          <a:bodyPr/>
          <a:lstStyle/>
          <a:p>
            <a:fld id="{624A7EF3-AF75-4854-BBCB-BDC0F56885BD}" type="slidenum">
              <a:rPr lang="es-CO">
                <a:solidFill>
                  <a:prstClr val="black">
                    <a:tint val="75000"/>
                  </a:prstClr>
                </a:solidFill>
              </a:rPr>
              <a:pPr/>
              <a:t>‹Nº›</a:t>
            </a:fld>
            <a:endParaRPr lang="es-CO">
              <a:solidFill>
                <a:prstClr val="black">
                  <a:tint val="75000"/>
                </a:prstClr>
              </a:solidFill>
            </a:endParaRPr>
          </a:p>
        </p:txBody>
      </p:sp>
    </p:spTree>
    <p:extLst>
      <p:ext uri="{BB962C8B-B14F-4D97-AF65-F5344CB8AC3E}">
        <p14:creationId xmlns:p14="http://schemas.microsoft.com/office/powerpoint/2010/main" xmlns="" val="40172570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1331640" y="825786"/>
            <a:ext cx="6621047" cy="1143000"/>
          </a:xfrm>
          <a:prstGeom prst="rect">
            <a:avLst/>
          </a:prstGeom>
        </p:spPr>
        <p:txBody>
          <a:bodyPr/>
          <a:lstStyle>
            <a:lvl1pPr algn="l">
              <a:defRPr sz="4400"/>
            </a:lvl1pPr>
          </a:lstStyle>
          <a:p>
            <a:r>
              <a:rPr lang="es-ES" smtClean="0"/>
              <a:t>Haga clic para modificar el estilo de título del patrón</a:t>
            </a:r>
            <a:endParaRPr lang="pt-BR" dirty="0" smtClean="0"/>
          </a:p>
        </p:txBody>
      </p:sp>
      <p:sp>
        <p:nvSpPr>
          <p:cNvPr id="3" name="2 Marcador de contenido"/>
          <p:cNvSpPr>
            <a:spLocks noGrp="1"/>
          </p:cNvSpPr>
          <p:nvPr>
            <p:ph idx="1"/>
          </p:nvPr>
        </p:nvSpPr>
        <p:spPr>
          <a:xfrm>
            <a:off x="457200" y="1988841"/>
            <a:ext cx="8229600" cy="3888431"/>
          </a:xfrm>
          <a:prstGeom prst="rect">
            <a:avLst/>
          </a:prstGeom>
        </p:spPr>
        <p:txBody>
          <a:bodyPr/>
          <a:lstStyle/>
          <a:p>
            <a:pPr lvl="0"/>
            <a:r>
              <a:rPr lang="es-ES" dirty="0" smtClean="0"/>
              <a:t>Haga clic para modificar el estilo de texto del patrón</a:t>
            </a:r>
          </a:p>
          <a:p>
            <a:pPr lvl="1"/>
            <a:r>
              <a:rPr lang="es-ES" dirty="0" smtClean="0"/>
              <a:t>Segundo nivel</a:t>
            </a:r>
          </a:p>
          <a:p>
            <a:pPr lvl="2"/>
            <a:r>
              <a:rPr lang="es-ES" dirty="0" smtClean="0"/>
              <a:t>Tercer nivel</a:t>
            </a:r>
          </a:p>
          <a:p>
            <a:pPr lvl="3"/>
            <a:r>
              <a:rPr lang="es-ES" dirty="0" smtClean="0"/>
              <a:t>Cuarto nivel</a:t>
            </a:r>
          </a:p>
          <a:p>
            <a:pPr lvl="4"/>
            <a:r>
              <a:rPr lang="es-ES" dirty="0" smtClean="0"/>
              <a:t>Quinto nivel</a:t>
            </a:r>
            <a:endParaRPr lang="es-CO" dirty="0"/>
          </a:p>
        </p:txBody>
      </p:sp>
    </p:spTree>
    <p:extLst>
      <p:ext uri="{BB962C8B-B14F-4D97-AF65-F5344CB8AC3E}">
        <p14:creationId xmlns:p14="http://schemas.microsoft.com/office/powerpoint/2010/main" xmlns="" val="12694312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smtClean="0"/>
              <a:t>Haga clic para modificar el estilo de título del patrón</a:t>
            </a:r>
            <a:endParaRPr lang="es-CO"/>
          </a:p>
        </p:txBody>
      </p:sp>
      <p:sp>
        <p:nvSpPr>
          <p:cNvPr id="3" name="3 Marcador de fecha"/>
          <p:cNvSpPr>
            <a:spLocks noGrp="1"/>
          </p:cNvSpPr>
          <p:nvPr>
            <p:ph type="dt" sz="half" idx="10"/>
          </p:nvPr>
        </p:nvSpPr>
        <p:spPr>
          <a:xfrm>
            <a:off x="457200" y="6356350"/>
            <a:ext cx="2133600" cy="365125"/>
          </a:xfrm>
          <a:prstGeom prst="rect">
            <a:avLst/>
          </a:prstGeom>
        </p:spPr>
        <p:txBody>
          <a:bodyPr/>
          <a:lstStyle>
            <a:lvl1pPr eaLnBrk="1" hangingPunct="1">
              <a:defRPr>
                <a:solidFill>
                  <a:prstClr val="black"/>
                </a:solidFill>
                <a:latin typeface="Arial" charset="0"/>
              </a:defRPr>
            </a:lvl1pPr>
          </a:lstStyle>
          <a:p>
            <a:pPr defTabSz="914400">
              <a:defRPr/>
            </a:pPr>
            <a:fld id="{AA82EF96-E7EA-44F8-B4B4-37A4DE57B3EB}" type="datetimeFigureOut">
              <a:rPr lang="es-CO"/>
              <a:pPr defTabSz="914400">
                <a:defRPr/>
              </a:pPr>
              <a:t>05/01/2015</a:t>
            </a:fld>
            <a:endParaRPr lang="es-CO" dirty="0"/>
          </a:p>
        </p:txBody>
      </p:sp>
      <p:sp>
        <p:nvSpPr>
          <p:cNvPr id="4" name="4 Marcador de pie de página"/>
          <p:cNvSpPr>
            <a:spLocks noGrp="1"/>
          </p:cNvSpPr>
          <p:nvPr>
            <p:ph type="ftr" sz="quarter" idx="11"/>
          </p:nvPr>
        </p:nvSpPr>
        <p:spPr>
          <a:xfrm>
            <a:off x="3124200" y="6356350"/>
            <a:ext cx="2895600" cy="365125"/>
          </a:xfrm>
          <a:prstGeom prst="rect">
            <a:avLst/>
          </a:prstGeom>
        </p:spPr>
        <p:txBody>
          <a:bodyPr/>
          <a:lstStyle>
            <a:lvl1pPr eaLnBrk="1" hangingPunct="1">
              <a:defRPr>
                <a:solidFill>
                  <a:prstClr val="black"/>
                </a:solidFill>
                <a:latin typeface="Arial" charset="0"/>
              </a:defRPr>
            </a:lvl1pPr>
          </a:lstStyle>
          <a:p>
            <a:pPr defTabSz="914400">
              <a:defRPr/>
            </a:pPr>
            <a:endParaRPr lang="es-CO"/>
          </a:p>
        </p:txBody>
      </p:sp>
      <p:sp>
        <p:nvSpPr>
          <p:cNvPr id="5" name="5 Marcador de número de diapositiva"/>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Arial" charset="0"/>
              </a:defRPr>
            </a:lvl1pPr>
          </a:lstStyle>
          <a:p>
            <a:pPr defTabSz="914400">
              <a:defRPr/>
            </a:pPr>
            <a:fld id="{8B6D0844-4D69-411E-8265-225769DF9831}" type="slidenum">
              <a:rPr lang="es-CO" altLang="es-CO"/>
              <a:pPr defTabSz="914400">
                <a:defRPr/>
              </a:pPr>
              <a:t>‹Nº›</a:t>
            </a:fld>
            <a:endParaRPr lang="es-CO" altLang="es-CO"/>
          </a:p>
        </p:txBody>
      </p:sp>
    </p:spTree>
    <p:extLst>
      <p:ext uri="{BB962C8B-B14F-4D97-AF65-F5344CB8AC3E}">
        <p14:creationId xmlns:p14="http://schemas.microsoft.com/office/powerpoint/2010/main" xmlns="" val="30797460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2.xml"/><Relationship Id="rId1" Type="http://schemas.openxmlformats.org/officeDocument/2006/relationships/slideLayout" Target="../slideLayouts/slideLayout5.xml"/><Relationship Id="rId5" Type="http://schemas.openxmlformats.org/officeDocument/2006/relationships/image" Target="../media/image5.png"/><Relationship Id="rId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8.xml"/><Relationship Id="rId7" Type="http://schemas.openxmlformats.org/officeDocument/2006/relationships/image" Target="../media/image2.png"/><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image" Target="../media/image4.png"/><Relationship Id="rId5" Type="http://schemas.openxmlformats.org/officeDocument/2006/relationships/theme" Target="../theme/theme3.xml"/><Relationship Id="rId4" Type="http://schemas.openxmlformats.org/officeDocument/2006/relationships/slideLayout" Target="../slideLayouts/slideLayout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slideLayout" Target="../slideLayouts/slideLayout22.xml"/><Relationship Id="rId18" Type="http://schemas.openxmlformats.org/officeDocument/2006/relationships/image" Target="../media/image7.png"/><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17" Type="http://schemas.openxmlformats.org/officeDocument/2006/relationships/image" Target="../media/image6.png"/><Relationship Id="rId2" Type="http://schemas.openxmlformats.org/officeDocument/2006/relationships/slideLayout" Target="../slideLayouts/slideLayout11.xml"/><Relationship Id="rId16" Type="http://schemas.openxmlformats.org/officeDocument/2006/relationships/theme" Target="../theme/theme4.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5" Type="http://schemas.openxmlformats.org/officeDocument/2006/relationships/slideLayout" Target="../slideLayouts/slideLayout24.xml"/><Relationship Id="rId10" Type="http://schemas.openxmlformats.org/officeDocument/2006/relationships/slideLayout" Target="../slideLayouts/slideLayout19.xml"/><Relationship Id="rId19" Type="http://schemas.openxmlformats.org/officeDocument/2006/relationships/image" Target="../media/image8.png"/><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Imagen 8" descr="logo ANHgris-01.png"/>
          <p:cNvPicPr>
            <a:picLocks noChangeAspect="1"/>
          </p:cNvPicPr>
          <p:nvPr userDrawn="1"/>
        </p:nvPicPr>
        <p:blipFill>
          <a:blip r:embed="rId6" cstate="email"/>
          <a:stretch>
            <a:fillRect/>
          </a:stretch>
        </p:blipFill>
        <p:spPr>
          <a:xfrm>
            <a:off x="7053537" y="0"/>
            <a:ext cx="2126597" cy="990600"/>
          </a:xfrm>
          <a:prstGeom prst="rect">
            <a:avLst/>
          </a:prstGeom>
        </p:spPr>
      </p:pic>
      <p:pic>
        <p:nvPicPr>
          <p:cNvPr id="10" name="Imagen 9" descr="bandera-04.png"/>
          <p:cNvPicPr>
            <a:picLocks noChangeAspect="1"/>
          </p:cNvPicPr>
          <p:nvPr userDrawn="1"/>
        </p:nvPicPr>
        <p:blipFill>
          <a:blip r:embed="rId7" cstate="email"/>
          <a:stretch>
            <a:fillRect/>
          </a:stretch>
        </p:blipFill>
        <p:spPr>
          <a:xfrm>
            <a:off x="0" y="5410200"/>
            <a:ext cx="1445461" cy="1447800"/>
          </a:xfrm>
          <a:prstGeom prst="rect">
            <a:avLst/>
          </a:prstGeom>
        </p:spPr>
      </p:pic>
      <p:cxnSp>
        <p:nvCxnSpPr>
          <p:cNvPr id="4" name="Conector recto 3"/>
          <p:cNvCxnSpPr/>
          <p:nvPr userDrawn="1"/>
        </p:nvCxnSpPr>
        <p:spPr>
          <a:xfrm>
            <a:off x="0" y="912812"/>
            <a:ext cx="9144000" cy="1588"/>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5" name="Imagen 4" descr="logo ANH-03.png"/>
          <p:cNvPicPr>
            <a:picLocks noChangeAspect="1"/>
          </p:cNvPicPr>
          <p:nvPr userDrawn="1"/>
        </p:nvPicPr>
        <p:blipFill>
          <a:blip r:embed="rId8" cstate="email"/>
          <a:stretch>
            <a:fillRect/>
          </a:stretch>
        </p:blipFill>
        <p:spPr>
          <a:xfrm>
            <a:off x="483174" y="381000"/>
            <a:ext cx="803855" cy="7620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9" r:id="rId4"/>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_trad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Imagen 8" descr="logo ANHgris-01.png"/>
          <p:cNvPicPr>
            <a:picLocks noChangeAspect="1"/>
          </p:cNvPicPr>
          <p:nvPr userDrawn="1"/>
        </p:nvPicPr>
        <p:blipFill>
          <a:blip r:embed="rId3" cstate="email"/>
          <a:stretch>
            <a:fillRect/>
          </a:stretch>
        </p:blipFill>
        <p:spPr>
          <a:xfrm>
            <a:off x="7053537" y="0"/>
            <a:ext cx="2126597" cy="990600"/>
          </a:xfrm>
          <a:prstGeom prst="rect">
            <a:avLst/>
          </a:prstGeom>
        </p:spPr>
      </p:pic>
      <p:pic>
        <p:nvPicPr>
          <p:cNvPr id="8" name="Imagen 9" descr="bandera-04.png"/>
          <p:cNvPicPr>
            <a:picLocks noChangeAspect="1"/>
          </p:cNvPicPr>
          <p:nvPr userDrawn="1"/>
        </p:nvPicPr>
        <p:blipFill>
          <a:blip r:embed="rId4" cstate="email"/>
          <a:stretch>
            <a:fillRect/>
          </a:stretch>
        </p:blipFill>
        <p:spPr>
          <a:xfrm>
            <a:off x="0" y="5410200"/>
            <a:ext cx="1445461" cy="1447800"/>
          </a:xfrm>
          <a:prstGeom prst="rect">
            <a:avLst/>
          </a:prstGeom>
        </p:spPr>
      </p:pic>
      <p:cxnSp>
        <p:nvCxnSpPr>
          <p:cNvPr id="9" name="Conector recto 3"/>
          <p:cNvCxnSpPr/>
          <p:nvPr userDrawn="1"/>
        </p:nvCxnSpPr>
        <p:spPr>
          <a:xfrm>
            <a:off x="0" y="912812"/>
            <a:ext cx="9144000" cy="1588"/>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10" name="Imagen 4" descr="logo ANH-03.png"/>
          <p:cNvPicPr>
            <a:picLocks noChangeAspect="1"/>
          </p:cNvPicPr>
          <p:nvPr userDrawn="1"/>
        </p:nvPicPr>
        <p:blipFill>
          <a:blip r:embed="rId5" cstate="email"/>
          <a:stretch>
            <a:fillRect/>
          </a:stretch>
        </p:blipFill>
        <p:spPr>
          <a:xfrm>
            <a:off x="483174" y="381000"/>
            <a:ext cx="803855" cy="762000"/>
          </a:xfrm>
          <a:prstGeom prst="rect">
            <a:avLst/>
          </a:prstGeom>
        </p:spPr>
      </p:pic>
    </p:spTree>
  </p:cSld>
  <p:clrMap bg1="lt1" tx1="dk1" bg2="lt2" tx2="dk2" accent1="accent1" accent2="accent2" accent3="accent3" accent4="accent4" accent5="accent5" accent6="accent6" hlink="hlink" folHlink="folHlink"/>
  <p:sldLayoutIdLst>
    <p:sldLayoutId id="2147483653" r:id="rId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Imagen 8" descr="logo ANHgris-01.png"/>
          <p:cNvPicPr>
            <a:picLocks noChangeAspect="1"/>
          </p:cNvPicPr>
          <p:nvPr userDrawn="1"/>
        </p:nvPicPr>
        <p:blipFill>
          <a:blip r:embed="rId6" cstate="email"/>
          <a:stretch>
            <a:fillRect/>
          </a:stretch>
        </p:blipFill>
        <p:spPr>
          <a:xfrm>
            <a:off x="7053537" y="0"/>
            <a:ext cx="2126597" cy="990600"/>
          </a:xfrm>
          <a:prstGeom prst="rect">
            <a:avLst/>
          </a:prstGeom>
        </p:spPr>
      </p:pic>
      <p:pic>
        <p:nvPicPr>
          <p:cNvPr id="10" name="Imagen 9" descr="bandera-04.png"/>
          <p:cNvPicPr>
            <a:picLocks noChangeAspect="1"/>
          </p:cNvPicPr>
          <p:nvPr userDrawn="1"/>
        </p:nvPicPr>
        <p:blipFill>
          <a:blip r:embed="rId7" cstate="email"/>
          <a:stretch>
            <a:fillRect/>
          </a:stretch>
        </p:blipFill>
        <p:spPr>
          <a:xfrm>
            <a:off x="0" y="5410200"/>
            <a:ext cx="1445461" cy="1447800"/>
          </a:xfrm>
          <a:prstGeom prst="rect">
            <a:avLst/>
          </a:prstGeom>
        </p:spPr>
      </p:pic>
      <p:cxnSp>
        <p:nvCxnSpPr>
          <p:cNvPr id="4" name="Conector recto 3"/>
          <p:cNvCxnSpPr/>
          <p:nvPr userDrawn="1"/>
        </p:nvCxnSpPr>
        <p:spPr>
          <a:xfrm>
            <a:off x="0" y="912812"/>
            <a:ext cx="9144000" cy="1588"/>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5" name="Imagen 4" descr="logo ANH-03.png"/>
          <p:cNvPicPr>
            <a:picLocks noChangeAspect="1"/>
          </p:cNvPicPr>
          <p:nvPr userDrawn="1"/>
        </p:nvPicPr>
        <p:blipFill>
          <a:blip r:embed="rId8" cstate="email"/>
          <a:stretch>
            <a:fillRect/>
          </a:stretch>
        </p:blipFill>
        <p:spPr>
          <a:xfrm>
            <a:off x="483174" y="381000"/>
            <a:ext cx="803855" cy="762000"/>
          </a:xfrm>
          <a:prstGeom prst="rect">
            <a:avLst/>
          </a:prstGeom>
        </p:spPr>
      </p:pic>
    </p:spTree>
  </p:cSld>
  <p:clrMap bg1="lt1" tx1="dk1" bg2="lt2" tx2="dk2" accent1="accent1" accent2="accent2" accent3="accent3" accent4="accent4" accent5="accent5" accent6="accent6" hlink="hlink" folHlink="folHlink"/>
  <p:sldLayoutIdLst>
    <p:sldLayoutId id="2147483655" r:id="rId1"/>
    <p:sldLayoutId id="2147483656" r:id="rId2"/>
    <p:sldLayoutId id="2147483657" r:id="rId3"/>
    <p:sldLayoutId id="2147483658" r:id="rId4"/>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_trad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Imagen 8" descr="logo ANHgris-01.png"/>
          <p:cNvPicPr>
            <a:picLocks noChangeAspect="1"/>
          </p:cNvPicPr>
          <p:nvPr userDrawn="1"/>
        </p:nvPicPr>
        <p:blipFill>
          <a:blip r:embed="rId17" cstate="print"/>
          <a:stretch>
            <a:fillRect/>
          </a:stretch>
        </p:blipFill>
        <p:spPr>
          <a:xfrm>
            <a:off x="7053537" y="0"/>
            <a:ext cx="2126597" cy="990600"/>
          </a:xfrm>
          <a:prstGeom prst="rect">
            <a:avLst/>
          </a:prstGeom>
        </p:spPr>
      </p:pic>
      <p:pic>
        <p:nvPicPr>
          <p:cNvPr id="9" name="Imagen 9" descr="bandera-04.png"/>
          <p:cNvPicPr>
            <a:picLocks noChangeAspect="1"/>
          </p:cNvPicPr>
          <p:nvPr userDrawn="1"/>
        </p:nvPicPr>
        <p:blipFill>
          <a:blip r:embed="rId18" cstate="print"/>
          <a:stretch>
            <a:fillRect/>
          </a:stretch>
        </p:blipFill>
        <p:spPr>
          <a:xfrm>
            <a:off x="0" y="5410200"/>
            <a:ext cx="1445461" cy="1447800"/>
          </a:xfrm>
          <a:prstGeom prst="rect">
            <a:avLst/>
          </a:prstGeom>
        </p:spPr>
      </p:pic>
      <p:cxnSp>
        <p:nvCxnSpPr>
          <p:cNvPr id="10" name="Conector recto 3"/>
          <p:cNvCxnSpPr/>
          <p:nvPr userDrawn="1"/>
        </p:nvCxnSpPr>
        <p:spPr>
          <a:xfrm>
            <a:off x="0" y="912812"/>
            <a:ext cx="9144000" cy="1588"/>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17" name="Imagen 4" descr="logo ANH-03.png"/>
          <p:cNvPicPr>
            <a:picLocks noChangeAspect="1"/>
          </p:cNvPicPr>
          <p:nvPr userDrawn="1"/>
        </p:nvPicPr>
        <p:blipFill>
          <a:blip r:embed="rId19" cstate="print"/>
          <a:stretch>
            <a:fillRect/>
          </a:stretch>
        </p:blipFill>
        <p:spPr>
          <a:xfrm>
            <a:off x="483174" y="381000"/>
            <a:ext cx="803855" cy="762000"/>
          </a:xfrm>
          <a:prstGeom prst="rect">
            <a:avLst/>
          </a:prstGeom>
        </p:spPr>
      </p:pic>
    </p:spTree>
    <p:extLst>
      <p:ext uri="{BB962C8B-B14F-4D97-AF65-F5344CB8AC3E}">
        <p14:creationId xmlns:p14="http://schemas.microsoft.com/office/powerpoint/2010/main" xmlns="" val="99487903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timing>
    <p:tnLst>
      <p:par>
        <p:cTn id="1" dur="indefinite" restart="never" nodeType="tmRoot"/>
      </p:par>
    </p:tnLst>
  </p:timing>
  <p:txStyles>
    <p:titleStyle>
      <a:lvl1pPr algn="l" rtl="0" eaLnBrk="0" fontAlgn="base" hangingPunct="0">
        <a:spcBef>
          <a:spcPct val="0"/>
        </a:spcBef>
        <a:spcAft>
          <a:spcPct val="0"/>
        </a:spcAft>
        <a:defRPr sz="4200">
          <a:solidFill>
            <a:srgbClr val="000000"/>
          </a:solidFill>
          <a:latin typeface="+mj-lt"/>
          <a:ea typeface="+mj-ea"/>
          <a:cs typeface="+mj-cs"/>
        </a:defRPr>
      </a:lvl1pPr>
      <a:lvl2pPr algn="l" rtl="0" eaLnBrk="0" fontAlgn="base" hangingPunct="0">
        <a:spcBef>
          <a:spcPct val="0"/>
        </a:spcBef>
        <a:spcAft>
          <a:spcPct val="0"/>
        </a:spcAft>
        <a:defRPr sz="4200">
          <a:solidFill>
            <a:srgbClr val="000000"/>
          </a:solidFill>
          <a:latin typeface="Garamond" pitchFamily="18" charset="0"/>
        </a:defRPr>
      </a:lvl2pPr>
      <a:lvl3pPr algn="l" rtl="0" eaLnBrk="0" fontAlgn="base" hangingPunct="0">
        <a:spcBef>
          <a:spcPct val="0"/>
        </a:spcBef>
        <a:spcAft>
          <a:spcPct val="0"/>
        </a:spcAft>
        <a:defRPr sz="4200">
          <a:solidFill>
            <a:srgbClr val="000000"/>
          </a:solidFill>
          <a:latin typeface="Garamond" pitchFamily="18" charset="0"/>
        </a:defRPr>
      </a:lvl3pPr>
      <a:lvl4pPr algn="l" rtl="0" eaLnBrk="0" fontAlgn="base" hangingPunct="0">
        <a:spcBef>
          <a:spcPct val="0"/>
        </a:spcBef>
        <a:spcAft>
          <a:spcPct val="0"/>
        </a:spcAft>
        <a:defRPr sz="4200">
          <a:solidFill>
            <a:srgbClr val="000000"/>
          </a:solidFill>
          <a:latin typeface="Garamond" pitchFamily="18" charset="0"/>
        </a:defRPr>
      </a:lvl4pPr>
      <a:lvl5pPr algn="l" rtl="0" eaLnBrk="0" fontAlgn="base" hangingPunct="0">
        <a:spcBef>
          <a:spcPct val="0"/>
        </a:spcBef>
        <a:spcAft>
          <a:spcPct val="0"/>
        </a:spcAft>
        <a:defRPr sz="4200">
          <a:solidFill>
            <a:srgbClr val="000000"/>
          </a:solidFill>
          <a:latin typeface="Garamond" pitchFamily="18" charset="0"/>
        </a:defRPr>
      </a:lvl5pPr>
      <a:lvl6pPr marL="457200" algn="l" rtl="0" fontAlgn="base">
        <a:spcBef>
          <a:spcPct val="0"/>
        </a:spcBef>
        <a:spcAft>
          <a:spcPct val="0"/>
        </a:spcAft>
        <a:defRPr sz="4200">
          <a:solidFill>
            <a:srgbClr val="000000"/>
          </a:solidFill>
          <a:latin typeface="Garamond" pitchFamily="18" charset="0"/>
        </a:defRPr>
      </a:lvl6pPr>
      <a:lvl7pPr marL="914400" algn="l" rtl="0" fontAlgn="base">
        <a:spcBef>
          <a:spcPct val="0"/>
        </a:spcBef>
        <a:spcAft>
          <a:spcPct val="0"/>
        </a:spcAft>
        <a:defRPr sz="4200">
          <a:solidFill>
            <a:srgbClr val="000000"/>
          </a:solidFill>
          <a:latin typeface="Garamond" pitchFamily="18" charset="0"/>
        </a:defRPr>
      </a:lvl7pPr>
      <a:lvl8pPr marL="1371600" algn="l" rtl="0" fontAlgn="base">
        <a:spcBef>
          <a:spcPct val="0"/>
        </a:spcBef>
        <a:spcAft>
          <a:spcPct val="0"/>
        </a:spcAft>
        <a:defRPr sz="4200">
          <a:solidFill>
            <a:srgbClr val="000000"/>
          </a:solidFill>
          <a:latin typeface="Garamond" pitchFamily="18" charset="0"/>
        </a:defRPr>
      </a:lvl8pPr>
      <a:lvl9pPr marL="1828800" algn="l" rtl="0" fontAlgn="base">
        <a:spcBef>
          <a:spcPct val="0"/>
        </a:spcBef>
        <a:spcAft>
          <a:spcPct val="0"/>
        </a:spcAft>
        <a:defRPr sz="4200">
          <a:solidFill>
            <a:srgbClr val="000000"/>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0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sz="2000">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24.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35.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36.pn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7.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38.png"/><Relationship Id="rId7" Type="http://schemas.openxmlformats.org/officeDocument/2006/relationships/diagramColors" Target="../diagrams/colors3.xml"/><Relationship Id="rId2" Type="http://schemas.openxmlformats.org/officeDocument/2006/relationships/image" Target="../media/image37.jpeg"/><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9.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39.jpeg"/><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 Id="rId9" Type="http://schemas.openxmlformats.org/officeDocument/2006/relationships/image" Target="../media/image41.png"/></Relationships>
</file>

<file path=ppt/slides/_rels/slide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diagramLayout" Target="../diagrams/layout6.xml"/><Relationship Id="rId7" Type="http://schemas.openxmlformats.org/officeDocument/2006/relationships/image" Target="../media/image42.jpeg"/><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32.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diagramLayout" Target="../diagrams/layout8.xml"/><Relationship Id="rId7" Type="http://schemas.openxmlformats.org/officeDocument/2006/relationships/image" Target="../media/image44.jpeg"/><Relationship Id="rId12" Type="http://schemas.openxmlformats.org/officeDocument/2006/relationships/image" Target="../media/image49.png"/><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11" Type="http://schemas.openxmlformats.org/officeDocument/2006/relationships/image" Target="../media/image48.png"/><Relationship Id="rId5" Type="http://schemas.openxmlformats.org/officeDocument/2006/relationships/diagramColors" Target="../diagrams/colors8.xml"/><Relationship Id="rId10" Type="http://schemas.openxmlformats.org/officeDocument/2006/relationships/image" Target="../media/image47.jpeg"/><Relationship Id="rId4" Type="http://schemas.openxmlformats.org/officeDocument/2006/relationships/diagramQuickStyle" Target="../diagrams/quickStyle8.xml"/><Relationship Id="rId9" Type="http://schemas.openxmlformats.org/officeDocument/2006/relationships/image" Target="../media/image46.jpeg"/></Relationships>
</file>

<file path=ppt/slides/_rels/slide3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image" Target="../media/image52.jpeg"/><Relationship Id="rId7" Type="http://schemas.openxmlformats.org/officeDocument/2006/relationships/image" Target="../media/image56.jpe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 Id="rId9" Type="http://schemas.openxmlformats.org/officeDocument/2006/relationships/image" Target="cid:AA7EDB3C-834F-4407-BAE1-284285B5D647" TargetMode="Externa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8" Type="http://schemas.openxmlformats.org/officeDocument/2006/relationships/image" Target="../media/image63.jpeg"/><Relationship Id="rId3" Type="http://schemas.openxmlformats.org/officeDocument/2006/relationships/image" Target="../media/image58.jpeg"/><Relationship Id="rId7" Type="http://schemas.openxmlformats.org/officeDocument/2006/relationships/image" Target="../media/image62.jpeg"/><Relationship Id="rId12" Type="http://schemas.openxmlformats.org/officeDocument/2006/relationships/image" Target="../media/image67.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61.png"/><Relationship Id="rId11" Type="http://schemas.openxmlformats.org/officeDocument/2006/relationships/image" Target="../media/image66.png"/><Relationship Id="rId5" Type="http://schemas.openxmlformats.org/officeDocument/2006/relationships/image" Target="../media/image60.jpeg"/><Relationship Id="rId10" Type="http://schemas.openxmlformats.org/officeDocument/2006/relationships/image" Target="../media/image65.png"/><Relationship Id="rId4" Type="http://schemas.openxmlformats.org/officeDocument/2006/relationships/image" Target="../media/image59.emf"/><Relationship Id="rId9" Type="http://schemas.openxmlformats.org/officeDocument/2006/relationships/image" Target="../media/image64.png"/></Relationships>
</file>

<file path=ppt/slides/_rels/slide42.xml.rels><?xml version="1.0" encoding="UTF-8" standalone="yes"?>
<Relationships xmlns="http://schemas.openxmlformats.org/package/2006/relationships"><Relationship Id="rId8" Type="http://schemas.openxmlformats.org/officeDocument/2006/relationships/hyperlink" Target="https://www.youtube.com/channel/UCDocmYLeun6QDZqvcKKaEDg" TargetMode="External"/><Relationship Id="rId3" Type="http://schemas.openxmlformats.org/officeDocument/2006/relationships/image" Target="../media/image68.png"/><Relationship Id="rId7" Type="http://schemas.openxmlformats.org/officeDocument/2006/relationships/image" Target="../media/image70.jpeg"/><Relationship Id="rId12" Type="http://schemas.openxmlformats.org/officeDocument/2006/relationships/image" Target="../media/image73.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hyperlink" Target="https://twitter.com/ANHColombia" TargetMode="External"/><Relationship Id="rId11" Type="http://schemas.openxmlformats.org/officeDocument/2006/relationships/image" Target="../media/image72.jpeg"/><Relationship Id="rId5" Type="http://schemas.openxmlformats.org/officeDocument/2006/relationships/image" Target="../media/image69.jpeg"/><Relationship Id="rId10" Type="http://schemas.openxmlformats.org/officeDocument/2006/relationships/hyperlink" Target="https://plus.google.com/106581633883871844881/posts" TargetMode="External"/><Relationship Id="rId4" Type="http://schemas.openxmlformats.org/officeDocument/2006/relationships/hyperlink" Target="https://www.facebook.com/ANHColombia" TargetMode="External"/><Relationship Id="rId9" Type="http://schemas.openxmlformats.org/officeDocument/2006/relationships/image" Target="../media/image71.jpeg"/></Relationships>
</file>

<file path=ppt/slides/_rels/slide4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75.gif"/><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80.jpeg"/><Relationship Id="rId4" Type="http://schemas.openxmlformats.org/officeDocument/2006/relationships/image" Target="../media/image79.jpeg"/></Relationships>
</file>

<file path=ppt/slides/_rels/slide4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19.jpeg"/><Relationship Id="rId4" Type="http://schemas.openxmlformats.org/officeDocument/2006/relationships/image" Target="../media/image83.jpeg"/></Relationships>
</file>

<file path=ppt/slides/_rels/slide52.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85.jpeg"/></Relationships>
</file>

<file path=ppt/slides/_rels/slide53.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89.jpeg"/><Relationship Id="rId5" Type="http://schemas.openxmlformats.org/officeDocument/2006/relationships/image" Target="../media/image88.jpeg"/><Relationship Id="rId4" Type="http://schemas.openxmlformats.org/officeDocument/2006/relationships/image" Target="../media/image87.jpeg"/></Relationships>
</file>

<file path=ppt/slides/_rels/slide5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slideLayout" Target="../slideLayouts/slideLayout1.xml"/><Relationship Id="rId1" Type="http://schemas.openxmlformats.org/officeDocument/2006/relationships/tags" Target="../tags/tag1.xml"/></Relationships>
</file>

<file path=ppt/slides/_rels/slide58.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package" Target="../embeddings/Hoja_de_c_lculo_de_Microsoft_Office_Excel3.xlsx"/><Relationship Id="rId2" Type="http://schemas.openxmlformats.org/officeDocument/2006/relationships/slideLayout" Target="../slideLayouts/slideLayout1.xml"/><Relationship Id="rId1" Type="http://schemas.openxmlformats.org/officeDocument/2006/relationships/vmlDrawing" Target="../drawings/vmlDrawing1.v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8" Type="http://schemas.openxmlformats.org/officeDocument/2006/relationships/image" Target="../media/image98.jpeg"/><Relationship Id="rId3" Type="http://schemas.openxmlformats.org/officeDocument/2006/relationships/image" Target="../media/image93.jpeg"/><Relationship Id="rId7" Type="http://schemas.openxmlformats.org/officeDocument/2006/relationships/image" Target="../media/image97.png"/><Relationship Id="rId2" Type="http://schemas.openxmlformats.org/officeDocument/2006/relationships/image" Target="../media/image92.jpeg"/><Relationship Id="rId1" Type="http://schemas.openxmlformats.org/officeDocument/2006/relationships/slideLayout" Target="../slideLayouts/slideLayout1.xml"/><Relationship Id="rId6" Type="http://schemas.openxmlformats.org/officeDocument/2006/relationships/image" Target="../media/image96.png"/><Relationship Id="rId5" Type="http://schemas.openxmlformats.org/officeDocument/2006/relationships/image" Target="../media/image95.jpeg"/><Relationship Id="rId4" Type="http://schemas.openxmlformats.org/officeDocument/2006/relationships/image" Target="../media/image94.png"/></Relationships>
</file>

<file path=ppt/slides/_rels/slide66.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100.png"/></Relationships>
</file>

<file path=ppt/slides/_rels/slide67.xml.rels><?xml version="1.0" encoding="UTF-8" standalone="yes"?>
<Relationships xmlns="http://schemas.openxmlformats.org/package/2006/relationships"><Relationship Id="rId3" Type="http://schemas.openxmlformats.org/officeDocument/2006/relationships/image" Target="../media/image101.png"/><Relationship Id="rId7" Type="http://schemas.openxmlformats.org/officeDocument/2006/relationships/image" Target="../media/image97.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93.jpeg"/><Relationship Id="rId5" Type="http://schemas.openxmlformats.org/officeDocument/2006/relationships/image" Target="../media/image96.png"/><Relationship Id="rId4" Type="http://schemas.openxmlformats.org/officeDocument/2006/relationships/image" Target="../media/image102.jpeg"/></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22.xml"/><Relationship Id="rId7" Type="http://schemas.openxmlformats.org/officeDocument/2006/relationships/image" Target="../media/image106.jpeg"/><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105.emf"/><Relationship Id="rId5" Type="http://schemas.openxmlformats.org/officeDocument/2006/relationships/image" Target="../media/image104.emf"/><Relationship Id="rId4" Type="http://schemas.openxmlformats.org/officeDocument/2006/relationships/image" Target="../media/image103.emf"/></Relationships>
</file>

<file path=ppt/slides/_rels/slide69.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image" Target="../media/image92.jpeg"/><Relationship Id="rId7" Type="http://schemas.openxmlformats.org/officeDocument/2006/relationships/image" Target="../media/image107.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95.jpeg"/><Relationship Id="rId5" Type="http://schemas.openxmlformats.org/officeDocument/2006/relationships/image" Target="../media/image94.png"/><Relationship Id="rId4" Type="http://schemas.openxmlformats.org/officeDocument/2006/relationships/image" Target="../media/image93.jpeg"/><Relationship Id="rId9" Type="http://schemas.openxmlformats.org/officeDocument/2006/relationships/image" Target="../media/image109.png"/></Relationships>
</file>

<file path=ppt/slides/_rels/slide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111.png"/></Relationships>
</file>

<file path=ppt/slides/_rels/slide7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4.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9.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115.emf"/><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chart" Target="../charts/chart12.xml"/><Relationship Id="rId1" Type="http://schemas.openxmlformats.org/officeDocument/2006/relationships/slideLayout" Target="../slideLayouts/slideLayout8.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chart" Target="../charts/chart14.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chart" Target="../charts/chart15.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chart" Target="../charts/chart16.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chart" Target="../charts/chart17.xml"/><Relationship Id="rId1" Type="http://schemas.openxmlformats.org/officeDocument/2006/relationships/slideLayout" Target="../slideLayouts/slideLayout16.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7.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2.xml"/><Relationship Id="rId6" Type="http://schemas.openxmlformats.org/officeDocument/2006/relationships/image" Target="../media/image121.png"/><Relationship Id="rId5" Type="http://schemas.openxmlformats.org/officeDocument/2006/relationships/image" Target="../media/image120.png"/><Relationship Id="rId4" Type="http://schemas.openxmlformats.org/officeDocument/2006/relationships/image" Target="../media/image119.png"/></Relationships>
</file>

<file path=ppt/slides/_rels/slide89.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hyperlink" Target="mailto:mireya.lopez@anh.gov.co"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4" descr="data:image/jpeg;base64,/9j/4AAQSkZJRgABAQAAAQABAAD/2wCEAAkGBxQSEhUUEhQTFhQVFBgYFRgYGBcXFxoXGBcXFxYcGhgYHCggGBwlGxgaIjEiJSkrLi4uFx8zODMsNygtLisBCgoKDg0OGxAQGywkICQsLC8tLCwsLSwsLywtNC8sLCwsLCwsLCwsLCwsLCwsLCwsLCwsLDQsLCwsLCwsLCwsLP/AABEIAQ4AuwMBIgACEQEDEQH/xAAcAAEAAgMBAQEAAAAAAAAAAAAAAQIDBAUGCAf/xABAEAABAwEFBQYEBAMHBQEAAAABAAIRIQMEEjFBUWFxgZEFIjKhsfAGE8HRQlLh8YKSwgczNXJzstIUIyRi4hX/xAAaAQEAAgMBAAAAAAAAAAAAAAAAAQMCBAUG/8QAMhEAAgIBAwICBgoDAAAAAAAAAAECEQMEEiExQRNRBWFxgaHwBhQiMjNSkcHh8RUjcv/aAAwDAQACEQMRAD8A9wiIumc0IteyL3NDpYJAMYTqJ/Or4X17zaRPcdAkwJOOknalk0ZUWtaWjw5rZacU1wkREaYq5rJhtIJBacLS4900a3Mkl8KLFGVFgfjAJxMoJ8J/5rM0yApBKIiEBERAEREAREQBERAEREAREQBERAECIEBgu0/LZGeBscYEea9PfA2wsSGMxA0MguBmAS+N3KkSAuN8NMBdZyJiyngQGQfOOc6Lq/EQabNoMTjBaM8gQTuic1oaiW7LHH2NrEqg5Hmbz/eMyFXUEwPDlJJ811Lt2W+1GIENa6RMuDoyNAKimRNVy71/eWf8X9K9jc7VosWOkBos21MAAQBXQKzVZZY4rb3McMFJ8nnO1rJrH2jGQAGyGyKSK8OH0IWGzyHALZ7atw97y0yAzCDpkSY5nyWtZ5DgFfhvYr60VZK3OiyIisMAiIgCIhKAImyhEiRIIkbROY3ohIRQ4+/2BRpkICUUSpQgIiIAiIgCBECA2Phl5DrMCIdZgGcwA2ac48ltdu2+K0DR+AV4ug+QjruWD4Xs5hxIAZZNn+IeQGH02LXt7bG9z/zGeUBrecATvlaigpahy8l8f6NhyaxV5s07w0l7IiQHGpjVozg7VlNpaEAGCGgAD5joAGVMMU25qHeNv+V3qxZVtUiizBaYyCMLKgjxH/gszRAHBSikBEUgEmACScgASegQEIoc4AwaEZg0I4g5LZuFzdanu0aM3acBtPp0BxlJRW59CVFt0jXJXY7O7JaQy0eDiBJwnKvhxNIoQK6VNahb937Ps2QQ0SNT3jyJy5LQ7avrwQ1ji0ZOIiZiQKgxSarn5NS8zUMfFm3DCoJylyb3aj2CzPzJg0ECTigxh2HWdy8wN6l1TJJJykkk9T7oi2tPg8KNNlGXJvfBexs8TomKEk7hGW+qW1nhcRnqDuM+dCqMa4mbPxCYP4QY1MHpms//AEjySSRsqc891OmpWE8uzLcpKq6dy2GLfjpRd31NeEIWwbm/QtO6ojnr0CwuBBggg+vA6q6GfHPiLKp4ckOZIgKrCdRoJrrqFZFaUmNlrJIAyME09JlZERAEREBgs7N7RhDxGHD4XVaNHQ+qthf+Zn8h/wCayolE2YmWZmXEGAQIBGcTmTsCyoiAIBJAFSTAGpO5F1vhxgc17xHiwg7gGmm6eqqzZPDhuM8cN8qFj2L3Ze4hxOTYgDSZFTt6Dadjs/ss2b8ReD3SBAjMg1qdi6GZg6V+31ViVyJanJJNN9TeWKCrgpaZik1/ZWa+Z2jNQATBNPeqrbGBi0aCTTcqSwwX68EQ1pgkSTqBp1r0K5l4ssTSJEnUiazM5gzzWZ7iSScz5aALHbWmEEn9zoFim9y29exsKKUefecq62bnHDNQO8cJiaUzia7dDy6NldGjSTtMHpsWtc7WHGfxnkDJp5xy3roLb1uXLu2vhGvpcePbuXLAREWgboVLazDmkHUfsropTp2iGr4ONZmQDuVlvOuTSdRuGXpRWF0Z+WeJJ9Suw/SOOujOX9RnfVHOJUYxtHVdYWTRk1vQK2EbAq/8kvy/H+DP6g/zfD+TkE7acaeqNdOS6Lr0zIuBGuvGVUXJmw/zO+6zjr6/Ei18+ujGWiv7kkzRRbNpciPCZ3HPqPe9a3sjVbeLPDL91mrkwzx/eQREVpUF3+xQBZNI1JkVMGSYpktbs7slr2B1pi72QBiBodpMV2VyXUu9kLNoaKAa78zM6rmavPGa2LszdwYnF7mZNQdo/VWcKVVC2uyajjqpJ/MPNaBsksdO+Fr9ovhkfmIH1PkCthhkVz14ii516Y9xLsJwiMOpw0yAkzNdKDcoMopXyYFz79OMTlHd/q55eyugPemVFivVliaaSQDh0rxiiz02RY8ik0W58byY2kc0hdK62hc0E51HGDErmsBNACTsj1nLmuldrLC0A7/Mk/Vb3pGUHFLvfwNPQxkpPyMqIi5J0giIgCIiAIiIDkBWsLct8Jlo/Dpy2Hdl6qqq1sbfZJ9Seq9LOEZqpK0efhNwdpnUbeWGO8JdECa1EinBYr5d57woQKzkQOR8lq3a545d4YPdOsg5ndQU/Qro2IcB3yCayRlmY8oXFyJYJ3jlyuvz5HXg3mh9uPDOW8FpIcCHChGoJ4eq69x7Iyc8tdkWhplpG0mO8CNMuOlL6wOscRo6yOEHaIBg8iOY0qt/st3/AGWbxA4YjBHKq28uplLCpR45pmlHCo5GmbrSq2mk5TXoVYBHFc42SCQQYgqW5baLG9pOkevKsLIzIRlFFIKDu4o4x74eSu0QANyoDJPCOkz6qbIUjZ6oDnX1kPOx1RsmII40nnxWFdLtCPlunZT/ADfh84XNVckbON2giIsSwIiIAiIgCIiAIiIDkIiL1B5wvd7bAZPhPi3RNR9d3Bdexu7n1FGzE86kbSMvZXFXX7Cvhn5biIAlm3WROu3bx052s09/7F7ze02oaWx+46zbINADQBGQ0970Lsjsz3e/qrkqrZMEgCn23LnGwPmDaDwUtbqc/eSsigBY7E0903LIqOETWh67KICuGZIMGaeh9FIBGz1J27FazED3tVlINXtCtnSTVpoJpI0HVc8HjzBB6FdYHDANdKfZalvdCXSCBiqczEADnSNmSxastxzrhmoi2jcHfmaf4SPqUbcHauA4D75cFjtZZ4kTVRbDri/TCRtJI8oK1/ZGwqGmjJST6BERQZBERAEREByERF6g84FV+UmabJnlFTwVkKEnrLuDgbi8WFsnfAk9VdrqSVr9l2xfZMJmYiTrFMXOJ5rZDRnAleemqk0zqRdolFSz1GwwOgUhwyWJJZUZWvT31UWloIOtDw6qBM0nfOu/j91IMqKhdO3fooaCRWnr1UAicyTQE/ZXZtMV9/fqjxSAoDQawpBPzBtCYx+8j1VkUAr8we8uq1L9d/xtz/ENo28R5jkt0lY2N4jcKISnTtHILhtCj5gzkdQuxZWDWmWtAJzhXwiZgTt16rHaW+N6jigzlJ4Amuymqs5pHiBHH9F2Vzu0LSXBuja8yCOkHz3I4omORt0ayIiwLjkIiL1B5wKHPIqMxUZZiozEKUQk9g0yARs2R5HJStbs57jZMLoktGRJGVMxsj9c1sOK87JU2jqJ2jEQaGamMv385VsIgTPnrnvVXsjfurnuHVS3MZ0rWDuHqeiEku0pAkeuxXc1Q7MDn0/dHuj3RAVIis8VdxgE7FGYrqFgvV5bZhvzCAC9rZ0JccLRxLiEJSszYSc/JWAUoVBAVXO6+8147t7+0m6WGJtmTb2gMQ2jJ3vNI4Su/wDDHaDrxdbK3eAHWjcRAyFSABO5QmjYyaXNjgsk4tJ9LOkGc+PuisiKTXCIiAhxoVxjaF3eOZA3U0Ec11ry6GOOxpPkVyQFjIuwoIiLAvOQiIvUHnApbEjESGz3iM43e8pUIj6Eo9JcL2xwhgGFstbGUNgS2fE2oqNq2gZII2cFyOwrhBFsT4mdwbnHFiNKE/U7V2lws0Yxm1F2dKDbjbK2mXCvv05owU8+qHPhX7fVSXAZkKkzIc0zIhaXaHaFnZMD7Z7WMBEucQ0TsE6xK3HPpSOOm8r8H+Pvig3y1DGf3NkXBlfHWMZ5AAbuKiUtqN/0foZavLt6JdX8+Z2viv48s3Xu73i6YybEODsctY8OiQGzI4ndsXN7e+P7W93b5NoxrXi1a8PYSO62SBGYIMVBXjUWu5s9hj9G6eCj9m3Ho3163+57ln9qF7bZMYBZ4mgA2jgXOdSJNYleft/im+PY9j7xauZaGXgnPcPyj/1EDcuMiOTfcsx6HT43cYL9AvoX4B/w67f6f9RXz0voX4B/w67f6f8AUVni6nK+kP4MP+v2Z6BEVMc5V36K48iXRVg7R0/VRg2mfIICfmDaFx8MSNhj7eULtLR7QsPxiaRiGkVE8qcgoatFmOVM00RFWbJyERWs7MucGtqSYHvYBXkvUN1yzzqVlVu9lXIWrjinC2DpBMzB8jGsjnt2XYVO+85jwiKaivruXUu1k1jcLQABoN9Z5rn59ZHa1Dr5m1iwO7kWAI3+qYSc45T6+81dQSuYbZQUOpnL37zVmtUSSRRS49VIOD8Z9oW13u1o672LrR8QSIIYDm4tzdnkBvNF89L6Z7UtX2dhavswHPbZvc0aFwBIHCV802ry4lxzJJOlTXLRUZex6v6Ov7E1S6rnu/6KIuh2L2Pa3u0+XYNDn4S6CQKCJqaar1XYn9mV6tHMNuBZWeI4+8PmADYACK6KtRbOzm1mDDfiSSfl3/Q8Kt2y7Jt3YcNjakPkMIY4h0GDBisGi/c+xfga53V4tGWZc8CjnnFG8A0B3wvSgKxYvM4mb6QxTrFC/bx8D5yf8LXwEA3a3kzHcdpUr9x+CbB1ncbvZvBa9tn3mmjhUmo0XcVLVshWRgkcnXelJ6uCjKKVO+CHOBoDQ5xw8lkVGvboR1VwVkcwIiIAuXeb4LSQwjDqQfF/8+vDPqLXvd2x1FHAU2cD7pKGUWk+TmooB9SDxBg+alVG2chbNysrTE20axzg12eh/C4bdTunmtZdfse9Oa0C0nB+Ha0aA7REbxMZZd/VZfDh258zh4Me+XsO0oc0HMI1wIkVByIyUrim+Y7N4ykZwNtFLhWs7q61PvglplGpFFA2EcNuzPapBcmFDRqc1WyFAZn3VZFAIIX4L8RfA17u5tH/ACsVi1xIcwh0NmhLRUU3UX72ixlFSN7Q6/JpJNwSafVM/Ff7HB/57t13f/uswv2pYLK6sYO41rak0AFTnMbVmaZUxjSojX6v61m8Sq49pKKrXgqyk0iC6M1GLYOtPoomvAev7eaugMbwY37vuVDrdjc3AbiYPQ1KyrmdoO/7n8I9XI3wZRVujdF7s/zs/mH3U/8AUs/Oz+YfdcpFjuLfB9Zuf/pNxOB8LdRXSfPTgte8Xp7qjuxkAczvOvDLisaKNxksaRe3AxEjJ3eHPPnIJ5qiguGHMSH0E1IcADA2YoP8JUpIyj0o17C7sgEsE7xJniarYREnNydsRioqkWsrRzfCeRPdO2mnEea27C/S6HANByMk1pAyEStJD+vMVCKREoJnY14fX6KS2VzG3t4MyHbjTZqMuhU2l9eREBtcwZpzasrRT4cjofL1Ge1MRGfl9lpXe+kUeZGjorzj1hbzHhwkEEH9ipsxcWupZFTLZE9MhkroYhVLOW1WRAVLaem5VxHKK7dFkUObKANbClY/mRQ57q+Wau1wOSAla94trMUcWkmhEYjFcwJMLYC4Vj4RwChujOENxmvD2HDgbhMme7FImsUNdeO1URFg3ZsRjSoIiKDIESscOGUHjMrIikBERQAiIgCIiALAxkEgudXkHU1gV4LOsbzUAA0Mk0jIhSiGbFlbubAkluraTEaE1z3/AEW/Z2rSJa7kZJ5jMLmLPc7wGE4jDTWd4p5j0WUZFWSHFo6AftBHvr5KcY2hS1wNRUbkIWRQAVWScohSWDZ74KQEAaIVXAzIhXRAUD6wczlqubeLsWSc2Cs6gbxsG0TvXStDkdh+hCx2vfaWmRiEdQlWZRk4s5iKAeskHiDBUqo2wiIgCIiAIq2YIAkydTEeWg91VlLAREUAIiIASqWe3aZ+g8gFA73DTfv4LIpICIigkmztiyomBUtmhGtND9ea7K4pCz3K0IeBLiCCIJJyEzXLKOaziynJDujpoihxipoBmsiglFjsbdrxLSD6jiMwdxVi8TEidk16cj0QFlDmg5qVW0fhBOwE9KoDkOzdH5nf7ioUMEADcpVbNxcIIiKCQiIgCIiAISqvdoMzl9SgsxxO01P6clJBHzNgJ4ZdTQpgnxdNP1V0QBERQSEREATeCQdCKH3uREIMhvFp+cjgGx5gqtraF3iM7hRvTXnKqim2RtXkQW1BrIyIJBrnUKPljZnmczO2c5VkSyaMtje3tie+3WaO5HI8+q2r5azZSMnBvGHET5ErUu1jjdB8Iq76Dn6cVs9pu8I3k8gI/qCzT4KJJbkkaSIirNgIiIAiIgCgmKlSqWug2mOUEnyEc0BFlZ6xUzxzp5R0WREQBERAEREAREQBERAEREAUONNqlEBuXa82bQBJrmcLhU6mRT6ALH2g6Xxsb6kz6Ba5CgTWTM/QAc8lk5cFax1KyURFiWBERAEREB//2Q=="/>
          <p:cNvSpPr>
            <a:spLocks noChangeAspect="1" noChangeArrowheads="1"/>
          </p:cNvSpPr>
          <p:nvPr/>
        </p:nvSpPr>
        <p:spPr bwMode="auto">
          <a:xfrm>
            <a:off x="63500" y="-384175"/>
            <a:ext cx="304800" cy="304800"/>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4" name="AutoShape 6" descr="data:image/jpeg;base64,/9j/4AAQSkZJRgABAQAAAQABAAD/2wCEAAkGBxQSEhUUEhQTFhQVFBgYFRgYGBcXFxoXGBcXFxYcGhgYHCggGBwlGxgaIjEiJSkrLi4uFx8zODMsNygtLisBCgoKDg0OGxAQGywkICQsLC8tLCwsLSwsLywtNC8sLCwsLCwsLCwsLCwsLCwsLCwsLCwsLDQsLCwsLCwsLCwsLP/AABEIAQ4AuwMBIgACEQEDEQH/xAAcAAEAAgMBAQEAAAAAAAAAAAAAAQIDBAUGCAf/xABAEAABAwEFBQYEBAMHBQEAAAABAAIRIQMEEjFBUWFxgZEFIjKhsfAGE8HRQlLh8YKSwgczNXJzstIUIyRi4hX/xAAaAQEAAgMBAAAAAAAAAAAAAAAAAQMCBAUG/8QAMhEAAgIBAwICBgoDAAAAAAAAAAECEQMEEiExQRNRBWFxgaHwBhQiMjNSkcHh8RUjcv/aAAwDAQACEQMRAD8A9wiIumc0IteyL3NDpYJAMYTqJ/Or4X17zaRPcdAkwJOOknalk0ZUWtaWjw5rZacU1wkREaYq5rJhtIJBacLS4900a3Mkl8KLFGVFgfjAJxMoJ8J/5rM0yApBKIiEBERAEREAREQBERAEREAREQBERAECIEBgu0/LZGeBscYEea9PfA2wsSGMxA0MguBmAS+N3KkSAuN8NMBdZyJiyngQGQfOOc6Lq/EQabNoMTjBaM8gQTuic1oaiW7LHH2NrEqg5Hmbz/eMyFXUEwPDlJJ811Lt2W+1GIENa6RMuDoyNAKimRNVy71/eWf8X9K9jc7VosWOkBos21MAAQBXQKzVZZY4rb3McMFJ8nnO1rJrH2jGQAGyGyKSK8OH0IWGzyHALZ7atw97y0yAzCDpkSY5nyWtZ5DgFfhvYr60VZK3OiyIisMAiIgCIhKAImyhEiRIIkbROY3ohIRQ4+/2BRpkICUUSpQgIiIAiIgCBECA2Phl5DrMCIdZgGcwA2ac48ltdu2+K0DR+AV4ug+QjruWD4Xs5hxIAZZNn+IeQGH02LXt7bG9z/zGeUBrecATvlaigpahy8l8f6NhyaxV5s07w0l7IiQHGpjVozg7VlNpaEAGCGgAD5joAGVMMU25qHeNv+V3qxZVtUiizBaYyCMLKgjxH/gszRAHBSikBEUgEmACScgASegQEIoc4AwaEZg0I4g5LZuFzdanu0aM3acBtPp0BxlJRW59CVFt0jXJXY7O7JaQy0eDiBJwnKvhxNIoQK6VNahb937Ps2QQ0SNT3jyJy5LQ7avrwQ1ji0ZOIiZiQKgxSarn5NS8zUMfFm3DCoJylyb3aj2CzPzJg0ECTigxh2HWdy8wN6l1TJJJykkk9T7oi2tPg8KNNlGXJvfBexs8TomKEk7hGW+qW1nhcRnqDuM+dCqMa4mbPxCYP4QY1MHpms//AEjySSRsqc891OmpWE8uzLcpKq6dy2GLfjpRd31NeEIWwbm/QtO6ojnr0CwuBBggg+vA6q6GfHPiLKp4ckOZIgKrCdRoJrrqFZFaUmNlrJIAyME09JlZERAEREBgs7N7RhDxGHD4XVaNHQ+qthf+Zn8h/wCayolE2YmWZmXEGAQIBGcTmTsCyoiAIBJAFSTAGpO5F1vhxgc17xHiwg7gGmm6eqqzZPDhuM8cN8qFj2L3Ze4hxOTYgDSZFTt6Dadjs/ss2b8ReD3SBAjMg1qdi6GZg6V+31ViVyJanJJNN9TeWKCrgpaZik1/ZWa+Z2jNQATBNPeqrbGBi0aCTTcqSwwX68EQ1pgkSTqBp1r0K5l4ssTSJEnUiazM5gzzWZ7iSScz5aALHbWmEEn9zoFim9y29exsKKUefecq62bnHDNQO8cJiaUzia7dDy6NldGjSTtMHpsWtc7WHGfxnkDJp5xy3roLb1uXLu2vhGvpcePbuXLAREWgboVLazDmkHUfsropTp2iGr4ONZmQDuVlvOuTSdRuGXpRWF0Z+WeJJ9Suw/SOOujOX9RnfVHOJUYxtHVdYWTRk1vQK2EbAq/8kvy/H+DP6g/zfD+TkE7acaeqNdOS6Lr0zIuBGuvGVUXJmw/zO+6zjr6/Ei18+ujGWiv7kkzRRbNpciPCZ3HPqPe9a3sjVbeLPDL91mrkwzx/eQREVpUF3+xQBZNI1JkVMGSYpktbs7slr2B1pi72QBiBodpMV2VyXUu9kLNoaKAa78zM6rmavPGa2LszdwYnF7mZNQdo/VWcKVVC2uyajjqpJ/MPNaBsksdO+Fr9ovhkfmIH1PkCthhkVz14ii516Y9xLsJwiMOpw0yAkzNdKDcoMopXyYFz79OMTlHd/q55eyugPemVFivVliaaSQDh0rxiiz02RY8ik0W58byY2kc0hdK62hc0E51HGDErmsBNACTsj1nLmuldrLC0A7/Mk/Vb3pGUHFLvfwNPQxkpPyMqIi5J0giIgCIiAIiIDkBWsLct8Jlo/Dpy2Hdl6qqq1sbfZJ9Seq9LOEZqpK0efhNwdpnUbeWGO8JdECa1EinBYr5d57woQKzkQOR8lq3a545d4YPdOsg5ndQU/Qro2IcB3yCayRlmY8oXFyJYJ3jlyuvz5HXg3mh9uPDOW8FpIcCHChGoJ4eq69x7Iyc8tdkWhplpG0mO8CNMuOlL6wOscRo6yOEHaIBg8iOY0qt/st3/AGWbxA4YjBHKq28uplLCpR45pmlHCo5GmbrSq2mk5TXoVYBHFc42SCQQYgqW5baLG9pOkevKsLIzIRlFFIKDu4o4x74eSu0QANyoDJPCOkz6qbIUjZ6oDnX1kPOx1RsmII40nnxWFdLtCPlunZT/ADfh84XNVckbON2giIsSwIiIAiIgCIiAIiIDkIiL1B5wvd7bAZPhPi3RNR9d3Bdexu7n1FGzE86kbSMvZXFXX7Cvhn5biIAlm3WROu3bx052s09/7F7ze02oaWx+46zbINADQBGQ0970Lsjsz3e/qrkqrZMEgCn23LnGwPmDaDwUtbqc/eSsigBY7E0903LIqOETWh67KICuGZIMGaeh9FIBGz1J27FazED3tVlINXtCtnSTVpoJpI0HVc8HjzBB6FdYHDANdKfZalvdCXSCBiqczEADnSNmSxastxzrhmoi2jcHfmaf4SPqUbcHauA4D75cFjtZZ4kTVRbDri/TCRtJI8oK1/ZGwqGmjJST6BERQZBERAEREByERF6g84FV+UmabJnlFTwVkKEnrLuDgbi8WFsnfAk9VdrqSVr9l2xfZMJmYiTrFMXOJ5rZDRnAleemqk0zqRdolFSz1GwwOgUhwyWJJZUZWvT31UWloIOtDw6qBM0nfOu/j91IMqKhdO3fooaCRWnr1UAicyTQE/ZXZtMV9/fqjxSAoDQawpBPzBtCYx+8j1VkUAr8we8uq1L9d/xtz/ENo28R5jkt0lY2N4jcKISnTtHILhtCj5gzkdQuxZWDWmWtAJzhXwiZgTt16rHaW+N6jigzlJ4Amuymqs5pHiBHH9F2Vzu0LSXBuja8yCOkHz3I4omORt0ayIiwLjkIiL1B5wKHPIqMxUZZiozEKUQk9g0yARs2R5HJStbs57jZMLoktGRJGVMxsj9c1sOK87JU2jqJ2jEQaGamMv385VsIgTPnrnvVXsjfurnuHVS3MZ0rWDuHqeiEku0pAkeuxXc1Q7MDn0/dHuj3RAVIis8VdxgE7FGYrqFgvV5bZhvzCAC9rZ0JccLRxLiEJSszYSc/JWAUoVBAVXO6+8147t7+0m6WGJtmTb2gMQ2jJ3vNI4Su/wDDHaDrxdbK3eAHWjcRAyFSABO5QmjYyaXNjgsk4tJ9LOkGc+PuisiKTXCIiAhxoVxjaF3eOZA3U0Ec11ry6GOOxpPkVyQFjIuwoIiLAvOQiIvUHnApbEjESGz3iM43e8pUIj6Eo9JcL2xwhgGFstbGUNgS2fE2oqNq2gZII2cFyOwrhBFsT4mdwbnHFiNKE/U7V2lws0Yxm1F2dKDbjbK2mXCvv05owU8+qHPhX7fVSXAZkKkzIc0zIhaXaHaFnZMD7Z7WMBEucQ0TsE6xK3HPpSOOm8r8H+Pvig3y1DGf3NkXBlfHWMZ5AAbuKiUtqN/0foZavLt6JdX8+Z2viv48s3Xu73i6YybEODsctY8OiQGzI4ndsXN7e+P7W93b5NoxrXi1a8PYSO62SBGYIMVBXjUWu5s9hj9G6eCj9m3Ho3163+57ln9qF7bZMYBZ4mgA2jgXOdSJNYleft/im+PY9j7xauZaGXgnPcPyj/1EDcuMiOTfcsx6HT43cYL9AvoX4B/w67f6f9RXz0voX4B/w67f6f8AUVni6nK+kP4MP+v2Z6BEVMc5V36K48iXRVg7R0/VRg2mfIICfmDaFx8MSNhj7eULtLR7QsPxiaRiGkVE8qcgoatFmOVM00RFWbJyERWs7MucGtqSYHvYBXkvUN1yzzqVlVu9lXIWrjinC2DpBMzB8jGsjnt2XYVO+85jwiKaivruXUu1k1jcLQABoN9Z5rn59ZHa1Dr5m1iwO7kWAI3+qYSc45T6+81dQSuYbZQUOpnL37zVmtUSSRRS49VIOD8Z9oW13u1o672LrR8QSIIYDm4tzdnkBvNF89L6Z7UtX2dhavswHPbZvc0aFwBIHCV802ry4lxzJJOlTXLRUZex6v6Ov7E1S6rnu/6KIuh2L2Pa3u0+XYNDn4S6CQKCJqaar1XYn9mV6tHMNuBZWeI4+8PmADYACK6KtRbOzm1mDDfiSSfl3/Q8Kt2y7Jt3YcNjakPkMIY4h0GDBisGi/c+xfga53V4tGWZc8CjnnFG8A0B3wvSgKxYvM4mb6QxTrFC/bx8D5yf8LXwEA3a3kzHcdpUr9x+CbB1ncbvZvBa9tn3mmjhUmo0XcVLVshWRgkcnXelJ6uCjKKVO+CHOBoDQ5xw8lkVGvboR1VwVkcwIiIAuXeb4LSQwjDqQfF/8+vDPqLXvd2x1FHAU2cD7pKGUWk+TmooB9SDxBg+alVG2chbNysrTE20axzg12eh/C4bdTunmtZdfse9Oa0C0nB+Ha0aA7REbxMZZd/VZfDh258zh4Me+XsO0oc0HMI1wIkVByIyUrim+Y7N4ykZwNtFLhWs7q61PvglplGpFFA2EcNuzPapBcmFDRqc1WyFAZn3VZFAIIX4L8RfA17u5tH/ACsVi1xIcwh0NmhLRUU3UX72ixlFSN7Q6/JpJNwSafVM/Ff7HB/57t13f/uswv2pYLK6sYO41rak0AFTnMbVmaZUxjSojX6v61m8Sq49pKKrXgqyk0iC6M1GLYOtPoomvAev7eaugMbwY37vuVDrdjc3AbiYPQ1KyrmdoO/7n8I9XI3wZRVujdF7s/zs/mH3U/8AUs/Oz+YfdcpFjuLfB9Zuf/pNxOB8LdRXSfPTgte8Xp7qjuxkAczvOvDLisaKNxksaRe3AxEjJ3eHPPnIJ5qiguGHMSH0E1IcADA2YoP8JUpIyj0o17C7sgEsE7xJniarYREnNydsRioqkWsrRzfCeRPdO2mnEea27C/S6HANByMk1pAyEStJD+vMVCKREoJnY14fX6KS2VzG3t4MyHbjTZqMuhU2l9eREBtcwZpzasrRT4cjofL1Ge1MRGfl9lpXe+kUeZGjorzj1hbzHhwkEEH9ipsxcWupZFTLZE9MhkroYhVLOW1WRAVLaem5VxHKK7dFkUObKANbClY/mRQ57q+Wau1wOSAla94trMUcWkmhEYjFcwJMLYC4Vj4RwChujOENxmvD2HDgbhMme7FImsUNdeO1URFg3ZsRjSoIiKDIESscOGUHjMrIikBERQAiIgCIiALAxkEgudXkHU1gV4LOsbzUAA0Mk0jIhSiGbFlbubAkluraTEaE1z3/AEW/Z2rSJa7kZJ5jMLmLPc7wGE4jDTWd4p5j0WUZFWSHFo6AftBHvr5KcY2hS1wNRUbkIWRQAVWScohSWDZ74KQEAaIVXAzIhXRAUD6wczlqubeLsWSc2Cs6gbxsG0TvXStDkdh+hCx2vfaWmRiEdQlWZRk4s5iKAeskHiDBUqo2wiIgCIiAIq2YIAkydTEeWg91VlLAREUAIiIASqWe3aZ+g8gFA73DTfv4LIpICIigkmztiyomBUtmhGtND9ea7K4pCz3K0IeBLiCCIJJyEzXLKOaziynJDujpoihxipoBmsiglFjsbdrxLSD6jiMwdxVi8TEidk16cj0QFlDmg5qVW0fhBOwE9KoDkOzdH5nf7ioUMEADcpVbNxcIIiKCQiIgCIiAISqvdoMzl9SgsxxO01P6clJBHzNgJ4ZdTQpgnxdNP1V0QBERQSEREATeCQdCKH3uREIMhvFp+cjgGx5gqtraF3iM7hRvTXnKqim2RtXkQW1BrIyIJBrnUKPljZnmczO2c5VkSyaMtje3tie+3WaO5HI8+q2r5azZSMnBvGHET5ErUu1jjdB8Iq76Dn6cVs9pu8I3k8gI/qCzT4KJJbkkaSIirNgIiIAiIgCgmKlSqWug2mOUEnyEc0BFlZ6xUzxzp5R0WREQBERAEREAREQBERAEREAUONNqlEBuXa82bQBJrmcLhU6mRT6ALH2g6Xxsb6kz6Ba5CgTWTM/QAc8lk5cFax1KyURFiWBERAEREB//2Q=="/>
          <p:cNvSpPr>
            <a:spLocks noChangeAspect="1" noChangeArrowheads="1"/>
          </p:cNvSpPr>
          <p:nvPr/>
        </p:nvSpPr>
        <p:spPr bwMode="auto">
          <a:xfrm>
            <a:off x="215900" y="-231775"/>
            <a:ext cx="304800" cy="304800"/>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2" name="Rectangle 110"/>
          <p:cNvSpPr>
            <a:spLocks noChangeArrowheads="1"/>
          </p:cNvSpPr>
          <p:nvPr/>
        </p:nvSpPr>
        <p:spPr bwMode="auto">
          <a:xfrm>
            <a:off x="984250" y="1628800"/>
            <a:ext cx="7175500" cy="4247331"/>
          </a:xfrm>
          <a:prstGeom prst="rect">
            <a:avLst/>
          </a:prstGeom>
          <a:noFill/>
          <a:ln w="12700">
            <a:noFill/>
            <a:miter lim="800000"/>
            <a:headEnd/>
            <a:tailEnd/>
          </a:ln>
        </p:spPr>
        <p:txBody>
          <a:bodyPr lIns="90488" tIns="44450" rIns="90488" bIns="44450"/>
          <a:lstStyle/>
          <a:p>
            <a:pPr algn="ctr" eaLnBrk="0" fontAlgn="base" hangingPunct="0">
              <a:spcBef>
                <a:spcPct val="0"/>
              </a:spcBef>
              <a:spcAft>
                <a:spcPct val="0"/>
              </a:spcAft>
              <a:defRPr/>
            </a:pPr>
            <a:r>
              <a:rPr lang="es-CO" sz="2400" b="1" dirty="0" smtClean="0">
                <a:solidFill>
                  <a:srgbClr val="000000"/>
                </a:solidFill>
                <a:latin typeface="Tahoma" pitchFamily="34" charset="0"/>
              </a:rPr>
              <a:t>Agencia Nacional de Hidrocarburos</a:t>
            </a:r>
          </a:p>
          <a:p>
            <a:pPr algn="ctr" eaLnBrk="0" fontAlgn="base" hangingPunct="0">
              <a:spcBef>
                <a:spcPct val="0"/>
              </a:spcBef>
              <a:spcAft>
                <a:spcPct val="0"/>
              </a:spcAft>
              <a:defRPr/>
            </a:pPr>
            <a:endParaRPr lang="es-CO" sz="2400" b="1" dirty="0" smtClean="0">
              <a:solidFill>
                <a:srgbClr val="000000"/>
              </a:solidFill>
              <a:latin typeface="Tahoma" pitchFamily="34" charset="0"/>
            </a:endParaRPr>
          </a:p>
          <a:p>
            <a:pPr algn="ctr" eaLnBrk="0" fontAlgn="base" hangingPunct="0">
              <a:spcBef>
                <a:spcPct val="0"/>
              </a:spcBef>
              <a:spcAft>
                <a:spcPct val="0"/>
              </a:spcAft>
              <a:defRPr/>
            </a:pPr>
            <a:endParaRPr lang="es-CO" sz="2400" b="1" dirty="0" smtClean="0">
              <a:solidFill>
                <a:srgbClr val="000000"/>
              </a:solidFill>
              <a:latin typeface="Tahoma" pitchFamily="34" charset="0"/>
            </a:endParaRPr>
          </a:p>
          <a:p>
            <a:pPr algn="ctr" eaLnBrk="0" fontAlgn="base" hangingPunct="0">
              <a:spcBef>
                <a:spcPct val="0"/>
              </a:spcBef>
              <a:spcAft>
                <a:spcPct val="0"/>
              </a:spcAft>
              <a:defRPr/>
            </a:pPr>
            <a:r>
              <a:rPr lang="es-CO" sz="2400" b="1" dirty="0" smtClean="0">
                <a:solidFill>
                  <a:srgbClr val="000000"/>
                </a:solidFill>
                <a:latin typeface="Tahoma" pitchFamily="34" charset="0"/>
              </a:rPr>
              <a:t>Rendición de Cuentas</a:t>
            </a:r>
            <a:endParaRPr lang="es-CO" sz="2400" b="1" dirty="0">
              <a:solidFill>
                <a:srgbClr val="000000"/>
              </a:solidFill>
              <a:latin typeface="Tahoma" pitchFamily="34" charset="0"/>
            </a:endParaRPr>
          </a:p>
          <a:p>
            <a:pPr algn="ctr" eaLnBrk="0" fontAlgn="base" hangingPunct="0">
              <a:spcBef>
                <a:spcPct val="0"/>
              </a:spcBef>
              <a:spcAft>
                <a:spcPct val="0"/>
              </a:spcAft>
              <a:defRPr/>
            </a:pPr>
            <a:endParaRPr lang="es-MX" sz="2400" b="1" dirty="0" smtClean="0">
              <a:solidFill>
                <a:srgbClr val="000000"/>
              </a:solidFill>
              <a:latin typeface="Tahoma" pitchFamily="34" charset="0"/>
            </a:endParaRPr>
          </a:p>
          <a:p>
            <a:pPr algn="ctr" eaLnBrk="0" fontAlgn="base" hangingPunct="0">
              <a:spcBef>
                <a:spcPct val="0"/>
              </a:spcBef>
              <a:spcAft>
                <a:spcPct val="0"/>
              </a:spcAft>
              <a:defRPr/>
            </a:pPr>
            <a:endParaRPr lang="es-MX" sz="2400" b="1" dirty="0" smtClean="0">
              <a:solidFill>
                <a:srgbClr val="000000"/>
              </a:solidFill>
              <a:latin typeface="Tahoma" pitchFamily="34" charset="0"/>
            </a:endParaRPr>
          </a:p>
          <a:p>
            <a:pPr algn="ctr" eaLnBrk="0" fontAlgn="base" hangingPunct="0">
              <a:spcBef>
                <a:spcPct val="0"/>
              </a:spcBef>
              <a:spcAft>
                <a:spcPct val="0"/>
              </a:spcAft>
              <a:defRPr/>
            </a:pPr>
            <a:endParaRPr lang="es-MX" sz="2400" b="1" dirty="0" smtClean="0">
              <a:solidFill>
                <a:srgbClr val="000000"/>
              </a:solidFill>
              <a:latin typeface="Tahoma" pitchFamily="34" charset="0"/>
            </a:endParaRPr>
          </a:p>
          <a:p>
            <a:pPr algn="ctr" eaLnBrk="0" fontAlgn="base" hangingPunct="0">
              <a:spcBef>
                <a:spcPct val="0"/>
              </a:spcBef>
              <a:spcAft>
                <a:spcPct val="0"/>
              </a:spcAft>
              <a:defRPr/>
            </a:pPr>
            <a:endParaRPr lang="es-MX" sz="2400" b="1" dirty="0" smtClean="0">
              <a:solidFill>
                <a:srgbClr val="000000"/>
              </a:solidFill>
              <a:latin typeface="Tahoma" pitchFamily="34" charset="0"/>
            </a:endParaRPr>
          </a:p>
          <a:p>
            <a:pPr algn="ctr" eaLnBrk="0" fontAlgn="base" hangingPunct="0">
              <a:spcBef>
                <a:spcPct val="0"/>
              </a:spcBef>
              <a:spcAft>
                <a:spcPct val="0"/>
              </a:spcAft>
              <a:defRPr/>
            </a:pPr>
            <a:endParaRPr lang="es-CO" sz="2400" b="1" dirty="0" smtClean="0">
              <a:solidFill>
                <a:srgbClr val="000000"/>
              </a:solidFill>
              <a:latin typeface="Tahoma" pitchFamily="34" charset="0"/>
            </a:endParaRPr>
          </a:p>
          <a:p>
            <a:pPr algn="ctr" eaLnBrk="0" fontAlgn="base" hangingPunct="0">
              <a:spcBef>
                <a:spcPct val="0"/>
              </a:spcBef>
              <a:spcAft>
                <a:spcPct val="0"/>
              </a:spcAft>
              <a:defRPr/>
            </a:pPr>
            <a:endParaRPr lang="es-CO" sz="2400" b="1" dirty="0" smtClean="0">
              <a:solidFill>
                <a:srgbClr val="000000"/>
              </a:solidFill>
              <a:latin typeface="Tahoma" pitchFamily="34" charset="0"/>
            </a:endParaRPr>
          </a:p>
          <a:p>
            <a:pPr algn="ctr" eaLnBrk="0" fontAlgn="base" hangingPunct="0">
              <a:spcBef>
                <a:spcPct val="0"/>
              </a:spcBef>
              <a:spcAft>
                <a:spcPct val="0"/>
              </a:spcAft>
              <a:defRPr/>
            </a:pPr>
            <a:endParaRPr lang="es-CO" sz="2400" b="1" dirty="0" smtClean="0">
              <a:solidFill>
                <a:srgbClr val="000000"/>
              </a:solidFill>
              <a:latin typeface="Tahoma" pitchFamily="34" charset="0"/>
            </a:endParaRPr>
          </a:p>
          <a:p>
            <a:pPr algn="ctr" eaLnBrk="0" fontAlgn="base" hangingPunct="0">
              <a:spcBef>
                <a:spcPct val="0"/>
              </a:spcBef>
              <a:spcAft>
                <a:spcPct val="0"/>
              </a:spcAft>
              <a:defRPr/>
            </a:pPr>
            <a:r>
              <a:rPr lang="es-CO" sz="2400" b="1" dirty="0" smtClean="0">
                <a:solidFill>
                  <a:srgbClr val="000000"/>
                </a:solidFill>
                <a:latin typeface="Tahoma" pitchFamily="34" charset="0"/>
              </a:rPr>
              <a:t>Diciembre 11 de 2014</a:t>
            </a:r>
            <a:endParaRPr lang="es-CO" sz="2400" b="1" dirty="0">
              <a:solidFill>
                <a:srgbClr val="000000"/>
              </a:solidFill>
              <a:latin typeface="Tahoma" pitchFamily="34" charset="0"/>
            </a:endParaRPr>
          </a:p>
        </p:txBody>
      </p:sp>
      <p:sp>
        <p:nvSpPr>
          <p:cNvPr id="6" name="AutoShape 10" descr="data:image/jpeg;base64,/9j/4AAQSkZJRgABAQAAAQABAAD/2wCEAAkGBhAQDQ0NDhAQDQ0NDQ0NDA0NEA8NDA0NFBAVFBQQEhIXGyYeFxkvGRISHy8gJCcpLCwsFR49NTAqNSYrLCkBCQoKDgwOFw8PGikcHCApLCkpKSkpKSksKSkpKS0pKSwpKSkpLC0pKSksKSwpLCosKSksLCkpKSkpKSwqKSwsLP/AABEIALcBEwMBIgACEQEDEQH/xAAcAAABBQEBAQAAAAAAAAAAAAACAAEDBAUGBwj/xAA7EAACAgECBAMFBQUIAwAAAAABAgADEQQSBSExURNBYQYicYGRFDJSocEjQmKC4QczQ3KisdHwFVOS/8QAGgEAAwEBAQEAAAAAAAAAAAAAAAECAwQFBv/EACcRAAICAgICAQQCAwAAAAAAAAABAhEDEiFRBBMxBUFx4WHBFSIy/9oADAMBAAIRAxEAPwDyzEWJNtj7JNjohAhASYJH8OTsVRDHk4phDTxORSRXAhhZOKIQok7FJEASGEk4phikSHItRIAkIJLC0iTJSszczRRKgSGFl4adexki6Qdpk8iNlAoqkkVJo18PHYywOGDyBmMsyNVjZkiuSCqaq8M9JZp4Vny/OZSzo1WMxBVJqqznlOhTginykycDXtMX5MTRYmZ+lo5Av+Uthqx3+kv08PCyX7N6TllkTZso0Ua2q9PmI7tV/DLZ0o7CA2iHaTaDkpM9fcQN1Xp9JdOiHaN9jXsJeyJplPFXpBKJL32Re0X2VY9kTyZjadPjIW0Y8hNn7MsfwVlLJRLiYy6c9pKtR7TTNYjFBD2WGpQ8MxeEZcKxisNhUVPDMeWdsaPYVHmeY4MCOJ9IeGSCEJGIQkjJQY4MiEIGTRVkoaEGkQhCKikShoQaRCSKJmzREgaSq0jSsyZKD2mcmjWKZKlstVaj0kFekbtLVegbtOaconRGMizVrB2lyrXL+GVKuGvL1PCW7j9ZxzcDpipFirWJ+H8pcpvQ9FkVPBm7y/Rwdh5zknKBskx62/hk2fSWKuEH8cmHAx+IzByiPZIz2YekiLjvNX/waeZnH8c9p69PfbRXR4pqbYXawqpYDnyA78uvlLgt3UeQ2TNsMO8fM5vhvt9QWC6mk0g8vErJsQfFcZHyzOvqNTotlbB0YZVlIKsO4MqcZQ/6QLn4KZWAUl1gsjbElSBoqeHG8ISwQIBEuyaIvDgmuSlYJX1jsVERrgmuSlfWCVlWTREa4JSSlY22VYqIsRQ9sUdiPLQI+2HiOBPpbPCoELCAEICOFktlJA4EcCGEhio9pLkWokYEkAhig9pIumPaQ5ItQYCASdMdo66Vu0mTRt2mMpo2jBj1sO0sJaO0GvRN2lqrh7dpzzlE6IxkPXf6S1XfCo4Wx8pbt4WRTYw+8K3IxzOQp6TknOB0RjIqJfvyzHbSueh278dWLfh69OuJz/GLc3KUUVKFKqF91iNx5t6/8ek7EcPQqzDadPpkFjEc1sZU3KuemANp+JHYzlLqfENly/3amqrcepwMs/pzBP8AN8ZMJq2zTVnT+yXGdyrp7PvKMVuee5fIH1nZ6aoGeccFr8O2tmB8PcUc9OWcHHY4wfiJ6zwnR7gM4JB2sR0JHmPiMH5zgyq51H7hmn64Ww9Nol9flLDaRR5GbFVCqMAfPzhsgPXnPVj9Gm4W5K+v3+jw5eU2zkNRrKRuJdAF+9lgMfWeN8YG+22w/v2O/wD9MT+s924xwaqzIdAwPn0YfzDnPGeN6YLZYozgOwGeuAfOebhUsWRwl8o9jxZRnFtHJahJ2PsDxylKjpXfba9zNWH5IwIUBVPTOQeXr5zltUkzbBz5d+Xeeu4LLDVjb0dntjP6SNm9IHs8LW0WmbUAi41jfuGHPM4LDvtwT8ZdameM3TaN/koloJMttT6QDTGpITRVJgGWjTB8A+UvYmisTBJlg1QDXK2JaIC0YvJSkArKTFRFvjwtsaVYqPOPs5jjTmXxwp5IvCXntvPHs8xYX0ZwoMMUGaQ4Q0NeDtIeePZawvoz0oMnrqMvLwdpKnBj3mUs8ezWOJ9FWuuWa0HaWK+DGWq+DGc0ssezeMH0V66paq04k9XCTLdfDTOWWRdm6iQV6QS1VpBJq9A3eWE0Ld5zyn/JokKvTJ6yzXSnc/SJNA3eWa+Hd2Ewb/kbkkY2s9m9PsudQWYi11r2oFFjAnOAAWPYEnH0nD/ayz6o7sJY9zoMD9ozWghcnzwR8ie89C9pNBYNJYaX99ShChipsBbbs3AjBO7r3Ezm/s/zWrpYtNzB2tq+9QrOvvCvH3T0XPYTpxZEo3JmTlFGalOyl1bb4ianBZerFTYHY/NkH07zvvYzigZQjHmoUDuVHL/baPlOe4JwBgb6L8YWlUJX7pZzzdTjJ/u1OfgOoMzeH659PcUbk9TlT2yOX0/5mDk4zU4/KdlTjHNBwPZopyWl9tUCgYZuXMEgYPYGNqvbhdpwmP5v6T6JfWcGlu76r+zw/wDH57qja4nqRnA54E8i9ttE1eosfafDtYsrY93ceZXPfOZs8U9s7f8AD2p1ycbifrOL41xu64AW2NYqksoOMAn4TxIylmyvI/uev4+B4FyYeqadx7GcV0dlaK66anWKxX+7rqZx+6ynHXHLkc8p5/qLJSseenLAssdW6CU6dn0B4BPmIzafHUzzr+zn2ufxBoL2Lo4P2ZmOWRgM+Hk+RAOOxHrPRG+E8fNilhlqzSMtlYPgr+KO1agd4Jz2xI2dpkWJ9uOQMrOSOkkZj3gNWvmT9JouAKruZC9hlw1p6xnpTyM0UkTRntYZEzGaP2YHzgnSjzMtTROrMwkxS8aV7xS90LVmSKxDCCOCI4IjbChxWIa1iMDDUyWxpBqgkioICmSKZDKJFWSqsiVpIryGMnRZOglVXkq2TNlFtJMspLZJVskNDouKZIGlRbIYskkOJV9oCzVLXWQLCxuQkAgNShtXkfLcqKfRjOY1/wDaMpTQX05WxbX+10ZOPD2qCPUHOQfIr8ZH7Y+2J09rpTg3hPBQn3hUpw1j4752KP8AIZ5wtmZ6njeLtHaa/BzSaTo+g9LrEe/ejBkt01bqynIYCx+f+sfWZXH/AGdF+oSxLBU9iMGyu5SUxg8j2YD5CeUcL49fp9wosaouAGIxnAOeWenT5ztfZ/8AtADPSmtIVk3qLwMI24ADeB0PLr05+UwyeLPHzHkceHaJeL8Lv0iCyxkZCwQFC2ckEjII9DMSzip7zsfbHU0vphU7gF3V02kZ93qfXkwH8wnE6LhC33NWjuUrADPhctYchUXy5nHwCueg5zihGUdpHVHJKuSpqNfnzmZqNRLXHtKtFgWtmeplzXawAFuCVZkA/d3A479fOY1l09PDjVWjKeQG6yVXaFY8hZp3xjRxTkOlxRg6kqyEMrDkVYHII+c990esL002HkbKq3PoWUH9Z4PwylbNTp635pZfUjjurOAfyM9wNgHIcgOQA6Adp5n1Kv8AVfk6PG5tll75E10rNd6yNrhPLUTqLDXSJrpXa4SFrxNFERaa6RmyVW1EibU+s0USS6157wG1R7yg2okTXS1jJsvHUxTNNsUv1i2GF8IaiZoshi2bPGZ7GkNRDGpmYLYQtkvGUpGoNTDGqmWLYQtkPGPY1RqpIuqmSLYYukPGVsaw1UkXVzIF0MXSHjK2NhdXJF1cx1uhrdIeMqzZXVxtTxQV12Wt92tGc+oAziZa3TnPbXjeykaZT79wy/8ADVn9SMfIx48G81EU8mkW2cjrtabbHtc5dyWb4kkn8yZCjSsWhq0+i0pUjylO+S5W8mFspK8MWTJxNFMutrn5AsSFGFBOQB2HpOk9ktUbFOmDBAxd7rM7WSs4DkN+Mj3AfIFz5zjWeCmpZc7SV3Aq2CRlT1B9JnPBvGlwaRzU+TrfbAm0Lql5UIy6ehRyVacHwyB5Z2M3wdZybPOz4jqAODKtxHiW+GVPX3gAVx/IirOFZ4vFVxrp0PM6Y7NImMTNAJnckckmaPAADrdKGO0ePUc4zzDAj8wB85662onimlvKWVunNkdGUczlgQQMCep6PWu9Vb2IanZctWeqn/v+88zz8bbizr8SVJo021Eha+VGukbWzhUDrci018ia+VmtkZsmigQ5FlrpG10rmyAbJooEOROboBukBsgF5ooEORP4sUrb4pWgrB3wt8p+NH8aaaGe6LgshCyUfGj+NFoPdF4WQxZKAuji6T6ytzQFsIWzPF0cXSfWPc0RdCF0zhdCF0l4ytzSF0MXTMF0MXyHjK3Leu4qtNTWv0HQDqzeQE8812ue61rbDlmPyA8gPTEve0+v32hATisYPM4LdenTzmLunoeNgUFt92cGfNs9V8IMtDUyASRcnkASew5mdTRimSho4aA9TLjcrLnI94Ec+35j6xt0mi7JGeR7o2YoJC2Lulte006YsdhswmeYTcRuI+Qg8X0iVWsldi2rlsbTkoM8lY95SBI5jkR0I5ESMmChza+OhvJxQRaATETBJmqRi2ErkEEciOYPYz0ThPGRfSrjAYe7YufuuP8AuZ5wTN72Suw9y91VvoSP1nP5OJTjfRt4+RxlXZ2TXwDfKhsgmycCxnc5lo3yM3ysXgF5agQ5lk3QDdK5eCWmigQ5k5ugm2QFoJaWoEOTJ/FilfdFHqLYHMfMjzHzKIskzHzI90fdCh2SAwgZEGjhpNDslBhAyENCDSaLTJgYQaQh44eTRSZOGj7uUgDwg8mirOL1AYOwfIYE7s9cwBOl4nwcXNvDbH5A55qQP1lZvZxf3XJIA64APfn5dJ2rLGuTieKV8FHh3DGtsVD7gKeISRz2eRA8/KdAoq0yMKyN3+JY3vFfjjqeyj+syjZi1gC+a6AmzHmpPusVx7vTnLtPDWck3lduMLWmdiA4+72PrzmOTn5fBtj4+FyZ+s1HiocI5as5BGCiV9SzkdWJOSeUzgZ2SUItZrUBUIKkD1GD8Zx11ZR2Q9VJU/KXiknaROWLVNizHzI8x901owseAwjloJMpIlsDMEwmgEy0TYsyXTapq23odrYIz6GQ5iDR1Yro0Bx27/2N/pP6Sarj9w/eDDsyj9JkQq5Prj0P2S7Oq0XGkswre4/kCfdPwMvFpxWZucI4iWHhscsBlSepHaYTxJco3hmb4ZrloJaBujbpmkath5gkwd0bdHRNhZigbopVCsblHyJDuj7oULYmyI+RIN0fdFqPYnBEfcJAHHePui1HsT7hH3SDdH3Raj2Jw0cNIA0fdFqVZY3iPvlfdKOt1rKDyI5cj6xKFg50a++Lfz/KYnDeIsSQ+T2PX5TU3RShTHHJsrK5UHWHPTwEJA6Eh+We/QfSaPiSgKf2ptz1r2Y/mzmT7oSV0OMqss+JOf8AaGnFi2Do4w3+Yf0x9Jsbpm8eP7Jf84/2MrGqkTldxZhZizAzHBnZRw2FGiihQrBMFhHeM0oAIwiMQlEhhYQWPmPmIVgmFRcUZWHVTn+kBjGhQWdWloIDDoQCPgY+6UeG3fsUyemR+ctFpzNUzrUrQe6NmDugloCsPdFIvGXuPrFKoVlRdZk/D847arn8PKYptMfxz36zTQw9hvJqgTgyLUakhgB0PaZKath9MRPq2O3+EfWLQr2F1tWq4xy55buZZXiykgc/XMxXsycx2ceQxHoiVkZv0azd5eeM9paDTmV1bgbQcD0hJrnHRj85DxmiynS741lwVSx6DnObOsfdnJkmo4kzrtOAPSL1sr3I3k1AZNwOAQefaY12sOGXduHlkSmLTjGTjtnlBBlLHREsjZo6TiBRccuuMY547y3ZxtQoKjJ8weWJiZjQeNMFkkjo9FxDxM5G3HSWW1CjBJ6nA+M5ZHYdCR8IXiMRjJx1kPFyWs3B0x1ShguebdJl8a1OdqAggc/XP/TMzewPU8ukZ3J5nmY446dilltUAY4MYxpsYkmYswQYiYAJjygsYiYJPIRgMY2YsxjKFZLmLMBTHzFQgmMaDmPmAgxcRgZ5DmJbXibYAMomKKkxqTRft4kc8syLU64uAOkq5jQUUDk2PkxoopRI/LtFkdosR8RWAsjtECO0WIsQsB8+kW70jYixEMctGDR4sQAQaLfFmKAxboIMOKA7FmPmPFJAaIQo0BjZgmHmCzRgNGzGzGzHQgsxZg5izHQrCzBJ5RGCTBILGzHMaLMoQ4MRaNmILAQ4MIQRHzABxHxBQwpLAWIsRZigA2I0LMaADxRooAPFFFABRRRRAPFFFAYosxRQAfMQMeKACjx4pJQo0UUAGgMsaKUIYdIjFFKEMI4iigA5MQURoogCxBdYooIQENIoo2Ax6x26RRRgNXDjRRMBRRRRAKKKKAH/2Q=="/>
          <p:cNvSpPr>
            <a:spLocks noChangeAspect="1" noChangeArrowheads="1"/>
          </p:cNvSpPr>
          <p:nvPr/>
        </p:nvSpPr>
        <p:spPr bwMode="auto">
          <a:xfrm>
            <a:off x="368300" y="-79375"/>
            <a:ext cx="304800" cy="304800"/>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pic>
        <p:nvPicPr>
          <p:cNvPr id="92162" name="Picture 2" descr="Z:\FOTOS INSTITUCIONALES\ANH 1.PNG"/>
          <p:cNvPicPr>
            <a:picLocks noChangeAspect="1" noChangeArrowheads="1"/>
          </p:cNvPicPr>
          <p:nvPr/>
        </p:nvPicPr>
        <p:blipFill>
          <a:blip r:embed="rId3" cstate="email"/>
          <a:srcRect/>
          <a:stretch>
            <a:fillRect/>
          </a:stretch>
        </p:blipFill>
        <p:spPr bwMode="auto">
          <a:xfrm>
            <a:off x="2987824" y="3429000"/>
            <a:ext cx="3123582" cy="1797199"/>
          </a:xfrm>
          <a:prstGeom prst="rect">
            <a:avLst/>
          </a:prstGeom>
          <a:noFill/>
        </p:spPr>
      </p:pic>
      <p:pic>
        <p:nvPicPr>
          <p:cNvPr id="92163" name="Picture 3" descr="Z:\FOTOS INSTITUCIONALES\Balancín 1.PNG"/>
          <p:cNvPicPr>
            <a:picLocks noChangeAspect="1" noChangeArrowheads="1"/>
          </p:cNvPicPr>
          <p:nvPr/>
        </p:nvPicPr>
        <p:blipFill>
          <a:blip r:embed="rId4" cstate="email"/>
          <a:srcRect/>
          <a:stretch>
            <a:fillRect/>
          </a:stretch>
        </p:blipFill>
        <p:spPr bwMode="auto">
          <a:xfrm>
            <a:off x="0" y="3429000"/>
            <a:ext cx="2987824" cy="1797199"/>
          </a:xfrm>
          <a:prstGeom prst="rect">
            <a:avLst/>
          </a:prstGeom>
          <a:noFill/>
        </p:spPr>
      </p:pic>
      <p:pic>
        <p:nvPicPr>
          <p:cNvPr id="92164" name="Picture 4" descr="Z:\FOTOS INSTITUCIONALES\Torre de perforación.PNG"/>
          <p:cNvPicPr>
            <a:picLocks noChangeAspect="1" noChangeArrowheads="1"/>
          </p:cNvPicPr>
          <p:nvPr/>
        </p:nvPicPr>
        <p:blipFill>
          <a:blip r:embed="rId5" cstate="email"/>
          <a:srcRect/>
          <a:stretch>
            <a:fillRect/>
          </a:stretch>
        </p:blipFill>
        <p:spPr bwMode="auto">
          <a:xfrm>
            <a:off x="6084168" y="3429000"/>
            <a:ext cx="3059832" cy="1797199"/>
          </a:xfrm>
          <a:prstGeom prst="rect">
            <a:avLst/>
          </a:prstGeom>
          <a:noFill/>
        </p:spPr>
      </p:pic>
    </p:spTree>
  </p:cSld>
  <p:clrMapOvr>
    <a:masterClrMapping/>
  </p:clrMapOvr>
  <p:transition spd="slow"/>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hart 42"/>
          <p:cNvGraphicFramePr>
            <a:graphicFrameLocks/>
          </p:cNvGraphicFramePr>
          <p:nvPr/>
        </p:nvGraphicFramePr>
        <p:xfrm>
          <a:off x="251519" y="1268760"/>
          <a:ext cx="8640961" cy="4655790"/>
        </p:xfrm>
        <a:graphic>
          <a:graphicData uri="http://schemas.openxmlformats.org/drawingml/2006/chart">
            <c:chart xmlns:c="http://schemas.openxmlformats.org/drawingml/2006/chart" xmlns:r="http://schemas.openxmlformats.org/officeDocument/2006/relationships" r:id="rId2"/>
          </a:graphicData>
        </a:graphic>
      </p:graphicFrame>
      <p:sp>
        <p:nvSpPr>
          <p:cNvPr id="3" name="4 Marcador de número de diapositiva"/>
          <p:cNvSpPr txBox="1">
            <a:spLocks/>
          </p:cNvSpPr>
          <p:nvPr/>
        </p:nvSpPr>
        <p:spPr bwMode="auto">
          <a:xfrm>
            <a:off x="4328544" y="6462095"/>
            <a:ext cx="471487" cy="4000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s-CO"/>
            </a:defPPr>
            <a:lvl1pPr marL="0" algn="r" defTabSz="914400" rtl="0" eaLnBrk="1" latinLnBrk="0" hangingPunct="1">
              <a:defRPr sz="1200" kern="1200">
                <a:solidFill>
                  <a:schemeClr val="tx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fld id="{1E488807-1918-4C23-BCA5-A5E06F4BEA6B}" type="slidenum">
              <a:rPr lang="es-ES" altLang="en-US" smtClean="0">
                <a:solidFill>
                  <a:srgbClr val="000000"/>
                </a:solidFill>
              </a:rPr>
              <a:pPr algn="ctr">
                <a:defRPr/>
              </a:pPr>
              <a:t>10</a:t>
            </a:fld>
            <a:endParaRPr lang="es-ES" altLang="en-US" dirty="0" smtClean="0">
              <a:solidFill>
                <a:srgbClr val="000000"/>
              </a:solidFill>
            </a:endParaRPr>
          </a:p>
        </p:txBody>
      </p:sp>
      <p:sp>
        <p:nvSpPr>
          <p:cNvPr id="4" name="Rectangle 2"/>
          <p:cNvSpPr>
            <a:spLocks noChangeArrowheads="1"/>
          </p:cNvSpPr>
          <p:nvPr/>
        </p:nvSpPr>
        <p:spPr bwMode="auto">
          <a:xfrm>
            <a:off x="1691158" y="361231"/>
            <a:ext cx="585222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anchor="ctr">
            <a:spAutoFit/>
          </a:bodyPr>
          <a:lstStyle/>
          <a:p>
            <a:pPr marL="1233488" indent="-1233488"/>
            <a:r>
              <a:rPr lang="es-MX" b="1" dirty="0" smtClean="0">
                <a:latin typeface="Arial Black" pitchFamily="34" charset="0"/>
                <a:cs typeface="Calibri" pitchFamily="34" charset="0"/>
              </a:rPr>
              <a:t>Perforación de pozos exploratorios</a:t>
            </a:r>
            <a:endParaRPr lang="es-CO" sz="1200" i="1" dirty="0">
              <a:latin typeface="Arial Black" pitchFamily="34" charset="0"/>
              <a:cs typeface="Calibri" pitchFamily="34" charset="0"/>
            </a:endParaRPr>
          </a:p>
        </p:txBody>
      </p:sp>
      <p:pic>
        <p:nvPicPr>
          <p:cNvPr id="6" name="Picture 2"/>
          <p:cNvPicPr>
            <a:picLocks noChangeAspect="1" noChangeArrowheads="1"/>
          </p:cNvPicPr>
          <p:nvPr/>
        </p:nvPicPr>
        <p:blipFill>
          <a:blip r:embed="rId3" cstate="email"/>
          <a:srcRect/>
          <a:stretch>
            <a:fillRect/>
          </a:stretch>
        </p:blipFill>
        <p:spPr bwMode="auto">
          <a:xfrm>
            <a:off x="1403648" y="1949412"/>
            <a:ext cx="1335513" cy="2199668"/>
          </a:xfrm>
          <a:prstGeom prst="rect">
            <a:avLst/>
          </a:prstGeom>
          <a:noFill/>
          <a:ln w="9525">
            <a:noFill/>
            <a:miter lim="800000"/>
            <a:headEnd/>
            <a:tailEnd/>
          </a:ln>
          <a:effectLst>
            <a:outerShdw blurRad="292100" dist="139700" dir="2700000" algn="tl" rotWithShape="0">
              <a:prstClr val="black">
                <a:alpha val="65000"/>
              </a:prstClr>
            </a:outerShdw>
          </a:effectLst>
          <a:scene3d>
            <a:camera prst="orthographicFront"/>
            <a:lightRig rig="threePt" dir="t"/>
          </a:scene3d>
          <a:sp3d>
            <a:bevelT/>
          </a:sp3d>
        </p:spPr>
      </p:pic>
      <p:sp>
        <p:nvSpPr>
          <p:cNvPr id="7" name="Text Box 10"/>
          <p:cNvSpPr txBox="1">
            <a:spLocks noChangeArrowheads="1"/>
          </p:cNvSpPr>
          <p:nvPr/>
        </p:nvSpPr>
        <p:spPr bwMode="auto">
          <a:xfrm>
            <a:off x="3951636" y="6027793"/>
            <a:ext cx="4607594" cy="261610"/>
          </a:xfrm>
          <a:prstGeom prst="rect">
            <a:avLst/>
          </a:prstGeom>
          <a:noFill/>
          <a:ln w="12700">
            <a:noFill/>
            <a:miter lim="800000"/>
            <a:headEnd/>
            <a:tailEnd/>
          </a:ln>
        </p:spPr>
        <p:txBody>
          <a:bodyPr wrap="square">
            <a:spAutoFit/>
          </a:bodyPr>
          <a:lstStyle/>
          <a:p>
            <a:pPr algn="r">
              <a:spcBef>
                <a:spcPct val="50000"/>
              </a:spcBef>
              <a:defRPr/>
            </a:pPr>
            <a:r>
              <a:rPr lang="es-CO" sz="1100" dirty="0" smtClean="0">
                <a:solidFill>
                  <a:srgbClr val="000000"/>
                </a:solidFill>
                <a:latin typeface="Tahoma" pitchFamily="34" charset="0"/>
                <a:ea typeface="Tahoma" pitchFamily="34" charset="0"/>
                <a:cs typeface="Tahoma" pitchFamily="34" charset="0"/>
              </a:rPr>
              <a:t>Fuente: Vicepresidencia de Contratos de Hidrocarburos ANH</a:t>
            </a:r>
            <a:endParaRPr lang="es-CO" sz="1100" dirty="0">
              <a:solidFill>
                <a:srgbClr val="000000"/>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xmlns="" val="1804257875"/>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ChangeArrowheads="1"/>
          </p:cNvSpPr>
          <p:nvPr/>
        </p:nvSpPr>
        <p:spPr bwMode="auto">
          <a:xfrm>
            <a:off x="2951163" y="2852738"/>
            <a:ext cx="3421062" cy="458787"/>
          </a:xfrm>
          <a:prstGeom prst="rect">
            <a:avLst/>
          </a:prstGeom>
          <a:noFill/>
          <a:ln w="12700">
            <a:noFill/>
            <a:miter lim="800000"/>
            <a:headEnd/>
            <a:tailEnd/>
          </a:ln>
        </p:spPr>
        <p:txBody>
          <a:bodyPr lIns="90488" tIns="44450" rIns="90488" bIns="44450">
            <a:spAutoFit/>
          </a:bodyPr>
          <a:lstStyle/>
          <a:p>
            <a:pPr algn="ctr" defTabSz="914400" eaLnBrk="0" fontAlgn="base" hangingPunct="0">
              <a:spcBef>
                <a:spcPct val="0"/>
              </a:spcBef>
              <a:spcAft>
                <a:spcPct val="0"/>
              </a:spcAft>
            </a:pPr>
            <a:r>
              <a:rPr lang="en-US" sz="2400" b="1" dirty="0">
                <a:solidFill>
                  <a:srgbClr val="4D4D4D"/>
                </a:solidFill>
                <a:latin typeface="Tahoma" pitchFamily="34" charset="0"/>
                <a:cs typeface="Tahoma" pitchFamily="34" charset="0"/>
              </a:rPr>
              <a:t>Muchas Gracias !</a:t>
            </a:r>
          </a:p>
        </p:txBody>
      </p:sp>
      <p:sp>
        <p:nvSpPr>
          <p:cNvPr id="6" name="Text Box 3"/>
          <p:cNvSpPr txBox="1">
            <a:spLocks noChangeArrowheads="1"/>
          </p:cNvSpPr>
          <p:nvPr/>
        </p:nvSpPr>
        <p:spPr bwMode="auto">
          <a:xfrm>
            <a:off x="1150938" y="2781300"/>
            <a:ext cx="6842125" cy="1570038"/>
          </a:xfrm>
          <a:prstGeom prst="rect">
            <a:avLst/>
          </a:prstGeom>
          <a:noFill/>
          <a:ln w="12700">
            <a:noFill/>
            <a:miter lim="800000"/>
            <a:headEnd/>
            <a:tailEnd/>
          </a:ln>
        </p:spPr>
        <p:txBody>
          <a:bodyPr>
            <a:spAutoFit/>
          </a:bodyPr>
          <a:lstStyle/>
          <a:p>
            <a:pPr algn="ctr" defTabSz="914400" eaLnBrk="0" fontAlgn="base" hangingPunct="0">
              <a:spcBef>
                <a:spcPct val="0"/>
              </a:spcBef>
              <a:spcAft>
                <a:spcPct val="0"/>
              </a:spcAft>
            </a:pPr>
            <a:endParaRPr lang="es-ES" sz="2400" dirty="0">
              <a:solidFill>
                <a:srgbClr val="000000"/>
              </a:solidFill>
              <a:latin typeface="Tahoma" pitchFamily="34" charset="0"/>
            </a:endParaRPr>
          </a:p>
          <a:p>
            <a:pPr algn="ctr" defTabSz="914400" eaLnBrk="0" fontAlgn="base" hangingPunct="0">
              <a:spcBef>
                <a:spcPct val="0"/>
              </a:spcBef>
              <a:spcAft>
                <a:spcPct val="0"/>
              </a:spcAft>
            </a:pPr>
            <a:endParaRPr lang="es-ES" sz="2400" dirty="0">
              <a:solidFill>
                <a:srgbClr val="000000"/>
              </a:solidFill>
              <a:latin typeface="Tahoma" pitchFamily="34" charset="0"/>
            </a:endParaRPr>
          </a:p>
          <a:p>
            <a:pPr algn="ctr" defTabSz="914400" eaLnBrk="0" fontAlgn="base" hangingPunct="0">
              <a:spcBef>
                <a:spcPct val="0"/>
              </a:spcBef>
              <a:spcAft>
                <a:spcPct val="0"/>
              </a:spcAft>
            </a:pPr>
            <a:endParaRPr lang="es-ES" sz="2400" dirty="0">
              <a:solidFill>
                <a:srgbClr val="000000"/>
              </a:solidFill>
              <a:latin typeface="Tahoma" pitchFamily="34" charset="0"/>
            </a:endParaRPr>
          </a:p>
          <a:p>
            <a:pPr algn="ctr" defTabSz="914400" eaLnBrk="0" fontAlgn="base" hangingPunct="0">
              <a:spcBef>
                <a:spcPct val="0"/>
              </a:spcBef>
              <a:spcAft>
                <a:spcPct val="0"/>
              </a:spcAft>
            </a:pPr>
            <a:r>
              <a:rPr lang="es-ES" sz="2400" b="1" u="sng" dirty="0">
                <a:solidFill>
                  <a:srgbClr val="000000"/>
                </a:solidFill>
                <a:latin typeface="Tahoma" pitchFamily="34" charset="0"/>
              </a:rPr>
              <a:t>www.anh.gov.co</a:t>
            </a:r>
          </a:p>
        </p:txBody>
      </p:sp>
      <p:sp>
        <p:nvSpPr>
          <p:cNvPr id="4" name="4 Marcador de número de diapositiva"/>
          <p:cNvSpPr txBox="1">
            <a:spLocks/>
          </p:cNvSpPr>
          <p:nvPr/>
        </p:nvSpPr>
        <p:spPr bwMode="auto">
          <a:xfrm>
            <a:off x="4328544" y="6462095"/>
            <a:ext cx="471487" cy="4000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s-CO"/>
            </a:defPPr>
            <a:lvl1pPr marL="0" algn="r" defTabSz="914400" rtl="0" eaLnBrk="1" latinLnBrk="0" hangingPunct="1">
              <a:defRPr sz="1200" kern="1200">
                <a:solidFill>
                  <a:schemeClr val="tx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fld id="{1E488807-1918-4C23-BCA5-A5E06F4BEA6B}" type="slidenum">
              <a:rPr lang="es-ES" altLang="en-US" smtClean="0">
                <a:solidFill>
                  <a:srgbClr val="000000"/>
                </a:solidFill>
              </a:rPr>
              <a:pPr algn="ctr">
                <a:defRPr/>
              </a:pPr>
              <a:t>100</a:t>
            </a:fld>
            <a:endParaRPr lang="es-ES" altLang="en-US" dirty="0" smtClean="0">
              <a:solidFill>
                <a:srgbClr val="000000"/>
              </a:solidFill>
            </a:endParaRPr>
          </a:p>
        </p:txBody>
      </p:sp>
    </p:spTree>
    <p:extLst>
      <p:ext uri="{BB962C8B-B14F-4D97-AF65-F5344CB8AC3E}">
        <p14:creationId xmlns:p14="http://schemas.microsoft.com/office/powerpoint/2010/main" xmlns="" val="117754528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4 Marcador de número de diapositiva"/>
          <p:cNvSpPr txBox="1">
            <a:spLocks/>
          </p:cNvSpPr>
          <p:nvPr/>
        </p:nvSpPr>
        <p:spPr bwMode="auto">
          <a:xfrm>
            <a:off x="4328544" y="6462095"/>
            <a:ext cx="471487" cy="4000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s-CO"/>
            </a:defPPr>
            <a:lvl1pPr marL="0" algn="r" defTabSz="914400" rtl="0" eaLnBrk="1" latinLnBrk="0" hangingPunct="1">
              <a:defRPr sz="1200" kern="1200">
                <a:solidFill>
                  <a:schemeClr val="tx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fld id="{1E488807-1918-4C23-BCA5-A5E06F4BEA6B}" type="slidenum">
              <a:rPr lang="es-ES" altLang="en-US" smtClean="0">
                <a:solidFill>
                  <a:srgbClr val="000000"/>
                </a:solidFill>
              </a:rPr>
              <a:pPr algn="ctr">
                <a:defRPr/>
              </a:pPr>
              <a:t>11</a:t>
            </a:fld>
            <a:endParaRPr lang="es-ES" altLang="en-US" dirty="0" smtClean="0">
              <a:solidFill>
                <a:srgbClr val="000000"/>
              </a:solidFill>
            </a:endParaRPr>
          </a:p>
        </p:txBody>
      </p:sp>
      <p:sp>
        <p:nvSpPr>
          <p:cNvPr id="4" name="Rectangle 2"/>
          <p:cNvSpPr>
            <a:spLocks noChangeArrowheads="1"/>
          </p:cNvSpPr>
          <p:nvPr/>
        </p:nvSpPr>
        <p:spPr bwMode="auto">
          <a:xfrm>
            <a:off x="1691158" y="222732"/>
            <a:ext cx="585222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anchor="ctr">
            <a:spAutoFit/>
          </a:bodyPr>
          <a:lstStyle/>
          <a:p>
            <a:r>
              <a:rPr lang="es-MX" b="1" dirty="0" smtClean="0">
                <a:latin typeface="Arial Black" pitchFamily="34" charset="0"/>
                <a:cs typeface="Calibri" pitchFamily="34" charset="0"/>
              </a:rPr>
              <a:t>Promedio anual de producción en miles de barriles de petróleo equivalente (</a:t>
            </a:r>
            <a:r>
              <a:rPr lang="es-MX" b="1" dirty="0" err="1" smtClean="0">
                <a:latin typeface="Arial Black" pitchFamily="34" charset="0"/>
                <a:cs typeface="Calibri" pitchFamily="34" charset="0"/>
              </a:rPr>
              <a:t>Kbped</a:t>
            </a:r>
            <a:r>
              <a:rPr lang="es-MX" b="1" dirty="0" smtClean="0">
                <a:latin typeface="Arial Black" pitchFamily="34" charset="0"/>
                <a:cs typeface="Calibri" pitchFamily="34" charset="0"/>
              </a:rPr>
              <a:t>)</a:t>
            </a:r>
            <a:endParaRPr lang="es-CO" sz="1200" i="1" dirty="0">
              <a:latin typeface="Arial Black" pitchFamily="34" charset="0"/>
              <a:cs typeface="Calibri" pitchFamily="34" charset="0"/>
            </a:endParaRPr>
          </a:p>
        </p:txBody>
      </p:sp>
      <p:graphicFrame>
        <p:nvGraphicFramePr>
          <p:cNvPr id="5" name="4 Gráfico"/>
          <p:cNvGraphicFramePr>
            <a:graphicFrameLocks/>
          </p:cNvGraphicFramePr>
          <p:nvPr/>
        </p:nvGraphicFramePr>
        <p:xfrm>
          <a:off x="251520" y="1268760"/>
          <a:ext cx="8640960" cy="4806658"/>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 Box 10"/>
          <p:cNvSpPr txBox="1">
            <a:spLocks noChangeArrowheads="1"/>
          </p:cNvSpPr>
          <p:nvPr/>
        </p:nvSpPr>
        <p:spPr bwMode="auto">
          <a:xfrm>
            <a:off x="3491880" y="6027793"/>
            <a:ext cx="5067350" cy="261610"/>
          </a:xfrm>
          <a:prstGeom prst="rect">
            <a:avLst/>
          </a:prstGeom>
          <a:noFill/>
          <a:ln w="12700">
            <a:noFill/>
            <a:miter lim="800000"/>
            <a:headEnd/>
            <a:tailEnd/>
          </a:ln>
        </p:spPr>
        <p:txBody>
          <a:bodyPr wrap="square">
            <a:spAutoFit/>
          </a:bodyPr>
          <a:lstStyle/>
          <a:p>
            <a:pPr algn="r">
              <a:spcBef>
                <a:spcPct val="50000"/>
              </a:spcBef>
              <a:defRPr/>
            </a:pPr>
            <a:r>
              <a:rPr lang="es-CO" sz="1100" dirty="0" smtClean="0">
                <a:solidFill>
                  <a:srgbClr val="000000"/>
                </a:solidFill>
                <a:latin typeface="Tahoma" pitchFamily="34" charset="0"/>
                <a:ea typeface="Tahoma" pitchFamily="34" charset="0"/>
                <a:cs typeface="Tahoma" pitchFamily="34" charset="0"/>
              </a:rPr>
              <a:t>Fuente: Vicepresidencia de Operaciones, Regalías y Participaciones ANH</a:t>
            </a:r>
            <a:endParaRPr lang="es-CO" sz="1100" dirty="0">
              <a:solidFill>
                <a:srgbClr val="000000"/>
              </a:solidFill>
              <a:latin typeface="Tahoma" pitchFamily="34" charset="0"/>
              <a:ea typeface="Tahoma" pitchFamily="34" charset="0"/>
              <a:cs typeface="Tahoma" pitchFamily="34" charset="0"/>
            </a:endParaRPr>
          </a:p>
        </p:txBody>
      </p:sp>
      <p:sp>
        <p:nvSpPr>
          <p:cNvPr id="7" name="6 CuadroTexto"/>
          <p:cNvSpPr txBox="1"/>
          <p:nvPr/>
        </p:nvSpPr>
        <p:spPr>
          <a:xfrm>
            <a:off x="251520" y="6030813"/>
            <a:ext cx="2621230" cy="261610"/>
          </a:xfrm>
          <a:prstGeom prst="rect">
            <a:avLst/>
          </a:prstGeom>
          <a:noFill/>
        </p:spPr>
        <p:txBody>
          <a:bodyPr wrap="none" rtlCol="0">
            <a:spAutoFit/>
          </a:bodyPr>
          <a:lstStyle/>
          <a:p>
            <a:r>
              <a:rPr lang="es-CO" sz="1100" dirty="0" smtClean="0">
                <a:latin typeface="Arial" pitchFamily="34" charset="0"/>
                <a:cs typeface="Arial" pitchFamily="34" charset="0"/>
              </a:rPr>
              <a:t>* Cifras preliminares a noviembre 2014</a:t>
            </a:r>
            <a:endParaRPr lang="es-CO" sz="1100" dirty="0">
              <a:latin typeface="Arial" pitchFamily="34" charset="0"/>
              <a:cs typeface="Arial" pitchFamily="34" charset="0"/>
            </a:endParaRPr>
          </a:p>
        </p:txBody>
      </p:sp>
    </p:spTree>
    <p:extLst>
      <p:ext uri="{BB962C8B-B14F-4D97-AF65-F5344CB8AC3E}">
        <p14:creationId xmlns:p14="http://schemas.microsoft.com/office/powerpoint/2010/main" xmlns="" val="180425787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4 Marcador de número de diapositiva"/>
          <p:cNvSpPr txBox="1">
            <a:spLocks/>
          </p:cNvSpPr>
          <p:nvPr/>
        </p:nvSpPr>
        <p:spPr bwMode="auto">
          <a:xfrm>
            <a:off x="4328544" y="6462095"/>
            <a:ext cx="471487" cy="4000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s-CO"/>
            </a:defPPr>
            <a:lvl1pPr marL="0" algn="r" defTabSz="914400" rtl="0" eaLnBrk="1" latinLnBrk="0" hangingPunct="1">
              <a:defRPr sz="1200" kern="1200">
                <a:solidFill>
                  <a:schemeClr val="tx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fld id="{1E488807-1918-4C23-BCA5-A5E06F4BEA6B}" type="slidenum">
              <a:rPr lang="es-ES" altLang="en-US" smtClean="0">
                <a:solidFill>
                  <a:srgbClr val="000000"/>
                </a:solidFill>
              </a:rPr>
              <a:pPr algn="ctr">
                <a:defRPr/>
              </a:pPr>
              <a:t>12</a:t>
            </a:fld>
            <a:endParaRPr lang="es-ES" altLang="en-US" dirty="0" smtClean="0">
              <a:solidFill>
                <a:srgbClr val="000000"/>
              </a:solidFill>
            </a:endParaRPr>
          </a:p>
        </p:txBody>
      </p:sp>
      <p:sp>
        <p:nvSpPr>
          <p:cNvPr id="4" name="Rectangle 2"/>
          <p:cNvSpPr>
            <a:spLocks noChangeArrowheads="1"/>
          </p:cNvSpPr>
          <p:nvPr/>
        </p:nvSpPr>
        <p:spPr bwMode="auto">
          <a:xfrm>
            <a:off x="1691158" y="361231"/>
            <a:ext cx="585222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anchor="ctr">
            <a:spAutoFit/>
          </a:bodyPr>
          <a:lstStyle/>
          <a:p>
            <a:r>
              <a:rPr lang="es-MX" b="1" dirty="0" smtClean="0">
                <a:latin typeface="Arial Black" pitchFamily="34" charset="0"/>
                <a:cs typeface="Calibri" pitchFamily="34" charset="0"/>
              </a:rPr>
              <a:t>Reservas de crudo</a:t>
            </a:r>
            <a:endParaRPr lang="es-CO" sz="1200" i="1" dirty="0">
              <a:latin typeface="Arial Black" pitchFamily="34" charset="0"/>
              <a:cs typeface="Calibri" pitchFamily="34" charset="0"/>
            </a:endParaRPr>
          </a:p>
        </p:txBody>
      </p:sp>
      <p:pic>
        <p:nvPicPr>
          <p:cNvPr id="88066" name="Picture 2"/>
          <p:cNvPicPr>
            <a:picLocks noChangeAspect="1" noChangeArrowheads="1"/>
          </p:cNvPicPr>
          <p:nvPr/>
        </p:nvPicPr>
        <p:blipFill>
          <a:blip r:embed="rId2" cstate="email"/>
          <a:srcRect t="8914" r="3610"/>
          <a:stretch>
            <a:fillRect/>
          </a:stretch>
        </p:blipFill>
        <p:spPr bwMode="auto">
          <a:xfrm>
            <a:off x="341244" y="1556792"/>
            <a:ext cx="8454994" cy="4176464"/>
          </a:xfrm>
          <a:prstGeom prst="rect">
            <a:avLst/>
          </a:prstGeom>
          <a:noFill/>
          <a:ln w="9525">
            <a:noFill/>
            <a:miter lim="800000"/>
            <a:headEnd/>
            <a:tailEnd/>
          </a:ln>
        </p:spPr>
      </p:pic>
      <p:sp>
        <p:nvSpPr>
          <p:cNvPr id="5" name="Text Box 10"/>
          <p:cNvSpPr txBox="1">
            <a:spLocks noChangeArrowheads="1"/>
          </p:cNvSpPr>
          <p:nvPr/>
        </p:nvSpPr>
        <p:spPr bwMode="auto">
          <a:xfrm>
            <a:off x="3491880" y="6027793"/>
            <a:ext cx="5067350" cy="261610"/>
          </a:xfrm>
          <a:prstGeom prst="rect">
            <a:avLst/>
          </a:prstGeom>
          <a:noFill/>
          <a:ln w="12700">
            <a:noFill/>
            <a:miter lim="800000"/>
            <a:headEnd/>
            <a:tailEnd/>
          </a:ln>
        </p:spPr>
        <p:txBody>
          <a:bodyPr wrap="square">
            <a:spAutoFit/>
          </a:bodyPr>
          <a:lstStyle/>
          <a:p>
            <a:pPr algn="r">
              <a:spcBef>
                <a:spcPct val="50000"/>
              </a:spcBef>
              <a:defRPr/>
            </a:pPr>
            <a:r>
              <a:rPr lang="es-CO" sz="1100" dirty="0" smtClean="0">
                <a:solidFill>
                  <a:srgbClr val="000000"/>
                </a:solidFill>
                <a:latin typeface="Tahoma" pitchFamily="34" charset="0"/>
                <a:ea typeface="Tahoma" pitchFamily="34" charset="0"/>
                <a:cs typeface="Tahoma" pitchFamily="34" charset="0"/>
              </a:rPr>
              <a:t>Fuente: Vicepresidencia de Operaciones, Regalías y Participaciones ANH</a:t>
            </a:r>
            <a:endParaRPr lang="es-CO" sz="1100" dirty="0">
              <a:solidFill>
                <a:srgbClr val="000000"/>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xmlns="" val="180425787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4 Marcador de número de diapositiva"/>
          <p:cNvSpPr txBox="1">
            <a:spLocks/>
          </p:cNvSpPr>
          <p:nvPr/>
        </p:nvSpPr>
        <p:spPr bwMode="auto">
          <a:xfrm>
            <a:off x="4328544" y="6462095"/>
            <a:ext cx="471487" cy="4000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s-CO"/>
            </a:defPPr>
            <a:lvl1pPr marL="0" algn="r" defTabSz="914400" rtl="0" eaLnBrk="1" latinLnBrk="0" hangingPunct="1">
              <a:defRPr sz="1200" kern="1200">
                <a:solidFill>
                  <a:schemeClr val="tx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fld id="{1E488807-1918-4C23-BCA5-A5E06F4BEA6B}" type="slidenum">
              <a:rPr lang="es-ES" altLang="en-US" smtClean="0">
                <a:solidFill>
                  <a:srgbClr val="000000"/>
                </a:solidFill>
              </a:rPr>
              <a:pPr algn="ctr">
                <a:defRPr/>
              </a:pPr>
              <a:t>13</a:t>
            </a:fld>
            <a:endParaRPr lang="es-ES" altLang="en-US" dirty="0" smtClean="0">
              <a:solidFill>
                <a:srgbClr val="000000"/>
              </a:solidFill>
            </a:endParaRPr>
          </a:p>
        </p:txBody>
      </p:sp>
      <p:sp>
        <p:nvSpPr>
          <p:cNvPr id="4" name="Rectangle 2"/>
          <p:cNvSpPr>
            <a:spLocks noChangeArrowheads="1"/>
          </p:cNvSpPr>
          <p:nvPr/>
        </p:nvSpPr>
        <p:spPr bwMode="auto">
          <a:xfrm>
            <a:off x="1691158" y="361231"/>
            <a:ext cx="585222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anchor="ctr">
            <a:spAutoFit/>
          </a:bodyPr>
          <a:lstStyle/>
          <a:p>
            <a:r>
              <a:rPr lang="es-MX" b="1" dirty="0" smtClean="0">
                <a:latin typeface="Arial Black" pitchFamily="34" charset="0"/>
                <a:cs typeface="Calibri" pitchFamily="34" charset="0"/>
              </a:rPr>
              <a:t>Reservas de gas</a:t>
            </a:r>
            <a:endParaRPr lang="es-CO" sz="1200" i="1" dirty="0">
              <a:latin typeface="Arial Black" pitchFamily="34" charset="0"/>
              <a:cs typeface="Calibri" pitchFamily="34" charset="0"/>
            </a:endParaRPr>
          </a:p>
        </p:txBody>
      </p:sp>
      <p:grpSp>
        <p:nvGrpSpPr>
          <p:cNvPr id="6" name="5 Grupo"/>
          <p:cNvGrpSpPr/>
          <p:nvPr/>
        </p:nvGrpSpPr>
        <p:grpSpPr>
          <a:xfrm>
            <a:off x="352167" y="1556792"/>
            <a:ext cx="8612321" cy="4486809"/>
            <a:chOff x="352167" y="1556792"/>
            <a:chExt cx="8612321" cy="4486809"/>
          </a:xfrm>
        </p:grpSpPr>
        <p:pic>
          <p:nvPicPr>
            <p:cNvPr id="89090" name="Picture 2"/>
            <p:cNvPicPr>
              <a:picLocks noChangeAspect="1" noChangeArrowheads="1"/>
            </p:cNvPicPr>
            <p:nvPr/>
          </p:nvPicPr>
          <p:blipFill>
            <a:blip r:embed="rId2" cstate="email"/>
            <a:srcRect t="8445" r="1688"/>
            <a:stretch>
              <a:fillRect/>
            </a:stretch>
          </p:blipFill>
          <p:spPr bwMode="auto">
            <a:xfrm>
              <a:off x="352167" y="1556792"/>
              <a:ext cx="8426114" cy="4392488"/>
            </a:xfrm>
            <a:prstGeom prst="rect">
              <a:avLst/>
            </a:prstGeom>
            <a:noFill/>
            <a:ln w="9525">
              <a:noFill/>
              <a:miter lim="800000"/>
              <a:headEnd/>
              <a:tailEnd/>
            </a:ln>
          </p:spPr>
        </p:pic>
        <p:sp>
          <p:nvSpPr>
            <p:cNvPr id="5" name="4 Rectángulo"/>
            <p:cNvSpPr/>
            <p:nvPr/>
          </p:nvSpPr>
          <p:spPr>
            <a:xfrm>
              <a:off x="7563256" y="5899585"/>
              <a:ext cx="1401232" cy="14401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a:p>
          </p:txBody>
        </p:sp>
      </p:grpSp>
      <p:sp>
        <p:nvSpPr>
          <p:cNvPr id="7" name="Text Box 10"/>
          <p:cNvSpPr txBox="1">
            <a:spLocks noChangeArrowheads="1"/>
          </p:cNvSpPr>
          <p:nvPr/>
        </p:nvSpPr>
        <p:spPr bwMode="auto">
          <a:xfrm>
            <a:off x="3491880" y="6027793"/>
            <a:ext cx="5067350" cy="261610"/>
          </a:xfrm>
          <a:prstGeom prst="rect">
            <a:avLst/>
          </a:prstGeom>
          <a:noFill/>
          <a:ln w="12700">
            <a:noFill/>
            <a:miter lim="800000"/>
            <a:headEnd/>
            <a:tailEnd/>
          </a:ln>
        </p:spPr>
        <p:txBody>
          <a:bodyPr wrap="square">
            <a:spAutoFit/>
          </a:bodyPr>
          <a:lstStyle/>
          <a:p>
            <a:pPr algn="r">
              <a:spcBef>
                <a:spcPct val="50000"/>
              </a:spcBef>
              <a:defRPr/>
            </a:pPr>
            <a:r>
              <a:rPr lang="es-CO" sz="1100" dirty="0" smtClean="0">
                <a:solidFill>
                  <a:srgbClr val="000000"/>
                </a:solidFill>
                <a:latin typeface="Tahoma" pitchFamily="34" charset="0"/>
                <a:ea typeface="Tahoma" pitchFamily="34" charset="0"/>
                <a:cs typeface="Tahoma" pitchFamily="34" charset="0"/>
              </a:rPr>
              <a:t>Fuente: Vicepresidencia de Operaciones, Regalías y Participaciones ANH</a:t>
            </a:r>
            <a:endParaRPr lang="es-CO" sz="1100" dirty="0">
              <a:solidFill>
                <a:srgbClr val="000000"/>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xmlns="" val="180425787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4 Grupo"/>
          <p:cNvGrpSpPr/>
          <p:nvPr/>
        </p:nvGrpSpPr>
        <p:grpSpPr>
          <a:xfrm>
            <a:off x="440823" y="2056552"/>
            <a:ext cx="7423232" cy="4324775"/>
            <a:chOff x="101096" y="1013852"/>
            <a:chExt cx="7820987" cy="6068679"/>
          </a:xfrm>
        </p:grpSpPr>
        <p:sp>
          <p:nvSpPr>
            <p:cNvPr id="3" name="2 Rectángulo"/>
            <p:cNvSpPr/>
            <p:nvPr/>
          </p:nvSpPr>
          <p:spPr>
            <a:xfrm>
              <a:off x="611188" y="3245877"/>
              <a:ext cx="2016125" cy="914400"/>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r>
                <a:rPr lang="es-CO" dirty="0">
                  <a:solidFill>
                    <a:prstClr val="white"/>
                  </a:solidFill>
                </a:rPr>
                <a:t>1027 kbopd</a:t>
              </a:r>
              <a:endParaRPr lang="es-ES" dirty="0">
                <a:solidFill>
                  <a:prstClr val="white"/>
                </a:solidFill>
              </a:endParaRPr>
            </a:p>
          </p:txBody>
        </p:sp>
        <p:sp>
          <p:nvSpPr>
            <p:cNvPr id="6147" name="3 CuadroTexto"/>
            <p:cNvSpPr txBox="1">
              <a:spLocks noChangeArrowheads="1"/>
            </p:cNvSpPr>
            <p:nvPr/>
          </p:nvSpPr>
          <p:spPr bwMode="auto">
            <a:xfrm>
              <a:off x="578741" y="2544202"/>
              <a:ext cx="2081018" cy="5539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defTabSz="914400"/>
              <a:r>
                <a:rPr lang="es-CO" altLang="es-CO" sz="1500" dirty="0">
                  <a:solidFill>
                    <a:prstClr val="black"/>
                  </a:solidFill>
                  <a:cs typeface="Arial" pitchFamily="34" charset="0"/>
                </a:rPr>
                <a:t>Producción Promedio </a:t>
              </a:r>
            </a:p>
            <a:p>
              <a:pPr algn="ctr" defTabSz="914400"/>
              <a:r>
                <a:rPr lang="es-CO" altLang="es-CO" sz="1500" dirty="0">
                  <a:solidFill>
                    <a:prstClr val="black"/>
                  </a:solidFill>
                  <a:cs typeface="Arial" pitchFamily="34" charset="0"/>
                </a:rPr>
                <a:t>Esperada 2014 </a:t>
              </a:r>
              <a:endParaRPr lang="es-ES" altLang="es-CO" sz="1500" dirty="0">
                <a:solidFill>
                  <a:prstClr val="black"/>
                </a:solidFill>
                <a:cs typeface="Arial" pitchFamily="34" charset="0"/>
              </a:endParaRPr>
            </a:p>
          </p:txBody>
        </p:sp>
        <p:sp>
          <p:nvSpPr>
            <p:cNvPr id="6" name="5 Rectángulo"/>
            <p:cNvSpPr/>
            <p:nvPr/>
          </p:nvSpPr>
          <p:spPr>
            <a:xfrm>
              <a:off x="5786438" y="3245877"/>
              <a:ext cx="2016125" cy="914400"/>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r>
                <a:rPr lang="es-CO" dirty="0" smtClean="0">
                  <a:solidFill>
                    <a:prstClr val="white"/>
                  </a:solidFill>
                </a:rPr>
                <a:t>988</a:t>
              </a:r>
              <a:r>
                <a:rPr lang="es-CO" dirty="0" smtClean="0">
                  <a:solidFill>
                    <a:srgbClr val="002060"/>
                  </a:solidFill>
                </a:rPr>
                <a:t> </a:t>
              </a:r>
              <a:r>
                <a:rPr lang="es-CO" dirty="0">
                  <a:solidFill>
                    <a:prstClr val="white"/>
                  </a:solidFill>
                </a:rPr>
                <a:t>kbopd</a:t>
              </a:r>
              <a:endParaRPr lang="es-ES" dirty="0">
                <a:solidFill>
                  <a:prstClr val="white"/>
                </a:solidFill>
              </a:endParaRPr>
            </a:p>
          </p:txBody>
        </p:sp>
        <p:sp>
          <p:nvSpPr>
            <p:cNvPr id="6149" name="9 CuadroTexto"/>
            <p:cNvSpPr txBox="1">
              <a:spLocks noChangeArrowheads="1"/>
            </p:cNvSpPr>
            <p:nvPr/>
          </p:nvSpPr>
          <p:spPr bwMode="auto">
            <a:xfrm>
              <a:off x="5841065" y="2559413"/>
              <a:ext cx="2081018" cy="5539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defTabSz="914400"/>
              <a:r>
                <a:rPr lang="es-CO" altLang="es-CO" sz="1500" dirty="0">
                  <a:solidFill>
                    <a:prstClr val="black"/>
                  </a:solidFill>
                  <a:cs typeface="Arial" pitchFamily="34" charset="0"/>
                </a:rPr>
                <a:t>Producción Promedio </a:t>
              </a:r>
              <a:endParaRPr lang="es-CO" altLang="es-CO" sz="1500" dirty="0" smtClean="0">
                <a:solidFill>
                  <a:prstClr val="black"/>
                </a:solidFill>
                <a:cs typeface="Arial" pitchFamily="34" charset="0"/>
              </a:endParaRPr>
            </a:p>
            <a:p>
              <a:pPr algn="ctr" defTabSz="914400"/>
              <a:r>
                <a:rPr lang="es-CO" altLang="es-CO" sz="1500" dirty="0" smtClean="0">
                  <a:solidFill>
                    <a:prstClr val="black"/>
                  </a:solidFill>
                  <a:cs typeface="Arial" pitchFamily="34" charset="0"/>
                </a:rPr>
                <a:t>Noviembre 2014</a:t>
              </a:r>
              <a:endParaRPr lang="es-ES" altLang="es-CO" sz="1500" dirty="0">
                <a:solidFill>
                  <a:prstClr val="black"/>
                </a:solidFill>
                <a:cs typeface="Arial" pitchFamily="34" charset="0"/>
              </a:endParaRPr>
            </a:p>
          </p:txBody>
        </p:sp>
        <p:sp>
          <p:nvSpPr>
            <p:cNvPr id="4" name="3 Rectángulo redondeado"/>
            <p:cNvSpPr/>
            <p:nvPr/>
          </p:nvSpPr>
          <p:spPr>
            <a:xfrm>
              <a:off x="3777208" y="1877068"/>
              <a:ext cx="1173163" cy="942974"/>
            </a:xfrm>
            <a:prstGeom prst="round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r>
                <a:rPr lang="es-CO" sz="1600" dirty="0" smtClean="0">
                  <a:solidFill>
                    <a:prstClr val="white"/>
                  </a:solidFill>
                </a:rPr>
                <a:t>47 </a:t>
              </a:r>
              <a:r>
                <a:rPr lang="es-CO" sz="1600" dirty="0">
                  <a:solidFill>
                    <a:prstClr val="white"/>
                  </a:solidFill>
                </a:rPr>
                <a:t>kbopd</a:t>
              </a:r>
            </a:p>
          </p:txBody>
        </p:sp>
        <p:sp>
          <p:nvSpPr>
            <p:cNvPr id="6151" name="6 CuadroTexto"/>
            <p:cNvSpPr txBox="1">
              <a:spLocks noChangeArrowheads="1"/>
            </p:cNvSpPr>
            <p:nvPr/>
          </p:nvSpPr>
          <p:spPr bwMode="auto">
            <a:xfrm>
              <a:off x="2927414" y="1013852"/>
              <a:ext cx="3236785" cy="5539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defTabSz="914400"/>
              <a:r>
                <a:rPr lang="es-CO" altLang="es-CO" sz="1500" dirty="0">
                  <a:solidFill>
                    <a:prstClr val="black"/>
                  </a:solidFill>
                </a:rPr>
                <a:t>Producción Promedio Adicionada </a:t>
              </a:r>
            </a:p>
            <a:p>
              <a:pPr algn="ctr" defTabSz="914400"/>
              <a:r>
                <a:rPr lang="es-CO" altLang="es-CO" sz="1500" dirty="0">
                  <a:solidFill>
                    <a:prstClr val="black"/>
                  </a:solidFill>
                </a:rPr>
                <a:t>Pruebas Extensas </a:t>
              </a:r>
              <a:r>
                <a:rPr lang="es-CO" altLang="es-CO" sz="1500" dirty="0" smtClean="0">
                  <a:solidFill>
                    <a:prstClr val="black"/>
                  </a:solidFill>
                </a:rPr>
                <a:t> noviembre 2014</a:t>
              </a:r>
              <a:endParaRPr lang="es-CO" altLang="es-CO" sz="1500" dirty="0">
                <a:solidFill>
                  <a:prstClr val="black"/>
                </a:solidFill>
              </a:endParaRPr>
            </a:p>
          </p:txBody>
        </p:sp>
        <p:sp>
          <p:nvSpPr>
            <p:cNvPr id="8" name="7 Rectángulo redondeado"/>
            <p:cNvSpPr/>
            <p:nvPr/>
          </p:nvSpPr>
          <p:spPr>
            <a:xfrm>
              <a:off x="3669357" y="4617477"/>
              <a:ext cx="1360289" cy="946944"/>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r>
                <a:rPr lang="es-CO" sz="1050" b="1" dirty="0" smtClean="0">
                  <a:solidFill>
                    <a:prstClr val="white"/>
                  </a:solidFill>
                </a:rPr>
                <a:t>ECP.</a:t>
              </a:r>
              <a:endParaRPr lang="es-CO" sz="1600" b="1" dirty="0">
                <a:solidFill>
                  <a:prstClr val="white"/>
                </a:solidFill>
              </a:endParaRPr>
            </a:p>
            <a:p>
              <a:pPr algn="ctr" defTabSz="914400">
                <a:defRPr/>
              </a:pPr>
              <a:r>
                <a:rPr lang="es-CO" sz="1600" dirty="0" smtClean="0">
                  <a:solidFill>
                    <a:prstClr val="white"/>
                  </a:solidFill>
                </a:rPr>
                <a:t>65 </a:t>
              </a:r>
            </a:p>
            <a:p>
              <a:pPr algn="ctr" defTabSz="914400">
                <a:defRPr/>
              </a:pPr>
              <a:r>
                <a:rPr lang="es-CO" sz="1600" dirty="0" smtClean="0">
                  <a:solidFill>
                    <a:prstClr val="white"/>
                  </a:solidFill>
                </a:rPr>
                <a:t>kbopd</a:t>
              </a:r>
              <a:endParaRPr lang="es-CO" sz="1600" dirty="0">
                <a:solidFill>
                  <a:prstClr val="white"/>
                </a:solidFill>
              </a:endParaRPr>
            </a:p>
          </p:txBody>
        </p:sp>
        <p:cxnSp>
          <p:nvCxnSpPr>
            <p:cNvPr id="15" name="14 Conector recto de flecha"/>
            <p:cNvCxnSpPr>
              <a:stCxn id="3" idx="3"/>
              <a:endCxn id="6" idx="1"/>
            </p:cNvCxnSpPr>
            <p:nvPr/>
          </p:nvCxnSpPr>
          <p:spPr>
            <a:xfrm>
              <a:off x="2627313" y="3703077"/>
              <a:ext cx="3159125" cy="0"/>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19" name="18 Conector recto de flecha"/>
            <p:cNvCxnSpPr>
              <a:stCxn id="4" idx="2"/>
            </p:cNvCxnSpPr>
            <p:nvPr/>
          </p:nvCxnSpPr>
          <p:spPr>
            <a:xfrm flipH="1">
              <a:off x="4362996" y="2820042"/>
              <a:ext cx="0" cy="109855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21" name="20 Conector recto de flecha"/>
            <p:cNvCxnSpPr/>
            <p:nvPr/>
          </p:nvCxnSpPr>
          <p:spPr>
            <a:xfrm>
              <a:off x="4374356" y="3711815"/>
              <a:ext cx="1" cy="886859"/>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161" name="3 CuadroTexto"/>
            <p:cNvSpPr txBox="1">
              <a:spLocks noChangeArrowheads="1"/>
            </p:cNvSpPr>
            <p:nvPr/>
          </p:nvSpPr>
          <p:spPr bwMode="auto">
            <a:xfrm>
              <a:off x="101096" y="4211365"/>
              <a:ext cx="3190296" cy="5539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defTabSz="914400"/>
              <a:r>
                <a:rPr lang="es-CO" altLang="es-CO" sz="1500" dirty="0">
                  <a:solidFill>
                    <a:prstClr val="black"/>
                  </a:solidFill>
                  <a:cs typeface="Arial" pitchFamily="34" charset="0"/>
                </a:rPr>
                <a:t>Informes de Recursos y Reservas  </a:t>
              </a:r>
            </a:p>
            <a:p>
              <a:pPr algn="ctr" defTabSz="914400"/>
              <a:r>
                <a:rPr lang="es-CO" altLang="es-CO" sz="1500" dirty="0">
                  <a:solidFill>
                    <a:prstClr val="black"/>
                  </a:solidFill>
                  <a:cs typeface="Arial" pitchFamily="34" charset="0"/>
                </a:rPr>
                <a:t>Corte 31 Dic 2013 </a:t>
              </a:r>
              <a:endParaRPr lang="es-ES" altLang="es-CO" sz="1500" dirty="0">
                <a:solidFill>
                  <a:prstClr val="black"/>
                </a:solidFill>
                <a:cs typeface="Arial" pitchFamily="34" charset="0"/>
              </a:endParaRPr>
            </a:p>
          </p:txBody>
        </p:sp>
        <p:sp>
          <p:nvSpPr>
            <p:cNvPr id="18" name="17 Rectángulo redondeado"/>
            <p:cNvSpPr/>
            <p:nvPr/>
          </p:nvSpPr>
          <p:spPr>
            <a:xfrm>
              <a:off x="5299858" y="4676486"/>
              <a:ext cx="1360374" cy="887936"/>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r>
                <a:rPr lang="es-CO" sz="1050" b="1" dirty="0" smtClean="0">
                  <a:solidFill>
                    <a:prstClr val="white"/>
                  </a:solidFill>
                </a:rPr>
                <a:t>Asociadas</a:t>
              </a:r>
            </a:p>
            <a:p>
              <a:pPr algn="ctr" defTabSz="914400">
                <a:defRPr/>
              </a:pPr>
              <a:r>
                <a:rPr lang="es-CO" sz="1600" dirty="0" smtClean="0">
                  <a:solidFill>
                    <a:prstClr val="white"/>
                  </a:solidFill>
                </a:rPr>
                <a:t>21 </a:t>
              </a:r>
              <a:r>
                <a:rPr lang="es-CO" sz="1600" dirty="0">
                  <a:solidFill>
                    <a:prstClr val="white"/>
                  </a:solidFill>
                </a:rPr>
                <a:t>kbopd</a:t>
              </a:r>
            </a:p>
          </p:txBody>
        </p:sp>
        <p:cxnSp>
          <p:nvCxnSpPr>
            <p:cNvPr id="32" name="31 Conector recto de flecha"/>
            <p:cNvCxnSpPr/>
            <p:nvPr/>
          </p:nvCxnSpPr>
          <p:spPr>
            <a:xfrm>
              <a:off x="4373563" y="3703077"/>
              <a:ext cx="1206549" cy="973409"/>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6" name="9 CuadroTexto"/>
            <p:cNvSpPr txBox="1">
              <a:spLocks noChangeArrowheads="1"/>
            </p:cNvSpPr>
            <p:nvPr/>
          </p:nvSpPr>
          <p:spPr bwMode="auto">
            <a:xfrm>
              <a:off x="3796641" y="5766355"/>
              <a:ext cx="3330848" cy="9541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defTabSz="914400">
                <a:defRPr/>
              </a:pPr>
              <a:r>
                <a:rPr lang="es-CO" altLang="es-CO" sz="1400" dirty="0" smtClean="0">
                  <a:solidFill>
                    <a:prstClr val="black"/>
                  </a:solidFill>
                </a:rPr>
                <a:t>Transporte y Atentados </a:t>
              </a:r>
              <a:r>
                <a:rPr lang="es-CO" altLang="es-CO" sz="1400" b="1" dirty="0" smtClean="0">
                  <a:solidFill>
                    <a:prstClr val="black"/>
                  </a:solidFill>
                </a:rPr>
                <a:t>29% </a:t>
              </a:r>
              <a:r>
                <a:rPr lang="es-CO" altLang="es-CO" sz="1400" dirty="0" smtClean="0">
                  <a:solidFill>
                    <a:srgbClr val="FF0000"/>
                  </a:solidFill>
                </a:rPr>
                <a:t>- 25 kbopd</a:t>
              </a:r>
            </a:p>
            <a:p>
              <a:pPr defTabSz="914400">
                <a:defRPr/>
              </a:pPr>
              <a:r>
                <a:rPr lang="es-CO" altLang="es-CO" sz="1400" dirty="0" smtClean="0">
                  <a:solidFill>
                    <a:prstClr val="black"/>
                  </a:solidFill>
                </a:rPr>
                <a:t>Sociales </a:t>
              </a:r>
              <a:r>
                <a:rPr lang="es-CO" altLang="es-CO" sz="1400" b="1" dirty="0" smtClean="0">
                  <a:solidFill>
                    <a:prstClr val="black"/>
                  </a:solidFill>
                </a:rPr>
                <a:t>34% - </a:t>
              </a:r>
              <a:r>
                <a:rPr lang="es-CO" altLang="es-CO" sz="1400" dirty="0" smtClean="0">
                  <a:solidFill>
                    <a:srgbClr val="FF0000"/>
                  </a:solidFill>
                </a:rPr>
                <a:t>29 kbopd</a:t>
              </a:r>
            </a:p>
            <a:p>
              <a:pPr defTabSz="914400">
                <a:defRPr/>
              </a:pPr>
              <a:r>
                <a:rPr lang="es-CO" altLang="es-CO" sz="1400" dirty="0" smtClean="0">
                  <a:solidFill>
                    <a:prstClr val="black"/>
                  </a:solidFill>
                </a:rPr>
                <a:t>Operacionales </a:t>
              </a:r>
              <a:r>
                <a:rPr lang="es-CO" altLang="es-CO" sz="1400" b="1" dirty="0" smtClean="0">
                  <a:solidFill>
                    <a:prstClr val="black"/>
                  </a:solidFill>
                </a:rPr>
                <a:t>20% </a:t>
              </a:r>
              <a:r>
                <a:rPr lang="es-CO" altLang="es-CO" sz="1400" dirty="0" smtClean="0">
                  <a:solidFill>
                    <a:prstClr val="black"/>
                  </a:solidFill>
                </a:rPr>
                <a:t>- </a:t>
              </a:r>
              <a:r>
                <a:rPr lang="es-CO" altLang="es-CO" sz="1400" dirty="0" smtClean="0">
                  <a:solidFill>
                    <a:srgbClr val="FF0000"/>
                  </a:solidFill>
                </a:rPr>
                <a:t>17 kbopd</a:t>
              </a:r>
            </a:p>
            <a:p>
              <a:pPr defTabSz="914400">
                <a:defRPr/>
              </a:pPr>
              <a:r>
                <a:rPr lang="es-CO" altLang="es-CO" sz="1400" dirty="0" smtClean="0">
                  <a:solidFill>
                    <a:prstClr val="black"/>
                  </a:solidFill>
                </a:rPr>
                <a:t>Ambientales </a:t>
              </a:r>
              <a:r>
                <a:rPr lang="es-CO" altLang="es-CO" sz="1400" b="1" dirty="0" smtClean="0">
                  <a:solidFill>
                    <a:prstClr val="black"/>
                  </a:solidFill>
                </a:rPr>
                <a:t>17% </a:t>
              </a:r>
              <a:r>
                <a:rPr lang="es-CO" altLang="es-CO" sz="1400" dirty="0">
                  <a:solidFill>
                    <a:prstClr val="black"/>
                  </a:solidFill>
                </a:rPr>
                <a:t>- </a:t>
              </a:r>
              <a:r>
                <a:rPr lang="es-CO" altLang="es-CO" sz="1400" dirty="0" smtClean="0">
                  <a:solidFill>
                    <a:srgbClr val="FF0000"/>
                  </a:solidFill>
                </a:rPr>
                <a:t>15 kbopd</a:t>
              </a:r>
            </a:p>
          </p:txBody>
        </p:sp>
        <p:sp>
          <p:nvSpPr>
            <p:cNvPr id="2" name="1 Abrir llave"/>
            <p:cNvSpPr/>
            <p:nvPr/>
          </p:nvSpPr>
          <p:spPr>
            <a:xfrm>
              <a:off x="3669356" y="5766353"/>
              <a:ext cx="326580" cy="1316178"/>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s-CO">
                <a:solidFill>
                  <a:prstClr val="black"/>
                </a:solidFill>
              </a:endParaRPr>
            </a:p>
          </p:txBody>
        </p:sp>
        <p:sp>
          <p:nvSpPr>
            <p:cNvPr id="17" name="3 CuadroTexto"/>
            <p:cNvSpPr txBox="1">
              <a:spLocks noChangeArrowheads="1"/>
            </p:cNvSpPr>
            <p:nvPr/>
          </p:nvSpPr>
          <p:spPr bwMode="auto">
            <a:xfrm>
              <a:off x="1607521" y="5882509"/>
              <a:ext cx="1920718" cy="5539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defTabSz="914400"/>
              <a:r>
                <a:rPr lang="es-CO" altLang="es-CO" sz="1500" dirty="0">
                  <a:solidFill>
                    <a:prstClr val="black"/>
                  </a:solidFill>
                  <a:cs typeface="Arial" pitchFamily="34" charset="0"/>
                </a:rPr>
                <a:t>Producción </a:t>
              </a:r>
              <a:r>
                <a:rPr lang="es-CO" altLang="es-CO" sz="1500" dirty="0" smtClean="0">
                  <a:solidFill>
                    <a:prstClr val="black"/>
                  </a:solidFill>
                  <a:cs typeface="Arial" pitchFamily="34" charset="0"/>
                </a:rPr>
                <a:t>Diferida </a:t>
              </a:r>
            </a:p>
            <a:p>
              <a:pPr algn="ctr" defTabSz="914400"/>
              <a:r>
                <a:rPr lang="es-CO" altLang="es-CO" sz="1500" dirty="0" smtClean="0">
                  <a:solidFill>
                    <a:prstClr val="black"/>
                  </a:solidFill>
                  <a:cs typeface="Arial" pitchFamily="34" charset="0"/>
                </a:rPr>
                <a:t> a noviembre 2014 </a:t>
              </a:r>
              <a:endParaRPr lang="es-ES" altLang="es-CO" sz="1500" dirty="0">
                <a:solidFill>
                  <a:prstClr val="black"/>
                </a:solidFill>
                <a:cs typeface="Arial" pitchFamily="34" charset="0"/>
              </a:endParaRPr>
            </a:p>
          </p:txBody>
        </p:sp>
      </p:grpSp>
      <p:sp>
        <p:nvSpPr>
          <p:cNvPr id="20" name="19 Rectángulo"/>
          <p:cNvSpPr/>
          <p:nvPr/>
        </p:nvSpPr>
        <p:spPr>
          <a:xfrm>
            <a:off x="1691680" y="224289"/>
            <a:ext cx="4974699" cy="646331"/>
          </a:xfrm>
          <a:prstGeom prst="rect">
            <a:avLst/>
          </a:prstGeom>
        </p:spPr>
        <p:txBody>
          <a:bodyPr wrap="square">
            <a:spAutoFit/>
          </a:bodyPr>
          <a:lstStyle/>
          <a:p>
            <a:r>
              <a:rPr lang="es-CO" b="1" dirty="0" smtClean="0">
                <a:latin typeface="Arial Black" pitchFamily="34" charset="0"/>
                <a:ea typeface="ＭＳ Ｐゴシック" panose="020B0600070205080204" pitchFamily="34" charset="-128"/>
              </a:rPr>
              <a:t>Afectaciones en producción de crudo año 2014</a:t>
            </a:r>
            <a:endParaRPr lang="es-CO" b="1" dirty="0">
              <a:latin typeface="Arial Black" pitchFamily="34" charset="0"/>
              <a:ea typeface="ＭＳ Ｐゴシック" panose="020B0600070205080204" pitchFamily="34" charset="-128"/>
            </a:endParaRPr>
          </a:p>
        </p:txBody>
      </p:sp>
      <p:sp>
        <p:nvSpPr>
          <p:cNvPr id="7" name="6 CuadroTexto"/>
          <p:cNvSpPr txBox="1"/>
          <p:nvPr/>
        </p:nvSpPr>
        <p:spPr>
          <a:xfrm>
            <a:off x="467544" y="990544"/>
            <a:ext cx="8136904" cy="1015663"/>
          </a:xfrm>
          <a:prstGeom prst="rect">
            <a:avLst/>
          </a:prstGeom>
          <a:noFill/>
        </p:spPr>
        <p:txBody>
          <a:bodyPr wrap="square" rtlCol="0">
            <a:spAutoFit/>
          </a:bodyPr>
          <a:lstStyle/>
          <a:p>
            <a:pPr defTabSz="914400"/>
            <a:r>
              <a:rPr lang="es-CO" sz="2000" dirty="0">
                <a:solidFill>
                  <a:prstClr val="black"/>
                </a:solidFill>
                <a:cs typeface="Arial" panose="020B0604020202020204" pitchFamily="34" charset="0"/>
              </a:rPr>
              <a:t>EL potencial de producción del </a:t>
            </a:r>
            <a:r>
              <a:rPr lang="es-CO" sz="2000" dirty="0" smtClean="0">
                <a:solidFill>
                  <a:prstClr val="black"/>
                </a:solidFill>
                <a:cs typeface="Arial" panose="020B0604020202020204" pitchFamily="34" charset="0"/>
              </a:rPr>
              <a:t>país en el 2014 alcanza 1.074 </a:t>
            </a:r>
            <a:r>
              <a:rPr lang="es-CO" sz="2000" dirty="0" err="1" smtClean="0">
                <a:solidFill>
                  <a:prstClr val="black"/>
                </a:solidFill>
                <a:cs typeface="Arial" panose="020B0604020202020204" pitchFamily="34" charset="0"/>
              </a:rPr>
              <a:t>kbopd</a:t>
            </a:r>
            <a:r>
              <a:rPr lang="es-CO" sz="2000" dirty="0" smtClean="0">
                <a:solidFill>
                  <a:prstClr val="black"/>
                </a:solidFill>
                <a:cs typeface="Arial" panose="020B0604020202020204" pitchFamily="34" charset="0"/>
              </a:rPr>
              <a:t> pero por afectaciones de entorno y operacionales se tiene una diferida de 86kbopd </a:t>
            </a:r>
            <a:endParaRPr lang="es-CO" sz="2000" dirty="0">
              <a:solidFill>
                <a:prstClr val="black"/>
              </a:solidFill>
              <a:cs typeface="Arial" panose="020B0604020202020204" pitchFamily="34" charset="0"/>
            </a:endParaRPr>
          </a:p>
          <a:p>
            <a:pPr defTabSz="914400"/>
            <a:endParaRPr lang="es-ES" sz="2000" dirty="0">
              <a:solidFill>
                <a:prstClr val="black"/>
              </a:solidFill>
            </a:endParaRPr>
          </a:p>
        </p:txBody>
      </p:sp>
      <p:sp>
        <p:nvSpPr>
          <p:cNvPr id="11" name="10 CuadroTexto"/>
          <p:cNvSpPr txBox="1"/>
          <p:nvPr/>
        </p:nvSpPr>
        <p:spPr>
          <a:xfrm>
            <a:off x="5118720" y="2557590"/>
            <a:ext cx="1213034" cy="900246"/>
          </a:xfrm>
          <a:prstGeom prst="rect">
            <a:avLst/>
          </a:prstGeom>
          <a:noFill/>
        </p:spPr>
        <p:txBody>
          <a:bodyPr wrap="square" rtlCol="0">
            <a:spAutoFit/>
          </a:bodyPr>
          <a:lstStyle/>
          <a:p>
            <a:pPr defTabSz="914400"/>
            <a:r>
              <a:rPr lang="es-CO" sz="1050" dirty="0" smtClean="0">
                <a:solidFill>
                  <a:prstClr val="black"/>
                </a:solidFill>
              </a:rPr>
              <a:t>Las Maracas</a:t>
            </a:r>
          </a:p>
          <a:p>
            <a:pPr defTabSz="914400"/>
            <a:r>
              <a:rPr lang="es-CO" sz="1050" dirty="0" smtClean="0">
                <a:solidFill>
                  <a:prstClr val="black"/>
                </a:solidFill>
              </a:rPr>
              <a:t>Tigana</a:t>
            </a:r>
          </a:p>
          <a:p>
            <a:pPr defTabSz="914400"/>
            <a:r>
              <a:rPr lang="es-CO" sz="1050" dirty="0" err="1" smtClean="0">
                <a:solidFill>
                  <a:prstClr val="black"/>
                </a:solidFill>
              </a:rPr>
              <a:t>Curito</a:t>
            </a:r>
            <a:endParaRPr lang="es-CO" sz="1050" dirty="0" smtClean="0">
              <a:solidFill>
                <a:prstClr val="black"/>
              </a:solidFill>
            </a:endParaRPr>
          </a:p>
          <a:p>
            <a:pPr defTabSz="914400"/>
            <a:r>
              <a:rPr lang="es-CO" sz="1050" dirty="0" smtClean="0">
                <a:solidFill>
                  <a:prstClr val="black"/>
                </a:solidFill>
              </a:rPr>
              <a:t>Ceibo</a:t>
            </a:r>
          </a:p>
          <a:p>
            <a:pPr defTabSz="914400"/>
            <a:r>
              <a:rPr lang="es-CO" sz="1050" dirty="0" smtClean="0">
                <a:solidFill>
                  <a:prstClr val="black"/>
                </a:solidFill>
              </a:rPr>
              <a:t>Labrador</a:t>
            </a:r>
            <a:endParaRPr lang="es-CO" sz="1050" dirty="0">
              <a:solidFill>
                <a:prstClr val="black"/>
              </a:solidFill>
            </a:endParaRPr>
          </a:p>
        </p:txBody>
      </p:sp>
      <p:sp>
        <p:nvSpPr>
          <p:cNvPr id="12" name="11 Abrir llave"/>
          <p:cNvSpPr/>
          <p:nvPr/>
        </p:nvSpPr>
        <p:spPr>
          <a:xfrm>
            <a:off x="5068596" y="2636912"/>
            <a:ext cx="151476" cy="786123"/>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defTabSz="914400"/>
            <a:endParaRPr lang="es-CO">
              <a:solidFill>
                <a:prstClr val="black"/>
              </a:solidFill>
            </a:endParaRPr>
          </a:p>
        </p:txBody>
      </p:sp>
      <p:sp>
        <p:nvSpPr>
          <p:cNvPr id="23" name="4 Marcador de número de diapositiva"/>
          <p:cNvSpPr txBox="1">
            <a:spLocks/>
          </p:cNvSpPr>
          <p:nvPr/>
        </p:nvSpPr>
        <p:spPr bwMode="auto">
          <a:xfrm>
            <a:off x="4329113" y="6462713"/>
            <a:ext cx="471487"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defTabSz="914400"/>
            <a:fld id="{8438C44C-3D9C-4BB8-841C-A7E64ACA54E5}" type="slidenum">
              <a:rPr lang="es-ES" altLang="en-US" sz="1200">
                <a:solidFill>
                  <a:srgbClr val="000000"/>
                </a:solidFill>
                <a:latin typeface="Calibri" panose="020F0502020204030204" pitchFamily="34" charset="0"/>
              </a:rPr>
              <a:pPr algn="ctr" defTabSz="914400"/>
              <a:t>14</a:t>
            </a:fld>
            <a:endParaRPr lang="es-ES" altLang="en-US" sz="1200" dirty="0">
              <a:solidFill>
                <a:srgbClr val="000000"/>
              </a:solidFill>
              <a:latin typeface="Calibri" panose="020F0502020204030204" pitchFamily="34" charset="0"/>
            </a:endParaRPr>
          </a:p>
        </p:txBody>
      </p:sp>
    </p:spTree>
    <p:extLst>
      <p:ext uri="{BB962C8B-B14F-4D97-AF65-F5344CB8AC3E}">
        <p14:creationId xmlns:p14="http://schemas.microsoft.com/office/powerpoint/2010/main" xmlns="" val="321923423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1691158" y="361231"/>
            <a:ext cx="585222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anchor="ctr">
            <a:spAutoFit/>
          </a:bodyPr>
          <a:lstStyle/>
          <a:p>
            <a:pPr defTabSz="457200"/>
            <a:r>
              <a:rPr lang="es-MX" b="1" dirty="0" smtClean="0">
                <a:solidFill>
                  <a:prstClr val="black"/>
                </a:solidFill>
                <a:latin typeface="Arial Black" pitchFamily="34" charset="0"/>
                <a:cs typeface="Calibri" pitchFamily="34" charset="0"/>
              </a:rPr>
              <a:t>Ronda Colombia 2014</a:t>
            </a:r>
            <a:endParaRPr lang="es-CO" sz="1200" i="1" dirty="0">
              <a:solidFill>
                <a:prstClr val="black"/>
              </a:solidFill>
              <a:latin typeface="Arial Black" pitchFamily="34" charset="0"/>
              <a:cs typeface="Calibri" pitchFamily="34" charset="0"/>
            </a:endParaRPr>
          </a:p>
        </p:txBody>
      </p:sp>
      <p:sp>
        <p:nvSpPr>
          <p:cNvPr id="6" name="5 CuadroTexto"/>
          <p:cNvSpPr txBox="1"/>
          <p:nvPr/>
        </p:nvSpPr>
        <p:spPr>
          <a:xfrm>
            <a:off x="323528" y="1340768"/>
            <a:ext cx="5400600" cy="4832092"/>
          </a:xfrm>
          <a:prstGeom prst="rect">
            <a:avLst/>
          </a:prstGeom>
          <a:noFill/>
        </p:spPr>
        <p:txBody>
          <a:bodyPr wrap="square">
            <a:spAutoFit/>
          </a:bodyPr>
          <a:lstStyle/>
          <a:p>
            <a:pPr marL="285750" indent="-285750" defTabSz="457200">
              <a:buFont typeface="Arial" panose="020B0604020202020204" pitchFamily="34" charset="0"/>
              <a:buChar char="•"/>
              <a:defRPr/>
            </a:pPr>
            <a:r>
              <a:rPr lang="es-ES" sz="1400" dirty="0" smtClean="0">
                <a:solidFill>
                  <a:prstClr val="black"/>
                </a:solidFill>
                <a:latin typeface="Arial" pitchFamily="34" charset="0"/>
                <a:cs typeface="Arial" pitchFamily="34" charset="0"/>
              </a:rPr>
              <a:t>La </a:t>
            </a:r>
            <a:r>
              <a:rPr lang="es-ES" sz="1400" dirty="0">
                <a:solidFill>
                  <a:prstClr val="black"/>
                </a:solidFill>
                <a:latin typeface="Arial" pitchFamily="34" charset="0"/>
                <a:cs typeface="Arial" pitchFamily="34" charset="0"/>
              </a:rPr>
              <a:t>Ronda Colombia </a:t>
            </a:r>
            <a:r>
              <a:rPr lang="es-ES" sz="1400" dirty="0" smtClean="0">
                <a:solidFill>
                  <a:prstClr val="black"/>
                </a:solidFill>
                <a:latin typeface="Arial" pitchFamily="34" charset="0"/>
                <a:cs typeface="Arial" pitchFamily="34" charset="0"/>
              </a:rPr>
              <a:t>2014 logró la adjudicación y firma de </a:t>
            </a:r>
            <a:r>
              <a:rPr lang="es-ES" sz="1400" b="1" dirty="0" smtClean="0">
                <a:solidFill>
                  <a:prstClr val="black"/>
                </a:solidFill>
                <a:latin typeface="Arial" pitchFamily="34" charset="0"/>
                <a:cs typeface="Arial" pitchFamily="34" charset="0"/>
              </a:rPr>
              <a:t>26 contratos</a:t>
            </a:r>
            <a:r>
              <a:rPr lang="es-ES" sz="1400" dirty="0" smtClean="0">
                <a:solidFill>
                  <a:prstClr val="black"/>
                </a:solidFill>
                <a:latin typeface="Arial" pitchFamily="34" charset="0"/>
                <a:cs typeface="Arial" pitchFamily="34" charset="0"/>
              </a:rPr>
              <a:t>.</a:t>
            </a:r>
            <a:endParaRPr lang="es-ES" sz="1400" dirty="0">
              <a:solidFill>
                <a:prstClr val="black"/>
              </a:solidFill>
              <a:latin typeface="Arial" pitchFamily="34" charset="0"/>
              <a:cs typeface="Arial" pitchFamily="34" charset="0"/>
            </a:endParaRPr>
          </a:p>
          <a:p>
            <a:pPr defTabSz="457200">
              <a:defRPr/>
            </a:pPr>
            <a:endParaRPr lang="es-ES" sz="1400" dirty="0">
              <a:solidFill>
                <a:prstClr val="black"/>
              </a:solidFill>
              <a:latin typeface="Arial" pitchFamily="34" charset="0"/>
              <a:cs typeface="Arial" pitchFamily="34" charset="0"/>
            </a:endParaRPr>
          </a:p>
          <a:p>
            <a:pPr marL="285750" indent="-285750" defTabSz="457200">
              <a:buFont typeface="Arial" panose="020B0604020202020204" pitchFamily="34" charset="0"/>
              <a:buChar char="•"/>
              <a:defRPr/>
            </a:pPr>
            <a:r>
              <a:rPr lang="es-ES" sz="1400" dirty="0">
                <a:solidFill>
                  <a:prstClr val="black"/>
                </a:solidFill>
                <a:latin typeface="Arial" pitchFamily="34" charset="0"/>
                <a:cs typeface="Arial" pitchFamily="34" charset="0"/>
              </a:rPr>
              <a:t>La inversión proyectada por la adjudicación áreas de la Ronda Colombia 2014 son </a:t>
            </a:r>
            <a:r>
              <a:rPr lang="es-ES" sz="1400" dirty="0" smtClean="0">
                <a:solidFill>
                  <a:prstClr val="black"/>
                </a:solidFill>
                <a:latin typeface="Arial" pitchFamily="34" charset="0"/>
                <a:cs typeface="Arial" pitchFamily="34" charset="0"/>
              </a:rPr>
              <a:t>aproximadamente </a:t>
            </a:r>
            <a:r>
              <a:rPr lang="es-ES" sz="1400" b="1" dirty="0" smtClean="0">
                <a:solidFill>
                  <a:prstClr val="black"/>
                </a:solidFill>
                <a:latin typeface="Arial" pitchFamily="34" charset="0"/>
                <a:cs typeface="Arial" pitchFamily="34" charset="0"/>
              </a:rPr>
              <a:t>1400 </a:t>
            </a:r>
            <a:r>
              <a:rPr lang="es-ES" sz="1400" b="1" dirty="0">
                <a:solidFill>
                  <a:prstClr val="black"/>
                </a:solidFill>
                <a:latin typeface="Arial" pitchFamily="34" charset="0"/>
                <a:cs typeface="Arial" pitchFamily="34" charset="0"/>
              </a:rPr>
              <a:t>millones de </a:t>
            </a:r>
            <a:r>
              <a:rPr lang="es-ES" sz="1400" b="1" dirty="0" smtClean="0">
                <a:solidFill>
                  <a:prstClr val="black"/>
                </a:solidFill>
                <a:latin typeface="Arial" pitchFamily="34" charset="0"/>
                <a:cs typeface="Arial" pitchFamily="34" charset="0"/>
              </a:rPr>
              <a:t>dólares, </a:t>
            </a:r>
            <a:r>
              <a:rPr lang="es-ES" sz="1400" dirty="0" smtClean="0">
                <a:solidFill>
                  <a:prstClr val="black"/>
                </a:solidFill>
                <a:latin typeface="Arial" pitchFamily="34" charset="0"/>
                <a:cs typeface="Arial" pitchFamily="34" charset="0"/>
              </a:rPr>
              <a:t>siendo así el </a:t>
            </a:r>
            <a:r>
              <a:rPr lang="es-ES" sz="1400" b="1" dirty="0">
                <a:solidFill>
                  <a:prstClr val="black"/>
                </a:solidFill>
                <a:latin typeface="Arial" pitchFamily="34" charset="0"/>
                <a:cs typeface="Arial" pitchFamily="34" charset="0"/>
              </a:rPr>
              <a:t>s</a:t>
            </a:r>
            <a:r>
              <a:rPr lang="es-ES" sz="1400" b="1" dirty="0" smtClean="0">
                <a:solidFill>
                  <a:prstClr val="black"/>
                </a:solidFill>
                <a:latin typeface="Arial" pitchFamily="34" charset="0"/>
                <a:cs typeface="Arial" pitchFamily="34" charset="0"/>
              </a:rPr>
              <a:t>egundo proceso competitivo con mayor inversión </a:t>
            </a:r>
            <a:r>
              <a:rPr lang="es-ES" sz="1400" dirty="0" smtClean="0">
                <a:solidFill>
                  <a:prstClr val="black"/>
                </a:solidFill>
                <a:latin typeface="Arial" pitchFamily="34" charset="0"/>
                <a:cs typeface="Arial" pitchFamily="34" charset="0"/>
              </a:rPr>
              <a:t>realizado por la ANH.</a:t>
            </a:r>
            <a:endParaRPr lang="es-ES" sz="1400" dirty="0">
              <a:solidFill>
                <a:prstClr val="black"/>
              </a:solidFill>
              <a:latin typeface="Arial" pitchFamily="34" charset="0"/>
              <a:cs typeface="Arial" pitchFamily="34" charset="0"/>
            </a:endParaRPr>
          </a:p>
          <a:p>
            <a:pPr marL="0" lvl="1" defTabSz="457200">
              <a:defRPr/>
            </a:pPr>
            <a:endParaRPr lang="es-ES" sz="1400" dirty="0">
              <a:solidFill>
                <a:prstClr val="black"/>
              </a:solidFill>
              <a:latin typeface="Arial" pitchFamily="34" charset="0"/>
              <a:cs typeface="Arial" pitchFamily="34" charset="0"/>
            </a:endParaRPr>
          </a:p>
          <a:p>
            <a:pPr marL="285750" lvl="1" indent="-285750" defTabSz="457200">
              <a:buFont typeface="Arial" panose="020B0604020202020204" pitchFamily="34" charset="0"/>
              <a:buChar char="•"/>
              <a:defRPr/>
            </a:pPr>
            <a:r>
              <a:rPr lang="es-ES" sz="1400" dirty="0">
                <a:solidFill>
                  <a:prstClr val="black"/>
                </a:solidFill>
                <a:latin typeface="Arial" pitchFamily="34" charset="0"/>
                <a:cs typeface="Arial" pitchFamily="34" charset="0"/>
              </a:rPr>
              <a:t>Porcentaje de Adjudicación: </a:t>
            </a:r>
            <a:r>
              <a:rPr lang="es-ES" sz="1400" b="1" dirty="0">
                <a:solidFill>
                  <a:prstClr val="black"/>
                </a:solidFill>
                <a:latin typeface="Arial" pitchFamily="34" charset="0"/>
                <a:cs typeface="Arial" pitchFamily="34" charset="0"/>
              </a:rPr>
              <a:t>28%</a:t>
            </a:r>
            <a:r>
              <a:rPr lang="es-ES" sz="1400" dirty="0">
                <a:solidFill>
                  <a:prstClr val="black"/>
                </a:solidFill>
                <a:latin typeface="Arial" pitchFamily="34" charset="0"/>
                <a:cs typeface="Arial" pitchFamily="34" charset="0"/>
              </a:rPr>
              <a:t>.</a:t>
            </a:r>
          </a:p>
          <a:p>
            <a:pPr marL="285750" lvl="1" indent="-285750" defTabSz="457200">
              <a:buFont typeface="Arial" panose="020B0604020202020204" pitchFamily="34" charset="0"/>
              <a:buChar char="•"/>
              <a:defRPr/>
            </a:pPr>
            <a:endParaRPr lang="es-ES" sz="1400" b="1" dirty="0">
              <a:solidFill>
                <a:prstClr val="black"/>
              </a:solidFill>
              <a:latin typeface="Arial" pitchFamily="34" charset="0"/>
              <a:cs typeface="Arial" pitchFamily="34" charset="0"/>
            </a:endParaRPr>
          </a:p>
          <a:p>
            <a:pPr marL="285750" lvl="1" indent="-285750" defTabSz="457200">
              <a:buFont typeface="Arial" panose="020B0604020202020204" pitchFamily="34" charset="0"/>
              <a:buChar char="•"/>
              <a:defRPr/>
            </a:pPr>
            <a:r>
              <a:rPr lang="es-CO" sz="1400" dirty="0">
                <a:solidFill>
                  <a:prstClr val="black"/>
                </a:solidFill>
                <a:latin typeface="Arial" pitchFamily="34" charset="0"/>
                <a:cs typeface="Arial" pitchFamily="34" charset="0"/>
              </a:rPr>
              <a:t>Porcentaje de participación propuesto por los oferentes estuvo entre el </a:t>
            </a:r>
            <a:r>
              <a:rPr lang="es-CO" sz="1400" b="1" dirty="0">
                <a:solidFill>
                  <a:prstClr val="black"/>
                </a:solidFill>
                <a:latin typeface="Arial" pitchFamily="34" charset="0"/>
                <a:cs typeface="Arial" pitchFamily="34" charset="0"/>
              </a:rPr>
              <a:t>1%</a:t>
            </a:r>
            <a:r>
              <a:rPr lang="es-CO" sz="1400" dirty="0">
                <a:solidFill>
                  <a:prstClr val="black"/>
                </a:solidFill>
                <a:latin typeface="Arial" pitchFamily="34" charset="0"/>
                <a:cs typeface="Arial" pitchFamily="34" charset="0"/>
              </a:rPr>
              <a:t> y el </a:t>
            </a:r>
            <a:r>
              <a:rPr lang="es-CO" sz="1400" b="1" dirty="0">
                <a:solidFill>
                  <a:prstClr val="black"/>
                </a:solidFill>
                <a:latin typeface="Arial" pitchFamily="34" charset="0"/>
                <a:cs typeface="Arial" pitchFamily="34" charset="0"/>
              </a:rPr>
              <a:t>21</a:t>
            </a:r>
            <a:r>
              <a:rPr lang="es-CO" sz="1400" b="1" dirty="0" smtClean="0">
                <a:solidFill>
                  <a:prstClr val="black"/>
                </a:solidFill>
                <a:latin typeface="Arial" pitchFamily="34" charset="0"/>
                <a:cs typeface="Arial" pitchFamily="34" charset="0"/>
              </a:rPr>
              <a:t>%</a:t>
            </a:r>
            <a:r>
              <a:rPr lang="es-CO" sz="1400" dirty="0" smtClean="0">
                <a:solidFill>
                  <a:prstClr val="black"/>
                </a:solidFill>
                <a:latin typeface="Arial" pitchFamily="34" charset="0"/>
                <a:cs typeface="Arial" pitchFamily="34" charset="0"/>
              </a:rPr>
              <a:t>.</a:t>
            </a:r>
          </a:p>
          <a:p>
            <a:pPr marL="285750" lvl="1" indent="-285750" defTabSz="457200">
              <a:buFont typeface="Arial" panose="020B0604020202020204" pitchFamily="34" charset="0"/>
              <a:buChar char="•"/>
              <a:defRPr/>
            </a:pPr>
            <a:endParaRPr lang="es-CO" sz="1400" dirty="0">
              <a:solidFill>
                <a:prstClr val="black"/>
              </a:solidFill>
              <a:latin typeface="Arial" pitchFamily="34" charset="0"/>
              <a:cs typeface="Arial" pitchFamily="34" charset="0"/>
            </a:endParaRPr>
          </a:p>
          <a:p>
            <a:pPr marL="285750" lvl="1" indent="-285750" defTabSz="457200">
              <a:buFont typeface="Arial" panose="020B0604020202020204" pitchFamily="34" charset="0"/>
              <a:buChar char="•"/>
              <a:defRPr/>
            </a:pPr>
            <a:r>
              <a:rPr lang="es-CO" sz="1400" dirty="0">
                <a:solidFill>
                  <a:prstClr val="black"/>
                </a:solidFill>
                <a:latin typeface="Arial" pitchFamily="34" charset="0"/>
                <a:cs typeface="Arial" pitchFamily="34" charset="0"/>
              </a:rPr>
              <a:t>La Ronda Colombia 2014 es el proceso competitivo que </a:t>
            </a:r>
            <a:r>
              <a:rPr lang="es-CO" sz="1400" b="1" dirty="0">
                <a:solidFill>
                  <a:prstClr val="black"/>
                </a:solidFill>
                <a:latin typeface="Arial" pitchFamily="34" charset="0"/>
                <a:cs typeface="Arial" pitchFamily="34" charset="0"/>
              </a:rPr>
              <a:t>más hectáreas adjudicó por bloque o contrato firmado</a:t>
            </a:r>
            <a:r>
              <a:rPr lang="es-CO" sz="1400" dirty="0">
                <a:solidFill>
                  <a:prstClr val="black"/>
                </a:solidFill>
                <a:latin typeface="Arial" pitchFamily="34" charset="0"/>
                <a:cs typeface="Arial" pitchFamily="34" charset="0"/>
              </a:rPr>
              <a:t>, con un promedio aproximado de </a:t>
            </a:r>
            <a:r>
              <a:rPr lang="es-CO" sz="1400" b="1" dirty="0">
                <a:solidFill>
                  <a:prstClr val="black"/>
                </a:solidFill>
                <a:latin typeface="Arial" pitchFamily="34" charset="0"/>
                <a:cs typeface="Arial" pitchFamily="34" charset="0"/>
              </a:rPr>
              <a:t>209 mil hectáreas por área adjudicada</a:t>
            </a:r>
            <a:r>
              <a:rPr lang="es-CO" sz="1400" dirty="0">
                <a:solidFill>
                  <a:prstClr val="black"/>
                </a:solidFill>
                <a:latin typeface="Arial" pitchFamily="34" charset="0"/>
                <a:cs typeface="Arial" pitchFamily="34" charset="0"/>
              </a:rPr>
              <a:t>.</a:t>
            </a:r>
          </a:p>
          <a:p>
            <a:pPr marL="285750" lvl="1" indent="-285750" defTabSz="457200">
              <a:buFont typeface="Arial" panose="020B0604020202020204" pitchFamily="34" charset="0"/>
              <a:buChar char="•"/>
              <a:defRPr/>
            </a:pPr>
            <a:endParaRPr lang="es-CO" sz="1400" dirty="0">
              <a:solidFill>
                <a:prstClr val="black"/>
              </a:solidFill>
              <a:latin typeface="Arial" pitchFamily="34" charset="0"/>
              <a:cs typeface="Arial" pitchFamily="34" charset="0"/>
            </a:endParaRPr>
          </a:p>
          <a:p>
            <a:pPr marL="285750" lvl="1" indent="-285750" defTabSz="457200">
              <a:buFont typeface="Arial" panose="020B0604020202020204" pitchFamily="34" charset="0"/>
              <a:buChar char="•"/>
              <a:defRPr/>
            </a:pPr>
            <a:r>
              <a:rPr lang="es-CO" sz="1400" dirty="0">
                <a:solidFill>
                  <a:prstClr val="black"/>
                </a:solidFill>
                <a:latin typeface="Arial" pitchFamily="34" charset="0"/>
                <a:cs typeface="Arial" pitchFamily="34" charset="0"/>
              </a:rPr>
              <a:t>La Ronda Colombia 2014 es el proceso competitivo que </a:t>
            </a:r>
            <a:r>
              <a:rPr lang="es-CO" sz="1400" b="1" dirty="0">
                <a:solidFill>
                  <a:prstClr val="black"/>
                </a:solidFill>
                <a:latin typeface="Arial" pitchFamily="34" charset="0"/>
                <a:cs typeface="Arial" pitchFamily="34" charset="0"/>
              </a:rPr>
              <a:t>mayor inversión le traerá al país por contrato firmado</a:t>
            </a:r>
            <a:r>
              <a:rPr lang="es-CO" sz="1400" dirty="0">
                <a:solidFill>
                  <a:prstClr val="black"/>
                </a:solidFill>
                <a:latin typeface="Arial" pitchFamily="34" charset="0"/>
                <a:cs typeface="Arial" pitchFamily="34" charset="0"/>
              </a:rPr>
              <a:t>, con un promedio aproximado de </a:t>
            </a:r>
            <a:r>
              <a:rPr lang="es-CO" sz="1400" b="1" dirty="0">
                <a:solidFill>
                  <a:prstClr val="black"/>
                </a:solidFill>
                <a:latin typeface="Arial" pitchFamily="34" charset="0"/>
                <a:cs typeface="Arial" pitchFamily="34" charset="0"/>
              </a:rPr>
              <a:t>54 millones de dólares por área adjudicada</a:t>
            </a:r>
            <a:r>
              <a:rPr lang="es-CO" sz="1400" dirty="0">
                <a:solidFill>
                  <a:prstClr val="black"/>
                </a:solidFill>
                <a:latin typeface="Arial" pitchFamily="34" charset="0"/>
                <a:cs typeface="Arial" pitchFamily="34" charset="0"/>
              </a:rPr>
              <a:t>.</a:t>
            </a:r>
          </a:p>
        </p:txBody>
      </p:sp>
      <p:pic>
        <p:nvPicPr>
          <p:cNvPr id="7" name="3 Imagen"/>
          <p:cNvPicPr>
            <a:picLocks noChangeAspect="1"/>
          </p:cNvPicPr>
          <p:nvPr/>
        </p:nvPicPr>
        <p:blipFill>
          <a:blip r:embed="rId2" cstate="email">
            <a:extLst>
              <a:ext uri="{28A0092B-C50C-407E-A947-70E740481C1C}">
                <a14:useLocalDpi xmlns:a14="http://schemas.microsoft.com/office/drawing/2010/main" xmlns="" val="0"/>
              </a:ext>
            </a:extLst>
          </a:blip>
          <a:srcRect/>
          <a:stretch>
            <a:fillRect/>
          </a:stretch>
        </p:blipFill>
        <p:spPr bwMode="auto">
          <a:xfrm>
            <a:off x="5940152" y="2420888"/>
            <a:ext cx="2945900" cy="21465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4 Marcador de número de diapositiva"/>
          <p:cNvSpPr txBox="1">
            <a:spLocks/>
          </p:cNvSpPr>
          <p:nvPr/>
        </p:nvSpPr>
        <p:spPr bwMode="auto">
          <a:xfrm>
            <a:off x="4328544" y="6462095"/>
            <a:ext cx="471487" cy="4000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s-CO"/>
            </a:defPPr>
            <a:lvl1pPr marL="0" algn="r" defTabSz="914400" rtl="0" eaLnBrk="1" latinLnBrk="0" hangingPunct="1">
              <a:defRPr sz="1200" kern="1200">
                <a:solidFill>
                  <a:schemeClr val="tx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fld id="{1E488807-1918-4C23-BCA5-A5E06F4BEA6B}" type="slidenum">
              <a:rPr lang="es-ES" altLang="en-US" smtClean="0">
                <a:solidFill>
                  <a:srgbClr val="000000"/>
                </a:solidFill>
              </a:rPr>
              <a:pPr algn="ctr">
                <a:defRPr/>
              </a:pPr>
              <a:t>15</a:t>
            </a:fld>
            <a:endParaRPr lang="es-ES" altLang="en-US" dirty="0" smtClean="0">
              <a:solidFill>
                <a:srgbClr val="000000"/>
              </a:solidFill>
            </a:endParaRPr>
          </a:p>
        </p:txBody>
      </p:sp>
    </p:spTree>
    <p:extLst>
      <p:ext uri="{BB962C8B-B14F-4D97-AF65-F5344CB8AC3E}">
        <p14:creationId xmlns:p14="http://schemas.microsoft.com/office/powerpoint/2010/main" xmlns="" val="195511572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4 Marcador de número de diapositiva"/>
          <p:cNvSpPr txBox="1">
            <a:spLocks/>
          </p:cNvSpPr>
          <p:nvPr/>
        </p:nvSpPr>
        <p:spPr bwMode="auto">
          <a:xfrm>
            <a:off x="4328544" y="6462095"/>
            <a:ext cx="471487" cy="4000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s-CO"/>
            </a:defPPr>
            <a:lvl1pPr marL="0" algn="r" defTabSz="914400" rtl="0" eaLnBrk="1" latinLnBrk="0" hangingPunct="1">
              <a:defRPr sz="1200" kern="1200">
                <a:solidFill>
                  <a:schemeClr val="tx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fld id="{1E488807-1918-4C23-BCA5-A5E06F4BEA6B}" type="slidenum">
              <a:rPr lang="es-ES" altLang="en-US" smtClean="0">
                <a:solidFill>
                  <a:srgbClr val="000000"/>
                </a:solidFill>
              </a:rPr>
              <a:pPr algn="ctr">
                <a:defRPr/>
              </a:pPr>
              <a:t>16</a:t>
            </a:fld>
            <a:endParaRPr lang="es-ES" altLang="en-US" dirty="0" smtClean="0">
              <a:solidFill>
                <a:srgbClr val="000000"/>
              </a:solidFill>
            </a:endParaRPr>
          </a:p>
        </p:txBody>
      </p:sp>
      <p:sp>
        <p:nvSpPr>
          <p:cNvPr id="4" name="Rectangle 2"/>
          <p:cNvSpPr>
            <a:spLocks noChangeArrowheads="1"/>
          </p:cNvSpPr>
          <p:nvPr/>
        </p:nvSpPr>
        <p:spPr bwMode="auto">
          <a:xfrm>
            <a:off x="1691158" y="361231"/>
            <a:ext cx="585222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anchor="ctr">
            <a:spAutoFit/>
          </a:bodyPr>
          <a:lstStyle/>
          <a:p>
            <a:r>
              <a:rPr lang="es-MX" b="1" dirty="0" smtClean="0">
                <a:latin typeface="Arial Black" pitchFamily="34" charset="0"/>
                <a:cs typeface="Calibri" pitchFamily="34" charset="0"/>
              </a:rPr>
              <a:t>Desafíos</a:t>
            </a:r>
            <a:endParaRPr lang="es-CO" sz="1200" i="1" dirty="0">
              <a:latin typeface="Arial Black" pitchFamily="34" charset="0"/>
              <a:cs typeface="Calibri" pitchFamily="34" charset="0"/>
            </a:endParaRPr>
          </a:p>
        </p:txBody>
      </p:sp>
      <p:sp>
        <p:nvSpPr>
          <p:cNvPr id="5" name="3 CuadroTexto"/>
          <p:cNvSpPr txBox="1">
            <a:spLocks noChangeArrowheads="1"/>
          </p:cNvSpPr>
          <p:nvPr/>
        </p:nvSpPr>
        <p:spPr bwMode="auto">
          <a:xfrm>
            <a:off x="409552" y="1404640"/>
            <a:ext cx="4492625" cy="4616648"/>
          </a:xfrm>
          <a:prstGeom prst="rect">
            <a:avLst/>
          </a:prstGeom>
          <a:noFill/>
          <a:ln w="9525">
            <a:noFill/>
            <a:miter lim="800000"/>
            <a:headEnd/>
            <a:tailEnd/>
          </a:ln>
        </p:spPr>
        <p:txBody>
          <a:bodyPr wrap="square">
            <a:spAutoFit/>
          </a:bodyPr>
          <a:lstStyle/>
          <a:p>
            <a:pPr marL="261938" indent="-261938">
              <a:spcBef>
                <a:spcPts val="600"/>
              </a:spcBef>
              <a:spcAft>
                <a:spcPts val="600"/>
              </a:spcAft>
              <a:buFont typeface="Arial" charset="0"/>
              <a:buChar char="•"/>
            </a:pPr>
            <a:r>
              <a:rPr lang="es-CO" dirty="0" smtClean="0">
                <a:solidFill>
                  <a:srgbClr val="000000"/>
                </a:solidFill>
                <a:latin typeface="Arial" pitchFamily="34" charset="0"/>
                <a:cs typeface="Arial" pitchFamily="34" charset="0"/>
              </a:rPr>
              <a:t>Incrementar el factor R/P</a:t>
            </a:r>
          </a:p>
          <a:p>
            <a:pPr marL="261938" indent="-261938">
              <a:spcBef>
                <a:spcPts val="600"/>
              </a:spcBef>
              <a:spcAft>
                <a:spcPts val="600"/>
              </a:spcAft>
              <a:buFont typeface="Arial" charset="0"/>
              <a:buChar char="•"/>
            </a:pPr>
            <a:endParaRPr lang="es-CO" dirty="0" smtClean="0">
              <a:solidFill>
                <a:srgbClr val="000000"/>
              </a:solidFill>
              <a:latin typeface="Arial" pitchFamily="34" charset="0"/>
              <a:cs typeface="Arial" pitchFamily="34" charset="0"/>
            </a:endParaRPr>
          </a:p>
          <a:p>
            <a:pPr marL="261938" indent="-261938">
              <a:spcBef>
                <a:spcPts val="600"/>
              </a:spcBef>
              <a:spcAft>
                <a:spcPts val="600"/>
              </a:spcAft>
              <a:buFont typeface="Arial" charset="0"/>
              <a:buChar char="•"/>
            </a:pPr>
            <a:r>
              <a:rPr lang="es-CO" dirty="0" smtClean="0">
                <a:solidFill>
                  <a:srgbClr val="000000"/>
                </a:solidFill>
                <a:latin typeface="Arial" pitchFamily="34" charset="0"/>
                <a:cs typeface="Arial" pitchFamily="34" charset="0"/>
              </a:rPr>
              <a:t>Avanzar en el programa de regionalización</a:t>
            </a:r>
          </a:p>
          <a:p>
            <a:pPr marL="261938" indent="-261938">
              <a:spcBef>
                <a:spcPts val="600"/>
              </a:spcBef>
              <a:spcAft>
                <a:spcPts val="600"/>
              </a:spcAft>
              <a:buFont typeface="Arial" charset="0"/>
              <a:buChar char="•"/>
            </a:pPr>
            <a:endParaRPr lang="es-CO" dirty="0" smtClean="0">
              <a:solidFill>
                <a:srgbClr val="000000"/>
              </a:solidFill>
              <a:latin typeface="Arial" pitchFamily="34" charset="0"/>
              <a:cs typeface="Arial" pitchFamily="34" charset="0"/>
            </a:endParaRPr>
          </a:p>
          <a:p>
            <a:pPr marL="261938" indent="-261938">
              <a:spcBef>
                <a:spcPts val="600"/>
              </a:spcBef>
              <a:spcAft>
                <a:spcPts val="600"/>
              </a:spcAft>
              <a:buFont typeface="Arial" charset="0"/>
              <a:buChar char="•"/>
            </a:pPr>
            <a:r>
              <a:rPr lang="es-CO" dirty="0" smtClean="0">
                <a:solidFill>
                  <a:srgbClr val="000000"/>
                </a:solidFill>
                <a:latin typeface="Arial" pitchFamily="34" charset="0"/>
                <a:cs typeface="Arial" pitchFamily="34" charset="0"/>
              </a:rPr>
              <a:t>Fortalecer las relaciones con las comunidades</a:t>
            </a:r>
          </a:p>
          <a:p>
            <a:pPr marL="261938" indent="-261938">
              <a:spcBef>
                <a:spcPts val="600"/>
              </a:spcBef>
              <a:spcAft>
                <a:spcPts val="600"/>
              </a:spcAft>
              <a:buFont typeface="Arial" charset="0"/>
              <a:buChar char="•"/>
            </a:pPr>
            <a:endParaRPr lang="es-MX" dirty="0" smtClean="0">
              <a:solidFill>
                <a:srgbClr val="000000"/>
              </a:solidFill>
              <a:latin typeface="Arial" pitchFamily="34" charset="0"/>
              <a:cs typeface="Arial" pitchFamily="34" charset="0"/>
            </a:endParaRPr>
          </a:p>
          <a:p>
            <a:pPr marL="261938" indent="-261938">
              <a:spcBef>
                <a:spcPts val="600"/>
              </a:spcBef>
              <a:spcAft>
                <a:spcPts val="600"/>
              </a:spcAft>
              <a:buFont typeface="Arial" charset="0"/>
              <a:buChar char="•"/>
            </a:pPr>
            <a:r>
              <a:rPr lang="es-MX" dirty="0" smtClean="0">
                <a:solidFill>
                  <a:srgbClr val="000000"/>
                </a:solidFill>
                <a:latin typeface="Arial" pitchFamily="34" charset="0"/>
                <a:cs typeface="Arial" pitchFamily="34" charset="0"/>
              </a:rPr>
              <a:t>En asocio con las entidades competentes fortalecer los procesos de licenciamiento ambiental y coadyuvar en la sostenibilidad medioambiental de las operaciones</a:t>
            </a:r>
            <a:endParaRPr lang="es-CO" dirty="0" smtClean="0">
              <a:solidFill>
                <a:srgbClr val="000000"/>
              </a:solidFill>
              <a:latin typeface="Arial" pitchFamily="34" charset="0"/>
              <a:cs typeface="Arial" pitchFamily="34" charset="0"/>
            </a:endParaRPr>
          </a:p>
        </p:txBody>
      </p:sp>
      <p:pic>
        <p:nvPicPr>
          <p:cNvPr id="90114" name="Picture 2" descr="Z:\FOTOS INSTITUCIONALES\Campo 1.PNG"/>
          <p:cNvPicPr>
            <a:picLocks noChangeAspect="1" noChangeArrowheads="1"/>
          </p:cNvPicPr>
          <p:nvPr/>
        </p:nvPicPr>
        <p:blipFill>
          <a:blip r:embed="rId2" cstate="email"/>
          <a:srcRect/>
          <a:stretch>
            <a:fillRect/>
          </a:stretch>
        </p:blipFill>
        <p:spPr bwMode="auto">
          <a:xfrm>
            <a:off x="4902177" y="1226996"/>
            <a:ext cx="2630874" cy="1512168"/>
          </a:xfrm>
          <a:prstGeom prst="rect">
            <a:avLst/>
          </a:prstGeom>
          <a:noFill/>
          <a:effectLst>
            <a:outerShdw blurRad="292100" dist="139700" dir="2700000" algn="tl" rotWithShape="0">
              <a:prstClr val="black">
                <a:alpha val="65000"/>
              </a:prstClr>
            </a:outerShdw>
          </a:effectLst>
          <a:scene3d>
            <a:camera prst="orthographicFront"/>
            <a:lightRig rig="threePt" dir="t"/>
          </a:scene3d>
          <a:sp3d>
            <a:bevelT/>
          </a:sp3d>
        </p:spPr>
      </p:pic>
      <p:pic>
        <p:nvPicPr>
          <p:cNvPr id="90115" name="Picture 3" descr="Z:\FOTOS INSTITUCIONALES\Torre de perforación.PNG"/>
          <p:cNvPicPr>
            <a:picLocks noChangeAspect="1" noChangeArrowheads="1"/>
          </p:cNvPicPr>
          <p:nvPr/>
        </p:nvPicPr>
        <p:blipFill>
          <a:blip r:embed="rId3" cstate="email"/>
          <a:srcRect/>
          <a:stretch>
            <a:fillRect/>
          </a:stretch>
        </p:blipFill>
        <p:spPr bwMode="auto">
          <a:xfrm>
            <a:off x="6117591" y="2913424"/>
            <a:ext cx="2630873" cy="1553932"/>
          </a:xfrm>
          <a:prstGeom prst="rect">
            <a:avLst/>
          </a:prstGeom>
          <a:noFill/>
          <a:effectLst>
            <a:outerShdw blurRad="292100" dist="139700" dir="2700000" algn="tl" rotWithShape="0">
              <a:prstClr val="black">
                <a:alpha val="65000"/>
              </a:prstClr>
            </a:outerShdw>
          </a:effectLst>
          <a:scene3d>
            <a:camera prst="orthographicFront"/>
            <a:lightRig rig="threePt" dir="t"/>
          </a:scene3d>
          <a:sp3d>
            <a:bevelT/>
          </a:sp3d>
        </p:spPr>
      </p:pic>
      <p:pic>
        <p:nvPicPr>
          <p:cNvPr id="90116" name="Picture 4" descr="Z:\FOTOS INSTITUCIONALES\Agua.PNG"/>
          <p:cNvPicPr>
            <a:picLocks noChangeAspect="1" noChangeArrowheads="1"/>
          </p:cNvPicPr>
          <p:nvPr/>
        </p:nvPicPr>
        <p:blipFill>
          <a:blip r:embed="rId4" cstate="email"/>
          <a:srcRect/>
          <a:stretch>
            <a:fillRect/>
          </a:stretch>
        </p:blipFill>
        <p:spPr bwMode="auto">
          <a:xfrm>
            <a:off x="5580112" y="4683380"/>
            <a:ext cx="2630873" cy="1553932"/>
          </a:xfrm>
          <a:prstGeom prst="rect">
            <a:avLst/>
          </a:prstGeom>
          <a:noFill/>
          <a:effectLst>
            <a:outerShdw blurRad="292100" dist="139700" dir="2700000" algn="tl" rotWithShape="0">
              <a:prstClr val="black">
                <a:alpha val="65000"/>
              </a:prstClr>
            </a:outerShdw>
          </a:effectLst>
          <a:scene3d>
            <a:camera prst="orthographicFront"/>
            <a:lightRig rig="threePt" dir="t"/>
          </a:scene3d>
          <a:sp3d>
            <a:bevelT/>
          </a:sp3d>
        </p:spPr>
      </p:pic>
    </p:spTree>
    <p:extLst>
      <p:ext uri="{BB962C8B-B14F-4D97-AF65-F5344CB8AC3E}">
        <p14:creationId xmlns:p14="http://schemas.microsoft.com/office/powerpoint/2010/main" xmlns="" val="180425787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2"/>
          <p:cNvSpPr>
            <a:spLocks noChangeArrowheads="1"/>
          </p:cNvSpPr>
          <p:nvPr/>
        </p:nvSpPr>
        <p:spPr bwMode="auto">
          <a:xfrm>
            <a:off x="1691158" y="361231"/>
            <a:ext cx="585222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anchor="ctr">
            <a:spAutoFit/>
          </a:bodyPr>
          <a:lstStyle/>
          <a:p>
            <a:pPr marL="1233488" indent="-1233488"/>
            <a:r>
              <a:rPr lang="es-MX" b="1" dirty="0" smtClean="0">
                <a:latin typeface="Arial Black" pitchFamily="34" charset="0"/>
                <a:cs typeface="Calibri" pitchFamily="34" charset="0"/>
              </a:rPr>
              <a:t>Contenido</a:t>
            </a:r>
            <a:endParaRPr lang="es-CO" sz="1200" i="1" dirty="0">
              <a:latin typeface="Arial Black" pitchFamily="34" charset="0"/>
              <a:cs typeface="Calibri" pitchFamily="34" charset="0"/>
            </a:endParaRPr>
          </a:p>
        </p:txBody>
      </p:sp>
      <p:pic>
        <p:nvPicPr>
          <p:cNvPr id="24" name="Imagen 5" descr="bulletANH-01-03.png"/>
          <p:cNvPicPr>
            <a:picLocks noChangeAspect="1"/>
          </p:cNvPicPr>
          <p:nvPr/>
        </p:nvPicPr>
        <p:blipFill>
          <a:blip r:embed="rId2" cstate="email"/>
          <a:srcRect/>
          <a:stretch>
            <a:fillRect/>
          </a:stretch>
        </p:blipFill>
        <p:spPr bwMode="auto">
          <a:xfrm>
            <a:off x="558602" y="1259235"/>
            <a:ext cx="398462" cy="376238"/>
          </a:xfrm>
          <a:prstGeom prst="rect">
            <a:avLst/>
          </a:prstGeom>
          <a:noFill/>
          <a:ln w="9525">
            <a:noFill/>
            <a:miter lim="800000"/>
            <a:headEnd/>
            <a:tailEnd/>
          </a:ln>
        </p:spPr>
      </p:pic>
      <p:pic>
        <p:nvPicPr>
          <p:cNvPr id="25" name="Imagen 5" descr="bulletANH-01-03.png"/>
          <p:cNvPicPr>
            <a:picLocks noChangeAspect="1"/>
          </p:cNvPicPr>
          <p:nvPr/>
        </p:nvPicPr>
        <p:blipFill>
          <a:blip r:embed="rId2" cstate="email"/>
          <a:srcRect/>
          <a:stretch>
            <a:fillRect/>
          </a:stretch>
        </p:blipFill>
        <p:spPr bwMode="auto">
          <a:xfrm>
            <a:off x="558602" y="1800051"/>
            <a:ext cx="398462" cy="376238"/>
          </a:xfrm>
          <a:prstGeom prst="rect">
            <a:avLst/>
          </a:prstGeom>
          <a:noFill/>
          <a:ln w="9525">
            <a:noFill/>
            <a:miter lim="800000"/>
            <a:headEnd/>
            <a:tailEnd/>
          </a:ln>
        </p:spPr>
      </p:pic>
      <p:pic>
        <p:nvPicPr>
          <p:cNvPr id="26" name="Imagen 5" descr="bulletANH-01-03.png"/>
          <p:cNvPicPr>
            <a:picLocks noChangeAspect="1"/>
          </p:cNvPicPr>
          <p:nvPr/>
        </p:nvPicPr>
        <p:blipFill>
          <a:blip r:embed="rId2" cstate="email"/>
          <a:srcRect/>
          <a:stretch>
            <a:fillRect/>
          </a:stretch>
        </p:blipFill>
        <p:spPr bwMode="auto">
          <a:xfrm>
            <a:off x="554088" y="2351732"/>
            <a:ext cx="398462" cy="376238"/>
          </a:xfrm>
          <a:prstGeom prst="rect">
            <a:avLst/>
          </a:prstGeom>
          <a:noFill/>
          <a:ln w="9525">
            <a:noFill/>
            <a:miter lim="800000"/>
            <a:headEnd/>
            <a:tailEnd/>
          </a:ln>
        </p:spPr>
      </p:pic>
      <p:pic>
        <p:nvPicPr>
          <p:cNvPr id="27" name="Imagen 5" descr="bulletANH-01-03.png"/>
          <p:cNvPicPr>
            <a:picLocks noChangeAspect="1"/>
          </p:cNvPicPr>
          <p:nvPr/>
        </p:nvPicPr>
        <p:blipFill>
          <a:blip r:embed="rId2" cstate="email"/>
          <a:srcRect/>
          <a:stretch>
            <a:fillRect/>
          </a:stretch>
        </p:blipFill>
        <p:spPr bwMode="auto">
          <a:xfrm>
            <a:off x="558602" y="2908746"/>
            <a:ext cx="398462" cy="376238"/>
          </a:xfrm>
          <a:prstGeom prst="rect">
            <a:avLst/>
          </a:prstGeom>
          <a:noFill/>
          <a:ln w="9525">
            <a:noFill/>
            <a:miter lim="800000"/>
            <a:headEnd/>
            <a:tailEnd/>
          </a:ln>
        </p:spPr>
      </p:pic>
      <p:pic>
        <p:nvPicPr>
          <p:cNvPr id="28" name="Imagen 5" descr="bulletANH-01-03.png"/>
          <p:cNvPicPr>
            <a:picLocks noChangeAspect="1"/>
          </p:cNvPicPr>
          <p:nvPr/>
        </p:nvPicPr>
        <p:blipFill>
          <a:blip r:embed="rId2" cstate="email"/>
          <a:srcRect/>
          <a:stretch>
            <a:fillRect/>
          </a:stretch>
        </p:blipFill>
        <p:spPr bwMode="auto">
          <a:xfrm>
            <a:off x="558602" y="3448050"/>
            <a:ext cx="398462" cy="376238"/>
          </a:xfrm>
          <a:prstGeom prst="rect">
            <a:avLst/>
          </a:prstGeom>
          <a:noFill/>
          <a:ln w="9525">
            <a:noFill/>
            <a:miter lim="800000"/>
            <a:headEnd/>
            <a:tailEnd/>
          </a:ln>
        </p:spPr>
      </p:pic>
      <p:pic>
        <p:nvPicPr>
          <p:cNvPr id="29" name="Imagen 5" descr="bulletANH-01-03.png"/>
          <p:cNvPicPr>
            <a:picLocks noChangeAspect="1"/>
          </p:cNvPicPr>
          <p:nvPr/>
        </p:nvPicPr>
        <p:blipFill>
          <a:blip r:embed="rId2" cstate="email"/>
          <a:srcRect/>
          <a:stretch>
            <a:fillRect/>
          </a:stretch>
        </p:blipFill>
        <p:spPr bwMode="auto">
          <a:xfrm>
            <a:off x="558280" y="4003724"/>
            <a:ext cx="398462" cy="376238"/>
          </a:xfrm>
          <a:prstGeom prst="rect">
            <a:avLst/>
          </a:prstGeom>
          <a:noFill/>
          <a:ln w="9525">
            <a:noFill/>
            <a:miter lim="800000"/>
            <a:headEnd/>
            <a:tailEnd/>
          </a:ln>
        </p:spPr>
      </p:pic>
      <p:pic>
        <p:nvPicPr>
          <p:cNvPr id="30" name="Imagen 5" descr="bulletANH-01-03.png"/>
          <p:cNvPicPr>
            <a:picLocks noChangeAspect="1"/>
          </p:cNvPicPr>
          <p:nvPr/>
        </p:nvPicPr>
        <p:blipFill>
          <a:blip r:embed="rId2" cstate="email"/>
          <a:srcRect/>
          <a:stretch>
            <a:fillRect/>
          </a:stretch>
        </p:blipFill>
        <p:spPr bwMode="auto">
          <a:xfrm>
            <a:off x="558602" y="4555405"/>
            <a:ext cx="398462" cy="376238"/>
          </a:xfrm>
          <a:prstGeom prst="rect">
            <a:avLst/>
          </a:prstGeom>
          <a:noFill/>
          <a:ln w="9525">
            <a:noFill/>
            <a:miter lim="800000"/>
            <a:headEnd/>
            <a:tailEnd/>
          </a:ln>
        </p:spPr>
      </p:pic>
      <p:pic>
        <p:nvPicPr>
          <p:cNvPr id="31" name="Imagen 5" descr="bulletANH-01-03.png"/>
          <p:cNvPicPr>
            <a:picLocks noChangeAspect="1"/>
          </p:cNvPicPr>
          <p:nvPr/>
        </p:nvPicPr>
        <p:blipFill>
          <a:blip r:embed="rId2" cstate="email"/>
          <a:srcRect/>
          <a:stretch>
            <a:fillRect/>
          </a:stretch>
        </p:blipFill>
        <p:spPr bwMode="auto">
          <a:xfrm>
            <a:off x="558602" y="5097561"/>
            <a:ext cx="398462" cy="376238"/>
          </a:xfrm>
          <a:prstGeom prst="rect">
            <a:avLst/>
          </a:prstGeom>
          <a:noFill/>
          <a:ln w="9525">
            <a:noFill/>
            <a:miter lim="800000"/>
            <a:headEnd/>
            <a:tailEnd/>
          </a:ln>
        </p:spPr>
      </p:pic>
      <p:pic>
        <p:nvPicPr>
          <p:cNvPr id="32" name="Imagen 5" descr="bulletANH-01-03.png"/>
          <p:cNvPicPr>
            <a:picLocks noChangeAspect="1"/>
          </p:cNvPicPr>
          <p:nvPr/>
        </p:nvPicPr>
        <p:blipFill>
          <a:blip r:embed="rId2" cstate="email"/>
          <a:srcRect/>
          <a:stretch>
            <a:fillRect/>
          </a:stretch>
        </p:blipFill>
        <p:spPr bwMode="auto">
          <a:xfrm>
            <a:off x="558602" y="5645050"/>
            <a:ext cx="398462" cy="376238"/>
          </a:xfrm>
          <a:prstGeom prst="rect">
            <a:avLst/>
          </a:prstGeom>
          <a:noFill/>
          <a:ln w="9525">
            <a:noFill/>
            <a:miter lim="800000"/>
            <a:headEnd/>
            <a:tailEnd/>
          </a:ln>
        </p:spPr>
      </p:pic>
      <p:sp>
        <p:nvSpPr>
          <p:cNvPr id="14" name="4 Marcador de número de diapositiva"/>
          <p:cNvSpPr txBox="1">
            <a:spLocks/>
          </p:cNvSpPr>
          <p:nvPr/>
        </p:nvSpPr>
        <p:spPr bwMode="auto">
          <a:xfrm>
            <a:off x="4328544" y="6462095"/>
            <a:ext cx="471487" cy="4000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s-CO"/>
            </a:defPPr>
            <a:lvl1pPr marL="0" algn="r" defTabSz="914400" rtl="0" eaLnBrk="1" latinLnBrk="0" hangingPunct="1">
              <a:defRPr sz="1200" kern="1200">
                <a:solidFill>
                  <a:schemeClr val="tx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fld id="{1E488807-1918-4C23-BCA5-A5E06F4BEA6B}" type="slidenum">
              <a:rPr lang="es-ES" altLang="en-US" smtClean="0">
                <a:solidFill>
                  <a:srgbClr val="000000"/>
                </a:solidFill>
              </a:rPr>
              <a:pPr algn="ctr">
                <a:defRPr/>
              </a:pPr>
              <a:t>17</a:t>
            </a:fld>
            <a:endParaRPr lang="es-ES" altLang="en-US" dirty="0" smtClean="0">
              <a:solidFill>
                <a:srgbClr val="000000"/>
              </a:solidFill>
            </a:endParaRPr>
          </a:p>
        </p:txBody>
      </p:sp>
      <p:sp>
        <p:nvSpPr>
          <p:cNvPr id="16" name="15 CuadroTexto"/>
          <p:cNvSpPr txBox="1"/>
          <p:nvPr/>
        </p:nvSpPr>
        <p:spPr>
          <a:xfrm>
            <a:off x="1115616" y="1259235"/>
            <a:ext cx="7776864" cy="4801314"/>
          </a:xfrm>
          <a:prstGeom prst="rect">
            <a:avLst/>
          </a:prstGeom>
          <a:noFill/>
        </p:spPr>
        <p:txBody>
          <a:bodyPr wrap="square" rtlCol="0">
            <a:spAutoFit/>
          </a:bodyPr>
          <a:lstStyle/>
          <a:p>
            <a:r>
              <a:rPr lang="es-MX" dirty="0" smtClean="0">
                <a:solidFill>
                  <a:schemeClr val="bg1">
                    <a:lumMod val="65000"/>
                  </a:schemeClr>
                </a:solidFill>
                <a:latin typeface="Arial" pitchFamily="34" charset="0"/>
                <a:ea typeface="Tahoma" pitchFamily="34" charset="0"/>
                <a:cs typeface="Arial" pitchFamily="34" charset="0"/>
              </a:rPr>
              <a:t>Marco estratégico, logros y retos</a:t>
            </a:r>
          </a:p>
          <a:p>
            <a:endParaRPr lang="es-MX" dirty="0">
              <a:solidFill>
                <a:schemeClr val="bg1">
                  <a:lumMod val="65000"/>
                </a:schemeClr>
              </a:solidFill>
              <a:latin typeface="Arial" pitchFamily="34" charset="0"/>
              <a:ea typeface="Tahoma" pitchFamily="34" charset="0"/>
              <a:cs typeface="Arial" pitchFamily="34" charset="0"/>
            </a:endParaRPr>
          </a:p>
          <a:p>
            <a:r>
              <a:rPr lang="es-MX" b="1" dirty="0" smtClean="0">
                <a:latin typeface="Arial" pitchFamily="34" charset="0"/>
                <a:ea typeface="Tahoma" pitchFamily="34" charset="0"/>
                <a:cs typeface="Arial" pitchFamily="34" charset="0"/>
              </a:rPr>
              <a:t>Gestión del Conocimiento</a:t>
            </a:r>
          </a:p>
          <a:p>
            <a:endParaRPr lang="es-MX" dirty="0" smtClean="0">
              <a:solidFill>
                <a:schemeClr val="bg1">
                  <a:lumMod val="65000"/>
                </a:schemeClr>
              </a:solidFill>
              <a:latin typeface="Arial" pitchFamily="34" charset="0"/>
              <a:ea typeface="Tahoma" pitchFamily="34" charset="0"/>
              <a:cs typeface="Arial" pitchFamily="34" charset="0"/>
            </a:endParaRPr>
          </a:p>
          <a:p>
            <a:r>
              <a:rPr lang="es-MX" dirty="0" smtClean="0">
                <a:solidFill>
                  <a:schemeClr val="bg1">
                    <a:lumMod val="65000"/>
                  </a:schemeClr>
                </a:solidFill>
                <a:latin typeface="Arial" pitchFamily="34" charset="0"/>
                <a:ea typeface="Tahoma" pitchFamily="34" charset="0"/>
                <a:cs typeface="Arial" pitchFamily="34" charset="0"/>
              </a:rPr>
              <a:t>Promoción y Asignación de Áreas</a:t>
            </a:r>
          </a:p>
          <a:p>
            <a:endParaRPr lang="es-MX" dirty="0" smtClean="0">
              <a:solidFill>
                <a:schemeClr val="bg1">
                  <a:lumMod val="65000"/>
                </a:schemeClr>
              </a:solidFill>
              <a:latin typeface="Arial" pitchFamily="34" charset="0"/>
              <a:ea typeface="Tahoma" pitchFamily="34" charset="0"/>
              <a:cs typeface="Arial" pitchFamily="34" charset="0"/>
            </a:endParaRPr>
          </a:p>
          <a:p>
            <a:r>
              <a:rPr lang="es-MX" dirty="0" smtClean="0">
                <a:solidFill>
                  <a:schemeClr val="bg1">
                    <a:lumMod val="65000"/>
                  </a:schemeClr>
                </a:solidFill>
                <a:latin typeface="Arial" pitchFamily="34" charset="0"/>
                <a:ea typeface="Tahoma" pitchFamily="34" charset="0"/>
                <a:cs typeface="Arial" pitchFamily="34" charset="0"/>
              </a:rPr>
              <a:t>Gestión de Contratos de Hidrocarburos, Comunidades y Medio Ambiente</a:t>
            </a:r>
          </a:p>
          <a:p>
            <a:endParaRPr lang="es-MX" dirty="0" smtClean="0">
              <a:solidFill>
                <a:schemeClr val="bg1">
                  <a:lumMod val="65000"/>
                </a:schemeClr>
              </a:solidFill>
              <a:latin typeface="Arial" pitchFamily="34" charset="0"/>
              <a:ea typeface="Tahoma" pitchFamily="34" charset="0"/>
              <a:cs typeface="Arial" pitchFamily="34" charset="0"/>
            </a:endParaRPr>
          </a:p>
          <a:p>
            <a:r>
              <a:rPr lang="es-MX" dirty="0" smtClean="0">
                <a:solidFill>
                  <a:schemeClr val="bg1">
                    <a:lumMod val="65000"/>
                  </a:schemeClr>
                </a:solidFill>
                <a:latin typeface="Arial" pitchFamily="34" charset="0"/>
                <a:ea typeface="Tahoma" pitchFamily="34" charset="0"/>
                <a:cs typeface="Arial" pitchFamily="34" charset="0"/>
              </a:rPr>
              <a:t>Operaciones, Administración de Regalías y Participaciones</a:t>
            </a:r>
          </a:p>
          <a:p>
            <a:endParaRPr lang="es-MX" dirty="0" smtClean="0">
              <a:solidFill>
                <a:schemeClr val="bg1">
                  <a:lumMod val="65000"/>
                </a:schemeClr>
              </a:solidFill>
              <a:latin typeface="Arial" pitchFamily="34" charset="0"/>
              <a:ea typeface="Tahoma" pitchFamily="34" charset="0"/>
              <a:cs typeface="Arial" pitchFamily="34" charset="0"/>
            </a:endParaRPr>
          </a:p>
          <a:p>
            <a:r>
              <a:rPr lang="es-MX" dirty="0" smtClean="0">
                <a:solidFill>
                  <a:schemeClr val="bg1">
                    <a:lumMod val="65000"/>
                  </a:schemeClr>
                </a:solidFill>
                <a:latin typeface="Arial" pitchFamily="34" charset="0"/>
                <a:ea typeface="Tahoma" pitchFamily="34" charset="0"/>
                <a:cs typeface="Arial" pitchFamily="34" charset="0"/>
              </a:rPr>
              <a:t>Gestión contractual</a:t>
            </a:r>
          </a:p>
          <a:p>
            <a:endParaRPr lang="es-MX" dirty="0" smtClean="0">
              <a:solidFill>
                <a:schemeClr val="bg1">
                  <a:lumMod val="65000"/>
                </a:schemeClr>
              </a:solidFill>
              <a:latin typeface="Arial" pitchFamily="34" charset="0"/>
              <a:ea typeface="Tahoma" pitchFamily="34" charset="0"/>
              <a:cs typeface="Arial" pitchFamily="34" charset="0"/>
            </a:endParaRPr>
          </a:p>
          <a:p>
            <a:r>
              <a:rPr lang="es-MX" dirty="0" smtClean="0">
                <a:solidFill>
                  <a:schemeClr val="bg1">
                    <a:lumMod val="65000"/>
                  </a:schemeClr>
                </a:solidFill>
                <a:latin typeface="Arial" pitchFamily="34" charset="0"/>
                <a:ea typeface="Tahoma" pitchFamily="34" charset="0"/>
                <a:cs typeface="Arial" pitchFamily="34" charset="0"/>
              </a:rPr>
              <a:t>Ejecución Presupuestal y Sistema Nacional de Servicio al Ciudadano</a:t>
            </a:r>
          </a:p>
          <a:p>
            <a:endParaRPr lang="es-MX" dirty="0" smtClean="0">
              <a:solidFill>
                <a:schemeClr val="bg1">
                  <a:lumMod val="65000"/>
                </a:schemeClr>
              </a:solidFill>
              <a:latin typeface="Arial" pitchFamily="34" charset="0"/>
              <a:ea typeface="Tahoma" pitchFamily="34" charset="0"/>
              <a:cs typeface="Arial" pitchFamily="34" charset="0"/>
            </a:endParaRPr>
          </a:p>
          <a:p>
            <a:r>
              <a:rPr lang="es-MX" dirty="0">
                <a:solidFill>
                  <a:schemeClr val="bg1">
                    <a:lumMod val="65000"/>
                  </a:schemeClr>
                </a:solidFill>
                <a:latin typeface="Arial" pitchFamily="34" charset="0"/>
                <a:ea typeface="Tahoma" pitchFamily="34" charset="0"/>
                <a:cs typeface="Arial" pitchFamily="34" charset="0"/>
              </a:rPr>
              <a:t>Preguntas y respuestas</a:t>
            </a:r>
            <a:endParaRPr lang="es-MX" dirty="0" smtClean="0">
              <a:solidFill>
                <a:schemeClr val="bg1">
                  <a:lumMod val="65000"/>
                </a:schemeClr>
              </a:solidFill>
              <a:latin typeface="Arial" pitchFamily="34" charset="0"/>
              <a:ea typeface="Tahoma" pitchFamily="34" charset="0"/>
              <a:cs typeface="Arial" pitchFamily="34" charset="0"/>
            </a:endParaRPr>
          </a:p>
          <a:p>
            <a:endParaRPr lang="es-MX" dirty="0" smtClean="0">
              <a:solidFill>
                <a:schemeClr val="bg1">
                  <a:lumMod val="65000"/>
                </a:schemeClr>
              </a:solidFill>
              <a:latin typeface="Arial" pitchFamily="34" charset="0"/>
              <a:ea typeface="Tahoma" pitchFamily="34" charset="0"/>
              <a:cs typeface="Arial" pitchFamily="34" charset="0"/>
            </a:endParaRPr>
          </a:p>
          <a:p>
            <a:r>
              <a:rPr lang="es-MX" dirty="0" smtClean="0">
                <a:solidFill>
                  <a:schemeClr val="bg1">
                    <a:lumMod val="65000"/>
                  </a:schemeClr>
                </a:solidFill>
                <a:latin typeface="Arial" pitchFamily="34" charset="0"/>
                <a:ea typeface="Tahoma" pitchFamily="34" charset="0"/>
                <a:cs typeface="Arial" pitchFamily="34" charset="0"/>
              </a:rPr>
              <a:t>Informe de Control Interno</a:t>
            </a:r>
            <a:endParaRPr lang="es-CO" dirty="0">
              <a:solidFill>
                <a:schemeClr val="bg1">
                  <a:lumMod val="65000"/>
                </a:schemeClr>
              </a:solidFill>
              <a:latin typeface="Arial" pitchFamily="34" charset="0"/>
              <a:ea typeface="Tahoma" pitchFamily="34" charset="0"/>
              <a:cs typeface="Arial" pitchFamily="34" charset="0"/>
            </a:endParaRPr>
          </a:p>
        </p:txBody>
      </p:sp>
    </p:spTree>
    <p:extLst>
      <p:ext uri="{BB962C8B-B14F-4D97-AF65-F5344CB8AC3E}">
        <p14:creationId xmlns:p14="http://schemas.microsoft.com/office/powerpoint/2010/main" xmlns="" val="180425787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9 Rectángulo"/>
          <p:cNvSpPr/>
          <p:nvPr/>
        </p:nvSpPr>
        <p:spPr>
          <a:xfrm>
            <a:off x="0" y="4958014"/>
            <a:ext cx="9088583" cy="1152128"/>
          </a:xfrm>
          <a:prstGeom prst="rect">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rgbClr val="FFFFFF"/>
              </a:solidFill>
              <a:effectLst/>
              <a:uLnTx/>
              <a:uFillTx/>
              <a:latin typeface="Arial"/>
              <a:ea typeface="+mn-ea"/>
              <a:cs typeface="+mn-cs"/>
            </a:endParaRPr>
          </a:p>
        </p:txBody>
      </p:sp>
      <p:sp>
        <p:nvSpPr>
          <p:cNvPr id="2" name="4 Marcador de número de diapositiva"/>
          <p:cNvSpPr txBox="1">
            <a:spLocks/>
          </p:cNvSpPr>
          <p:nvPr/>
        </p:nvSpPr>
        <p:spPr bwMode="auto">
          <a:xfrm>
            <a:off x="4328544" y="6462095"/>
            <a:ext cx="471487" cy="4000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s-CO"/>
            </a:defPPr>
            <a:lvl1pPr marL="0" algn="r" defTabSz="914400" rtl="0" eaLnBrk="1" latinLnBrk="0" hangingPunct="1">
              <a:defRPr sz="1200" kern="1200">
                <a:solidFill>
                  <a:schemeClr val="tx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fld id="{1E488807-1918-4C23-BCA5-A5E06F4BEA6B}" type="slidenum">
              <a:rPr lang="es-ES" altLang="en-US" smtClean="0">
                <a:solidFill>
                  <a:srgbClr val="000000"/>
                </a:solidFill>
              </a:rPr>
              <a:pPr algn="ctr">
                <a:defRPr/>
              </a:pPr>
              <a:t>18</a:t>
            </a:fld>
            <a:endParaRPr lang="es-ES" altLang="en-US" dirty="0" smtClean="0">
              <a:solidFill>
                <a:srgbClr val="000000"/>
              </a:solidFill>
            </a:endParaRPr>
          </a:p>
        </p:txBody>
      </p:sp>
      <p:pic>
        <p:nvPicPr>
          <p:cNvPr id="9" name="8 Imagen"/>
          <p:cNvPicPr>
            <a:picLocks noChangeAspect="1"/>
          </p:cNvPicPr>
          <p:nvPr/>
        </p:nvPicPr>
        <p:blipFill>
          <a:blip r:embed="rId2" cstate="email">
            <a:extLst>
              <a:ext uri="{28A0092B-C50C-407E-A947-70E740481C1C}">
                <a14:useLocalDpi xmlns:a14="http://schemas.microsoft.com/office/drawing/2010/main" xmlns=""/>
              </a:ext>
            </a:extLst>
          </a:blip>
          <a:stretch>
            <a:fillRect/>
          </a:stretch>
        </p:blipFill>
        <p:spPr>
          <a:xfrm>
            <a:off x="160078" y="1340472"/>
            <a:ext cx="8812497" cy="3816720"/>
          </a:xfrm>
          <a:prstGeom prst="rect">
            <a:avLst/>
          </a:prstGeom>
        </p:spPr>
      </p:pic>
      <p:sp>
        <p:nvSpPr>
          <p:cNvPr id="11" name="10 Flecha derecha"/>
          <p:cNvSpPr/>
          <p:nvPr/>
        </p:nvSpPr>
        <p:spPr>
          <a:xfrm>
            <a:off x="516989" y="5067479"/>
            <a:ext cx="2974891" cy="342038"/>
          </a:xfrm>
          <a:prstGeom prst="rightArrow">
            <a:avLst/>
          </a:prstGeom>
          <a:solidFill>
            <a:srgbClr val="FA6C2B"/>
          </a:solidFill>
          <a:ln w="2540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rgbClr val="FFFFFF"/>
              </a:solidFill>
              <a:effectLst/>
              <a:uLnTx/>
              <a:uFillTx/>
              <a:latin typeface="Arial"/>
              <a:ea typeface="+mn-ea"/>
              <a:cs typeface="+mn-cs"/>
            </a:endParaRPr>
          </a:p>
        </p:txBody>
      </p:sp>
      <p:pic>
        <p:nvPicPr>
          <p:cNvPr id="12" name="Picture 2"/>
          <p:cNvPicPr>
            <a:picLocks noChangeAspect="1" noChangeArrowheads="1"/>
          </p:cNvPicPr>
          <p:nvPr/>
        </p:nvPicPr>
        <p:blipFill rotWithShape="1">
          <a:blip r:embed="rId3" cstate="email">
            <a:extLst>
              <a:ext uri="{28A0092B-C50C-407E-A947-70E740481C1C}">
                <a14:useLocalDpi xmlns:a14="http://schemas.microsoft.com/office/drawing/2010/main" xmlns=""/>
              </a:ext>
            </a:extLst>
          </a:blip>
          <a:srcRect/>
          <a:stretch/>
        </p:blipFill>
        <p:spPr bwMode="auto">
          <a:xfrm>
            <a:off x="3563888" y="4966654"/>
            <a:ext cx="1469634" cy="55057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3" name="12 Flecha derecha"/>
          <p:cNvSpPr/>
          <p:nvPr/>
        </p:nvSpPr>
        <p:spPr>
          <a:xfrm>
            <a:off x="484136" y="5589537"/>
            <a:ext cx="5814392" cy="432048"/>
          </a:xfrm>
          <a:prstGeom prst="rightArrow">
            <a:avLst>
              <a:gd name="adj1" fmla="val 50000"/>
              <a:gd name="adj2" fmla="val 68245"/>
            </a:avLst>
          </a:prstGeom>
          <a:solidFill>
            <a:srgbClr val="009900"/>
          </a:solidFill>
          <a:ln w="25400" cap="flat" cmpd="sng" algn="ctr">
            <a:solidFill>
              <a:srgbClr val="006633"/>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rgbClr val="FFFFFF"/>
              </a:solidFill>
              <a:effectLst/>
              <a:uLnTx/>
              <a:uFillTx/>
              <a:latin typeface="Arial"/>
              <a:ea typeface="+mn-ea"/>
              <a:cs typeface="+mn-cs"/>
            </a:endParaRPr>
          </a:p>
        </p:txBody>
      </p:sp>
      <p:sp>
        <p:nvSpPr>
          <p:cNvPr id="14" name="13 CuadroTexto"/>
          <p:cNvSpPr txBox="1"/>
          <p:nvPr/>
        </p:nvSpPr>
        <p:spPr>
          <a:xfrm>
            <a:off x="6264243" y="5621475"/>
            <a:ext cx="2715808" cy="369332"/>
          </a:xfrm>
          <a:prstGeom prst="rect">
            <a:avLst/>
          </a:prstGeom>
          <a:noFill/>
        </p:spPr>
        <p:txBody>
          <a:bodyPr wrap="none" rtlCol="0">
            <a:spAutoFit/>
          </a:bodyPr>
          <a:lstStyle/>
          <a:p>
            <a:r>
              <a:rPr lang="es-CO" b="1" dirty="0" smtClean="0">
                <a:latin typeface="Tahoma" pitchFamily="34" charset="0"/>
                <a:ea typeface="Tahoma" pitchFamily="34" charset="0"/>
                <a:cs typeface="Tahoma" pitchFamily="34" charset="0"/>
              </a:rPr>
              <a:t>Compañías Petroleras</a:t>
            </a:r>
            <a:endParaRPr lang="es-CO" b="1" dirty="0">
              <a:latin typeface="Tahoma" pitchFamily="34" charset="0"/>
              <a:ea typeface="Tahoma" pitchFamily="34" charset="0"/>
              <a:cs typeface="Tahoma" pitchFamily="34" charset="0"/>
            </a:endParaRPr>
          </a:p>
        </p:txBody>
      </p:sp>
      <p:sp>
        <p:nvSpPr>
          <p:cNvPr id="15" name="Text Box 3"/>
          <p:cNvSpPr txBox="1">
            <a:spLocks noChangeArrowheads="1"/>
          </p:cNvSpPr>
          <p:nvPr/>
        </p:nvSpPr>
        <p:spPr bwMode="auto">
          <a:xfrm>
            <a:off x="1682253" y="222940"/>
            <a:ext cx="4581990" cy="646331"/>
          </a:xfrm>
          <a:prstGeom prst="rect">
            <a:avLst/>
          </a:prstGeom>
          <a:noFill/>
          <a:ln w="12700" algn="ctr">
            <a:noFill/>
            <a:miter lim="800000"/>
            <a:headEnd/>
            <a:tailEnd/>
          </a:ln>
        </p:spPr>
        <p:txBody>
          <a:bodyPr wrap="square" anchor="ctr">
            <a:spAutoFit/>
          </a:bodyPr>
          <a:lstStyle/>
          <a:p>
            <a:r>
              <a:rPr lang="es-MX" b="1" dirty="0">
                <a:latin typeface="Arial Black" pitchFamily="34" charset="0"/>
                <a:ea typeface="Tahoma" pitchFamily="34" charset="0"/>
                <a:cs typeface="Calibri" pitchFamily="34" charset="0"/>
              </a:rPr>
              <a:t>Cadena </a:t>
            </a:r>
            <a:r>
              <a:rPr lang="es-MX" b="1" dirty="0" smtClean="0">
                <a:latin typeface="Arial Black" pitchFamily="34" charset="0"/>
                <a:ea typeface="Tahoma" pitchFamily="34" charset="0"/>
                <a:cs typeface="Calibri" pitchFamily="34" charset="0"/>
              </a:rPr>
              <a:t>de Valor de la Industria del Petróleo</a:t>
            </a:r>
            <a:endParaRPr lang="es-CO" b="1" dirty="0">
              <a:latin typeface="Arial Black" pitchFamily="34" charset="0"/>
              <a:ea typeface="Tahoma" pitchFamily="34" charset="0"/>
              <a:cs typeface="Calibri" pitchFamily="34" charset="0"/>
            </a:endParaRPr>
          </a:p>
        </p:txBody>
      </p:sp>
    </p:spTree>
    <p:extLst>
      <p:ext uri="{BB962C8B-B14F-4D97-AF65-F5344CB8AC3E}">
        <p14:creationId xmlns:p14="http://schemas.microsoft.com/office/powerpoint/2010/main" xmlns="" val="307039507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38 Imagen"/>
          <p:cNvPicPr>
            <a:picLocks noChangeAspect="1"/>
          </p:cNvPicPr>
          <p:nvPr/>
        </p:nvPicPr>
        <p:blipFill>
          <a:blip r:embed="rId2" cstate="email">
            <a:extLst>
              <a:ext uri="{28A0092B-C50C-407E-A947-70E740481C1C}">
                <a14:useLocalDpi xmlns:a14="http://schemas.microsoft.com/office/drawing/2010/main" xmlns=""/>
              </a:ext>
            </a:extLst>
          </a:blip>
          <a:stretch>
            <a:fillRect/>
          </a:stretch>
        </p:blipFill>
        <p:spPr>
          <a:xfrm>
            <a:off x="5978549" y="4321146"/>
            <a:ext cx="2985939" cy="1709897"/>
          </a:xfrm>
          <a:prstGeom prst="rect">
            <a:avLst/>
          </a:prstGeom>
        </p:spPr>
      </p:pic>
      <p:sp>
        <p:nvSpPr>
          <p:cNvPr id="2" name="4 Marcador de número de diapositiva"/>
          <p:cNvSpPr txBox="1">
            <a:spLocks/>
          </p:cNvSpPr>
          <p:nvPr/>
        </p:nvSpPr>
        <p:spPr bwMode="auto">
          <a:xfrm>
            <a:off x="4328544" y="6462095"/>
            <a:ext cx="471487" cy="4000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s-CO"/>
            </a:defPPr>
            <a:lvl1pPr marL="0" algn="r" defTabSz="914400" rtl="0" eaLnBrk="1" latinLnBrk="0" hangingPunct="1">
              <a:defRPr sz="1200" kern="1200">
                <a:solidFill>
                  <a:schemeClr val="tx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fld id="{1E488807-1918-4C23-BCA5-A5E06F4BEA6B}" type="slidenum">
              <a:rPr lang="es-ES" altLang="en-US" smtClean="0">
                <a:solidFill>
                  <a:srgbClr val="000000"/>
                </a:solidFill>
              </a:rPr>
              <a:pPr algn="ctr">
                <a:defRPr/>
              </a:pPr>
              <a:t>19</a:t>
            </a:fld>
            <a:endParaRPr lang="es-ES" altLang="en-US" dirty="0" smtClean="0">
              <a:solidFill>
                <a:srgbClr val="000000"/>
              </a:solidFill>
            </a:endParaRPr>
          </a:p>
        </p:txBody>
      </p:sp>
      <p:sp>
        <p:nvSpPr>
          <p:cNvPr id="21" name="20 Rectángulo"/>
          <p:cNvSpPr/>
          <p:nvPr/>
        </p:nvSpPr>
        <p:spPr>
          <a:xfrm rot="20972739">
            <a:off x="571641" y="3765803"/>
            <a:ext cx="912019" cy="45719"/>
          </a:xfrm>
          <a:prstGeom prst="rect">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rgbClr val="FFFFFF"/>
              </a:solidFill>
              <a:effectLst/>
              <a:uLnTx/>
              <a:uFillTx/>
              <a:latin typeface="Arial"/>
              <a:ea typeface="+mn-ea"/>
              <a:cs typeface="+mn-cs"/>
            </a:endParaRPr>
          </a:p>
        </p:txBody>
      </p:sp>
      <p:cxnSp>
        <p:nvCxnSpPr>
          <p:cNvPr id="22" name="21 Conector recto"/>
          <p:cNvCxnSpPr/>
          <p:nvPr/>
        </p:nvCxnSpPr>
        <p:spPr>
          <a:xfrm flipH="1" flipV="1">
            <a:off x="4776588" y="1289884"/>
            <a:ext cx="2027660" cy="300596"/>
          </a:xfrm>
          <a:prstGeom prst="line">
            <a:avLst/>
          </a:prstGeom>
          <a:noFill/>
          <a:ln w="9525" cap="flat" cmpd="sng" algn="ctr">
            <a:solidFill>
              <a:srgbClr val="FFFFFF"/>
            </a:solidFill>
            <a:prstDash val="solid"/>
          </a:ln>
          <a:effectLst/>
        </p:spPr>
      </p:cxnSp>
      <p:sp>
        <p:nvSpPr>
          <p:cNvPr id="23" name="Text Box 1454"/>
          <p:cNvSpPr txBox="1">
            <a:spLocks noChangeArrowheads="1"/>
          </p:cNvSpPr>
          <p:nvPr/>
        </p:nvSpPr>
        <p:spPr bwMode="auto">
          <a:xfrm>
            <a:off x="616791" y="1359972"/>
            <a:ext cx="7993781" cy="590550"/>
          </a:xfrm>
          <a:prstGeom prst="rect">
            <a:avLst/>
          </a:prstGeom>
          <a:noFill/>
          <a:ln w="9525">
            <a:noFill/>
            <a:miter lim="800000"/>
            <a:headEnd/>
            <a:tailEnd/>
          </a:ln>
          <a:effectLst/>
        </p:spPr>
        <p:txBody>
          <a:bodyPr wrap="square">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s-CO" sz="1600" b="0" i="0" u="none" strike="noStrike" kern="0" cap="none" spc="0" normalizeH="0" baseline="0" noProof="0" dirty="0">
                <a:ln>
                  <a:noFill/>
                </a:ln>
                <a:solidFill>
                  <a:sysClr val="windowText" lastClr="000000"/>
                </a:solidFill>
                <a:effectLst/>
                <a:uLnTx/>
                <a:uFillTx/>
                <a:latin typeface="Tahoma" pitchFamily="34" charset="0"/>
                <a:ea typeface="Tahoma" pitchFamily="34" charset="0"/>
                <a:cs typeface="Tahoma" pitchFamily="34" charset="0"/>
              </a:rPr>
              <a:t>Consiste en localizar en el subsuelo una trampa con potencial para contener hidrocarburos utilizando métodos geológicos y </a:t>
            </a:r>
            <a:r>
              <a:rPr kumimoji="0" lang="es-CO" sz="1600" b="0" i="0" u="none" strike="noStrike" kern="0" cap="none" spc="0" normalizeH="0" baseline="0" noProof="0" dirty="0" smtClean="0">
                <a:ln>
                  <a:noFill/>
                </a:ln>
                <a:solidFill>
                  <a:sysClr val="windowText" lastClr="000000"/>
                </a:solidFill>
                <a:effectLst/>
                <a:uLnTx/>
                <a:uFillTx/>
                <a:latin typeface="Tahoma" pitchFamily="34" charset="0"/>
                <a:ea typeface="Tahoma" pitchFamily="34" charset="0"/>
                <a:cs typeface="Tahoma" pitchFamily="34" charset="0"/>
              </a:rPr>
              <a:t>geofísicos.</a:t>
            </a:r>
            <a:endParaRPr kumimoji="0" lang="es-ES" sz="1600" b="0" i="0" u="none" strike="noStrike" kern="0" cap="none" spc="0" normalizeH="0" baseline="0" noProof="0" dirty="0">
              <a:ln>
                <a:noFill/>
              </a:ln>
              <a:solidFill>
                <a:sysClr val="windowText" lastClr="000000"/>
              </a:solidFill>
              <a:effectLst/>
              <a:uLnTx/>
              <a:uFillTx/>
              <a:latin typeface="Tahoma" pitchFamily="34" charset="0"/>
              <a:ea typeface="Tahoma" pitchFamily="34" charset="0"/>
              <a:cs typeface="Tahoma" pitchFamily="34" charset="0"/>
            </a:endParaRPr>
          </a:p>
        </p:txBody>
      </p:sp>
      <p:pic>
        <p:nvPicPr>
          <p:cNvPr id="24" name="23 Imagen"/>
          <p:cNvPicPr>
            <a:picLocks noChangeAspect="1"/>
          </p:cNvPicPr>
          <p:nvPr/>
        </p:nvPicPr>
        <p:blipFill>
          <a:blip r:embed="rId3" cstate="email">
            <a:extLst>
              <a:ext uri="{28A0092B-C50C-407E-A947-70E740481C1C}">
                <a14:useLocalDpi xmlns:a14="http://schemas.microsoft.com/office/drawing/2010/main" xmlns=""/>
              </a:ext>
            </a:extLst>
          </a:blip>
          <a:stretch>
            <a:fillRect/>
          </a:stretch>
        </p:blipFill>
        <p:spPr>
          <a:xfrm>
            <a:off x="2313431" y="2087658"/>
            <a:ext cx="4517136" cy="1591056"/>
          </a:xfrm>
          <a:prstGeom prst="rect">
            <a:avLst/>
          </a:prstGeom>
        </p:spPr>
      </p:pic>
      <p:sp>
        <p:nvSpPr>
          <p:cNvPr id="25" name="Text Box 1454"/>
          <p:cNvSpPr txBox="1">
            <a:spLocks noChangeArrowheads="1"/>
          </p:cNvSpPr>
          <p:nvPr/>
        </p:nvSpPr>
        <p:spPr bwMode="auto">
          <a:xfrm>
            <a:off x="769191" y="3592220"/>
            <a:ext cx="7993781" cy="338554"/>
          </a:xfrm>
          <a:prstGeom prst="rect">
            <a:avLst/>
          </a:prstGeom>
          <a:noFill/>
          <a:ln w="9525">
            <a:noFill/>
            <a:miter lim="800000"/>
            <a:headEnd/>
            <a:tailEnd/>
          </a:ln>
          <a:effectLst/>
        </p:spPr>
        <p:txBody>
          <a:bodyPr wrap="square">
            <a:spAutoFit/>
          </a:bodyPr>
          <a:lstStyle/>
          <a:p>
            <a:pPr algn="just">
              <a:defRPr/>
            </a:pPr>
            <a:r>
              <a:rPr lang="es-CO" sz="1600" b="1" dirty="0" smtClean="0">
                <a:latin typeface="Calibri" pitchFamily="34" charset="0"/>
                <a:cs typeface="Calibri" pitchFamily="34" charset="0"/>
              </a:rPr>
              <a:t>La                                    está al inicio de la cadena.</a:t>
            </a:r>
            <a:endParaRPr lang="es-ES" sz="1600" b="1" dirty="0">
              <a:latin typeface="Calibri" pitchFamily="34" charset="0"/>
              <a:cs typeface="Calibri" pitchFamily="34" charset="0"/>
            </a:endParaRPr>
          </a:p>
        </p:txBody>
      </p:sp>
      <p:pic>
        <p:nvPicPr>
          <p:cNvPr id="26" name="Picture 2"/>
          <p:cNvPicPr>
            <a:picLocks noChangeAspect="1" noChangeArrowheads="1"/>
          </p:cNvPicPr>
          <p:nvPr/>
        </p:nvPicPr>
        <p:blipFill>
          <a:blip r:embed="rId4" cstate="email">
            <a:extLst>
              <a:ext uri="{28A0092B-C50C-407E-A947-70E740481C1C}">
                <a14:useLocalDpi xmlns:a14="http://schemas.microsoft.com/office/drawing/2010/main" xmlns=""/>
              </a:ext>
            </a:extLst>
          </a:blip>
          <a:srcRect/>
          <a:stretch>
            <a:fillRect/>
          </a:stretch>
        </p:blipFill>
        <p:spPr bwMode="auto">
          <a:xfrm>
            <a:off x="1115616" y="3390682"/>
            <a:ext cx="1563346" cy="94662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7" name="26 Flecha derecha"/>
          <p:cNvSpPr/>
          <p:nvPr/>
        </p:nvSpPr>
        <p:spPr>
          <a:xfrm>
            <a:off x="827584" y="4210788"/>
            <a:ext cx="4365345" cy="313550"/>
          </a:xfrm>
          <a:prstGeom prst="rightArrow">
            <a:avLst/>
          </a:prstGeom>
          <a:solidFill>
            <a:srgbClr val="009900"/>
          </a:solidFill>
          <a:ln w="2540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rgbClr val="FFFFFF"/>
              </a:solidFill>
              <a:effectLst/>
              <a:uLnTx/>
              <a:uFillTx/>
              <a:latin typeface="Arial"/>
              <a:ea typeface="+mn-ea"/>
              <a:cs typeface="+mn-cs"/>
            </a:endParaRPr>
          </a:p>
        </p:txBody>
      </p:sp>
      <p:sp>
        <p:nvSpPr>
          <p:cNvPr id="28" name="27 CuadroTexto"/>
          <p:cNvSpPr txBox="1"/>
          <p:nvPr/>
        </p:nvSpPr>
        <p:spPr>
          <a:xfrm>
            <a:off x="6190308" y="5185242"/>
            <a:ext cx="2533579" cy="492443"/>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CO" sz="1400" b="1" i="0" u="none" strike="noStrike" kern="0" cap="none" spc="0" normalizeH="0" baseline="0" noProof="0" dirty="0" smtClean="0">
                <a:ln>
                  <a:noFill/>
                </a:ln>
                <a:solidFill>
                  <a:srgbClr val="FFFFFF"/>
                </a:solidFill>
                <a:effectLst/>
                <a:uLnTx/>
                <a:uFillTx/>
                <a:latin typeface="Calibri" pitchFamily="34" charset="0"/>
                <a:cs typeface="Calibri" pitchFamily="34" charset="0"/>
              </a:rPr>
              <a:t>               Pozo descubridor</a:t>
            </a:r>
          </a:p>
          <a:p>
            <a:pPr marL="0" marR="0" lvl="0" indent="0" defTabSz="914400" eaLnBrk="1" fontAlgn="auto" latinLnBrk="0" hangingPunct="1">
              <a:lnSpc>
                <a:spcPct val="100000"/>
              </a:lnSpc>
              <a:spcBef>
                <a:spcPts val="0"/>
              </a:spcBef>
              <a:spcAft>
                <a:spcPts val="0"/>
              </a:spcAft>
              <a:buClrTx/>
              <a:buSzTx/>
              <a:buFontTx/>
              <a:buNone/>
              <a:tabLst/>
              <a:defRPr/>
            </a:pPr>
            <a:r>
              <a:rPr kumimoji="0" lang="es-CO" sz="1200" b="1" i="0" u="none" strike="noStrike" kern="0" cap="none" spc="0" normalizeH="0" baseline="0" noProof="0" dirty="0" smtClean="0">
                <a:ln>
                  <a:noFill/>
                </a:ln>
                <a:solidFill>
                  <a:srgbClr val="FFFFFF"/>
                </a:solidFill>
                <a:effectLst/>
                <a:uLnTx/>
                <a:uFillTx/>
                <a:latin typeface="Calibri" pitchFamily="34" charset="0"/>
                <a:cs typeface="Calibri" pitchFamily="34" charset="0"/>
              </a:rPr>
              <a:t>          Evaluación del descubrimiento.</a:t>
            </a:r>
            <a:endParaRPr kumimoji="0" lang="es-CO" sz="1200" b="1" i="0" u="none" strike="noStrike" kern="0" cap="none" spc="0" normalizeH="0" baseline="0" noProof="0" dirty="0">
              <a:ln>
                <a:noFill/>
              </a:ln>
              <a:solidFill>
                <a:srgbClr val="FFFFFF"/>
              </a:solidFill>
              <a:effectLst/>
              <a:uLnTx/>
              <a:uFillTx/>
              <a:latin typeface="Calibri" pitchFamily="34" charset="0"/>
              <a:cs typeface="Calibri" pitchFamily="34" charset="0"/>
            </a:endParaRPr>
          </a:p>
        </p:txBody>
      </p:sp>
      <p:sp>
        <p:nvSpPr>
          <p:cNvPr id="29" name="28 Rectángulo"/>
          <p:cNvSpPr/>
          <p:nvPr/>
        </p:nvSpPr>
        <p:spPr>
          <a:xfrm>
            <a:off x="2051720" y="5257250"/>
            <a:ext cx="4392488" cy="648072"/>
          </a:xfrm>
          <a:prstGeom prst="rect">
            <a:avLst/>
          </a:prstGeom>
          <a:solidFill>
            <a:srgbClr val="0099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rgbClr val="FFFFFF"/>
              </a:solidFill>
              <a:effectLst/>
              <a:uLnTx/>
              <a:uFillTx/>
              <a:latin typeface="Arial"/>
              <a:ea typeface="+mn-ea"/>
              <a:cs typeface="+mn-cs"/>
            </a:endParaRPr>
          </a:p>
        </p:txBody>
      </p:sp>
      <p:sp>
        <p:nvSpPr>
          <p:cNvPr id="30" name="29 Triángulo rectángulo"/>
          <p:cNvSpPr/>
          <p:nvPr/>
        </p:nvSpPr>
        <p:spPr>
          <a:xfrm>
            <a:off x="1403648" y="5041226"/>
            <a:ext cx="7359324" cy="864096"/>
          </a:xfrm>
          <a:prstGeom prst="rtTriangle">
            <a:avLst/>
          </a:prstGeom>
          <a:solidFill>
            <a:srgbClr val="FA6C2B"/>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rgbClr val="FFFFFF"/>
              </a:solidFill>
              <a:effectLst/>
              <a:uLnTx/>
              <a:uFillTx/>
              <a:latin typeface="Arial"/>
              <a:ea typeface="+mn-ea"/>
              <a:cs typeface="+mn-cs"/>
            </a:endParaRPr>
          </a:p>
        </p:txBody>
      </p:sp>
      <p:sp>
        <p:nvSpPr>
          <p:cNvPr id="31" name="30 CuadroTexto"/>
          <p:cNvSpPr txBox="1"/>
          <p:nvPr/>
        </p:nvSpPr>
        <p:spPr>
          <a:xfrm>
            <a:off x="2399533" y="5607998"/>
            <a:ext cx="1308371" cy="369332"/>
          </a:xfrm>
          <a:prstGeom prst="rect">
            <a:avLst/>
          </a:prstGeom>
          <a:noFill/>
        </p:spPr>
        <p:txBody>
          <a:bodyPr wrap="non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s-CO" sz="1800" b="1" i="0" u="none" strike="noStrike" kern="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Calibri" pitchFamily="34" charset="0"/>
                <a:cs typeface="Calibri" pitchFamily="34" charset="0"/>
              </a:rPr>
              <a:t>Exploración</a:t>
            </a:r>
            <a:endParaRPr kumimoji="0" lang="es-CO" sz="18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itchFamily="34" charset="0"/>
              <a:cs typeface="Calibri" pitchFamily="34" charset="0"/>
            </a:endParaRPr>
          </a:p>
        </p:txBody>
      </p:sp>
      <p:sp>
        <p:nvSpPr>
          <p:cNvPr id="32" name="31 CuadroTexto"/>
          <p:cNvSpPr txBox="1"/>
          <p:nvPr/>
        </p:nvSpPr>
        <p:spPr>
          <a:xfrm>
            <a:off x="5507739" y="5607998"/>
            <a:ext cx="1296509" cy="369332"/>
          </a:xfrm>
          <a:prstGeom prst="rect">
            <a:avLst/>
          </a:prstGeom>
          <a:noFill/>
        </p:spPr>
        <p:txBody>
          <a:bodyPr wrap="non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s-CO" sz="1800" b="1" i="0" u="none" strike="noStrike" kern="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Calibri" pitchFamily="34" charset="0"/>
                <a:cs typeface="Calibri" pitchFamily="34" charset="0"/>
              </a:rPr>
              <a:t>Explotación</a:t>
            </a:r>
            <a:endParaRPr kumimoji="0" lang="es-CO" sz="18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itchFamily="34" charset="0"/>
              <a:cs typeface="Calibri" pitchFamily="34" charset="0"/>
            </a:endParaRPr>
          </a:p>
        </p:txBody>
      </p:sp>
      <p:sp>
        <p:nvSpPr>
          <p:cNvPr id="33" name="32 CuadroTexto"/>
          <p:cNvSpPr txBox="1"/>
          <p:nvPr/>
        </p:nvSpPr>
        <p:spPr>
          <a:xfrm>
            <a:off x="5097315" y="3678714"/>
            <a:ext cx="3924472" cy="646331"/>
          </a:xfrm>
          <a:prstGeom prst="rect">
            <a:avLst/>
          </a:prstGeom>
          <a:noFill/>
        </p:spPr>
        <p:txBody>
          <a:bodyPr wrap="none" rtlCol="0">
            <a:spAutoFit/>
          </a:bodyPr>
          <a:lstStyle/>
          <a:p>
            <a:pPr lvl="0" algn="just">
              <a:defRPr/>
            </a:pPr>
            <a:r>
              <a:rPr lang="es-CO" sz="1200" kern="0" dirty="0">
                <a:solidFill>
                  <a:srgbClr val="0C0C0C"/>
                </a:solidFill>
                <a:latin typeface="Tahoma" pitchFamily="34" charset="0"/>
                <a:ea typeface="Tahoma" pitchFamily="34" charset="0"/>
                <a:cs typeface="Tahoma" pitchFamily="34" charset="0"/>
              </a:rPr>
              <a:t>La Exploración Petrolera es una actividad </a:t>
            </a:r>
            <a:r>
              <a:rPr lang="es-CO" sz="1200" b="1" kern="0" dirty="0">
                <a:solidFill>
                  <a:srgbClr val="0C0C0C"/>
                </a:solidFill>
                <a:latin typeface="Tahoma" pitchFamily="34" charset="0"/>
                <a:ea typeface="Tahoma" pitchFamily="34" charset="0"/>
                <a:cs typeface="Tahoma" pitchFamily="34" charset="0"/>
              </a:rPr>
              <a:t>con un alto </a:t>
            </a:r>
            <a:endParaRPr lang="es-CO" sz="1200" b="1" kern="0" dirty="0" smtClean="0">
              <a:solidFill>
                <a:srgbClr val="0C0C0C"/>
              </a:solidFill>
              <a:latin typeface="Tahoma" pitchFamily="34" charset="0"/>
              <a:ea typeface="Tahoma" pitchFamily="34" charset="0"/>
              <a:cs typeface="Tahoma" pitchFamily="34" charset="0"/>
            </a:endParaRPr>
          </a:p>
          <a:p>
            <a:pPr lvl="0" algn="just">
              <a:defRPr/>
            </a:pPr>
            <a:r>
              <a:rPr lang="es-CO" sz="1200" b="1" kern="0" dirty="0" smtClean="0">
                <a:solidFill>
                  <a:srgbClr val="0C0C0C"/>
                </a:solidFill>
                <a:latin typeface="Tahoma" pitchFamily="34" charset="0"/>
                <a:ea typeface="Tahoma" pitchFamily="34" charset="0"/>
                <a:cs typeface="Tahoma" pitchFamily="34" charset="0"/>
              </a:rPr>
              <a:t>grado </a:t>
            </a:r>
            <a:r>
              <a:rPr lang="es-CO" sz="1200" b="1" kern="0" dirty="0">
                <a:solidFill>
                  <a:srgbClr val="0C0C0C"/>
                </a:solidFill>
                <a:latin typeface="Tahoma" pitchFamily="34" charset="0"/>
                <a:ea typeface="Tahoma" pitchFamily="34" charset="0"/>
                <a:cs typeface="Tahoma" pitchFamily="34" charset="0"/>
              </a:rPr>
              <a:t>de riesgo</a:t>
            </a:r>
            <a:r>
              <a:rPr lang="es-CO" sz="1200" kern="0" dirty="0">
                <a:solidFill>
                  <a:srgbClr val="0C0C0C"/>
                </a:solidFill>
                <a:latin typeface="Tahoma" pitchFamily="34" charset="0"/>
                <a:ea typeface="Tahoma" pitchFamily="34" charset="0"/>
                <a:cs typeface="Tahoma" pitchFamily="34" charset="0"/>
              </a:rPr>
              <a:t> (baja probabilidad de éxito) y </a:t>
            </a:r>
            <a:r>
              <a:rPr lang="es-CO" sz="1200" kern="0" dirty="0" smtClean="0">
                <a:solidFill>
                  <a:srgbClr val="0C0C0C"/>
                </a:solidFill>
                <a:latin typeface="Tahoma" pitchFamily="34" charset="0"/>
                <a:ea typeface="Tahoma" pitchFamily="34" charset="0"/>
                <a:cs typeface="Tahoma" pitchFamily="34" charset="0"/>
              </a:rPr>
              <a:t>de</a:t>
            </a:r>
          </a:p>
          <a:p>
            <a:pPr lvl="0" algn="just">
              <a:defRPr/>
            </a:pPr>
            <a:r>
              <a:rPr lang="es-CO" sz="1200" kern="0" dirty="0" smtClean="0">
                <a:solidFill>
                  <a:srgbClr val="0C0C0C"/>
                </a:solidFill>
                <a:latin typeface="Tahoma" pitchFamily="34" charset="0"/>
                <a:ea typeface="Tahoma" pitchFamily="34" charset="0"/>
                <a:cs typeface="Tahoma" pitchFamily="34" charset="0"/>
              </a:rPr>
              <a:t>incertidumbre </a:t>
            </a:r>
            <a:r>
              <a:rPr lang="es-CO" sz="1200" kern="0" dirty="0">
                <a:solidFill>
                  <a:srgbClr val="0C0C0C"/>
                </a:solidFill>
                <a:latin typeface="Tahoma" pitchFamily="34" charset="0"/>
                <a:ea typeface="Tahoma" pitchFamily="34" charset="0"/>
                <a:cs typeface="Tahoma" pitchFamily="34" charset="0"/>
              </a:rPr>
              <a:t>(magnitud de los descubrimientos).</a:t>
            </a:r>
          </a:p>
        </p:txBody>
      </p:sp>
      <p:sp>
        <p:nvSpPr>
          <p:cNvPr id="34" name="33 Rectángulo"/>
          <p:cNvSpPr/>
          <p:nvPr/>
        </p:nvSpPr>
        <p:spPr>
          <a:xfrm>
            <a:off x="827584" y="5041226"/>
            <a:ext cx="360040" cy="864096"/>
          </a:xfrm>
          <a:prstGeom prst="rect">
            <a:avLst/>
          </a:prstGeom>
          <a:solidFill>
            <a:srgbClr val="FFCC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rgbClr val="FFFFFF"/>
              </a:solidFill>
              <a:effectLst/>
              <a:uLnTx/>
              <a:uFillTx/>
              <a:latin typeface="Arial"/>
              <a:ea typeface="+mn-ea"/>
              <a:cs typeface="+mn-cs"/>
            </a:endParaRPr>
          </a:p>
        </p:txBody>
      </p:sp>
      <p:sp>
        <p:nvSpPr>
          <p:cNvPr id="35" name="34 CuadroTexto"/>
          <p:cNvSpPr txBox="1"/>
          <p:nvPr/>
        </p:nvSpPr>
        <p:spPr>
          <a:xfrm rot="16200000">
            <a:off x="599161" y="5247958"/>
            <a:ext cx="807593" cy="369332"/>
          </a:xfrm>
          <a:prstGeom prst="rect">
            <a:avLst/>
          </a:prstGeom>
          <a:noFill/>
        </p:spPr>
        <p:txBody>
          <a:bodyPr wrap="none" rtlCol="0">
            <a:spAutoFit/>
          </a:bodyPr>
          <a:lstStyle/>
          <a:p>
            <a:r>
              <a:rPr lang="es-CO" b="1" dirty="0" smtClean="0">
                <a:latin typeface="Calibri" pitchFamily="34" charset="0"/>
                <a:cs typeface="Calibri" pitchFamily="34" charset="0"/>
              </a:rPr>
              <a:t>Riesgo</a:t>
            </a:r>
            <a:endParaRPr lang="es-CO" b="1" dirty="0">
              <a:latin typeface="Calibri" pitchFamily="34" charset="0"/>
              <a:cs typeface="Calibri" pitchFamily="34" charset="0"/>
            </a:endParaRPr>
          </a:p>
        </p:txBody>
      </p:sp>
      <p:sp>
        <p:nvSpPr>
          <p:cNvPr id="36" name="35 Rectángulo"/>
          <p:cNvSpPr/>
          <p:nvPr/>
        </p:nvSpPr>
        <p:spPr>
          <a:xfrm>
            <a:off x="818291" y="3930774"/>
            <a:ext cx="1860671" cy="71105"/>
          </a:xfrm>
          <a:prstGeom prst="rect">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rgbClr val="FFFFFF"/>
              </a:solidFill>
              <a:effectLst/>
              <a:uLnTx/>
              <a:uFillTx/>
              <a:latin typeface="Arial"/>
              <a:ea typeface="+mn-ea"/>
              <a:cs typeface="+mn-cs"/>
            </a:endParaRPr>
          </a:p>
        </p:txBody>
      </p:sp>
      <p:sp>
        <p:nvSpPr>
          <p:cNvPr id="37" name="36 Rectángulo"/>
          <p:cNvSpPr/>
          <p:nvPr/>
        </p:nvSpPr>
        <p:spPr>
          <a:xfrm>
            <a:off x="827584" y="3966746"/>
            <a:ext cx="4104456" cy="251481"/>
          </a:xfrm>
          <a:prstGeom prst="rect">
            <a:avLst/>
          </a:prstGeom>
          <a:solidFill>
            <a:srgbClr val="FA6C2B"/>
          </a:solidFill>
          <a:ln w="25400" cap="flat" cmpd="sng" algn="ctr">
            <a:noFill/>
            <a:prstDash val="solid"/>
          </a:ln>
          <a:effectLst>
            <a:outerShdw blurRad="50800" dist="38100" dir="16200000"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rgbClr val="FFFFFF"/>
              </a:solidFill>
              <a:effectLst/>
              <a:uLnTx/>
              <a:uFillTx/>
              <a:latin typeface="Arial"/>
              <a:ea typeface="+mn-ea"/>
              <a:cs typeface="+mn-cs"/>
            </a:endParaRPr>
          </a:p>
        </p:txBody>
      </p:sp>
      <p:sp>
        <p:nvSpPr>
          <p:cNvPr id="38" name="37 CuadroTexto"/>
          <p:cNvSpPr txBox="1"/>
          <p:nvPr/>
        </p:nvSpPr>
        <p:spPr>
          <a:xfrm>
            <a:off x="2147221" y="3977779"/>
            <a:ext cx="1632691" cy="276999"/>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CO" sz="1200" b="1" i="0" u="none" strike="noStrike" kern="0" cap="none" spc="0" normalizeH="0" baseline="0" noProof="0" dirty="0" smtClean="0">
                <a:ln>
                  <a:noFill/>
                </a:ln>
                <a:solidFill>
                  <a:srgbClr val="FFFFFF"/>
                </a:solidFill>
                <a:effectLst/>
                <a:uLnTx/>
                <a:uFillTx/>
                <a:latin typeface="Calibri" pitchFamily="34" charset="0"/>
                <a:cs typeface="Calibri" pitchFamily="34" charset="0"/>
              </a:rPr>
              <a:t>Nivel de Conocimiento</a:t>
            </a:r>
            <a:endParaRPr kumimoji="0" lang="es-CO" sz="1200" b="1" i="0" u="none" strike="noStrike" kern="0" cap="none" spc="0" normalizeH="0" baseline="0" noProof="0" dirty="0">
              <a:ln>
                <a:noFill/>
              </a:ln>
              <a:solidFill>
                <a:srgbClr val="FFFFFF"/>
              </a:solidFill>
              <a:effectLst/>
              <a:uLnTx/>
              <a:uFillTx/>
              <a:latin typeface="Calibri" pitchFamily="34" charset="0"/>
              <a:cs typeface="Calibri" pitchFamily="34" charset="0"/>
            </a:endParaRPr>
          </a:p>
        </p:txBody>
      </p:sp>
      <p:sp>
        <p:nvSpPr>
          <p:cNvPr id="40" name="39 CuadroTexto"/>
          <p:cNvSpPr txBox="1"/>
          <p:nvPr/>
        </p:nvSpPr>
        <p:spPr>
          <a:xfrm>
            <a:off x="1678058" y="360937"/>
            <a:ext cx="4459264" cy="369332"/>
          </a:xfrm>
          <a:prstGeom prst="rect">
            <a:avLst/>
          </a:prstGeom>
          <a:noFill/>
        </p:spPr>
        <p:txBody>
          <a:bodyPr wrap="square" rtlCol="0" anchor="ctr">
            <a:spAutoFit/>
          </a:bodyPr>
          <a:lstStyle/>
          <a:p>
            <a:r>
              <a:rPr lang="es-CO" b="1" dirty="0" smtClean="0">
                <a:latin typeface="Arial Black" pitchFamily="34" charset="0"/>
                <a:ea typeface="Tahoma" pitchFamily="34" charset="0"/>
                <a:cs typeface="Calibri" pitchFamily="34" charset="0"/>
              </a:rPr>
              <a:t>Exploración de Hidrocarburos</a:t>
            </a:r>
            <a:endParaRPr lang="es-CO" b="1" dirty="0">
              <a:latin typeface="Arial Black" pitchFamily="34" charset="0"/>
              <a:ea typeface="Tahoma" pitchFamily="34" charset="0"/>
              <a:cs typeface="Calibri" pitchFamily="34" charset="0"/>
            </a:endParaRPr>
          </a:p>
        </p:txBody>
      </p:sp>
    </p:spTree>
    <p:extLst>
      <p:ext uri="{BB962C8B-B14F-4D97-AF65-F5344CB8AC3E}">
        <p14:creationId xmlns:p14="http://schemas.microsoft.com/office/powerpoint/2010/main" xmlns="" val="248843637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4 Marcador de número de diapositiva"/>
          <p:cNvSpPr txBox="1">
            <a:spLocks/>
          </p:cNvSpPr>
          <p:nvPr/>
        </p:nvSpPr>
        <p:spPr bwMode="auto">
          <a:xfrm>
            <a:off x="4328544" y="6462095"/>
            <a:ext cx="471487" cy="4000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s-CO"/>
            </a:defPPr>
            <a:lvl1pPr marL="0" algn="r" defTabSz="914400" rtl="0" eaLnBrk="1" latinLnBrk="0" hangingPunct="1">
              <a:defRPr sz="1200" kern="1200">
                <a:solidFill>
                  <a:schemeClr val="tx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fld id="{1E488807-1918-4C23-BCA5-A5E06F4BEA6B}" type="slidenum">
              <a:rPr lang="es-ES" altLang="en-US" smtClean="0">
                <a:solidFill>
                  <a:srgbClr val="000000"/>
                </a:solidFill>
              </a:rPr>
              <a:pPr algn="ctr">
                <a:defRPr/>
              </a:pPr>
              <a:t>2</a:t>
            </a:fld>
            <a:endParaRPr lang="es-ES" altLang="en-US" dirty="0" smtClean="0">
              <a:solidFill>
                <a:srgbClr val="000000"/>
              </a:solidFill>
            </a:endParaRPr>
          </a:p>
        </p:txBody>
      </p:sp>
      <p:sp>
        <p:nvSpPr>
          <p:cNvPr id="5" name="4 CuadroTexto"/>
          <p:cNvSpPr txBox="1"/>
          <p:nvPr/>
        </p:nvSpPr>
        <p:spPr>
          <a:xfrm>
            <a:off x="611560" y="980728"/>
            <a:ext cx="7920880" cy="5724644"/>
          </a:xfrm>
          <a:prstGeom prst="rect">
            <a:avLst/>
          </a:prstGeom>
          <a:noFill/>
        </p:spPr>
        <p:txBody>
          <a:bodyPr wrap="square" rtlCol="0">
            <a:spAutoFit/>
          </a:bodyPr>
          <a:lstStyle/>
          <a:p>
            <a:pPr algn="ctr"/>
            <a:r>
              <a:rPr lang="es-ES" b="1" dirty="0" smtClean="0">
                <a:latin typeface="Arial" pitchFamily="34" charset="0"/>
                <a:cs typeface="Arial" pitchFamily="34" charset="0"/>
              </a:rPr>
              <a:t>AUDIENCIA DE RENDICIÓN DE CUENTAS 2014</a:t>
            </a:r>
            <a:endParaRPr lang="es-CO" dirty="0" smtClean="0">
              <a:latin typeface="Arial" pitchFamily="34" charset="0"/>
              <a:cs typeface="Arial" pitchFamily="34" charset="0"/>
            </a:endParaRPr>
          </a:p>
          <a:p>
            <a:pPr algn="ctr"/>
            <a:r>
              <a:rPr lang="es-ES" sz="1400" dirty="0" smtClean="0">
                <a:latin typeface="Arial" pitchFamily="34" charset="0"/>
                <a:cs typeface="Arial" pitchFamily="34" charset="0"/>
              </a:rPr>
              <a:t>Hotel Tequendama - Salón Esmeralda Diciembre 11 de 2014</a:t>
            </a:r>
            <a:endParaRPr lang="es-CO" sz="1400" dirty="0" smtClean="0">
              <a:latin typeface="Arial" pitchFamily="34" charset="0"/>
              <a:cs typeface="Arial" pitchFamily="34" charset="0"/>
            </a:endParaRPr>
          </a:p>
          <a:p>
            <a:r>
              <a:rPr lang="es-ES" dirty="0" smtClean="0">
                <a:latin typeface="Arial" pitchFamily="34" charset="0"/>
                <a:cs typeface="Arial" pitchFamily="34" charset="0"/>
              </a:rPr>
              <a:t> </a:t>
            </a:r>
            <a:endParaRPr lang="es-CO" dirty="0" smtClean="0">
              <a:latin typeface="Arial" pitchFamily="34" charset="0"/>
              <a:cs typeface="Arial" pitchFamily="34" charset="0"/>
            </a:endParaRPr>
          </a:p>
          <a:p>
            <a:pPr algn="ctr"/>
            <a:r>
              <a:rPr lang="es-ES" b="1" dirty="0" smtClean="0">
                <a:latin typeface="Arial" pitchFamily="34" charset="0"/>
                <a:cs typeface="Arial" pitchFamily="34" charset="0"/>
              </a:rPr>
              <a:t> Orden del día</a:t>
            </a:r>
            <a:endParaRPr lang="es-CO" dirty="0" smtClean="0">
              <a:latin typeface="Arial" pitchFamily="34" charset="0"/>
              <a:cs typeface="Arial" pitchFamily="34" charset="0"/>
            </a:endParaRPr>
          </a:p>
          <a:p>
            <a:r>
              <a:rPr lang="es-ES" dirty="0" smtClean="0">
                <a:latin typeface="Arial" pitchFamily="34" charset="0"/>
                <a:cs typeface="Arial" pitchFamily="34" charset="0"/>
              </a:rPr>
              <a:t> </a:t>
            </a:r>
            <a:endParaRPr lang="es-CO" sz="1400" dirty="0" smtClean="0">
              <a:latin typeface="Arial" pitchFamily="34" charset="0"/>
              <a:cs typeface="Arial" pitchFamily="34" charset="0"/>
            </a:endParaRPr>
          </a:p>
          <a:p>
            <a:pPr>
              <a:tabLst>
                <a:tab pos="1431925" algn="l"/>
              </a:tabLst>
            </a:pPr>
            <a:r>
              <a:rPr lang="es-ES" sz="1400" b="1" dirty="0" smtClean="0">
                <a:latin typeface="Arial" pitchFamily="34" charset="0"/>
                <a:cs typeface="Arial" pitchFamily="34" charset="0"/>
              </a:rPr>
              <a:t>8:00 - 8:30</a:t>
            </a:r>
            <a:r>
              <a:rPr lang="es-ES" sz="1400" dirty="0" smtClean="0">
                <a:latin typeface="Arial" pitchFamily="34" charset="0"/>
                <a:cs typeface="Arial" pitchFamily="34" charset="0"/>
              </a:rPr>
              <a:t> 	</a:t>
            </a:r>
            <a:r>
              <a:rPr lang="es-ES" sz="1400" b="1" dirty="0" smtClean="0">
                <a:latin typeface="Arial" pitchFamily="34" charset="0"/>
                <a:cs typeface="Arial" pitchFamily="34" charset="0"/>
              </a:rPr>
              <a:t>Registro asistentes al evento</a:t>
            </a:r>
            <a:r>
              <a:rPr lang="es-ES" sz="1400" dirty="0" smtClean="0">
                <a:latin typeface="Arial" pitchFamily="34" charset="0"/>
                <a:cs typeface="Arial" pitchFamily="34" charset="0"/>
              </a:rPr>
              <a:t> </a:t>
            </a:r>
            <a:endParaRPr lang="es-CO" sz="1400" dirty="0" smtClean="0">
              <a:latin typeface="Arial" pitchFamily="34" charset="0"/>
              <a:cs typeface="Arial" pitchFamily="34" charset="0"/>
            </a:endParaRPr>
          </a:p>
          <a:p>
            <a:r>
              <a:rPr lang="es-ES" sz="1400" dirty="0" smtClean="0">
                <a:latin typeface="Arial" pitchFamily="34" charset="0"/>
                <a:cs typeface="Arial" pitchFamily="34" charset="0"/>
              </a:rPr>
              <a:t> </a:t>
            </a:r>
            <a:endParaRPr lang="es-CO" sz="1400" dirty="0" smtClean="0">
              <a:latin typeface="Arial" pitchFamily="34" charset="0"/>
              <a:cs typeface="Arial" pitchFamily="34" charset="0"/>
            </a:endParaRPr>
          </a:p>
          <a:p>
            <a:pPr>
              <a:tabLst>
                <a:tab pos="1431925" algn="l"/>
              </a:tabLst>
            </a:pPr>
            <a:r>
              <a:rPr lang="es-ES" sz="1400" b="1" dirty="0" smtClean="0">
                <a:latin typeface="Arial" pitchFamily="34" charset="0"/>
                <a:cs typeface="Arial" pitchFamily="34" charset="0"/>
              </a:rPr>
              <a:t>8:30 - 8:35	Himno Nacional de la República de Colombia</a:t>
            </a:r>
            <a:endParaRPr lang="es-CO" sz="1400" dirty="0" smtClean="0">
              <a:latin typeface="Arial" pitchFamily="34" charset="0"/>
              <a:cs typeface="Arial" pitchFamily="34" charset="0"/>
            </a:endParaRPr>
          </a:p>
          <a:p>
            <a:r>
              <a:rPr lang="es-ES" sz="1400" dirty="0" smtClean="0">
                <a:latin typeface="Arial" pitchFamily="34" charset="0"/>
                <a:cs typeface="Arial" pitchFamily="34" charset="0"/>
              </a:rPr>
              <a:t> </a:t>
            </a:r>
            <a:endParaRPr lang="es-CO" sz="1400" dirty="0" smtClean="0">
              <a:latin typeface="Arial" pitchFamily="34" charset="0"/>
              <a:cs typeface="Arial" pitchFamily="34" charset="0"/>
            </a:endParaRPr>
          </a:p>
          <a:p>
            <a:pPr>
              <a:tabLst>
                <a:tab pos="1431925" algn="l"/>
              </a:tabLst>
            </a:pPr>
            <a:r>
              <a:rPr lang="es-ES" sz="1400" b="1" dirty="0" smtClean="0">
                <a:latin typeface="Arial" pitchFamily="34" charset="0"/>
                <a:cs typeface="Arial" pitchFamily="34" charset="0"/>
              </a:rPr>
              <a:t>8:35 - 8:40 </a:t>
            </a:r>
            <a:r>
              <a:rPr lang="es-ES" sz="1400" dirty="0" smtClean="0">
                <a:latin typeface="Arial" pitchFamily="34" charset="0"/>
                <a:cs typeface="Arial" pitchFamily="34" charset="0"/>
              </a:rPr>
              <a:t> 	</a:t>
            </a:r>
            <a:r>
              <a:rPr lang="es-ES" sz="1400" b="1" dirty="0" smtClean="0">
                <a:latin typeface="Arial" pitchFamily="34" charset="0"/>
                <a:cs typeface="Arial" pitchFamily="34" charset="0"/>
              </a:rPr>
              <a:t>Presentación Reglamento de la Rendición de Cuentas</a:t>
            </a:r>
            <a:endParaRPr lang="es-CO" sz="1400" dirty="0" smtClean="0">
              <a:latin typeface="Arial" pitchFamily="34" charset="0"/>
              <a:cs typeface="Arial" pitchFamily="34" charset="0"/>
            </a:endParaRPr>
          </a:p>
          <a:p>
            <a:r>
              <a:rPr lang="es-ES" sz="1400" dirty="0" smtClean="0">
                <a:latin typeface="Arial" pitchFamily="34" charset="0"/>
                <a:cs typeface="Arial" pitchFamily="34" charset="0"/>
              </a:rPr>
              <a:t> </a:t>
            </a:r>
            <a:endParaRPr lang="es-CO" sz="1400" dirty="0" smtClean="0">
              <a:latin typeface="Arial" pitchFamily="34" charset="0"/>
              <a:cs typeface="Arial" pitchFamily="34" charset="0"/>
            </a:endParaRPr>
          </a:p>
          <a:p>
            <a:pPr>
              <a:tabLst>
                <a:tab pos="1431925" algn="l"/>
              </a:tabLst>
            </a:pPr>
            <a:r>
              <a:rPr lang="es-ES" sz="1400" b="1" dirty="0" smtClean="0">
                <a:latin typeface="Arial" pitchFamily="34" charset="0"/>
                <a:cs typeface="Arial" pitchFamily="34" charset="0"/>
              </a:rPr>
              <a:t>8:40 - 8:50</a:t>
            </a:r>
            <a:r>
              <a:rPr lang="es-ES" sz="1400" dirty="0" smtClean="0">
                <a:latin typeface="Arial" pitchFamily="34" charset="0"/>
                <a:cs typeface="Arial" pitchFamily="34" charset="0"/>
              </a:rPr>
              <a:t> 	</a:t>
            </a:r>
            <a:r>
              <a:rPr lang="es-ES" sz="1400" b="1" dirty="0" smtClean="0">
                <a:latin typeface="Arial" pitchFamily="34" charset="0"/>
                <a:cs typeface="Arial" pitchFamily="34" charset="0"/>
              </a:rPr>
              <a:t>Presentación video institucional</a:t>
            </a:r>
            <a:r>
              <a:rPr lang="es-ES" sz="1400" dirty="0" smtClean="0">
                <a:latin typeface="Arial" pitchFamily="34" charset="0"/>
                <a:cs typeface="Arial" pitchFamily="34" charset="0"/>
              </a:rPr>
              <a:t> </a:t>
            </a:r>
            <a:endParaRPr lang="es-CO" sz="1400" dirty="0" smtClean="0">
              <a:latin typeface="Arial" pitchFamily="34" charset="0"/>
              <a:cs typeface="Arial" pitchFamily="34" charset="0"/>
            </a:endParaRPr>
          </a:p>
          <a:p>
            <a:r>
              <a:rPr lang="es-ES" sz="1400" dirty="0" smtClean="0">
                <a:latin typeface="Arial" pitchFamily="34" charset="0"/>
                <a:cs typeface="Arial" pitchFamily="34" charset="0"/>
              </a:rPr>
              <a:t> </a:t>
            </a:r>
            <a:endParaRPr lang="es-CO" sz="1400" dirty="0" smtClean="0">
              <a:latin typeface="Arial" pitchFamily="34" charset="0"/>
              <a:cs typeface="Arial" pitchFamily="34" charset="0"/>
            </a:endParaRPr>
          </a:p>
          <a:p>
            <a:pPr>
              <a:tabLst>
                <a:tab pos="1431925" algn="l"/>
              </a:tabLst>
            </a:pPr>
            <a:r>
              <a:rPr lang="es-ES" sz="1400" b="1" dirty="0" smtClean="0">
                <a:latin typeface="Arial" pitchFamily="34" charset="0"/>
                <a:cs typeface="Arial" pitchFamily="34" charset="0"/>
              </a:rPr>
              <a:t>8:50 - 9:10</a:t>
            </a:r>
            <a:r>
              <a:rPr lang="es-ES" sz="1400" dirty="0" smtClean="0">
                <a:latin typeface="Arial" pitchFamily="34" charset="0"/>
                <a:cs typeface="Arial" pitchFamily="34" charset="0"/>
              </a:rPr>
              <a:t>  	</a:t>
            </a:r>
            <a:r>
              <a:rPr lang="es-ES" sz="1400" b="1" dirty="0" smtClean="0">
                <a:latin typeface="Arial" pitchFamily="34" charset="0"/>
                <a:cs typeface="Arial" pitchFamily="34" charset="0"/>
              </a:rPr>
              <a:t>Marco Estratégico, Logros y Retos</a:t>
            </a:r>
            <a:r>
              <a:rPr lang="es-ES" sz="1400" dirty="0" smtClean="0">
                <a:latin typeface="Arial" pitchFamily="34" charset="0"/>
                <a:cs typeface="Arial" pitchFamily="34" charset="0"/>
              </a:rPr>
              <a:t>  </a:t>
            </a:r>
            <a:endParaRPr lang="es-CO" sz="1400" dirty="0" smtClean="0">
              <a:latin typeface="Arial" pitchFamily="34" charset="0"/>
              <a:cs typeface="Arial" pitchFamily="34" charset="0"/>
            </a:endParaRPr>
          </a:p>
          <a:p>
            <a:pPr>
              <a:tabLst>
                <a:tab pos="1431925" algn="l"/>
              </a:tabLst>
            </a:pPr>
            <a:r>
              <a:rPr lang="es-ES" sz="1400" dirty="0" smtClean="0">
                <a:latin typeface="Arial" pitchFamily="34" charset="0"/>
                <a:cs typeface="Arial" pitchFamily="34" charset="0"/>
              </a:rPr>
              <a:t>	Dr. Javier Betancourt Valle - Presidente</a:t>
            </a:r>
            <a:endParaRPr lang="es-CO" sz="1400" dirty="0" smtClean="0">
              <a:latin typeface="Arial" pitchFamily="34" charset="0"/>
              <a:cs typeface="Arial" pitchFamily="34" charset="0"/>
            </a:endParaRPr>
          </a:p>
          <a:p>
            <a:r>
              <a:rPr lang="es-ES" sz="1400" dirty="0" smtClean="0">
                <a:latin typeface="Arial" pitchFamily="34" charset="0"/>
                <a:cs typeface="Arial" pitchFamily="34" charset="0"/>
              </a:rPr>
              <a:t>		</a:t>
            </a:r>
            <a:endParaRPr lang="es-CO" sz="1400" dirty="0" smtClean="0">
              <a:latin typeface="Arial" pitchFamily="34" charset="0"/>
              <a:cs typeface="Arial" pitchFamily="34" charset="0"/>
            </a:endParaRPr>
          </a:p>
          <a:p>
            <a:pPr>
              <a:tabLst>
                <a:tab pos="1431925" algn="l"/>
              </a:tabLst>
            </a:pPr>
            <a:r>
              <a:rPr lang="es-ES" sz="1400" b="1" dirty="0" smtClean="0">
                <a:latin typeface="Arial" pitchFamily="34" charset="0"/>
                <a:cs typeface="Arial" pitchFamily="34" charset="0"/>
              </a:rPr>
              <a:t>9:10 - 9:30</a:t>
            </a:r>
            <a:r>
              <a:rPr lang="es-ES" sz="1400" dirty="0" smtClean="0">
                <a:latin typeface="Arial" pitchFamily="34" charset="0"/>
                <a:cs typeface="Arial" pitchFamily="34" charset="0"/>
              </a:rPr>
              <a:t> 	</a:t>
            </a:r>
            <a:r>
              <a:rPr lang="es-ES" sz="1400" b="1" dirty="0" smtClean="0">
                <a:latin typeface="Arial" pitchFamily="34" charset="0"/>
                <a:cs typeface="Arial" pitchFamily="34" charset="0"/>
              </a:rPr>
              <a:t>Gestión del Conocimiento</a:t>
            </a:r>
            <a:endParaRPr lang="es-CO" sz="1400" dirty="0" smtClean="0">
              <a:latin typeface="Arial" pitchFamily="34" charset="0"/>
              <a:cs typeface="Arial" pitchFamily="34" charset="0"/>
            </a:endParaRPr>
          </a:p>
          <a:p>
            <a:pPr>
              <a:tabLst>
                <a:tab pos="1431925" algn="l"/>
              </a:tabLst>
            </a:pPr>
            <a:r>
              <a:rPr lang="es-ES" sz="1400" dirty="0" smtClean="0">
                <a:latin typeface="Arial" pitchFamily="34" charset="0"/>
                <a:cs typeface="Arial" pitchFamily="34" charset="0"/>
              </a:rPr>
              <a:t>	Dr. Juan Fernando Martínez Jaramillo - Vicepresidente Técnico</a:t>
            </a:r>
          </a:p>
          <a:p>
            <a:pPr>
              <a:tabLst>
                <a:tab pos="1431925" algn="l"/>
              </a:tabLst>
            </a:pPr>
            <a:endParaRPr lang="es-ES" sz="1400" dirty="0">
              <a:latin typeface="Arial" pitchFamily="34" charset="0"/>
              <a:cs typeface="Arial" pitchFamily="34" charset="0"/>
            </a:endParaRPr>
          </a:p>
          <a:p>
            <a:pPr>
              <a:tabLst>
                <a:tab pos="1431925" algn="l"/>
              </a:tabLst>
            </a:pPr>
            <a:r>
              <a:rPr lang="es-ES" sz="1400" b="1" dirty="0" smtClean="0">
                <a:latin typeface="Arial" pitchFamily="34" charset="0"/>
                <a:cs typeface="Arial" pitchFamily="34" charset="0"/>
              </a:rPr>
              <a:t>9:30 - 9:50 </a:t>
            </a:r>
            <a:r>
              <a:rPr lang="es-CO" sz="1400" dirty="0" smtClean="0">
                <a:latin typeface="Arial" pitchFamily="34" charset="0"/>
                <a:cs typeface="Arial" pitchFamily="34" charset="0"/>
              </a:rPr>
              <a:t>	</a:t>
            </a:r>
            <a:r>
              <a:rPr lang="es-CO" sz="1400" b="1" dirty="0" smtClean="0">
                <a:latin typeface="Arial" pitchFamily="34" charset="0"/>
                <a:cs typeface="Arial" pitchFamily="34" charset="0"/>
              </a:rPr>
              <a:t>Promoción y Asignación de Áreas</a:t>
            </a:r>
          </a:p>
          <a:p>
            <a:pPr>
              <a:tabLst>
                <a:tab pos="1431925" algn="l"/>
              </a:tabLst>
            </a:pPr>
            <a:r>
              <a:rPr lang="es-CO" sz="1400" dirty="0" smtClean="0">
                <a:latin typeface="Arial" pitchFamily="34" charset="0"/>
                <a:cs typeface="Arial" pitchFamily="34" charset="0"/>
              </a:rPr>
              <a:t>	Dr. Nicolás Mejía </a:t>
            </a:r>
            <a:r>
              <a:rPr lang="es-CO" sz="1400" dirty="0" err="1" smtClean="0">
                <a:latin typeface="Arial" pitchFamily="34" charset="0"/>
                <a:cs typeface="Arial" pitchFamily="34" charset="0"/>
              </a:rPr>
              <a:t>Mejía</a:t>
            </a:r>
            <a:r>
              <a:rPr lang="es-CO" sz="1400" dirty="0" smtClean="0">
                <a:latin typeface="Arial" pitchFamily="34" charset="0"/>
                <a:cs typeface="Arial" pitchFamily="34" charset="0"/>
              </a:rPr>
              <a:t> - Vicepresidente de Promoción</a:t>
            </a:r>
          </a:p>
          <a:p>
            <a:r>
              <a:rPr lang="es-ES" sz="1400" dirty="0" smtClean="0">
                <a:latin typeface="Arial" pitchFamily="34" charset="0"/>
                <a:cs typeface="Arial" pitchFamily="34" charset="0"/>
              </a:rPr>
              <a:t> </a:t>
            </a:r>
            <a:endParaRPr lang="es-CO" sz="1400" dirty="0" smtClean="0">
              <a:latin typeface="Arial" pitchFamily="34" charset="0"/>
              <a:cs typeface="Arial" pitchFamily="34" charset="0"/>
            </a:endParaRPr>
          </a:p>
          <a:p>
            <a:pPr>
              <a:tabLst>
                <a:tab pos="1431925" algn="l"/>
              </a:tabLst>
            </a:pPr>
            <a:r>
              <a:rPr lang="es-ES" sz="1400" b="1" dirty="0" smtClean="0">
                <a:latin typeface="Arial" pitchFamily="34" charset="0"/>
                <a:cs typeface="Arial" pitchFamily="34" charset="0"/>
              </a:rPr>
              <a:t>9:50 - 10:10	Gestión de Contratos de Hidrocarburos, Comunidades y Medio Ambiente</a:t>
            </a:r>
            <a:endParaRPr lang="es-CO" sz="1400" dirty="0" smtClean="0">
              <a:latin typeface="Arial" pitchFamily="34" charset="0"/>
              <a:cs typeface="Arial" pitchFamily="34" charset="0"/>
            </a:endParaRPr>
          </a:p>
          <a:p>
            <a:pPr lvl="0">
              <a:tabLst>
                <a:tab pos="1431925" algn="l"/>
              </a:tabLst>
            </a:pPr>
            <a:r>
              <a:rPr lang="es-ES" sz="1400" dirty="0" smtClean="0">
                <a:latin typeface="Arial" pitchFamily="34" charset="0"/>
                <a:cs typeface="Arial" pitchFamily="34" charset="0"/>
              </a:rPr>
              <a:t>	Dr. Carlos Matilla McCormick - Vicepresidente de Contratos </a:t>
            </a:r>
            <a:endParaRPr lang="es-CO" sz="1400" dirty="0">
              <a:latin typeface="Arial" pitchFamily="34" charset="0"/>
              <a:cs typeface="Arial" pitchFamily="34" charset="0"/>
            </a:endParaRPr>
          </a:p>
        </p:txBody>
      </p:sp>
      <p:pic>
        <p:nvPicPr>
          <p:cNvPr id="6" name="4 Imagen" descr="logo.jpg"/>
          <p:cNvPicPr/>
          <p:nvPr/>
        </p:nvPicPr>
        <p:blipFill>
          <a:blip r:embed="rId2" cstate="email"/>
          <a:srcRect/>
          <a:stretch>
            <a:fillRect/>
          </a:stretch>
        </p:blipFill>
        <p:spPr>
          <a:xfrm>
            <a:off x="2863969" y="1643048"/>
            <a:ext cx="3416061" cy="77638"/>
          </a:xfrm>
          <a:prstGeom prst="rect">
            <a:avLst/>
          </a:prstGeom>
          <a:noFill/>
          <a:ln>
            <a:noFill/>
            <a:prstDash/>
          </a:ln>
        </p:spPr>
      </p:pic>
    </p:spTree>
    <p:extLst>
      <p:ext uri="{BB962C8B-B14F-4D97-AF65-F5344CB8AC3E}">
        <p14:creationId xmlns:p14="http://schemas.microsoft.com/office/powerpoint/2010/main" xmlns="" val="180425787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4 Marcador de número de diapositiva"/>
          <p:cNvSpPr txBox="1">
            <a:spLocks/>
          </p:cNvSpPr>
          <p:nvPr/>
        </p:nvSpPr>
        <p:spPr bwMode="auto">
          <a:xfrm>
            <a:off x="4328544" y="6462095"/>
            <a:ext cx="471487" cy="4000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s-CO"/>
            </a:defPPr>
            <a:lvl1pPr marL="0" algn="r" defTabSz="914400" rtl="0" eaLnBrk="1" latinLnBrk="0" hangingPunct="1">
              <a:defRPr sz="1200" kern="1200">
                <a:solidFill>
                  <a:schemeClr val="tx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fld id="{1E488807-1918-4C23-BCA5-A5E06F4BEA6B}" type="slidenum">
              <a:rPr lang="es-ES" altLang="en-US" smtClean="0">
                <a:solidFill>
                  <a:srgbClr val="000000"/>
                </a:solidFill>
              </a:rPr>
              <a:pPr algn="ctr">
                <a:defRPr/>
              </a:pPr>
              <a:t>20</a:t>
            </a:fld>
            <a:endParaRPr lang="es-ES" altLang="en-US" dirty="0" smtClean="0">
              <a:solidFill>
                <a:srgbClr val="000000"/>
              </a:solidFill>
            </a:endParaRPr>
          </a:p>
        </p:txBody>
      </p:sp>
      <p:pic>
        <p:nvPicPr>
          <p:cNvPr id="3" name="2 Imagen"/>
          <p:cNvPicPr>
            <a:picLocks noChangeAspect="1"/>
          </p:cNvPicPr>
          <p:nvPr/>
        </p:nvPicPr>
        <p:blipFill>
          <a:blip r:embed="rId2" cstate="email">
            <a:extLst>
              <a:ext uri="{28A0092B-C50C-407E-A947-70E740481C1C}">
                <a14:useLocalDpi xmlns:a14="http://schemas.microsoft.com/office/drawing/2010/main" xmlns=""/>
              </a:ext>
            </a:extLst>
          </a:blip>
          <a:srcRect b="4545"/>
          <a:stretch>
            <a:fillRect/>
          </a:stretch>
        </p:blipFill>
        <p:spPr>
          <a:xfrm>
            <a:off x="4410216" y="1484784"/>
            <a:ext cx="4626280" cy="4536504"/>
          </a:xfrm>
          <a:prstGeom prst="rect">
            <a:avLst/>
          </a:prstGeom>
        </p:spPr>
      </p:pic>
      <p:sp>
        <p:nvSpPr>
          <p:cNvPr id="4" name="3 Rectángulo"/>
          <p:cNvSpPr/>
          <p:nvPr/>
        </p:nvSpPr>
        <p:spPr>
          <a:xfrm>
            <a:off x="502653" y="1934830"/>
            <a:ext cx="3349267" cy="3477875"/>
          </a:xfrm>
          <a:prstGeom prst="rect">
            <a:avLst/>
          </a:prstGeom>
        </p:spPr>
        <p:txBody>
          <a:bodyPr wrap="square">
            <a:spAutoFit/>
          </a:bodyPr>
          <a:lstStyle/>
          <a:p>
            <a:pPr algn="just"/>
            <a:r>
              <a:rPr lang="es-CO" sz="2000" b="1" dirty="0">
                <a:latin typeface="Calibri" pitchFamily="34" charset="0"/>
                <a:ea typeface="Tahoma" pitchFamily="34" charset="0"/>
                <a:cs typeface="Calibri" pitchFamily="34" charset="0"/>
              </a:rPr>
              <a:t>OBJETIVO</a:t>
            </a:r>
            <a:r>
              <a:rPr lang="es-CO" sz="2000" dirty="0">
                <a:latin typeface="Calibri" pitchFamily="34" charset="0"/>
                <a:ea typeface="Tahoma" pitchFamily="34" charset="0"/>
                <a:cs typeface="Calibri" pitchFamily="34" charset="0"/>
              </a:rPr>
              <a:t>:</a:t>
            </a:r>
          </a:p>
          <a:p>
            <a:pPr algn="just"/>
            <a:endParaRPr lang="es-CO" sz="2000" dirty="0">
              <a:latin typeface="Calibri" pitchFamily="34" charset="0"/>
              <a:ea typeface="Tahoma" pitchFamily="34" charset="0"/>
              <a:cs typeface="Calibri" pitchFamily="34" charset="0"/>
            </a:endParaRPr>
          </a:p>
          <a:p>
            <a:pPr algn="just"/>
            <a:r>
              <a:rPr lang="es-CO" sz="2000" dirty="0">
                <a:latin typeface="Calibri" pitchFamily="34" charset="0"/>
                <a:ea typeface="Tahoma" pitchFamily="34" charset="0"/>
                <a:cs typeface="Calibri" pitchFamily="34" charset="0"/>
              </a:rPr>
              <a:t>Evaluar el potencial hidrocarburífero, mediante la integración y el análisis de la información técnica E&amp;P y la generación de nuevo conocimiento geológico de las cuencas sedimentarias del país, con miras a definir áreas de interés </a:t>
            </a:r>
            <a:r>
              <a:rPr lang="es-CO" sz="2000" dirty="0" smtClean="0">
                <a:latin typeface="Calibri" pitchFamily="34" charset="0"/>
                <a:ea typeface="Tahoma" pitchFamily="34" charset="0"/>
                <a:cs typeface="Calibri" pitchFamily="34" charset="0"/>
              </a:rPr>
              <a:t>exploratorio.</a:t>
            </a:r>
            <a:endParaRPr lang="es-CO" sz="2000" dirty="0">
              <a:latin typeface="Calibri" pitchFamily="34" charset="0"/>
              <a:ea typeface="Tahoma" pitchFamily="34" charset="0"/>
              <a:cs typeface="Calibri" pitchFamily="34" charset="0"/>
            </a:endParaRPr>
          </a:p>
        </p:txBody>
      </p:sp>
      <p:sp>
        <p:nvSpPr>
          <p:cNvPr id="5" name="4 CuadroTexto"/>
          <p:cNvSpPr txBox="1"/>
          <p:nvPr/>
        </p:nvSpPr>
        <p:spPr>
          <a:xfrm>
            <a:off x="1684324" y="564068"/>
            <a:ext cx="4471852" cy="646331"/>
          </a:xfrm>
          <a:prstGeom prst="rect">
            <a:avLst/>
          </a:prstGeom>
          <a:noFill/>
        </p:spPr>
        <p:txBody>
          <a:bodyPr wrap="square" rtlCol="0" anchor="ctr">
            <a:spAutoFit/>
          </a:bodyPr>
          <a:lstStyle/>
          <a:p>
            <a:r>
              <a:rPr lang="es-CO" b="1" dirty="0" smtClean="0">
                <a:latin typeface="Arial Black" pitchFamily="34" charset="0"/>
                <a:ea typeface="Tahoma" pitchFamily="34" charset="0"/>
                <a:cs typeface="Calibri" pitchFamily="34" charset="0"/>
              </a:rPr>
              <a:t>Conocimiento del Subsuelo</a:t>
            </a:r>
            <a:endParaRPr lang="es-CO" sz="2200" b="1" dirty="0" smtClean="0">
              <a:latin typeface="Arial Black" pitchFamily="34" charset="0"/>
              <a:ea typeface="Tahoma" pitchFamily="34" charset="0"/>
              <a:cs typeface="Calibri" pitchFamily="34" charset="0"/>
            </a:endParaRPr>
          </a:p>
          <a:p>
            <a:r>
              <a:rPr lang="es-CO" i="1" dirty="0" smtClean="0">
                <a:latin typeface="Arial" pitchFamily="34" charset="0"/>
                <a:ea typeface="Tahoma" pitchFamily="34" charset="0"/>
                <a:cs typeface="Arial" pitchFamily="34" charset="0"/>
              </a:rPr>
              <a:t>Marco Conceptual</a:t>
            </a:r>
          </a:p>
        </p:txBody>
      </p:sp>
    </p:spTree>
    <p:extLst>
      <p:ext uri="{BB962C8B-B14F-4D97-AF65-F5344CB8AC3E}">
        <p14:creationId xmlns:p14="http://schemas.microsoft.com/office/powerpoint/2010/main" xmlns="" val="193079999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4 Marcador de número de diapositiva"/>
          <p:cNvSpPr txBox="1">
            <a:spLocks/>
          </p:cNvSpPr>
          <p:nvPr/>
        </p:nvSpPr>
        <p:spPr bwMode="auto">
          <a:xfrm>
            <a:off x="4328544" y="6462095"/>
            <a:ext cx="471487" cy="4000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s-CO"/>
            </a:defPPr>
            <a:lvl1pPr marL="0" algn="r" defTabSz="914400" rtl="0" eaLnBrk="1" latinLnBrk="0" hangingPunct="1">
              <a:defRPr sz="1200" kern="1200">
                <a:solidFill>
                  <a:schemeClr val="tx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fld id="{1E488807-1918-4C23-BCA5-A5E06F4BEA6B}" type="slidenum">
              <a:rPr lang="es-ES" altLang="en-US" smtClean="0">
                <a:solidFill>
                  <a:srgbClr val="000000"/>
                </a:solidFill>
              </a:rPr>
              <a:pPr algn="ctr">
                <a:defRPr/>
              </a:pPr>
              <a:t>21</a:t>
            </a:fld>
            <a:endParaRPr lang="es-ES" altLang="en-US" dirty="0" smtClean="0">
              <a:solidFill>
                <a:srgbClr val="000000"/>
              </a:solidFill>
            </a:endParaRPr>
          </a:p>
        </p:txBody>
      </p:sp>
      <p:sp>
        <p:nvSpPr>
          <p:cNvPr id="17" name="Text Box 3"/>
          <p:cNvSpPr txBox="1">
            <a:spLocks noChangeArrowheads="1"/>
          </p:cNvSpPr>
          <p:nvPr/>
        </p:nvSpPr>
        <p:spPr bwMode="auto">
          <a:xfrm>
            <a:off x="1682253" y="288929"/>
            <a:ext cx="5112568" cy="923330"/>
          </a:xfrm>
          <a:prstGeom prst="rect">
            <a:avLst/>
          </a:prstGeom>
          <a:noFill/>
          <a:ln w="12700" algn="ctr">
            <a:noFill/>
            <a:miter lim="800000"/>
            <a:headEnd/>
            <a:tailEnd/>
          </a:ln>
        </p:spPr>
        <p:txBody>
          <a:bodyPr wrap="square" anchor="ctr">
            <a:spAutoFit/>
          </a:bodyPr>
          <a:lstStyle/>
          <a:p>
            <a:r>
              <a:rPr lang="es-CO" b="1" dirty="0" smtClean="0">
                <a:latin typeface="Arial Black" pitchFamily="34" charset="0"/>
                <a:ea typeface="Tahoma" pitchFamily="34" charset="0"/>
                <a:cs typeface="Calibri" pitchFamily="34" charset="0"/>
              </a:rPr>
              <a:t>Estrategia de Inversión de Estudios Regionales</a:t>
            </a:r>
          </a:p>
          <a:p>
            <a:r>
              <a:rPr lang="es-CO" i="1" dirty="0" smtClean="0">
                <a:latin typeface="Arial" pitchFamily="34" charset="0"/>
                <a:ea typeface="Tahoma" pitchFamily="34" charset="0"/>
                <a:cs typeface="Arial" pitchFamily="34" charset="0"/>
              </a:rPr>
              <a:t>Cadena de valor</a:t>
            </a:r>
          </a:p>
        </p:txBody>
      </p:sp>
      <p:pic>
        <p:nvPicPr>
          <p:cNvPr id="18" name="Picture 4"/>
          <p:cNvPicPr>
            <a:picLocks noChangeAspect="1" noChangeArrowheads="1"/>
          </p:cNvPicPr>
          <p:nvPr/>
        </p:nvPicPr>
        <p:blipFill>
          <a:blip r:embed="rId2" cstate="email">
            <a:extLst>
              <a:ext uri="{28A0092B-C50C-407E-A947-70E740481C1C}">
                <a14:useLocalDpi xmlns:a14="http://schemas.microsoft.com/office/drawing/2010/main" xmlns="" val="0"/>
              </a:ext>
            </a:extLst>
          </a:blip>
          <a:srcRect/>
          <a:stretch>
            <a:fillRect/>
          </a:stretch>
        </p:blipFill>
        <p:spPr bwMode="auto">
          <a:xfrm>
            <a:off x="1115616" y="1604906"/>
            <a:ext cx="7478816" cy="4416382"/>
          </a:xfrm>
          <a:prstGeom prst="rect">
            <a:avLst/>
          </a:prstGeom>
          <a:solidFill>
            <a:schemeClr val="bg1"/>
          </a:solidFill>
          <a:ln>
            <a:noFill/>
          </a:ln>
          <a:effectLst/>
        </p:spPr>
      </p:pic>
    </p:spTree>
    <p:extLst>
      <p:ext uri="{BB962C8B-B14F-4D97-AF65-F5344CB8AC3E}">
        <p14:creationId xmlns:p14="http://schemas.microsoft.com/office/powerpoint/2010/main" xmlns="" val="302977025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4 Marcador de número de diapositiva"/>
          <p:cNvSpPr txBox="1">
            <a:spLocks/>
          </p:cNvSpPr>
          <p:nvPr/>
        </p:nvSpPr>
        <p:spPr bwMode="auto">
          <a:xfrm>
            <a:off x="4328544" y="6462095"/>
            <a:ext cx="471487" cy="4000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s-CO"/>
            </a:defPPr>
            <a:lvl1pPr marL="0" algn="r" defTabSz="914400" rtl="0" eaLnBrk="1" latinLnBrk="0" hangingPunct="1">
              <a:defRPr sz="1200" kern="1200">
                <a:solidFill>
                  <a:schemeClr val="tx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fld id="{1E488807-1918-4C23-BCA5-A5E06F4BEA6B}" type="slidenum">
              <a:rPr lang="es-ES" altLang="en-US" smtClean="0">
                <a:solidFill>
                  <a:srgbClr val="000000"/>
                </a:solidFill>
              </a:rPr>
              <a:pPr algn="ctr">
                <a:defRPr/>
              </a:pPr>
              <a:t>22</a:t>
            </a:fld>
            <a:endParaRPr lang="es-ES" altLang="en-US" dirty="0" smtClean="0">
              <a:solidFill>
                <a:srgbClr val="000000"/>
              </a:solidFill>
            </a:endParaRPr>
          </a:p>
        </p:txBody>
      </p:sp>
      <p:sp>
        <p:nvSpPr>
          <p:cNvPr id="3" name="Rectangle 2"/>
          <p:cNvSpPr>
            <a:spLocks noChangeArrowheads="1"/>
          </p:cNvSpPr>
          <p:nvPr/>
        </p:nvSpPr>
        <p:spPr bwMode="auto">
          <a:xfrm>
            <a:off x="467544" y="2068393"/>
            <a:ext cx="8496944" cy="2800767"/>
          </a:xfrm>
          <a:prstGeom prst="rect">
            <a:avLst/>
          </a:prstGeom>
          <a:noFill/>
          <a:ln w="9525" algn="ctr">
            <a:noFill/>
            <a:miter lim="800000"/>
            <a:headEnd/>
            <a:tailEnd/>
          </a:ln>
        </p:spPr>
        <p:txBody>
          <a:bodyPr wrap="square">
            <a:spAutoFit/>
          </a:bodyPr>
          <a:lstStyle/>
          <a:p>
            <a:pPr marL="268288" lvl="4" indent="-268288" algn="just">
              <a:buSzPct val="110000"/>
              <a:buFont typeface="Arial" pitchFamily="34" charset="0"/>
              <a:buChar char="•"/>
              <a:tabLst>
                <a:tab pos="0" algn="l"/>
              </a:tabLst>
              <a:defRPr/>
            </a:pPr>
            <a:r>
              <a:rPr lang="es-CO" dirty="0" smtClean="0">
                <a:latin typeface="Calibri" pitchFamily="34" charset="0"/>
                <a:ea typeface="Tahoma" pitchFamily="34" charset="0"/>
                <a:cs typeface="Calibri" pitchFamily="34" charset="0"/>
              </a:rPr>
              <a:t>Contratación una empresa especializada en el área Geomática –</a:t>
            </a:r>
          </a:p>
          <a:p>
            <a:pPr marL="268288" lvl="4" indent="-268288" algn="just">
              <a:buSzPct val="110000"/>
              <a:buFont typeface="Arial" pitchFamily="34" charset="0"/>
              <a:buChar char="•"/>
              <a:tabLst>
                <a:tab pos="0" algn="l"/>
              </a:tabLst>
              <a:defRPr/>
            </a:pPr>
            <a:endParaRPr lang="es-CO" sz="1400" dirty="0" smtClean="0">
              <a:latin typeface="Calibri" pitchFamily="34" charset="0"/>
              <a:ea typeface="Tahoma" pitchFamily="34" charset="0"/>
              <a:cs typeface="Calibri" pitchFamily="34" charset="0"/>
            </a:endParaRPr>
          </a:p>
          <a:p>
            <a:pPr marL="268288" lvl="4" indent="-268288" algn="just">
              <a:buSzPct val="110000"/>
              <a:buFont typeface="Arial" pitchFamily="34" charset="0"/>
              <a:buChar char="•"/>
              <a:tabLst>
                <a:tab pos="0" algn="l"/>
              </a:tabLst>
              <a:defRPr/>
            </a:pPr>
            <a:r>
              <a:rPr lang="es-CO" dirty="0" smtClean="0">
                <a:latin typeface="Calibri" pitchFamily="34" charset="0"/>
                <a:ea typeface="Tahoma" pitchFamily="34" charset="0"/>
                <a:cs typeface="Calibri" pitchFamily="34" charset="0"/>
              </a:rPr>
              <a:t> Servicio de digitalización de información técnica y geológica -</a:t>
            </a:r>
          </a:p>
          <a:p>
            <a:pPr marL="268288" lvl="4" indent="-268288" algn="just">
              <a:buSzPct val="110000"/>
              <a:buFont typeface="Arial" pitchFamily="34" charset="0"/>
              <a:buChar char="•"/>
              <a:tabLst>
                <a:tab pos="0" algn="l"/>
              </a:tabLst>
              <a:defRPr/>
            </a:pPr>
            <a:endParaRPr lang="es-CO" sz="1400" dirty="0" smtClean="0">
              <a:latin typeface="Calibri" pitchFamily="34" charset="0"/>
              <a:ea typeface="Tahoma" pitchFamily="34" charset="0"/>
              <a:cs typeface="Calibri" pitchFamily="34" charset="0"/>
            </a:endParaRPr>
          </a:p>
          <a:p>
            <a:pPr marL="268288" lvl="4" indent="-268288" algn="just">
              <a:buSzPct val="110000"/>
              <a:buFont typeface="Arial" pitchFamily="34" charset="0"/>
              <a:buChar char="•"/>
              <a:tabLst>
                <a:tab pos="0" algn="l"/>
              </a:tabLst>
              <a:defRPr/>
            </a:pPr>
            <a:r>
              <a:rPr lang="es-CO" dirty="0" smtClean="0">
                <a:latin typeface="Calibri" pitchFamily="34" charset="0"/>
                <a:ea typeface="Tahoma" pitchFamily="34" charset="0"/>
                <a:cs typeface="Calibri" pitchFamily="34" charset="0"/>
              </a:rPr>
              <a:t> Servicios relacionados con la recepción y verificación muestras –</a:t>
            </a:r>
          </a:p>
          <a:p>
            <a:pPr marL="268288" lvl="4" indent="-268288" algn="just">
              <a:buSzPct val="110000"/>
              <a:tabLst>
                <a:tab pos="0" algn="l"/>
              </a:tabLst>
              <a:defRPr/>
            </a:pPr>
            <a:endParaRPr lang="es-CO" sz="1400" dirty="0" smtClean="0">
              <a:latin typeface="Calibri" pitchFamily="34" charset="0"/>
              <a:ea typeface="Tahoma" pitchFamily="34" charset="0"/>
              <a:cs typeface="Calibri" pitchFamily="34" charset="0"/>
            </a:endParaRPr>
          </a:p>
          <a:p>
            <a:pPr marL="268288" lvl="4" indent="-268288" algn="just">
              <a:buSzPct val="110000"/>
              <a:buFont typeface="Arial" pitchFamily="34" charset="0"/>
              <a:buChar char="•"/>
              <a:tabLst>
                <a:tab pos="0" algn="l"/>
              </a:tabLst>
              <a:defRPr/>
            </a:pPr>
            <a:r>
              <a:rPr lang="es-CO" dirty="0" smtClean="0">
                <a:latin typeface="Calibri" pitchFamily="34" charset="0"/>
                <a:ea typeface="Tahoma" pitchFamily="34" charset="0"/>
                <a:cs typeface="Calibri" pitchFamily="34" charset="0"/>
              </a:rPr>
              <a:t>Servicios de soporte logístico operación Litoteca </a:t>
            </a:r>
          </a:p>
          <a:p>
            <a:pPr marL="268288" lvl="4" indent="-268288" algn="just">
              <a:buSzPct val="110000"/>
              <a:buFont typeface="Arial" pitchFamily="34" charset="0"/>
              <a:buChar char="•"/>
              <a:tabLst>
                <a:tab pos="0" algn="l"/>
              </a:tabLst>
              <a:defRPr/>
            </a:pPr>
            <a:endParaRPr lang="es-CO" sz="1400" dirty="0" smtClean="0">
              <a:latin typeface="Calibri" pitchFamily="34" charset="0"/>
              <a:ea typeface="Tahoma" pitchFamily="34" charset="0"/>
              <a:cs typeface="Calibri" pitchFamily="34" charset="0"/>
            </a:endParaRPr>
          </a:p>
          <a:p>
            <a:pPr marL="268288" lvl="4" indent="-268288" algn="just">
              <a:buSzPct val="110000"/>
              <a:buFont typeface="Arial" pitchFamily="34" charset="0"/>
              <a:buChar char="•"/>
              <a:tabLst>
                <a:tab pos="0" algn="l"/>
              </a:tabLst>
              <a:defRPr/>
            </a:pPr>
            <a:r>
              <a:rPr lang="es-CO" dirty="0" smtClean="0">
                <a:latin typeface="Calibri" pitchFamily="34" charset="0"/>
                <a:ea typeface="Tahoma" pitchFamily="34" charset="0"/>
                <a:cs typeface="Calibri" pitchFamily="34" charset="0"/>
              </a:rPr>
              <a:t>Servicios de Operación del EPIS–</a:t>
            </a:r>
          </a:p>
          <a:p>
            <a:pPr marL="268288" lvl="4" indent="-268288" algn="just">
              <a:buSzPct val="110000"/>
              <a:buFont typeface="Arial" pitchFamily="34" charset="0"/>
              <a:buChar char="•"/>
              <a:tabLst>
                <a:tab pos="0" algn="l"/>
              </a:tabLst>
              <a:defRPr/>
            </a:pPr>
            <a:endParaRPr lang="es-CO" sz="1400" dirty="0" smtClean="0">
              <a:solidFill>
                <a:srgbClr val="000000"/>
              </a:solidFill>
              <a:latin typeface="Calibri" pitchFamily="34" charset="0"/>
              <a:ea typeface="Tahoma" pitchFamily="34" charset="0"/>
              <a:cs typeface="Calibri" pitchFamily="34" charset="0"/>
            </a:endParaRPr>
          </a:p>
          <a:p>
            <a:pPr marL="628650" lvl="5" indent="-360363" algn="just">
              <a:buSzPct val="110000"/>
              <a:tabLst>
                <a:tab pos="0" algn="l"/>
              </a:tabLst>
              <a:defRPr/>
            </a:pPr>
            <a:endParaRPr lang="es-CO" sz="1600" dirty="0" smtClean="0">
              <a:solidFill>
                <a:srgbClr val="000000"/>
              </a:solidFill>
              <a:latin typeface="Calibri" pitchFamily="34" charset="0"/>
              <a:ea typeface="Tahoma" pitchFamily="34" charset="0"/>
              <a:cs typeface="Calibri" pitchFamily="34" charset="0"/>
            </a:endParaRPr>
          </a:p>
        </p:txBody>
      </p:sp>
      <p:sp>
        <p:nvSpPr>
          <p:cNvPr id="4" name="Rectangle 2"/>
          <p:cNvSpPr>
            <a:spLocks noChangeArrowheads="1"/>
          </p:cNvSpPr>
          <p:nvPr/>
        </p:nvSpPr>
        <p:spPr bwMode="auto">
          <a:xfrm>
            <a:off x="6588224" y="2067813"/>
            <a:ext cx="2304256" cy="2585323"/>
          </a:xfrm>
          <a:prstGeom prst="rect">
            <a:avLst/>
          </a:prstGeom>
          <a:noFill/>
          <a:ln w="9525" algn="ctr">
            <a:noFill/>
            <a:miter lim="800000"/>
            <a:headEnd/>
            <a:tailEnd/>
          </a:ln>
        </p:spPr>
        <p:txBody>
          <a:bodyPr wrap="square">
            <a:spAutoFit/>
          </a:bodyPr>
          <a:lstStyle/>
          <a:p>
            <a:pPr marL="268288" lvl="4" indent="-268288" algn="r">
              <a:buSzPct val="110000"/>
              <a:tabLst>
                <a:tab pos="0" algn="l"/>
              </a:tabLst>
              <a:defRPr/>
            </a:pPr>
            <a:r>
              <a:rPr lang="es-CO" dirty="0" smtClean="0">
                <a:latin typeface="Tahoma" pitchFamily="34" charset="0"/>
                <a:ea typeface="Tahoma" pitchFamily="34" charset="0"/>
                <a:cs typeface="Tahoma" pitchFamily="34" charset="0"/>
              </a:rPr>
              <a:t>$    776 </a:t>
            </a:r>
            <a:r>
              <a:rPr lang="es-CO" sz="1400" dirty="0" smtClean="0">
                <a:latin typeface="Tahoma" pitchFamily="34" charset="0"/>
                <a:ea typeface="Tahoma" pitchFamily="34" charset="0"/>
                <a:cs typeface="Tahoma" pitchFamily="34" charset="0"/>
              </a:rPr>
              <a:t>millones</a:t>
            </a:r>
            <a:endParaRPr lang="es-CO" dirty="0" smtClean="0">
              <a:latin typeface="Tahoma" pitchFamily="34" charset="0"/>
              <a:ea typeface="Tahoma" pitchFamily="34" charset="0"/>
              <a:cs typeface="Tahoma" pitchFamily="34" charset="0"/>
            </a:endParaRPr>
          </a:p>
          <a:p>
            <a:pPr marL="268288" lvl="4" indent="-268288" algn="r">
              <a:buSzPct val="110000"/>
              <a:buFont typeface="Arial" pitchFamily="34" charset="0"/>
              <a:buChar char="•"/>
              <a:tabLst>
                <a:tab pos="0" algn="l"/>
              </a:tabLst>
              <a:defRPr/>
            </a:pPr>
            <a:endParaRPr lang="es-CO" sz="1400" dirty="0" smtClean="0">
              <a:latin typeface="Tahoma" pitchFamily="34" charset="0"/>
              <a:ea typeface="Tahoma" pitchFamily="34" charset="0"/>
              <a:cs typeface="Tahoma" pitchFamily="34" charset="0"/>
            </a:endParaRPr>
          </a:p>
          <a:p>
            <a:pPr marL="268288" lvl="4" indent="-268288" algn="r">
              <a:buSzPct val="110000"/>
              <a:tabLst>
                <a:tab pos="0" algn="l"/>
              </a:tabLst>
              <a:defRPr/>
            </a:pPr>
            <a:r>
              <a:rPr lang="es-CO" dirty="0" smtClean="0">
                <a:latin typeface="Tahoma" pitchFamily="34" charset="0"/>
                <a:ea typeface="Tahoma" pitchFamily="34" charset="0"/>
                <a:cs typeface="Tahoma" pitchFamily="34" charset="0"/>
              </a:rPr>
              <a:t>$ 3.857 </a:t>
            </a:r>
            <a:r>
              <a:rPr lang="es-CO" sz="1400" dirty="0">
                <a:latin typeface="Tahoma" pitchFamily="34" charset="0"/>
                <a:ea typeface="Tahoma" pitchFamily="34" charset="0"/>
                <a:cs typeface="Tahoma" pitchFamily="34" charset="0"/>
              </a:rPr>
              <a:t>millones</a:t>
            </a:r>
            <a:endParaRPr lang="es-CO" dirty="0" smtClean="0">
              <a:latin typeface="Tahoma" pitchFamily="34" charset="0"/>
              <a:ea typeface="Tahoma" pitchFamily="34" charset="0"/>
              <a:cs typeface="Tahoma" pitchFamily="34" charset="0"/>
            </a:endParaRPr>
          </a:p>
          <a:p>
            <a:pPr marL="268288" lvl="4" indent="-268288" algn="r">
              <a:buSzPct val="110000"/>
              <a:buFont typeface="Arial" pitchFamily="34" charset="0"/>
              <a:buChar char="•"/>
              <a:tabLst>
                <a:tab pos="0" algn="l"/>
              </a:tabLst>
              <a:defRPr/>
            </a:pPr>
            <a:endParaRPr lang="es-CO" sz="1400" dirty="0" smtClean="0">
              <a:latin typeface="Tahoma" pitchFamily="34" charset="0"/>
              <a:ea typeface="Tahoma" pitchFamily="34" charset="0"/>
              <a:cs typeface="Tahoma" pitchFamily="34" charset="0"/>
            </a:endParaRPr>
          </a:p>
          <a:p>
            <a:pPr marL="268288" lvl="4" indent="-268288" algn="r">
              <a:buSzPct val="110000"/>
              <a:tabLst>
                <a:tab pos="0" algn="l"/>
              </a:tabLst>
              <a:defRPr/>
            </a:pPr>
            <a:r>
              <a:rPr lang="es-CO" dirty="0" smtClean="0">
                <a:latin typeface="Tahoma" pitchFamily="34" charset="0"/>
                <a:ea typeface="Tahoma" pitchFamily="34" charset="0"/>
                <a:cs typeface="Tahoma" pitchFamily="34" charset="0"/>
              </a:rPr>
              <a:t>$ 146 </a:t>
            </a:r>
            <a:r>
              <a:rPr lang="es-CO" sz="1400" dirty="0">
                <a:latin typeface="Tahoma" pitchFamily="34" charset="0"/>
                <a:ea typeface="Tahoma" pitchFamily="34" charset="0"/>
                <a:cs typeface="Tahoma" pitchFamily="34" charset="0"/>
              </a:rPr>
              <a:t>millones</a:t>
            </a:r>
            <a:endParaRPr lang="es-CO" dirty="0" smtClean="0">
              <a:latin typeface="Tahoma" pitchFamily="34" charset="0"/>
              <a:ea typeface="Tahoma" pitchFamily="34" charset="0"/>
              <a:cs typeface="Tahoma" pitchFamily="34" charset="0"/>
            </a:endParaRPr>
          </a:p>
          <a:p>
            <a:pPr marL="268288" lvl="4" indent="-268288" algn="r">
              <a:buSzPct val="110000"/>
              <a:tabLst>
                <a:tab pos="0" algn="l"/>
              </a:tabLst>
              <a:defRPr/>
            </a:pPr>
            <a:endParaRPr lang="es-CO" sz="1400" dirty="0" smtClean="0">
              <a:latin typeface="Tahoma" pitchFamily="34" charset="0"/>
              <a:ea typeface="Tahoma" pitchFamily="34" charset="0"/>
              <a:cs typeface="Tahoma" pitchFamily="34" charset="0"/>
            </a:endParaRPr>
          </a:p>
          <a:p>
            <a:pPr marL="268288" lvl="4" indent="-268288" algn="r">
              <a:buSzPct val="110000"/>
              <a:tabLst>
                <a:tab pos="0" algn="l"/>
              </a:tabLst>
              <a:defRPr/>
            </a:pPr>
            <a:r>
              <a:rPr lang="es-CO" dirty="0" smtClean="0">
                <a:latin typeface="Tahoma" pitchFamily="34" charset="0"/>
                <a:ea typeface="Tahoma" pitchFamily="34" charset="0"/>
                <a:cs typeface="Tahoma" pitchFamily="34" charset="0"/>
              </a:rPr>
              <a:t>$ 800 </a:t>
            </a:r>
            <a:r>
              <a:rPr lang="es-CO" sz="1400" dirty="0">
                <a:latin typeface="Tahoma" pitchFamily="34" charset="0"/>
                <a:ea typeface="Tahoma" pitchFamily="34" charset="0"/>
                <a:cs typeface="Tahoma" pitchFamily="34" charset="0"/>
              </a:rPr>
              <a:t>millones</a:t>
            </a:r>
            <a:endParaRPr lang="es-CO" dirty="0" smtClean="0">
              <a:latin typeface="Tahoma" pitchFamily="34" charset="0"/>
              <a:ea typeface="Tahoma" pitchFamily="34" charset="0"/>
              <a:cs typeface="Tahoma" pitchFamily="34" charset="0"/>
            </a:endParaRPr>
          </a:p>
          <a:p>
            <a:pPr marL="268288" lvl="4" indent="-268288" algn="r">
              <a:buSzPct val="110000"/>
              <a:buFont typeface="Arial" pitchFamily="34" charset="0"/>
              <a:buChar char="•"/>
              <a:tabLst>
                <a:tab pos="0" algn="l"/>
              </a:tabLst>
              <a:defRPr/>
            </a:pPr>
            <a:endParaRPr lang="es-CO" sz="1400" dirty="0" smtClean="0">
              <a:latin typeface="Tahoma" pitchFamily="34" charset="0"/>
              <a:ea typeface="Tahoma" pitchFamily="34" charset="0"/>
              <a:cs typeface="Tahoma" pitchFamily="34" charset="0"/>
            </a:endParaRPr>
          </a:p>
          <a:p>
            <a:pPr marL="268288" lvl="4" indent="-268288" algn="r">
              <a:buSzPct val="110000"/>
              <a:tabLst>
                <a:tab pos="0" algn="l"/>
              </a:tabLst>
              <a:defRPr/>
            </a:pPr>
            <a:r>
              <a:rPr lang="es-CO" dirty="0" smtClean="0">
                <a:latin typeface="Tahoma" pitchFamily="34" charset="0"/>
                <a:ea typeface="Tahoma" pitchFamily="34" charset="0"/>
                <a:cs typeface="Tahoma" pitchFamily="34" charset="0"/>
              </a:rPr>
              <a:t>$ 1.773 </a:t>
            </a:r>
            <a:r>
              <a:rPr lang="es-CO" sz="1400" dirty="0">
                <a:latin typeface="Tahoma" pitchFamily="34" charset="0"/>
                <a:ea typeface="Tahoma" pitchFamily="34" charset="0"/>
                <a:cs typeface="Tahoma" pitchFamily="34" charset="0"/>
              </a:rPr>
              <a:t>millones</a:t>
            </a:r>
            <a:endParaRPr lang="es-CO" dirty="0" smtClean="0">
              <a:latin typeface="Tahoma" pitchFamily="34" charset="0"/>
              <a:ea typeface="Tahoma" pitchFamily="34" charset="0"/>
              <a:cs typeface="Tahoma" pitchFamily="34" charset="0"/>
            </a:endParaRPr>
          </a:p>
          <a:p>
            <a:pPr marL="268288" lvl="4" indent="-268288" algn="r">
              <a:buSzPct val="110000"/>
              <a:buFont typeface="Arial" pitchFamily="34" charset="0"/>
              <a:buChar char="•"/>
              <a:tabLst>
                <a:tab pos="0" algn="l"/>
              </a:tabLst>
              <a:defRPr/>
            </a:pPr>
            <a:endParaRPr lang="es-CO" sz="1600" dirty="0" smtClean="0">
              <a:solidFill>
                <a:srgbClr val="000000"/>
              </a:solidFill>
              <a:latin typeface="Tahoma" pitchFamily="34" charset="0"/>
              <a:ea typeface="Tahoma" pitchFamily="34" charset="0"/>
              <a:cs typeface="Tahoma" pitchFamily="34" charset="0"/>
            </a:endParaRPr>
          </a:p>
        </p:txBody>
      </p:sp>
      <p:sp>
        <p:nvSpPr>
          <p:cNvPr id="5" name="Rectangle 2"/>
          <p:cNvSpPr>
            <a:spLocks noChangeArrowheads="1"/>
          </p:cNvSpPr>
          <p:nvPr/>
        </p:nvSpPr>
        <p:spPr bwMode="auto">
          <a:xfrm>
            <a:off x="467544" y="4437112"/>
            <a:ext cx="8496944" cy="830997"/>
          </a:xfrm>
          <a:prstGeom prst="rect">
            <a:avLst/>
          </a:prstGeom>
          <a:noFill/>
          <a:ln w="9525" algn="ctr">
            <a:noFill/>
            <a:miter lim="800000"/>
            <a:headEnd/>
            <a:tailEnd/>
          </a:ln>
        </p:spPr>
        <p:txBody>
          <a:bodyPr wrap="square">
            <a:spAutoFit/>
          </a:bodyPr>
          <a:lstStyle/>
          <a:p>
            <a:pPr marL="268288" lvl="4" indent="-268288" algn="just">
              <a:buSzPct val="110000"/>
              <a:buFont typeface="Arial" pitchFamily="34" charset="0"/>
              <a:buChar char="•"/>
              <a:tabLst>
                <a:tab pos="0" algn="l"/>
              </a:tabLst>
              <a:defRPr/>
            </a:pPr>
            <a:endParaRPr lang="es-CO" sz="1400" dirty="0" smtClean="0">
              <a:latin typeface="Calibri" pitchFamily="34" charset="0"/>
              <a:ea typeface="Tahoma" pitchFamily="34" charset="0"/>
              <a:cs typeface="Calibri" pitchFamily="34" charset="0"/>
            </a:endParaRPr>
          </a:p>
          <a:p>
            <a:pPr marL="268288" lvl="4" indent="-268288" algn="just">
              <a:buSzPct val="110000"/>
              <a:buFont typeface="Arial" pitchFamily="34" charset="0"/>
              <a:buChar char="•"/>
              <a:tabLst>
                <a:tab pos="0" algn="l"/>
              </a:tabLst>
              <a:defRPr/>
            </a:pPr>
            <a:r>
              <a:rPr lang="es-CO" dirty="0" smtClean="0">
                <a:latin typeface="Calibri" pitchFamily="34" charset="0"/>
                <a:ea typeface="Tahoma" pitchFamily="34" charset="0"/>
                <a:cs typeface="Calibri" pitchFamily="34" charset="0"/>
              </a:rPr>
              <a:t> Diseños, adquisición e instalación de mobiliario  -</a:t>
            </a:r>
          </a:p>
          <a:p>
            <a:pPr marL="628650" lvl="5" indent="-360363" algn="just">
              <a:buSzPct val="110000"/>
              <a:tabLst>
                <a:tab pos="0" algn="l"/>
              </a:tabLst>
              <a:defRPr/>
            </a:pPr>
            <a:endParaRPr lang="es-CO" sz="1600" dirty="0" smtClean="0">
              <a:solidFill>
                <a:srgbClr val="000000"/>
              </a:solidFill>
              <a:latin typeface="Calibri" pitchFamily="34" charset="0"/>
              <a:ea typeface="Tahoma" pitchFamily="34" charset="0"/>
              <a:cs typeface="Calibri" pitchFamily="34" charset="0"/>
            </a:endParaRPr>
          </a:p>
        </p:txBody>
      </p:sp>
      <p:sp>
        <p:nvSpPr>
          <p:cNvPr id="6" name="Rectangle 2"/>
          <p:cNvSpPr>
            <a:spLocks noChangeArrowheads="1"/>
          </p:cNvSpPr>
          <p:nvPr/>
        </p:nvSpPr>
        <p:spPr bwMode="auto">
          <a:xfrm>
            <a:off x="6588224" y="4731534"/>
            <a:ext cx="2304256" cy="1477328"/>
          </a:xfrm>
          <a:prstGeom prst="rect">
            <a:avLst/>
          </a:prstGeom>
          <a:noFill/>
          <a:ln w="9525" algn="ctr">
            <a:noFill/>
            <a:miter lim="800000"/>
            <a:headEnd/>
            <a:tailEnd/>
          </a:ln>
        </p:spPr>
        <p:txBody>
          <a:bodyPr wrap="square">
            <a:spAutoFit/>
          </a:bodyPr>
          <a:lstStyle/>
          <a:p>
            <a:pPr marL="268288" lvl="4" indent="-268288" algn="r">
              <a:buSzPct val="110000"/>
              <a:tabLst>
                <a:tab pos="0" algn="l"/>
              </a:tabLst>
              <a:defRPr/>
            </a:pPr>
            <a:r>
              <a:rPr lang="es-CO" dirty="0" smtClean="0">
                <a:latin typeface="Tahoma" pitchFamily="34" charset="0"/>
                <a:ea typeface="Tahoma" pitchFamily="34" charset="0"/>
                <a:cs typeface="Tahoma" pitchFamily="34" charset="0"/>
              </a:rPr>
              <a:t>$ 1.579 </a:t>
            </a:r>
            <a:r>
              <a:rPr lang="es-CO" sz="1400" dirty="0">
                <a:latin typeface="Tahoma" pitchFamily="34" charset="0"/>
                <a:ea typeface="Tahoma" pitchFamily="34" charset="0"/>
                <a:cs typeface="Tahoma" pitchFamily="34" charset="0"/>
              </a:rPr>
              <a:t>millones</a:t>
            </a:r>
            <a:endParaRPr lang="es-CO" dirty="0" smtClean="0">
              <a:latin typeface="Tahoma" pitchFamily="34" charset="0"/>
              <a:ea typeface="Tahoma" pitchFamily="34" charset="0"/>
              <a:cs typeface="Tahoma" pitchFamily="34" charset="0"/>
            </a:endParaRPr>
          </a:p>
          <a:p>
            <a:pPr marL="268288" lvl="4" indent="-268288" algn="r">
              <a:buSzPct val="110000"/>
              <a:buFont typeface="Arial" pitchFamily="34" charset="0"/>
              <a:buChar char="•"/>
              <a:tabLst>
                <a:tab pos="0" algn="l"/>
              </a:tabLst>
              <a:defRPr/>
            </a:pPr>
            <a:endParaRPr lang="es-CO" dirty="0" smtClean="0">
              <a:latin typeface="Tahoma" pitchFamily="34" charset="0"/>
              <a:ea typeface="Tahoma" pitchFamily="34" charset="0"/>
              <a:cs typeface="Tahoma" pitchFamily="34" charset="0"/>
            </a:endParaRPr>
          </a:p>
          <a:p>
            <a:pPr marL="268288" lvl="4" indent="-268288" algn="r">
              <a:buSzPct val="110000"/>
              <a:tabLst>
                <a:tab pos="0" algn="l"/>
              </a:tabLst>
              <a:defRPr/>
            </a:pPr>
            <a:endParaRPr lang="es-CO" dirty="0" smtClean="0">
              <a:latin typeface="Tahoma" pitchFamily="34" charset="0"/>
              <a:ea typeface="Tahoma" pitchFamily="34" charset="0"/>
              <a:cs typeface="Tahoma" pitchFamily="34" charset="0"/>
            </a:endParaRPr>
          </a:p>
          <a:p>
            <a:pPr marL="268288" lvl="4" indent="-268288" algn="r">
              <a:buSzPct val="110000"/>
              <a:tabLst>
                <a:tab pos="0" algn="l"/>
              </a:tabLst>
              <a:defRPr/>
            </a:pPr>
            <a:endParaRPr lang="es-CO" dirty="0" smtClean="0">
              <a:latin typeface="Tahoma" pitchFamily="34" charset="0"/>
              <a:ea typeface="Tahoma" pitchFamily="34" charset="0"/>
              <a:cs typeface="Tahoma" pitchFamily="34" charset="0"/>
            </a:endParaRPr>
          </a:p>
          <a:p>
            <a:pPr marL="268288" lvl="4" indent="-268288" algn="r">
              <a:buSzPct val="110000"/>
              <a:buFont typeface="Arial" pitchFamily="34" charset="0"/>
              <a:buChar char="•"/>
              <a:tabLst>
                <a:tab pos="0" algn="l"/>
              </a:tabLst>
              <a:defRPr/>
            </a:pPr>
            <a:endParaRPr lang="es-CO" dirty="0" smtClean="0">
              <a:latin typeface="Tahoma" pitchFamily="34" charset="0"/>
              <a:ea typeface="Tahoma" pitchFamily="34" charset="0"/>
              <a:cs typeface="Tahoma" pitchFamily="34" charset="0"/>
            </a:endParaRPr>
          </a:p>
        </p:txBody>
      </p:sp>
      <p:sp>
        <p:nvSpPr>
          <p:cNvPr id="7" name="Text Box 1"/>
          <p:cNvSpPr txBox="1">
            <a:spLocks noChangeArrowheads="1"/>
          </p:cNvSpPr>
          <p:nvPr/>
        </p:nvSpPr>
        <p:spPr bwMode="auto">
          <a:xfrm>
            <a:off x="1683022" y="504953"/>
            <a:ext cx="5255815" cy="792088"/>
          </a:xfrm>
          <a:prstGeom prst="rect">
            <a:avLst/>
          </a:prstGeom>
          <a:noFill/>
          <a:ln w="9525">
            <a:noFill/>
            <a:round/>
            <a:headEnd/>
            <a:tailEnd/>
          </a:ln>
        </p:spPr>
        <p:txBody>
          <a:bodyPr lIns="90000" tIns="46800" rIns="90000" bIns="46800" anchor="ctr"/>
          <a:lstStyle/>
          <a:p>
            <a:pPr>
              <a:buFont typeface="Tahoma" pitchFamily="34"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s-CO" b="1" dirty="0" smtClean="0">
                <a:latin typeface="Arial Black" pitchFamily="34" charset="0"/>
                <a:ea typeface="Tahoma" pitchFamily="34" charset="0"/>
                <a:cs typeface="Calibri" pitchFamily="34" charset="0"/>
              </a:rPr>
              <a:t>Gestión de la Información Técnica</a:t>
            </a:r>
          </a:p>
          <a:p>
            <a:pPr>
              <a:buFont typeface="Tahoma" pitchFamily="34"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s-CO" i="1" dirty="0" smtClean="0">
                <a:latin typeface="Arial" pitchFamily="34" charset="0"/>
                <a:ea typeface="Tahoma" pitchFamily="34" charset="0"/>
                <a:cs typeface="Arial" pitchFamily="34" charset="0"/>
              </a:rPr>
              <a:t>Proyectos 2014</a:t>
            </a:r>
          </a:p>
        </p:txBody>
      </p:sp>
      <p:sp>
        <p:nvSpPr>
          <p:cNvPr id="8" name="Rectángulo 1"/>
          <p:cNvSpPr/>
          <p:nvPr/>
        </p:nvSpPr>
        <p:spPr bwMode="auto">
          <a:xfrm>
            <a:off x="467544" y="5697280"/>
            <a:ext cx="2592288" cy="252000"/>
          </a:xfrm>
          <a:prstGeom prst="rect">
            <a:avLst/>
          </a:prstGeom>
          <a:solidFill>
            <a:srgbClr val="FFFF00"/>
          </a:solidFill>
          <a:ln w="12700" cap="flat" cmpd="sng" algn="ctr">
            <a:solidFill>
              <a:schemeClr val="tx1"/>
            </a:solidFill>
            <a:prstDash val="solid"/>
            <a:round/>
            <a:headEnd type="none" w="med" len="med"/>
            <a:tailEnd type="none" w="med" len="med"/>
          </a:ln>
          <a:effectLst>
            <a:innerShdw blurRad="63500" dist="50800" dir="16200000">
              <a:prstClr val="black">
                <a:alpha val="50000"/>
              </a:prstClr>
            </a:inn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s-ES" sz="900" i="0" u="none" strike="noStrike" cap="none" normalizeH="0" baseline="0" dirty="0" smtClean="0">
                <a:ln>
                  <a:noFill/>
                </a:ln>
                <a:solidFill>
                  <a:schemeClr val="tx1"/>
                </a:solidFill>
                <a:effectLst/>
                <a:latin typeface="Tahoma" pitchFamily="34" charset="0"/>
              </a:rPr>
              <a:t>GESTION DE LA INFORMACION TECNICA </a:t>
            </a:r>
          </a:p>
        </p:txBody>
      </p:sp>
    </p:spTree>
    <p:extLst>
      <p:ext uri="{BB962C8B-B14F-4D97-AF65-F5344CB8AC3E}">
        <p14:creationId xmlns:p14="http://schemas.microsoft.com/office/powerpoint/2010/main" xmlns="" val="174353228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4 Marcador de número de diapositiva"/>
          <p:cNvSpPr txBox="1">
            <a:spLocks/>
          </p:cNvSpPr>
          <p:nvPr/>
        </p:nvSpPr>
        <p:spPr bwMode="auto">
          <a:xfrm>
            <a:off x="4328544" y="6462095"/>
            <a:ext cx="471487" cy="4000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s-CO"/>
            </a:defPPr>
            <a:lvl1pPr marL="0" algn="r" defTabSz="914400" rtl="0" eaLnBrk="1" latinLnBrk="0" hangingPunct="1">
              <a:defRPr sz="1200" kern="1200">
                <a:solidFill>
                  <a:schemeClr val="tx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fld id="{1E488807-1918-4C23-BCA5-A5E06F4BEA6B}" type="slidenum">
              <a:rPr lang="es-ES" altLang="en-US" smtClean="0">
                <a:solidFill>
                  <a:srgbClr val="000000"/>
                </a:solidFill>
              </a:rPr>
              <a:pPr algn="ctr">
                <a:defRPr/>
              </a:pPr>
              <a:t>23</a:t>
            </a:fld>
            <a:endParaRPr lang="es-ES" altLang="en-US" dirty="0" smtClean="0">
              <a:solidFill>
                <a:srgbClr val="000000"/>
              </a:solidFill>
            </a:endParaRPr>
          </a:p>
        </p:txBody>
      </p:sp>
      <p:sp>
        <p:nvSpPr>
          <p:cNvPr id="8" name="Rectángulo 1"/>
          <p:cNvSpPr/>
          <p:nvPr/>
        </p:nvSpPr>
        <p:spPr bwMode="auto">
          <a:xfrm>
            <a:off x="467544" y="5733256"/>
            <a:ext cx="2592288" cy="252000"/>
          </a:xfrm>
          <a:prstGeom prst="rect">
            <a:avLst/>
          </a:prstGeom>
          <a:solidFill>
            <a:srgbClr val="FFFF00"/>
          </a:solidFill>
          <a:ln w="12700" cap="flat" cmpd="sng" algn="ctr">
            <a:solidFill>
              <a:schemeClr val="tx1"/>
            </a:solidFill>
            <a:prstDash val="solid"/>
            <a:round/>
            <a:headEnd type="none" w="med" len="med"/>
            <a:tailEnd type="none" w="med" len="med"/>
          </a:ln>
          <a:effectLst>
            <a:innerShdw blurRad="63500" dist="50800" dir="16200000">
              <a:prstClr val="black">
                <a:alpha val="50000"/>
              </a:prstClr>
            </a:inn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s-ES" sz="900" b="0" i="0" u="none" strike="noStrike" cap="none" normalizeH="0" baseline="0" dirty="0" smtClean="0">
                <a:ln>
                  <a:noFill/>
                </a:ln>
                <a:solidFill>
                  <a:schemeClr val="tx1"/>
                </a:solidFill>
                <a:effectLst/>
                <a:latin typeface="Tahoma" pitchFamily="34" charset="0"/>
              </a:rPr>
              <a:t>GESTION DE LA INFORMACION TECNICA </a:t>
            </a:r>
          </a:p>
        </p:txBody>
      </p:sp>
      <p:sp>
        <p:nvSpPr>
          <p:cNvPr id="35" name="Rectangle 2"/>
          <p:cNvSpPr>
            <a:spLocks noChangeArrowheads="1"/>
          </p:cNvSpPr>
          <p:nvPr/>
        </p:nvSpPr>
        <p:spPr bwMode="auto">
          <a:xfrm>
            <a:off x="537163" y="1628800"/>
            <a:ext cx="8496944" cy="584775"/>
          </a:xfrm>
          <a:prstGeom prst="rect">
            <a:avLst/>
          </a:prstGeom>
          <a:noFill/>
          <a:ln w="9525" algn="ctr">
            <a:noFill/>
            <a:miter lim="800000"/>
            <a:headEnd/>
            <a:tailEnd/>
          </a:ln>
        </p:spPr>
        <p:txBody>
          <a:bodyPr wrap="square">
            <a:spAutoFit/>
          </a:bodyPr>
          <a:lstStyle/>
          <a:p>
            <a:pPr marL="268288" lvl="4" indent="-268288" algn="just">
              <a:buSzPct val="110000"/>
              <a:buFont typeface="Arial" pitchFamily="34" charset="0"/>
              <a:buChar char="•"/>
              <a:tabLst>
                <a:tab pos="0" algn="l"/>
              </a:tabLst>
              <a:defRPr/>
            </a:pPr>
            <a:r>
              <a:rPr lang="es-CO" dirty="0" smtClean="0">
                <a:latin typeface="Calibri" pitchFamily="34" charset="0"/>
                <a:ea typeface="Tahoma" pitchFamily="34" charset="0"/>
                <a:cs typeface="Calibri" pitchFamily="34" charset="0"/>
              </a:rPr>
              <a:t>Ampliar la Capacidad del Banco de Información Petrolera –</a:t>
            </a:r>
          </a:p>
          <a:p>
            <a:pPr marL="268288" lvl="4" indent="-268288" algn="just">
              <a:buSzPct val="110000"/>
              <a:buFont typeface="Arial" pitchFamily="34" charset="0"/>
              <a:buChar char="•"/>
              <a:tabLst>
                <a:tab pos="0" algn="l"/>
              </a:tabLst>
              <a:defRPr/>
            </a:pPr>
            <a:endParaRPr lang="es-CO" sz="1400" dirty="0" smtClean="0">
              <a:latin typeface="Calibri" pitchFamily="34" charset="0"/>
              <a:ea typeface="Tahoma" pitchFamily="34" charset="0"/>
              <a:cs typeface="Calibri" pitchFamily="34" charset="0"/>
            </a:endParaRPr>
          </a:p>
        </p:txBody>
      </p:sp>
      <p:sp>
        <p:nvSpPr>
          <p:cNvPr id="36" name="Rectangle 2"/>
          <p:cNvSpPr>
            <a:spLocks noChangeArrowheads="1"/>
          </p:cNvSpPr>
          <p:nvPr/>
        </p:nvSpPr>
        <p:spPr bwMode="auto">
          <a:xfrm>
            <a:off x="6372200" y="1628800"/>
            <a:ext cx="2304256" cy="646331"/>
          </a:xfrm>
          <a:prstGeom prst="rect">
            <a:avLst/>
          </a:prstGeom>
          <a:noFill/>
          <a:ln w="9525" algn="ctr">
            <a:noFill/>
            <a:miter lim="800000"/>
            <a:headEnd/>
            <a:tailEnd/>
          </a:ln>
        </p:spPr>
        <p:txBody>
          <a:bodyPr wrap="square">
            <a:spAutoFit/>
          </a:bodyPr>
          <a:lstStyle/>
          <a:p>
            <a:pPr marL="268288" lvl="4" indent="-268288" algn="r">
              <a:buSzPct val="110000"/>
              <a:tabLst>
                <a:tab pos="0" algn="l"/>
              </a:tabLst>
              <a:defRPr/>
            </a:pPr>
            <a:r>
              <a:rPr lang="es-CO" dirty="0" smtClean="0">
                <a:ea typeface="Tahoma" pitchFamily="34" charset="0"/>
                <a:cs typeface="Tahoma" pitchFamily="34" charset="0"/>
              </a:rPr>
              <a:t>$ 8.745 millones</a:t>
            </a:r>
          </a:p>
          <a:p>
            <a:pPr marL="268288" lvl="4" indent="-268288" algn="r">
              <a:buSzPct val="110000"/>
              <a:buFont typeface="Arial" pitchFamily="34" charset="0"/>
              <a:buChar char="•"/>
              <a:tabLst>
                <a:tab pos="0" algn="l"/>
              </a:tabLst>
              <a:defRPr/>
            </a:pPr>
            <a:endParaRPr lang="es-CO" dirty="0" smtClean="0">
              <a:ea typeface="Tahoma" pitchFamily="34" charset="0"/>
              <a:cs typeface="Tahoma" pitchFamily="34" charset="0"/>
            </a:endParaRPr>
          </a:p>
        </p:txBody>
      </p:sp>
      <p:grpSp>
        <p:nvGrpSpPr>
          <p:cNvPr id="3" name="37 Grupo"/>
          <p:cNvGrpSpPr/>
          <p:nvPr/>
        </p:nvGrpSpPr>
        <p:grpSpPr>
          <a:xfrm>
            <a:off x="1403648" y="2132856"/>
            <a:ext cx="6336704" cy="3528169"/>
            <a:chOff x="1763688" y="2205038"/>
            <a:chExt cx="6336704" cy="3615547"/>
          </a:xfrm>
        </p:grpSpPr>
        <p:grpSp>
          <p:nvGrpSpPr>
            <p:cNvPr id="4" name="13 Grupo"/>
            <p:cNvGrpSpPr/>
            <p:nvPr/>
          </p:nvGrpSpPr>
          <p:grpSpPr>
            <a:xfrm>
              <a:off x="1763688" y="2275131"/>
              <a:ext cx="6336704" cy="3416590"/>
              <a:chOff x="179388" y="692150"/>
              <a:chExt cx="8091487" cy="5144313"/>
            </a:xfrm>
          </p:grpSpPr>
          <p:sp>
            <p:nvSpPr>
              <p:cNvPr id="15" name="8 CuadroTexto"/>
              <p:cNvSpPr txBox="1">
                <a:spLocks noChangeArrowheads="1"/>
              </p:cNvSpPr>
              <p:nvPr/>
            </p:nvSpPr>
            <p:spPr bwMode="auto">
              <a:xfrm>
                <a:off x="1417885" y="692150"/>
                <a:ext cx="5933503" cy="10440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pt-BR" altLang="es-CO" b="1" dirty="0" smtClean="0">
                    <a:solidFill>
                      <a:schemeClr val="tx2"/>
                    </a:solidFill>
                    <a:latin typeface="Calibri" pitchFamily="34" charset="0"/>
                  </a:rPr>
                  <a:t>         </a:t>
                </a:r>
                <a:r>
                  <a:rPr lang="pt-BR" altLang="es-CO" sz="1600" b="1" dirty="0" err="1" smtClean="0">
                    <a:solidFill>
                      <a:schemeClr val="tx2"/>
                    </a:solidFill>
                    <a:latin typeface="Calibri" pitchFamily="34" charset="0"/>
                  </a:rPr>
                  <a:t>Actualización</a:t>
                </a:r>
                <a:r>
                  <a:rPr lang="pt-BR" altLang="es-CO" sz="1600" b="1" dirty="0" smtClean="0">
                    <a:solidFill>
                      <a:schemeClr val="tx2"/>
                    </a:solidFill>
                    <a:latin typeface="Calibri" pitchFamily="34" charset="0"/>
                  </a:rPr>
                  <a:t> y </a:t>
                </a:r>
                <a:r>
                  <a:rPr lang="pt-BR" altLang="es-CO" sz="1600" b="1" dirty="0" err="1" smtClean="0">
                    <a:solidFill>
                      <a:schemeClr val="tx2"/>
                    </a:solidFill>
                    <a:latin typeface="Calibri" pitchFamily="34" charset="0"/>
                  </a:rPr>
                  <a:t>Modernización</a:t>
                </a:r>
                <a:r>
                  <a:rPr lang="pt-BR" altLang="es-CO" sz="1600" b="1" dirty="0" smtClean="0">
                    <a:solidFill>
                      <a:schemeClr val="tx2"/>
                    </a:solidFill>
                    <a:latin typeface="Calibri" pitchFamily="34" charset="0"/>
                  </a:rPr>
                  <a:t> del EPIS</a:t>
                </a:r>
                <a:endParaRPr lang="pt-BR" altLang="es-CO" sz="1200" b="1" dirty="0">
                  <a:latin typeface="Calibri" pitchFamily="34" charset="0"/>
                </a:endParaRPr>
              </a:p>
              <a:p>
                <a:pPr eaLnBrk="1" hangingPunct="1"/>
                <a:r>
                  <a:rPr lang="pt-BR" altLang="es-CO" sz="1400" b="1" dirty="0">
                    <a:latin typeface="Calibri" pitchFamily="34" charset="0"/>
                  </a:rPr>
                  <a:t>    </a:t>
                </a:r>
                <a:endParaRPr lang="pt-BR" altLang="es-CO" sz="1400" i="1" dirty="0">
                  <a:latin typeface="Calibri" pitchFamily="34" charset="0"/>
                </a:endParaRPr>
              </a:p>
            </p:txBody>
          </p:sp>
          <p:sp>
            <p:nvSpPr>
              <p:cNvPr id="16" name="15 Rectángulo"/>
              <p:cNvSpPr/>
              <p:nvPr/>
            </p:nvSpPr>
            <p:spPr>
              <a:xfrm>
                <a:off x="179388" y="1700213"/>
                <a:ext cx="144462" cy="7635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s-CO" sz="1600"/>
              </a:p>
            </p:txBody>
          </p:sp>
          <p:pic>
            <p:nvPicPr>
              <p:cNvPr id="17" name="Imagen 2"/>
              <p:cNvPicPr>
                <a:picLocks noChangeAspect="1"/>
              </p:cNvPicPr>
              <p:nvPr/>
            </p:nvPicPr>
            <p:blipFill>
              <a:blip r:embed="rId2" cstate="email">
                <a:extLst>
                  <a:ext uri="{28A0092B-C50C-407E-A947-70E740481C1C}">
                    <a14:useLocalDpi xmlns:a14="http://schemas.microsoft.com/office/drawing/2010/main" xmlns="" val="0"/>
                  </a:ext>
                </a:extLst>
              </a:blip>
              <a:srcRect/>
              <a:stretch>
                <a:fillRect/>
              </a:stretch>
            </p:blipFill>
            <p:spPr bwMode="auto">
              <a:xfrm>
                <a:off x="1098875" y="1381125"/>
                <a:ext cx="6984999" cy="44513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 name="17 Rectángulo"/>
              <p:cNvSpPr/>
              <p:nvPr/>
            </p:nvSpPr>
            <p:spPr>
              <a:xfrm>
                <a:off x="6875463" y="4149725"/>
                <a:ext cx="1395412" cy="2873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CO" sz="1600"/>
              </a:p>
            </p:txBody>
          </p:sp>
          <p:sp>
            <p:nvSpPr>
              <p:cNvPr id="19" name="18 CuadroTexto"/>
              <p:cNvSpPr txBox="1"/>
              <p:nvPr/>
            </p:nvSpPr>
            <p:spPr>
              <a:xfrm>
                <a:off x="6659563" y="4211638"/>
                <a:ext cx="1587890" cy="319901"/>
              </a:xfrm>
              <a:prstGeom prst="rect">
                <a:avLst/>
              </a:prstGeom>
              <a:solidFill>
                <a:schemeClr val="bg1"/>
              </a:solidFill>
            </p:spPr>
            <p:txBody>
              <a:bodyPr wrap="none">
                <a:spAutoFit/>
              </a:bodyPr>
              <a:lstStyle/>
              <a:p>
                <a:pPr>
                  <a:defRPr/>
                </a:pPr>
                <a:r>
                  <a:rPr lang="es-CO" sz="1100" dirty="0">
                    <a:latin typeface="+mn-lt"/>
                  </a:rPr>
                  <a:t>Data </a:t>
                </a:r>
                <a:r>
                  <a:rPr lang="es-CO" sz="1100" dirty="0" err="1">
                    <a:latin typeface="+mn-lt"/>
                  </a:rPr>
                  <a:t>Room</a:t>
                </a:r>
                <a:r>
                  <a:rPr lang="es-CO" sz="1100" dirty="0">
                    <a:latin typeface="+mn-lt"/>
                  </a:rPr>
                  <a:t> Virtual</a:t>
                </a:r>
              </a:p>
            </p:txBody>
          </p:sp>
          <p:sp>
            <p:nvSpPr>
              <p:cNvPr id="20" name="19 CuadroTexto"/>
              <p:cNvSpPr txBox="1"/>
              <p:nvPr/>
            </p:nvSpPr>
            <p:spPr>
              <a:xfrm>
                <a:off x="6443663" y="5360988"/>
                <a:ext cx="1584325" cy="319901"/>
              </a:xfrm>
              <a:prstGeom prst="rect">
                <a:avLst/>
              </a:prstGeom>
              <a:solidFill>
                <a:schemeClr val="bg1"/>
              </a:solidFill>
            </p:spPr>
            <p:txBody>
              <a:bodyPr>
                <a:spAutoFit/>
              </a:bodyPr>
              <a:lstStyle/>
              <a:p>
                <a:pPr>
                  <a:defRPr/>
                </a:pPr>
                <a:r>
                  <a:rPr lang="es-CO" sz="1100" dirty="0">
                    <a:latin typeface="+mn-lt"/>
                  </a:rPr>
                  <a:t>Sísmica</a:t>
                </a:r>
              </a:p>
            </p:txBody>
          </p:sp>
          <p:sp>
            <p:nvSpPr>
              <p:cNvPr id="21" name="20 CuadroTexto"/>
              <p:cNvSpPr txBox="1"/>
              <p:nvPr/>
            </p:nvSpPr>
            <p:spPr>
              <a:xfrm>
                <a:off x="4859338" y="5516562"/>
                <a:ext cx="792162" cy="319901"/>
              </a:xfrm>
              <a:prstGeom prst="rect">
                <a:avLst/>
              </a:prstGeom>
              <a:solidFill>
                <a:schemeClr val="bg1"/>
              </a:solidFill>
            </p:spPr>
            <p:txBody>
              <a:bodyPr>
                <a:spAutoFit/>
              </a:bodyPr>
              <a:lstStyle/>
              <a:p>
                <a:pPr>
                  <a:defRPr/>
                </a:pPr>
                <a:r>
                  <a:rPr lang="es-CO" sz="1100" dirty="0">
                    <a:latin typeface="+mn-lt"/>
                  </a:rPr>
                  <a:t>Pozos</a:t>
                </a:r>
              </a:p>
            </p:txBody>
          </p:sp>
          <p:sp>
            <p:nvSpPr>
              <p:cNvPr id="22" name="21 CuadroTexto"/>
              <p:cNvSpPr txBox="1"/>
              <p:nvPr/>
            </p:nvSpPr>
            <p:spPr>
              <a:xfrm>
                <a:off x="2987677" y="5516562"/>
                <a:ext cx="1584325" cy="319901"/>
              </a:xfrm>
              <a:prstGeom prst="rect">
                <a:avLst/>
              </a:prstGeom>
              <a:solidFill>
                <a:schemeClr val="bg1"/>
              </a:solidFill>
            </p:spPr>
            <p:txBody>
              <a:bodyPr>
                <a:spAutoFit/>
              </a:bodyPr>
              <a:lstStyle/>
              <a:p>
                <a:pPr>
                  <a:defRPr/>
                </a:pPr>
                <a:r>
                  <a:rPr lang="es-CO" sz="1100" dirty="0">
                    <a:latin typeface="+mn-lt"/>
                  </a:rPr>
                  <a:t>Infraestructura</a:t>
                </a:r>
              </a:p>
            </p:txBody>
          </p:sp>
          <p:sp>
            <p:nvSpPr>
              <p:cNvPr id="23" name="22 CuadroTexto"/>
              <p:cNvSpPr txBox="1"/>
              <p:nvPr/>
            </p:nvSpPr>
            <p:spPr>
              <a:xfrm>
                <a:off x="1352038" y="5378302"/>
                <a:ext cx="1612482" cy="319901"/>
              </a:xfrm>
              <a:prstGeom prst="rect">
                <a:avLst/>
              </a:prstGeom>
              <a:solidFill>
                <a:schemeClr val="bg1"/>
              </a:solidFill>
            </p:spPr>
            <p:txBody>
              <a:bodyPr wrap="square">
                <a:spAutoFit/>
              </a:bodyPr>
              <a:lstStyle/>
              <a:p>
                <a:pPr>
                  <a:defRPr/>
                </a:pPr>
                <a:r>
                  <a:rPr lang="es-CO" sz="1100" dirty="0" smtClean="0">
                    <a:latin typeface="+mn-lt"/>
                  </a:rPr>
                  <a:t>Geografía  </a:t>
                </a:r>
                <a:r>
                  <a:rPr lang="es-CO" sz="1100" dirty="0">
                    <a:latin typeface="+mn-lt"/>
                  </a:rPr>
                  <a:t>y social</a:t>
                </a:r>
              </a:p>
            </p:txBody>
          </p:sp>
          <p:sp>
            <p:nvSpPr>
              <p:cNvPr id="24" name="23 Rectángulo"/>
              <p:cNvSpPr/>
              <p:nvPr/>
            </p:nvSpPr>
            <p:spPr>
              <a:xfrm>
                <a:off x="1587500" y="5256213"/>
                <a:ext cx="896938" cy="444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CO" sz="1600"/>
              </a:p>
            </p:txBody>
          </p:sp>
          <p:sp>
            <p:nvSpPr>
              <p:cNvPr id="25" name="24 CuadroTexto"/>
              <p:cNvSpPr txBox="1"/>
              <p:nvPr/>
            </p:nvSpPr>
            <p:spPr>
              <a:xfrm>
                <a:off x="855661" y="4934005"/>
                <a:ext cx="1063625" cy="319901"/>
              </a:xfrm>
              <a:prstGeom prst="rect">
                <a:avLst/>
              </a:prstGeom>
              <a:solidFill>
                <a:schemeClr val="bg1"/>
              </a:solidFill>
            </p:spPr>
            <p:txBody>
              <a:bodyPr>
                <a:spAutoFit/>
              </a:bodyPr>
              <a:lstStyle/>
              <a:p>
                <a:pPr>
                  <a:defRPr/>
                </a:pPr>
                <a:r>
                  <a:rPr lang="es-CO" sz="1100" dirty="0" err="1">
                    <a:latin typeface="+mn-lt"/>
                  </a:rPr>
                  <a:t>Cintoteca</a:t>
                </a:r>
                <a:endParaRPr lang="es-CO" sz="1100" dirty="0">
                  <a:latin typeface="+mn-lt"/>
                </a:endParaRPr>
              </a:p>
            </p:txBody>
          </p:sp>
          <p:sp>
            <p:nvSpPr>
              <p:cNvPr id="26" name="25 Rectángulo"/>
              <p:cNvSpPr/>
              <p:nvPr/>
            </p:nvSpPr>
            <p:spPr>
              <a:xfrm>
                <a:off x="1624332" y="5300663"/>
                <a:ext cx="860106" cy="1666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CO" sz="1600"/>
              </a:p>
            </p:txBody>
          </p:sp>
          <p:sp>
            <p:nvSpPr>
              <p:cNvPr id="27" name="26 CuadroTexto"/>
              <p:cNvSpPr txBox="1"/>
              <p:nvPr/>
            </p:nvSpPr>
            <p:spPr>
              <a:xfrm>
                <a:off x="971550" y="4221163"/>
                <a:ext cx="831850" cy="319901"/>
              </a:xfrm>
              <a:prstGeom prst="rect">
                <a:avLst/>
              </a:prstGeom>
              <a:solidFill>
                <a:schemeClr val="bg1"/>
              </a:solidFill>
            </p:spPr>
            <p:txBody>
              <a:bodyPr>
                <a:spAutoFit/>
              </a:bodyPr>
              <a:lstStyle/>
              <a:p>
                <a:pPr>
                  <a:defRPr/>
                </a:pPr>
                <a:r>
                  <a:rPr lang="es-CO" sz="1100" dirty="0" err="1">
                    <a:latin typeface="+mn-lt"/>
                  </a:rPr>
                  <a:t>Litoteca</a:t>
                </a:r>
                <a:endParaRPr lang="es-CO" sz="1100" dirty="0">
                  <a:latin typeface="+mn-lt"/>
                </a:endParaRPr>
              </a:p>
            </p:txBody>
          </p:sp>
          <p:sp>
            <p:nvSpPr>
              <p:cNvPr id="28" name="27 Elipse"/>
              <p:cNvSpPr/>
              <p:nvPr/>
            </p:nvSpPr>
            <p:spPr>
              <a:xfrm>
                <a:off x="3484563" y="1557338"/>
                <a:ext cx="1512887" cy="15113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CO" sz="1600"/>
              </a:p>
            </p:txBody>
          </p:sp>
          <p:pic>
            <p:nvPicPr>
              <p:cNvPr id="29" name="Picture 11"/>
              <p:cNvPicPr>
                <a:picLocks noChangeAspect="1" noChangeArrowheads="1"/>
              </p:cNvPicPr>
              <p:nvPr/>
            </p:nvPicPr>
            <p:blipFill>
              <a:blip r:embed="rId3" cstate="email">
                <a:extLst>
                  <a:ext uri="{28A0092B-C50C-407E-A947-70E740481C1C}">
                    <a14:useLocalDpi xmlns:a14="http://schemas.microsoft.com/office/drawing/2010/main" xmlns="" val="0"/>
                  </a:ext>
                </a:extLst>
              </a:blip>
              <a:srcRect/>
              <a:stretch>
                <a:fillRect/>
              </a:stretch>
            </p:blipFill>
            <p:spPr bwMode="auto">
              <a:xfrm>
                <a:off x="3779838" y="1849438"/>
                <a:ext cx="927100" cy="9271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30" name="Rectángulo 2"/>
              <p:cNvSpPr/>
              <p:nvPr/>
            </p:nvSpPr>
            <p:spPr>
              <a:xfrm>
                <a:off x="5867400" y="3830638"/>
                <a:ext cx="792163" cy="739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CO" sz="1600"/>
              </a:p>
            </p:txBody>
          </p:sp>
          <p:sp>
            <p:nvSpPr>
              <p:cNvPr id="31" name="Rectángulo 3"/>
              <p:cNvSpPr/>
              <p:nvPr/>
            </p:nvSpPr>
            <p:spPr>
              <a:xfrm>
                <a:off x="6083300" y="4519613"/>
                <a:ext cx="576263" cy="133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CO" sz="1600"/>
              </a:p>
            </p:txBody>
          </p:sp>
          <p:sp>
            <p:nvSpPr>
              <p:cNvPr id="32" name="Rectángulo 5"/>
              <p:cNvSpPr/>
              <p:nvPr/>
            </p:nvSpPr>
            <p:spPr>
              <a:xfrm>
                <a:off x="5867400" y="4437063"/>
                <a:ext cx="215900" cy="920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CO" sz="1600"/>
              </a:p>
            </p:txBody>
          </p:sp>
          <p:sp>
            <p:nvSpPr>
              <p:cNvPr id="33" name="Rectángulo 20"/>
              <p:cNvSpPr/>
              <p:nvPr/>
            </p:nvSpPr>
            <p:spPr>
              <a:xfrm>
                <a:off x="6083300" y="3429000"/>
                <a:ext cx="792163" cy="504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CO" sz="1600"/>
              </a:p>
            </p:txBody>
          </p:sp>
          <p:pic>
            <p:nvPicPr>
              <p:cNvPr id="34" name="Imagen 21"/>
              <p:cNvPicPr>
                <a:picLocks noChangeAspect="1"/>
              </p:cNvPicPr>
              <p:nvPr/>
            </p:nvPicPr>
            <p:blipFill>
              <a:blip r:embed="rId4" cstate="email">
                <a:extLst>
                  <a:ext uri="{28A0092B-C50C-407E-A947-70E740481C1C}">
                    <a14:useLocalDpi xmlns:a14="http://schemas.microsoft.com/office/drawing/2010/main" xmlns="" val="0"/>
                  </a:ext>
                </a:extLst>
              </a:blip>
              <a:srcRect/>
              <a:stretch>
                <a:fillRect/>
              </a:stretch>
            </p:blipFill>
            <p:spPr bwMode="auto">
              <a:xfrm>
                <a:off x="6049963" y="3748088"/>
                <a:ext cx="658812" cy="631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37" name="36 Rectángulo"/>
            <p:cNvSpPr/>
            <p:nvPr/>
          </p:nvSpPr>
          <p:spPr>
            <a:xfrm>
              <a:off x="2051720" y="2205038"/>
              <a:ext cx="6048672" cy="361554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sp>
        <p:nvSpPr>
          <p:cNvPr id="39" name="Text Box 1"/>
          <p:cNvSpPr txBox="1">
            <a:spLocks noChangeArrowheads="1"/>
          </p:cNvSpPr>
          <p:nvPr/>
        </p:nvSpPr>
        <p:spPr bwMode="auto">
          <a:xfrm>
            <a:off x="1683022" y="504953"/>
            <a:ext cx="5255815" cy="792088"/>
          </a:xfrm>
          <a:prstGeom prst="rect">
            <a:avLst/>
          </a:prstGeom>
          <a:noFill/>
          <a:ln w="9525">
            <a:noFill/>
            <a:round/>
            <a:headEnd/>
            <a:tailEnd/>
          </a:ln>
        </p:spPr>
        <p:txBody>
          <a:bodyPr lIns="90000" tIns="46800" rIns="90000" bIns="46800" anchor="ctr"/>
          <a:lstStyle/>
          <a:p>
            <a:pPr>
              <a:buFont typeface="Tahoma" pitchFamily="34"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s-CO" b="1" dirty="0" smtClean="0">
                <a:latin typeface="Arial Black" pitchFamily="34" charset="0"/>
                <a:ea typeface="Tahoma" pitchFamily="34" charset="0"/>
                <a:cs typeface="Calibri" pitchFamily="34" charset="0"/>
              </a:rPr>
              <a:t>Gestión de la Información Técnica</a:t>
            </a:r>
          </a:p>
          <a:p>
            <a:pPr>
              <a:buFont typeface="Tahoma" pitchFamily="34"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s-CO" i="1" dirty="0" smtClean="0">
                <a:latin typeface="Arial" pitchFamily="34" charset="0"/>
                <a:ea typeface="Tahoma" pitchFamily="34" charset="0"/>
                <a:cs typeface="Arial" pitchFamily="34" charset="0"/>
              </a:rPr>
              <a:t>Proyectos 2014</a:t>
            </a:r>
          </a:p>
        </p:txBody>
      </p:sp>
    </p:spTree>
    <p:extLst>
      <p:ext uri="{BB962C8B-B14F-4D97-AF65-F5344CB8AC3E}">
        <p14:creationId xmlns:p14="http://schemas.microsoft.com/office/powerpoint/2010/main" xmlns="" val="187476712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Rectángulo"/>
          <p:cNvSpPr/>
          <p:nvPr/>
        </p:nvSpPr>
        <p:spPr>
          <a:xfrm>
            <a:off x="467544" y="5445223"/>
            <a:ext cx="3960440" cy="13812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3" name="7171 Imagen"/>
          <p:cNvPicPr>
            <a:picLocks noChangeAspect="1"/>
          </p:cNvPicPr>
          <p:nvPr/>
        </p:nvPicPr>
        <p:blipFill>
          <a:blip r:embed="rId2" cstate="email">
            <a:extLst>
              <a:ext uri="{28A0092B-C50C-407E-A947-70E740481C1C}">
                <a14:useLocalDpi xmlns:a14="http://schemas.microsoft.com/office/drawing/2010/main" xmlns="" val="0"/>
              </a:ext>
            </a:extLst>
          </a:blip>
          <a:srcRect/>
          <a:stretch>
            <a:fillRect/>
          </a:stretch>
        </p:blipFill>
        <p:spPr bwMode="auto">
          <a:xfrm>
            <a:off x="883226" y="1268760"/>
            <a:ext cx="4294623" cy="555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 name="Grupo 1"/>
          <p:cNvGrpSpPr>
            <a:grpSpLocks/>
          </p:cNvGrpSpPr>
          <p:nvPr/>
        </p:nvGrpSpPr>
        <p:grpSpPr bwMode="auto">
          <a:xfrm>
            <a:off x="5508104" y="2348880"/>
            <a:ext cx="3240359" cy="2887910"/>
            <a:chOff x="5651500" y="2268538"/>
            <a:chExt cx="2952750" cy="2455862"/>
          </a:xfrm>
        </p:grpSpPr>
        <p:pic>
          <p:nvPicPr>
            <p:cNvPr id="5" name="Picture 2"/>
            <p:cNvPicPr>
              <a:picLocks noChangeAspect="1" noChangeArrowheads="1"/>
            </p:cNvPicPr>
            <p:nvPr/>
          </p:nvPicPr>
          <p:blipFill>
            <a:blip r:embed="rId3" cstate="email">
              <a:extLst>
                <a:ext uri="{28A0092B-C50C-407E-A947-70E740481C1C}">
                  <a14:useLocalDpi xmlns:a14="http://schemas.microsoft.com/office/drawing/2010/main" xmlns="" val="0"/>
                </a:ext>
              </a:extLst>
            </a:blip>
            <a:srcRect/>
            <a:stretch>
              <a:fillRect/>
            </a:stretch>
          </p:blipFill>
          <p:spPr bwMode="auto">
            <a:xfrm>
              <a:off x="5661025" y="2268538"/>
              <a:ext cx="2943225" cy="2320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5 Bisel"/>
            <p:cNvSpPr/>
            <p:nvPr/>
          </p:nvSpPr>
          <p:spPr>
            <a:xfrm>
              <a:off x="5651500" y="2268538"/>
              <a:ext cx="2952750" cy="2455862"/>
            </a:xfrm>
            <a:prstGeom prst="bevel">
              <a:avLst>
                <a:gd name="adj"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s-CO"/>
            </a:p>
          </p:txBody>
        </p:sp>
      </p:grpSp>
      <p:sp>
        <p:nvSpPr>
          <p:cNvPr id="9" name="Text Box 1"/>
          <p:cNvSpPr txBox="1">
            <a:spLocks noChangeArrowheads="1"/>
          </p:cNvSpPr>
          <p:nvPr/>
        </p:nvSpPr>
        <p:spPr bwMode="auto">
          <a:xfrm>
            <a:off x="1683022" y="504953"/>
            <a:ext cx="5255815" cy="792088"/>
          </a:xfrm>
          <a:prstGeom prst="rect">
            <a:avLst/>
          </a:prstGeom>
          <a:noFill/>
          <a:ln w="9525">
            <a:noFill/>
            <a:round/>
            <a:headEnd/>
            <a:tailEnd/>
          </a:ln>
        </p:spPr>
        <p:txBody>
          <a:bodyPr lIns="90000" tIns="46800" rIns="90000" bIns="46800" anchor="ctr"/>
          <a:lstStyle/>
          <a:p>
            <a:pPr>
              <a:buFont typeface="Tahoma" pitchFamily="34"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s-CO" b="1" dirty="0" smtClean="0">
                <a:latin typeface="Arial Black" pitchFamily="34" charset="0"/>
                <a:ea typeface="Tahoma" pitchFamily="34" charset="0"/>
                <a:cs typeface="Calibri" pitchFamily="34" charset="0"/>
              </a:rPr>
              <a:t>Gestión del Conocimiento</a:t>
            </a:r>
          </a:p>
          <a:p>
            <a:pPr>
              <a:buFont typeface="Tahoma" pitchFamily="34"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s-CO" i="1" dirty="0" smtClean="0">
                <a:latin typeface="Arial" pitchFamily="34" charset="0"/>
                <a:ea typeface="Tahoma" pitchFamily="34" charset="0"/>
                <a:cs typeface="Arial" pitchFamily="34" charset="0"/>
              </a:rPr>
              <a:t>Proyectos 2014</a:t>
            </a:r>
          </a:p>
        </p:txBody>
      </p:sp>
      <p:sp>
        <p:nvSpPr>
          <p:cNvPr id="10" name="4 Marcador de número de diapositiva"/>
          <p:cNvSpPr txBox="1">
            <a:spLocks/>
          </p:cNvSpPr>
          <p:nvPr/>
        </p:nvSpPr>
        <p:spPr bwMode="auto">
          <a:xfrm>
            <a:off x="4328544" y="6462095"/>
            <a:ext cx="471487" cy="4000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s-CO"/>
            </a:defPPr>
            <a:lvl1pPr marL="0" algn="r" defTabSz="914400" rtl="0" eaLnBrk="1" latinLnBrk="0" hangingPunct="1">
              <a:defRPr sz="1200" kern="1200">
                <a:solidFill>
                  <a:schemeClr val="tx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fld id="{1E488807-1918-4C23-BCA5-A5E06F4BEA6B}" type="slidenum">
              <a:rPr lang="es-ES" altLang="en-US" smtClean="0">
                <a:solidFill>
                  <a:srgbClr val="000000"/>
                </a:solidFill>
              </a:rPr>
              <a:pPr algn="ctr">
                <a:defRPr/>
              </a:pPr>
              <a:t>24</a:t>
            </a:fld>
            <a:endParaRPr lang="es-ES" altLang="en-US" dirty="0" smtClean="0">
              <a:solidFill>
                <a:srgbClr val="000000"/>
              </a:solidFill>
            </a:endParaRPr>
          </a:p>
        </p:txBody>
      </p:sp>
    </p:spTree>
    <p:extLst>
      <p:ext uri="{BB962C8B-B14F-4D97-AF65-F5344CB8AC3E}">
        <p14:creationId xmlns:p14="http://schemas.microsoft.com/office/powerpoint/2010/main" xmlns="" val="118014589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4 Marcador de número de diapositiva"/>
          <p:cNvSpPr txBox="1">
            <a:spLocks/>
          </p:cNvSpPr>
          <p:nvPr/>
        </p:nvSpPr>
        <p:spPr bwMode="auto">
          <a:xfrm>
            <a:off x="4328544" y="6462095"/>
            <a:ext cx="471487" cy="4000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s-CO"/>
            </a:defPPr>
            <a:lvl1pPr marL="0" algn="r" defTabSz="914400" rtl="0" eaLnBrk="1" latinLnBrk="0" hangingPunct="1">
              <a:defRPr sz="1200" kern="1200">
                <a:solidFill>
                  <a:schemeClr val="tx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fld id="{1E488807-1918-4C23-BCA5-A5E06F4BEA6B}" type="slidenum">
              <a:rPr lang="es-ES" altLang="en-US" smtClean="0">
                <a:solidFill>
                  <a:srgbClr val="000000"/>
                </a:solidFill>
              </a:rPr>
              <a:pPr algn="ctr">
                <a:defRPr/>
              </a:pPr>
              <a:t>25</a:t>
            </a:fld>
            <a:endParaRPr lang="es-ES" altLang="en-US" dirty="0" smtClean="0">
              <a:solidFill>
                <a:srgbClr val="000000"/>
              </a:solidFill>
            </a:endParaRPr>
          </a:p>
        </p:txBody>
      </p:sp>
      <p:sp>
        <p:nvSpPr>
          <p:cNvPr id="3" name="2 Rectángulo"/>
          <p:cNvSpPr/>
          <p:nvPr/>
        </p:nvSpPr>
        <p:spPr>
          <a:xfrm>
            <a:off x="539552" y="2280062"/>
            <a:ext cx="2880320" cy="3093154"/>
          </a:xfrm>
          <a:prstGeom prst="rect">
            <a:avLst/>
          </a:prstGeom>
        </p:spPr>
        <p:txBody>
          <a:bodyPr wrap="square">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s-CO" sz="1500" b="0" i="0" u="none" strike="noStrike" kern="0" cap="none" spc="0" normalizeH="0" baseline="0" noProof="0" dirty="0">
                <a:ln>
                  <a:noFill/>
                </a:ln>
                <a:solidFill>
                  <a:sysClr val="windowText" lastClr="000000"/>
                </a:solidFill>
                <a:effectLst/>
                <a:uLnTx/>
                <a:uFillTx/>
                <a:latin typeface="Calibri" pitchFamily="34" charset="0"/>
                <a:ea typeface="Tahoma" pitchFamily="34" charset="0"/>
                <a:cs typeface="Calibri" pitchFamily="34" charset="0"/>
              </a:rPr>
              <a:t>Aquellos estudios que se realizan </a:t>
            </a:r>
            <a:r>
              <a:rPr kumimoji="0" lang="es-CO" sz="1500" b="1" i="0" u="none" strike="noStrike" kern="0" cap="none" spc="0" normalizeH="0" baseline="0" noProof="0" dirty="0">
                <a:ln>
                  <a:noFill/>
                </a:ln>
                <a:solidFill>
                  <a:sysClr val="windowText" lastClr="000000"/>
                </a:solidFill>
                <a:effectLst/>
                <a:uLnTx/>
                <a:uFillTx/>
                <a:latin typeface="Calibri" pitchFamily="34" charset="0"/>
                <a:ea typeface="Tahoma" pitchFamily="34" charset="0"/>
                <a:cs typeface="Calibri" pitchFamily="34" charset="0"/>
              </a:rPr>
              <a:t>sin </a:t>
            </a:r>
            <a:r>
              <a:rPr kumimoji="0" lang="es-CO" sz="1500" i="0" u="none" strike="noStrike" kern="0" cap="none" spc="0" normalizeH="0" baseline="0" noProof="0" dirty="0">
                <a:ln>
                  <a:noFill/>
                </a:ln>
                <a:solidFill>
                  <a:sysClr val="windowText" lastClr="000000"/>
                </a:solidFill>
                <a:effectLst/>
                <a:uLnTx/>
                <a:uFillTx/>
                <a:latin typeface="Calibri" pitchFamily="34" charset="0"/>
                <a:ea typeface="Tahoma" pitchFamily="34" charset="0"/>
                <a:cs typeface="Calibri" pitchFamily="34" charset="0"/>
              </a:rPr>
              <a:t>tener contacto </a:t>
            </a:r>
            <a:r>
              <a:rPr kumimoji="0" lang="es-CO" sz="1500" b="1" i="0" u="none" strike="noStrike" kern="0" cap="none" spc="0" normalizeH="0" baseline="0" noProof="0" dirty="0">
                <a:ln>
                  <a:noFill/>
                </a:ln>
                <a:solidFill>
                  <a:sysClr val="windowText" lastClr="000000"/>
                </a:solidFill>
                <a:effectLst/>
                <a:uLnTx/>
                <a:uFillTx/>
                <a:latin typeface="Calibri" pitchFamily="34" charset="0"/>
                <a:ea typeface="Tahoma" pitchFamily="34" charset="0"/>
                <a:cs typeface="Calibri" pitchFamily="34" charset="0"/>
              </a:rPr>
              <a:t>directo </a:t>
            </a:r>
            <a:r>
              <a:rPr kumimoji="0" lang="es-CO" sz="1500" i="0" u="none" strike="noStrike" kern="0" cap="none" spc="0" normalizeH="0" baseline="0" noProof="0" dirty="0">
                <a:ln>
                  <a:noFill/>
                </a:ln>
                <a:solidFill>
                  <a:sysClr val="windowText" lastClr="000000"/>
                </a:solidFill>
                <a:effectLst/>
                <a:uLnTx/>
                <a:uFillTx/>
                <a:latin typeface="Calibri" pitchFamily="34" charset="0"/>
                <a:ea typeface="Tahoma" pitchFamily="34" charset="0"/>
                <a:cs typeface="Calibri" pitchFamily="34" charset="0"/>
              </a:rPr>
              <a:t>con la superficie terrestre, </a:t>
            </a:r>
            <a:r>
              <a:rPr kumimoji="0" lang="es-CO" sz="1500" b="0" i="0" u="none" strike="noStrike" kern="0" cap="none" spc="0" normalizeH="0" baseline="0" noProof="0" dirty="0">
                <a:ln>
                  <a:noFill/>
                </a:ln>
                <a:solidFill>
                  <a:sysClr val="windowText" lastClr="000000"/>
                </a:solidFill>
                <a:effectLst/>
                <a:uLnTx/>
                <a:uFillTx/>
                <a:latin typeface="Calibri" pitchFamily="34" charset="0"/>
                <a:ea typeface="Tahoma" pitchFamily="34" charset="0"/>
                <a:cs typeface="Calibri" pitchFamily="34" charset="0"/>
              </a:rPr>
              <a:t>la superficie del mar o el fondo marino. </a:t>
            </a: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es-CO" sz="1500" b="0" i="0" u="none" strike="noStrike" kern="0" cap="none" spc="0" normalizeH="0" baseline="0" noProof="0" dirty="0">
              <a:ln>
                <a:noFill/>
              </a:ln>
              <a:solidFill>
                <a:sysClr val="windowText" lastClr="000000"/>
              </a:solidFill>
              <a:effectLst/>
              <a:uLnTx/>
              <a:uFillTx/>
              <a:latin typeface="Calibri" pitchFamily="34" charset="0"/>
              <a:ea typeface="Tahoma" pitchFamily="34" charset="0"/>
              <a:cs typeface="Calibri" pitchFamily="34" charset="0"/>
            </a:endParaRPr>
          </a:p>
          <a:p>
            <a:pPr marL="0" marR="0" lvl="0" indent="0" algn="just" defTabSz="914400" eaLnBrk="1" fontAlgn="auto" latinLnBrk="0" hangingPunct="1">
              <a:lnSpc>
                <a:spcPct val="100000"/>
              </a:lnSpc>
              <a:spcBef>
                <a:spcPts val="0"/>
              </a:spcBef>
              <a:spcAft>
                <a:spcPts val="0"/>
              </a:spcAft>
              <a:buClrTx/>
              <a:buSzTx/>
              <a:buFontTx/>
              <a:buNone/>
              <a:tabLst/>
              <a:defRPr/>
            </a:pPr>
            <a:r>
              <a:rPr kumimoji="0" lang="es-CO" sz="1500" b="0" i="0" u="none" strike="noStrike" kern="0" cap="none" spc="0" normalizeH="0" baseline="0" noProof="0" dirty="0">
                <a:ln>
                  <a:noFill/>
                </a:ln>
                <a:solidFill>
                  <a:sysClr val="windowText" lastClr="000000"/>
                </a:solidFill>
                <a:effectLst/>
                <a:uLnTx/>
                <a:uFillTx/>
                <a:latin typeface="Calibri" pitchFamily="34" charset="0"/>
                <a:ea typeface="Tahoma" pitchFamily="34" charset="0"/>
                <a:cs typeface="Calibri" pitchFamily="34" charset="0"/>
              </a:rPr>
              <a:t>Incluyen todas las técnicas geofísicas aerotransportadas (magnetometría, gravimetría), y la adquisición e interpretación de imágenes de satélite y radar, fotografías aéreas y las obtenidas a partir de métodos acústicos en regiones </a:t>
            </a:r>
            <a:r>
              <a:rPr kumimoji="0" lang="es-CO" sz="1500" b="0" i="0" u="none" strike="noStrike" kern="0" cap="none" spc="0" normalizeH="0" baseline="0" noProof="0" dirty="0" smtClean="0">
                <a:ln>
                  <a:noFill/>
                </a:ln>
                <a:solidFill>
                  <a:sysClr val="windowText" lastClr="000000"/>
                </a:solidFill>
                <a:effectLst/>
                <a:uLnTx/>
                <a:uFillTx/>
                <a:latin typeface="Calibri" pitchFamily="34" charset="0"/>
                <a:ea typeface="Tahoma" pitchFamily="34" charset="0"/>
                <a:cs typeface="Calibri" pitchFamily="34" charset="0"/>
              </a:rPr>
              <a:t>costa-afuera.</a:t>
            </a:r>
            <a:endParaRPr kumimoji="0" lang="es-CO" sz="1500" b="0" i="0" u="none" strike="noStrike" kern="0" cap="none" spc="0" normalizeH="0" baseline="0" noProof="0" dirty="0">
              <a:ln>
                <a:noFill/>
              </a:ln>
              <a:solidFill>
                <a:sysClr val="windowText" lastClr="000000"/>
              </a:solidFill>
              <a:effectLst/>
              <a:uLnTx/>
              <a:uFillTx/>
              <a:latin typeface="Calibri" pitchFamily="34" charset="0"/>
              <a:ea typeface="Tahoma" pitchFamily="34" charset="0"/>
              <a:cs typeface="Calibri" pitchFamily="34" charset="0"/>
            </a:endParaRPr>
          </a:p>
        </p:txBody>
      </p:sp>
      <p:sp>
        <p:nvSpPr>
          <p:cNvPr id="4" name="Text Box 3"/>
          <p:cNvSpPr txBox="1">
            <a:spLocks noChangeArrowheads="1"/>
          </p:cNvSpPr>
          <p:nvPr/>
        </p:nvSpPr>
        <p:spPr bwMode="auto">
          <a:xfrm>
            <a:off x="971600" y="1484784"/>
            <a:ext cx="1944300" cy="584775"/>
          </a:xfrm>
          <a:prstGeom prst="rect">
            <a:avLst/>
          </a:prstGeom>
          <a:noFill/>
          <a:ln w="9525">
            <a:noFill/>
            <a:miter lim="800000"/>
            <a:headEnd/>
            <a:tailEnd/>
          </a:ln>
        </p:spPr>
        <p:txBody>
          <a:bodyPr wrap="square">
            <a:spAutoFit/>
          </a:bodyPr>
          <a:lstStyle/>
          <a:p>
            <a:pPr algn="ctr"/>
            <a:r>
              <a:rPr lang="es-CO" sz="1600" b="1" dirty="0" smtClean="0">
                <a:solidFill>
                  <a:srgbClr val="000000"/>
                </a:solidFill>
                <a:latin typeface="Calibri" pitchFamily="34" charset="0"/>
                <a:ea typeface="Tahoma" pitchFamily="34" charset="0"/>
                <a:cs typeface="Calibri" pitchFamily="34" charset="0"/>
              </a:rPr>
              <a:t>Herramientas </a:t>
            </a:r>
          </a:p>
          <a:p>
            <a:pPr algn="ctr"/>
            <a:r>
              <a:rPr lang="es-CO" sz="1600" b="1" dirty="0" smtClean="0">
                <a:solidFill>
                  <a:srgbClr val="000000"/>
                </a:solidFill>
                <a:latin typeface="Calibri" pitchFamily="34" charset="0"/>
                <a:ea typeface="Tahoma" pitchFamily="34" charset="0"/>
                <a:cs typeface="Calibri" pitchFamily="34" charset="0"/>
              </a:rPr>
              <a:t>Aero-Geofísicas.</a:t>
            </a:r>
          </a:p>
        </p:txBody>
      </p:sp>
      <p:pic>
        <p:nvPicPr>
          <p:cNvPr id="5" name="4 Imagen"/>
          <p:cNvPicPr>
            <a:picLocks noChangeAspect="1"/>
          </p:cNvPicPr>
          <p:nvPr/>
        </p:nvPicPr>
        <p:blipFill>
          <a:blip r:embed="rId2" cstate="email">
            <a:extLst>
              <a:ext uri="{28A0092B-C50C-407E-A947-70E740481C1C}">
                <a14:useLocalDpi xmlns:a14="http://schemas.microsoft.com/office/drawing/2010/main" xmlns=""/>
              </a:ext>
            </a:extLst>
          </a:blip>
          <a:srcRect t="4622"/>
          <a:stretch>
            <a:fillRect/>
          </a:stretch>
        </p:blipFill>
        <p:spPr>
          <a:xfrm>
            <a:off x="3635896" y="1340768"/>
            <a:ext cx="5504808" cy="4968552"/>
          </a:xfrm>
          <a:prstGeom prst="rect">
            <a:avLst/>
          </a:prstGeom>
        </p:spPr>
      </p:pic>
      <p:graphicFrame>
        <p:nvGraphicFramePr>
          <p:cNvPr id="6" name="80 Diagrama"/>
          <p:cNvGraphicFramePr/>
          <p:nvPr>
            <p:extLst/>
          </p:nvPr>
        </p:nvGraphicFramePr>
        <p:xfrm>
          <a:off x="395536" y="5508848"/>
          <a:ext cx="3705877" cy="5760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 Box 1"/>
          <p:cNvSpPr txBox="1">
            <a:spLocks noChangeArrowheads="1"/>
          </p:cNvSpPr>
          <p:nvPr/>
        </p:nvSpPr>
        <p:spPr bwMode="auto">
          <a:xfrm>
            <a:off x="1683022" y="144913"/>
            <a:ext cx="5255815" cy="792088"/>
          </a:xfrm>
          <a:prstGeom prst="rect">
            <a:avLst/>
          </a:prstGeom>
          <a:noFill/>
          <a:ln w="9525">
            <a:noFill/>
            <a:round/>
            <a:headEnd/>
            <a:tailEnd/>
          </a:ln>
        </p:spPr>
        <p:txBody>
          <a:bodyPr lIns="90000" tIns="46800" rIns="90000" bIns="46800" anchor="ctr"/>
          <a:lstStyle/>
          <a:p>
            <a:pPr>
              <a:buFont typeface="Tahoma" pitchFamily="34"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s-CO" b="1" dirty="0" smtClean="0">
                <a:latin typeface="Arial Black" pitchFamily="34" charset="0"/>
                <a:ea typeface="Tahoma" pitchFamily="34" charset="0"/>
                <a:cs typeface="Calibri" pitchFamily="34" charset="0"/>
              </a:rPr>
              <a:t>Métodos Remotos</a:t>
            </a:r>
          </a:p>
        </p:txBody>
      </p:sp>
    </p:spTree>
    <p:extLst>
      <p:ext uri="{BB962C8B-B14F-4D97-AF65-F5344CB8AC3E}">
        <p14:creationId xmlns:p14="http://schemas.microsoft.com/office/powerpoint/2010/main" xmlns="" val="9807934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4 Marcador de número de diapositiva"/>
          <p:cNvSpPr txBox="1">
            <a:spLocks/>
          </p:cNvSpPr>
          <p:nvPr/>
        </p:nvSpPr>
        <p:spPr bwMode="auto">
          <a:xfrm>
            <a:off x="4328544" y="6462095"/>
            <a:ext cx="471487" cy="4000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s-CO"/>
            </a:defPPr>
            <a:lvl1pPr marL="0" algn="r" defTabSz="914400" rtl="0" eaLnBrk="1" latinLnBrk="0" hangingPunct="1">
              <a:defRPr sz="1200" kern="1200">
                <a:solidFill>
                  <a:schemeClr val="tx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fld id="{1E488807-1918-4C23-BCA5-A5E06F4BEA6B}" type="slidenum">
              <a:rPr lang="es-ES" altLang="en-US" smtClean="0">
                <a:solidFill>
                  <a:srgbClr val="000000"/>
                </a:solidFill>
              </a:rPr>
              <a:pPr algn="ctr">
                <a:defRPr/>
              </a:pPr>
              <a:t>26</a:t>
            </a:fld>
            <a:endParaRPr lang="es-ES" altLang="en-US" dirty="0" smtClean="0">
              <a:solidFill>
                <a:srgbClr val="000000"/>
              </a:solidFill>
            </a:endParaRPr>
          </a:p>
        </p:txBody>
      </p:sp>
      <p:sp>
        <p:nvSpPr>
          <p:cNvPr id="3" name="Rectangle 2"/>
          <p:cNvSpPr>
            <a:spLocks noChangeArrowheads="1"/>
          </p:cNvSpPr>
          <p:nvPr/>
        </p:nvSpPr>
        <p:spPr bwMode="auto">
          <a:xfrm>
            <a:off x="827584" y="1491749"/>
            <a:ext cx="8496944" cy="2585323"/>
          </a:xfrm>
          <a:prstGeom prst="rect">
            <a:avLst/>
          </a:prstGeom>
          <a:noFill/>
          <a:ln w="9525" algn="ctr">
            <a:noFill/>
            <a:miter lim="800000"/>
            <a:headEnd/>
            <a:tailEnd/>
          </a:ln>
        </p:spPr>
        <p:txBody>
          <a:bodyPr wrap="square">
            <a:spAutoFit/>
          </a:bodyPr>
          <a:lstStyle/>
          <a:p>
            <a:pPr marL="268288" lvl="4" indent="-268288" algn="just">
              <a:buSzPct val="110000"/>
              <a:buFont typeface="Arial" pitchFamily="34" charset="0"/>
              <a:buChar char="•"/>
              <a:tabLst>
                <a:tab pos="0" algn="l"/>
              </a:tabLst>
              <a:defRPr/>
            </a:pPr>
            <a:r>
              <a:rPr lang="es-CO" dirty="0" smtClean="0">
                <a:latin typeface="Calibri" pitchFamily="34" charset="0"/>
                <a:ea typeface="Tahoma" pitchFamily="34" charset="0"/>
                <a:cs typeface="Calibri" pitchFamily="34" charset="0"/>
              </a:rPr>
              <a:t>Adquisición de Batimetría en el Pacifico Y Caribe -</a:t>
            </a:r>
          </a:p>
          <a:p>
            <a:pPr marL="0" lvl="5" algn="just">
              <a:buSzPct val="110000"/>
              <a:tabLst>
                <a:tab pos="0" algn="l"/>
              </a:tabLst>
              <a:defRPr/>
            </a:pPr>
            <a:endParaRPr lang="es-CO" dirty="0" smtClean="0">
              <a:latin typeface="Calibri" pitchFamily="34" charset="0"/>
              <a:ea typeface="Tahoma" pitchFamily="34" charset="0"/>
              <a:cs typeface="Calibri" pitchFamily="34" charset="0"/>
            </a:endParaRPr>
          </a:p>
          <a:p>
            <a:pPr marL="268288" lvl="5" indent="-268288" algn="just">
              <a:buSzPct val="110000"/>
              <a:buFont typeface="Arial" pitchFamily="34" charset="0"/>
              <a:buChar char="•"/>
              <a:tabLst>
                <a:tab pos="0" algn="l"/>
              </a:tabLst>
              <a:defRPr/>
            </a:pPr>
            <a:r>
              <a:rPr lang="es-CO" dirty="0" smtClean="0">
                <a:latin typeface="Calibri" pitchFamily="34" charset="0"/>
                <a:ea typeface="Tahoma" pitchFamily="34" charset="0"/>
                <a:cs typeface="Calibri" pitchFamily="34" charset="0"/>
              </a:rPr>
              <a:t>Adquisición y pre-procesamiento de información -</a:t>
            </a:r>
          </a:p>
          <a:p>
            <a:pPr marL="268288" lvl="5" indent="-268288" algn="just">
              <a:buSzPct val="110000"/>
              <a:tabLst>
                <a:tab pos="0" algn="l"/>
              </a:tabLst>
              <a:defRPr/>
            </a:pPr>
            <a:r>
              <a:rPr lang="es-CO" dirty="0" smtClean="0">
                <a:latin typeface="Calibri" pitchFamily="34" charset="0"/>
                <a:ea typeface="Tahoma" pitchFamily="34" charset="0"/>
                <a:cs typeface="Calibri" pitchFamily="34" charset="0"/>
              </a:rPr>
              <a:t>	     </a:t>
            </a:r>
            <a:r>
              <a:rPr lang="es-CO" dirty="0" err="1" smtClean="0">
                <a:latin typeface="Calibri" pitchFamily="34" charset="0"/>
                <a:ea typeface="Tahoma" pitchFamily="34" charset="0"/>
                <a:cs typeface="Calibri" pitchFamily="34" charset="0"/>
              </a:rPr>
              <a:t>aerogravimétrica</a:t>
            </a:r>
            <a:r>
              <a:rPr lang="es-CO" dirty="0" smtClean="0">
                <a:latin typeface="Calibri" pitchFamily="34" charset="0"/>
                <a:ea typeface="Tahoma" pitchFamily="34" charset="0"/>
                <a:cs typeface="Calibri" pitchFamily="34" charset="0"/>
              </a:rPr>
              <a:t> y </a:t>
            </a:r>
            <a:r>
              <a:rPr lang="es-CO" dirty="0" err="1" smtClean="0">
                <a:latin typeface="Calibri" pitchFamily="34" charset="0"/>
                <a:ea typeface="Tahoma" pitchFamily="34" charset="0"/>
                <a:cs typeface="Calibri" pitchFamily="34" charset="0"/>
              </a:rPr>
              <a:t>aeromagnetométrica</a:t>
            </a:r>
            <a:r>
              <a:rPr lang="es-CO" dirty="0" smtClean="0">
                <a:latin typeface="Calibri" pitchFamily="34" charset="0"/>
                <a:ea typeface="Tahoma" pitchFamily="34" charset="0"/>
                <a:cs typeface="Calibri" pitchFamily="34" charset="0"/>
              </a:rPr>
              <a:t> Cuencas SSJ y VIM</a:t>
            </a:r>
          </a:p>
          <a:p>
            <a:pPr marL="268288" lvl="5" indent="-268288" algn="just">
              <a:buSzPct val="110000"/>
              <a:tabLst>
                <a:tab pos="0" algn="l"/>
              </a:tabLst>
              <a:defRPr/>
            </a:pPr>
            <a:endParaRPr lang="es-CO" dirty="0">
              <a:latin typeface="Calibri" pitchFamily="34" charset="0"/>
              <a:ea typeface="Tahoma" pitchFamily="34" charset="0"/>
              <a:cs typeface="Calibri" pitchFamily="34" charset="0"/>
            </a:endParaRPr>
          </a:p>
          <a:p>
            <a:pPr marL="268288" lvl="4" indent="-268288" algn="just">
              <a:buSzPct val="110000"/>
              <a:buFont typeface="Arial" pitchFamily="34" charset="0"/>
              <a:buChar char="•"/>
              <a:tabLst>
                <a:tab pos="0" algn="l"/>
              </a:tabLst>
              <a:defRPr/>
            </a:pPr>
            <a:r>
              <a:rPr lang="es-CO" dirty="0" smtClean="0">
                <a:latin typeface="Calibri" pitchFamily="34" charset="0"/>
                <a:ea typeface="Tahoma" pitchFamily="34" charset="0"/>
                <a:cs typeface="Calibri" pitchFamily="34" charset="0"/>
              </a:rPr>
              <a:t>Aplicación </a:t>
            </a:r>
            <a:r>
              <a:rPr lang="es-CO" dirty="0">
                <a:latin typeface="Calibri" pitchFamily="34" charset="0"/>
                <a:ea typeface="Tahoma" pitchFamily="34" charset="0"/>
                <a:cs typeface="Calibri" pitchFamily="34" charset="0"/>
              </a:rPr>
              <a:t>de métodos remotos mediante la tecnología </a:t>
            </a:r>
          </a:p>
          <a:p>
            <a:pPr marL="268288" lvl="4" indent="-268288" algn="just">
              <a:buSzPct val="110000"/>
              <a:tabLst>
                <a:tab pos="0" algn="l"/>
              </a:tabLst>
              <a:defRPr/>
            </a:pPr>
            <a:r>
              <a:rPr lang="es-CO" dirty="0">
                <a:latin typeface="Calibri" pitchFamily="34" charset="0"/>
                <a:ea typeface="Tahoma" pitchFamily="34" charset="0"/>
                <a:cs typeface="Calibri" pitchFamily="34" charset="0"/>
              </a:rPr>
              <a:t>      Satelital de búsqueda de aceite y gas</a:t>
            </a:r>
          </a:p>
          <a:p>
            <a:pPr marL="268288" lvl="5" indent="-268288" algn="just">
              <a:buSzPct val="110000"/>
              <a:tabLst>
                <a:tab pos="0" algn="l"/>
              </a:tabLst>
              <a:defRPr/>
            </a:pPr>
            <a:endParaRPr lang="es-CO" dirty="0" smtClean="0">
              <a:latin typeface="Calibri" pitchFamily="34" charset="0"/>
              <a:ea typeface="Tahoma" pitchFamily="34" charset="0"/>
              <a:cs typeface="Calibri" pitchFamily="34" charset="0"/>
            </a:endParaRPr>
          </a:p>
          <a:p>
            <a:pPr marL="268288" lvl="5" indent="-268288" algn="just">
              <a:buSzPct val="110000"/>
              <a:buFont typeface="Arial" pitchFamily="34" charset="0"/>
              <a:buChar char="•"/>
              <a:tabLst>
                <a:tab pos="0" algn="l"/>
              </a:tabLst>
              <a:defRPr/>
            </a:pPr>
            <a:endParaRPr lang="es-CO" dirty="0" smtClean="0">
              <a:latin typeface="Calibri" pitchFamily="34" charset="0"/>
              <a:ea typeface="Tahoma" pitchFamily="34" charset="0"/>
              <a:cs typeface="Calibri" pitchFamily="34" charset="0"/>
            </a:endParaRPr>
          </a:p>
        </p:txBody>
      </p:sp>
      <p:sp>
        <p:nvSpPr>
          <p:cNvPr id="4" name="Rectangle 2"/>
          <p:cNvSpPr>
            <a:spLocks noChangeArrowheads="1"/>
          </p:cNvSpPr>
          <p:nvPr/>
        </p:nvSpPr>
        <p:spPr bwMode="auto">
          <a:xfrm>
            <a:off x="6588224" y="1419741"/>
            <a:ext cx="2304256" cy="2339102"/>
          </a:xfrm>
          <a:prstGeom prst="rect">
            <a:avLst/>
          </a:prstGeom>
          <a:noFill/>
          <a:ln w="9525" algn="ctr">
            <a:noFill/>
            <a:miter lim="800000"/>
            <a:headEnd/>
            <a:tailEnd/>
          </a:ln>
        </p:spPr>
        <p:txBody>
          <a:bodyPr wrap="square">
            <a:spAutoFit/>
          </a:bodyPr>
          <a:lstStyle/>
          <a:p>
            <a:pPr marL="268288" lvl="4" indent="-268288" algn="r">
              <a:buSzPct val="110000"/>
              <a:tabLst>
                <a:tab pos="0" algn="l"/>
              </a:tabLst>
              <a:defRPr/>
            </a:pPr>
            <a:r>
              <a:rPr lang="es-CO" dirty="0" smtClean="0">
                <a:latin typeface="+mj-lt"/>
                <a:ea typeface="Tahoma" pitchFamily="34" charset="0"/>
                <a:cs typeface="Tahoma" pitchFamily="34" charset="0"/>
              </a:rPr>
              <a:t>$ 17.939 millones</a:t>
            </a:r>
          </a:p>
          <a:p>
            <a:pPr marL="268288" lvl="4" indent="-268288" algn="r">
              <a:buSzPct val="110000"/>
              <a:tabLst>
                <a:tab pos="0" algn="l"/>
              </a:tabLst>
              <a:defRPr/>
            </a:pPr>
            <a:endParaRPr lang="es-CO" dirty="0" smtClean="0">
              <a:latin typeface="+mj-lt"/>
              <a:ea typeface="Tahoma" pitchFamily="34" charset="0"/>
              <a:cs typeface="Tahoma" pitchFamily="34" charset="0"/>
            </a:endParaRPr>
          </a:p>
          <a:p>
            <a:pPr marL="268288" lvl="4" indent="-268288" algn="r">
              <a:buSzPct val="110000"/>
              <a:tabLst>
                <a:tab pos="0" algn="l"/>
              </a:tabLst>
              <a:defRPr/>
            </a:pPr>
            <a:r>
              <a:rPr lang="es-CO" dirty="0" smtClean="0">
                <a:latin typeface="+mj-lt"/>
                <a:ea typeface="Tahoma" pitchFamily="34" charset="0"/>
                <a:cs typeface="Tahoma" pitchFamily="34" charset="0"/>
              </a:rPr>
              <a:t>$3.886 millones</a:t>
            </a:r>
          </a:p>
          <a:p>
            <a:pPr marL="268288" lvl="4" indent="-268288" algn="r">
              <a:buSzPct val="110000"/>
              <a:tabLst>
                <a:tab pos="0" algn="l"/>
              </a:tabLst>
              <a:defRPr/>
            </a:pPr>
            <a:endParaRPr lang="es-CO" dirty="0" smtClean="0">
              <a:latin typeface="+mj-lt"/>
              <a:ea typeface="Tahoma" pitchFamily="34" charset="0"/>
              <a:cs typeface="Tahoma" pitchFamily="34" charset="0"/>
            </a:endParaRPr>
          </a:p>
          <a:p>
            <a:pPr marL="268288" lvl="4" indent="-268288" algn="r">
              <a:buSzPct val="110000"/>
              <a:tabLst>
                <a:tab pos="0" algn="l"/>
              </a:tabLst>
              <a:defRPr/>
            </a:pPr>
            <a:endParaRPr lang="es-CO" sz="2000" dirty="0">
              <a:latin typeface="+mj-lt"/>
              <a:ea typeface="Tahoma" pitchFamily="34" charset="0"/>
              <a:cs typeface="Tahoma" pitchFamily="34" charset="0"/>
            </a:endParaRPr>
          </a:p>
          <a:p>
            <a:pPr marL="268288" lvl="4" indent="-268288" algn="r">
              <a:buSzPct val="110000"/>
              <a:tabLst>
                <a:tab pos="0" algn="l"/>
              </a:tabLst>
              <a:defRPr/>
            </a:pPr>
            <a:r>
              <a:rPr lang="es-CO" dirty="0">
                <a:ea typeface="Tahoma" pitchFamily="34" charset="0"/>
                <a:cs typeface="Tahoma" pitchFamily="34" charset="0"/>
              </a:rPr>
              <a:t>$19.872 millones</a:t>
            </a:r>
            <a:endParaRPr lang="es-CO" dirty="0" smtClean="0">
              <a:latin typeface="+mj-lt"/>
              <a:ea typeface="Tahoma" pitchFamily="34" charset="0"/>
              <a:cs typeface="Tahoma" pitchFamily="34" charset="0"/>
            </a:endParaRPr>
          </a:p>
          <a:p>
            <a:pPr marL="268288" lvl="4" indent="-268288" algn="r">
              <a:buSzPct val="110000"/>
              <a:tabLst>
                <a:tab pos="0" algn="l"/>
              </a:tabLst>
              <a:defRPr/>
            </a:pPr>
            <a:endParaRPr lang="es-CO" dirty="0" smtClean="0">
              <a:latin typeface="+mj-lt"/>
              <a:ea typeface="Tahoma" pitchFamily="34" charset="0"/>
              <a:cs typeface="Tahoma" pitchFamily="34" charset="0"/>
            </a:endParaRPr>
          </a:p>
          <a:p>
            <a:pPr marL="268288" lvl="4" indent="-268288" algn="r">
              <a:buSzPct val="110000"/>
              <a:buFont typeface="Arial" pitchFamily="34" charset="0"/>
              <a:buChar char="•"/>
              <a:tabLst>
                <a:tab pos="0" algn="l"/>
              </a:tabLst>
              <a:defRPr/>
            </a:pPr>
            <a:endParaRPr lang="es-CO" dirty="0" smtClean="0">
              <a:latin typeface="+mj-lt"/>
              <a:ea typeface="Tahoma" pitchFamily="34" charset="0"/>
              <a:cs typeface="Tahoma" pitchFamily="34" charset="0"/>
            </a:endParaRPr>
          </a:p>
        </p:txBody>
      </p:sp>
      <p:graphicFrame>
        <p:nvGraphicFramePr>
          <p:cNvPr id="8" name="80 Diagrama"/>
          <p:cNvGraphicFramePr/>
          <p:nvPr>
            <p:extLst>
              <p:ext uri="{D42A27DB-BD31-4B8C-83A1-F6EECF244321}">
                <p14:modId xmlns:p14="http://schemas.microsoft.com/office/powerpoint/2010/main" xmlns="" val="4024180205"/>
              </p:ext>
            </p:extLst>
          </p:nvPr>
        </p:nvGraphicFramePr>
        <p:xfrm>
          <a:off x="434075" y="5805264"/>
          <a:ext cx="3705877" cy="5760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xt Box 1"/>
          <p:cNvSpPr txBox="1">
            <a:spLocks noChangeArrowheads="1"/>
          </p:cNvSpPr>
          <p:nvPr/>
        </p:nvSpPr>
        <p:spPr bwMode="auto">
          <a:xfrm>
            <a:off x="1683022" y="504953"/>
            <a:ext cx="5255815" cy="792088"/>
          </a:xfrm>
          <a:prstGeom prst="rect">
            <a:avLst/>
          </a:prstGeom>
          <a:noFill/>
          <a:ln w="9525">
            <a:noFill/>
            <a:round/>
            <a:headEnd/>
            <a:tailEnd/>
          </a:ln>
        </p:spPr>
        <p:txBody>
          <a:bodyPr lIns="90000" tIns="46800" rIns="90000" bIns="46800" anchor="ctr"/>
          <a:lstStyle/>
          <a:p>
            <a:pPr>
              <a:buFont typeface="Tahoma" pitchFamily="34"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s-CO" b="1" dirty="0" smtClean="0">
                <a:latin typeface="Arial Black" pitchFamily="34" charset="0"/>
                <a:ea typeface="Tahoma" pitchFamily="34" charset="0"/>
                <a:cs typeface="Calibri" pitchFamily="34" charset="0"/>
              </a:rPr>
              <a:t>Métodos Remotos</a:t>
            </a:r>
          </a:p>
          <a:p>
            <a:pPr>
              <a:buFont typeface="Tahoma" pitchFamily="34"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s-CO" i="1" dirty="0" smtClean="0">
                <a:latin typeface="Arial" pitchFamily="34" charset="0"/>
                <a:ea typeface="Tahoma" pitchFamily="34" charset="0"/>
                <a:cs typeface="Arial" pitchFamily="34" charset="0"/>
              </a:rPr>
              <a:t>Proyectos 2014</a:t>
            </a:r>
          </a:p>
        </p:txBody>
      </p:sp>
      <p:pic>
        <p:nvPicPr>
          <p:cNvPr id="2050" name="Picture 2"/>
          <p:cNvPicPr>
            <a:picLocks noChangeAspect="1" noChangeArrowheads="1"/>
          </p:cNvPicPr>
          <p:nvPr/>
        </p:nvPicPr>
        <p:blipFill>
          <a:blip r:embed="rId7" cstate="email">
            <a:extLst>
              <a:ext uri="{28A0092B-C50C-407E-A947-70E740481C1C}">
                <a14:useLocalDpi xmlns:a14="http://schemas.microsoft.com/office/drawing/2010/main" xmlns="" val="0"/>
              </a:ext>
            </a:extLst>
          </a:blip>
          <a:srcRect/>
          <a:stretch>
            <a:fillRect/>
          </a:stretch>
        </p:blipFill>
        <p:spPr bwMode="auto">
          <a:xfrm>
            <a:off x="4800030" y="3501440"/>
            <a:ext cx="3372369" cy="308126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178837631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4 Marcador de número de diapositiva"/>
          <p:cNvSpPr txBox="1">
            <a:spLocks/>
          </p:cNvSpPr>
          <p:nvPr/>
        </p:nvSpPr>
        <p:spPr bwMode="auto">
          <a:xfrm>
            <a:off x="4328544" y="6462095"/>
            <a:ext cx="471487" cy="4000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s-CO"/>
            </a:defPPr>
            <a:lvl1pPr marL="0" algn="r" defTabSz="914400" rtl="0" eaLnBrk="1" latinLnBrk="0" hangingPunct="1">
              <a:defRPr sz="1200" kern="1200">
                <a:solidFill>
                  <a:schemeClr val="tx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fld id="{1E488807-1918-4C23-BCA5-A5E06F4BEA6B}" type="slidenum">
              <a:rPr lang="es-ES" altLang="en-US" smtClean="0">
                <a:solidFill>
                  <a:srgbClr val="000000"/>
                </a:solidFill>
              </a:rPr>
              <a:pPr algn="ctr">
                <a:defRPr/>
              </a:pPr>
              <a:t>27</a:t>
            </a:fld>
            <a:endParaRPr lang="es-ES" altLang="en-US" dirty="0" smtClean="0">
              <a:solidFill>
                <a:srgbClr val="000000"/>
              </a:solidFill>
            </a:endParaRPr>
          </a:p>
        </p:txBody>
      </p:sp>
      <p:sp>
        <p:nvSpPr>
          <p:cNvPr id="19" name="18 CuadroTexto"/>
          <p:cNvSpPr txBox="1"/>
          <p:nvPr/>
        </p:nvSpPr>
        <p:spPr>
          <a:xfrm>
            <a:off x="904181" y="1556792"/>
            <a:ext cx="3091755" cy="3539430"/>
          </a:xfrm>
          <a:prstGeom prst="rect">
            <a:avLst/>
          </a:prstGeom>
          <a:noFill/>
        </p:spPr>
        <p:txBody>
          <a:bodyPr wrap="square" rtlCol="0">
            <a:spAutoFit/>
          </a:bodyPr>
          <a:lstStyle/>
          <a:p>
            <a:pPr algn="just">
              <a:defRPr/>
            </a:pPr>
            <a:endParaRPr lang="es-CO" sz="1600" kern="0" dirty="0">
              <a:solidFill>
                <a:sysClr val="windowText" lastClr="000000"/>
              </a:solidFill>
              <a:latin typeface="Calibri" pitchFamily="34" charset="0"/>
              <a:ea typeface="Tahoma" pitchFamily="34" charset="0"/>
              <a:cs typeface="Calibri" pitchFamily="34" charset="0"/>
            </a:endParaRPr>
          </a:p>
          <a:p>
            <a:pPr algn="just">
              <a:defRPr/>
            </a:pPr>
            <a:r>
              <a:rPr lang="es-CO" sz="1600" kern="0" dirty="0">
                <a:solidFill>
                  <a:sysClr val="windowText" lastClr="000000"/>
                </a:solidFill>
                <a:latin typeface="Calibri" pitchFamily="34" charset="0"/>
                <a:ea typeface="Tahoma" pitchFamily="34" charset="0"/>
                <a:cs typeface="Calibri" pitchFamily="34" charset="0"/>
              </a:rPr>
              <a:t>Aquellos estudios que se </a:t>
            </a:r>
            <a:r>
              <a:rPr lang="es-CO" sz="1600" kern="0" dirty="0" smtClean="0">
                <a:solidFill>
                  <a:sysClr val="windowText" lastClr="000000"/>
                </a:solidFill>
                <a:latin typeface="Calibri" pitchFamily="34" charset="0"/>
                <a:ea typeface="Tahoma" pitchFamily="34" charset="0"/>
                <a:cs typeface="Calibri" pitchFamily="34" charset="0"/>
              </a:rPr>
              <a:t>realizan  </a:t>
            </a:r>
            <a:r>
              <a:rPr lang="es-CO" sz="1600" b="1" kern="0" dirty="0">
                <a:solidFill>
                  <a:sysClr val="windowText" lastClr="000000"/>
                </a:solidFill>
                <a:latin typeface="Calibri" pitchFamily="34" charset="0"/>
                <a:ea typeface="Tahoma" pitchFamily="34" charset="0"/>
                <a:cs typeface="Calibri" pitchFamily="34" charset="0"/>
              </a:rPr>
              <a:t>sobre</a:t>
            </a:r>
            <a:r>
              <a:rPr lang="es-CO" sz="1600" kern="0" dirty="0">
                <a:solidFill>
                  <a:sysClr val="windowText" lastClr="000000"/>
                </a:solidFill>
                <a:latin typeface="Calibri" pitchFamily="34" charset="0"/>
                <a:ea typeface="Tahoma" pitchFamily="34" charset="0"/>
                <a:cs typeface="Calibri" pitchFamily="34" charset="0"/>
              </a:rPr>
              <a:t> la superficie terrestre o </a:t>
            </a:r>
            <a:r>
              <a:rPr lang="es-CO" sz="1600" kern="0" dirty="0" smtClean="0">
                <a:solidFill>
                  <a:sysClr val="windowText" lastClr="000000"/>
                </a:solidFill>
                <a:latin typeface="Calibri" pitchFamily="34" charset="0"/>
                <a:ea typeface="Tahoma" pitchFamily="34" charset="0"/>
                <a:cs typeface="Calibri" pitchFamily="34" charset="0"/>
              </a:rPr>
              <a:t>en el océano </a:t>
            </a:r>
            <a:r>
              <a:rPr lang="es-CO" sz="1600" kern="0" dirty="0">
                <a:solidFill>
                  <a:sysClr val="windowText" lastClr="000000"/>
                </a:solidFill>
                <a:latin typeface="Calibri" pitchFamily="34" charset="0"/>
                <a:ea typeface="Tahoma" pitchFamily="34" charset="0"/>
                <a:cs typeface="Calibri" pitchFamily="34" charset="0"/>
              </a:rPr>
              <a:t>con el fin de </a:t>
            </a:r>
            <a:r>
              <a:rPr lang="es-CO" sz="1600" kern="0" dirty="0" smtClean="0">
                <a:solidFill>
                  <a:sysClr val="windowText" lastClr="000000"/>
                </a:solidFill>
                <a:latin typeface="Calibri" pitchFamily="34" charset="0"/>
                <a:ea typeface="Tahoma" pitchFamily="34" charset="0"/>
                <a:cs typeface="Calibri" pitchFamily="34" charset="0"/>
              </a:rPr>
              <a:t>obtener imágenes </a:t>
            </a:r>
            <a:r>
              <a:rPr lang="es-CO" sz="1600" kern="0" dirty="0">
                <a:solidFill>
                  <a:sysClr val="windowText" lastClr="000000"/>
                </a:solidFill>
                <a:latin typeface="Calibri" pitchFamily="34" charset="0"/>
                <a:ea typeface="Tahoma" pitchFamily="34" charset="0"/>
                <a:cs typeface="Calibri" pitchFamily="34" charset="0"/>
              </a:rPr>
              <a:t>del subsuelo </a:t>
            </a:r>
            <a:r>
              <a:rPr lang="es-CO" sz="1600" b="1" kern="0" dirty="0">
                <a:solidFill>
                  <a:sysClr val="windowText" lastClr="000000"/>
                </a:solidFill>
                <a:latin typeface="Calibri" pitchFamily="34" charset="0"/>
                <a:ea typeface="Tahoma" pitchFamily="34" charset="0"/>
                <a:cs typeface="Calibri" pitchFamily="34" charset="0"/>
              </a:rPr>
              <a:t>sin </a:t>
            </a:r>
            <a:r>
              <a:rPr lang="es-CO" sz="1600" b="1" kern="0" dirty="0" smtClean="0">
                <a:solidFill>
                  <a:sysClr val="windowText" lastClr="000000"/>
                </a:solidFill>
                <a:latin typeface="Calibri" pitchFamily="34" charset="0"/>
                <a:ea typeface="Tahoma" pitchFamily="34" charset="0"/>
                <a:cs typeface="Calibri" pitchFamily="34" charset="0"/>
              </a:rPr>
              <a:t>que exista contacto </a:t>
            </a:r>
            <a:r>
              <a:rPr lang="es-CO" sz="1600" b="1" kern="0" dirty="0">
                <a:solidFill>
                  <a:sysClr val="windowText" lastClr="000000"/>
                </a:solidFill>
                <a:latin typeface="Calibri" pitchFamily="34" charset="0"/>
                <a:ea typeface="Tahoma" pitchFamily="34" charset="0"/>
                <a:cs typeface="Calibri" pitchFamily="34" charset="0"/>
              </a:rPr>
              <a:t>directo con este</a:t>
            </a:r>
            <a:r>
              <a:rPr lang="es-CO" sz="1600" kern="0" dirty="0">
                <a:solidFill>
                  <a:sysClr val="windowText" lastClr="000000"/>
                </a:solidFill>
                <a:latin typeface="Calibri" pitchFamily="34" charset="0"/>
                <a:ea typeface="Tahoma" pitchFamily="34" charset="0"/>
                <a:cs typeface="Calibri" pitchFamily="34" charset="0"/>
              </a:rPr>
              <a:t>.</a:t>
            </a:r>
          </a:p>
          <a:p>
            <a:pPr algn="just">
              <a:defRPr/>
            </a:pPr>
            <a:endParaRPr lang="es-CO" sz="1600" kern="0" dirty="0" smtClean="0">
              <a:solidFill>
                <a:sysClr val="windowText" lastClr="000000"/>
              </a:solidFill>
              <a:latin typeface="Calibri" pitchFamily="34" charset="0"/>
              <a:ea typeface="Tahoma" pitchFamily="34" charset="0"/>
              <a:cs typeface="Calibri" pitchFamily="34" charset="0"/>
            </a:endParaRPr>
          </a:p>
          <a:p>
            <a:pPr algn="just">
              <a:defRPr/>
            </a:pPr>
            <a:endParaRPr lang="es-CO" sz="1600" kern="0" dirty="0">
              <a:solidFill>
                <a:sysClr val="windowText" lastClr="000000"/>
              </a:solidFill>
              <a:latin typeface="Calibri" pitchFamily="34" charset="0"/>
              <a:ea typeface="Tahoma" pitchFamily="34" charset="0"/>
              <a:cs typeface="Calibri" pitchFamily="34" charset="0"/>
            </a:endParaRPr>
          </a:p>
          <a:p>
            <a:pPr algn="just">
              <a:defRPr/>
            </a:pPr>
            <a:r>
              <a:rPr lang="es-CO" sz="1600" kern="0" dirty="0">
                <a:solidFill>
                  <a:sysClr val="windowText" lastClr="000000"/>
                </a:solidFill>
                <a:latin typeface="Calibri" pitchFamily="34" charset="0"/>
                <a:ea typeface="Tahoma" pitchFamily="34" charset="0"/>
                <a:cs typeface="Calibri" pitchFamily="34" charset="0"/>
              </a:rPr>
              <a:t>Adquisición y procesamiento </a:t>
            </a:r>
            <a:r>
              <a:rPr lang="es-CO" sz="1600" kern="0" dirty="0" smtClean="0">
                <a:solidFill>
                  <a:sysClr val="windowText" lastClr="000000"/>
                </a:solidFill>
                <a:latin typeface="Calibri" pitchFamily="34" charset="0"/>
                <a:ea typeface="Tahoma" pitchFamily="34" charset="0"/>
                <a:cs typeface="Calibri" pitchFamily="34" charset="0"/>
              </a:rPr>
              <a:t>de sísmica </a:t>
            </a:r>
            <a:r>
              <a:rPr lang="es-CO" sz="1600" kern="0" dirty="0">
                <a:solidFill>
                  <a:sysClr val="windowText" lastClr="000000"/>
                </a:solidFill>
                <a:latin typeface="Calibri" pitchFamily="34" charset="0"/>
                <a:ea typeface="Tahoma" pitchFamily="34" charset="0"/>
                <a:cs typeface="Calibri" pitchFamily="34" charset="0"/>
              </a:rPr>
              <a:t>2D y 3D (</a:t>
            </a:r>
            <a:r>
              <a:rPr lang="es-CO" sz="1600" i="1" kern="0" dirty="0" err="1">
                <a:solidFill>
                  <a:sysClr val="windowText" lastClr="000000"/>
                </a:solidFill>
                <a:latin typeface="Calibri" pitchFamily="34" charset="0"/>
                <a:ea typeface="Tahoma" pitchFamily="34" charset="0"/>
                <a:cs typeface="Calibri" pitchFamily="34" charset="0"/>
              </a:rPr>
              <a:t>onshore</a:t>
            </a:r>
            <a:r>
              <a:rPr lang="es-CO" sz="1600" kern="0" dirty="0">
                <a:solidFill>
                  <a:sysClr val="windowText" lastClr="000000"/>
                </a:solidFill>
                <a:latin typeface="Calibri" pitchFamily="34" charset="0"/>
                <a:ea typeface="Tahoma" pitchFamily="34" charset="0"/>
                <a:cs typeface="Calibri" pitchFamily="34" charset="0"/>
              </a:rPr>
              <a:t> y </a:t>
            </a:r>
            <a:r>
              <a:rPr lang="es-CO" sz="1600" i="1" kern="0" dirty="0">
                <a:solidFill>
                  <a:sysClr val="windowText" lastClr="000000"/>
                </a:solidFill>
                <a:latin typeface="Calibri" pitchFamily="34" charset="0"/>
                <a:ea typeface="Tahoma" pitchFamily="34" charset="0"/>
                <a:cs typeface="Calibri" pitchFamily="34" charset="0"/>
              </a:rPr>
              <a:t>offshore</a:t>
            </a:r>
            <a:r>
              <a:rPr lang="es-CO" sz="1600" kern="0" dirty="0" smtClean="0">
                <a:solidFill>
                  <a:sysClr val="windowText" lastClr="000000"/>
                </a:solidFill>
                <a:latin typeface="Calibri" pitchFamily="34" charset="0"/>
                <a:ea typeface="Tahoma" pitchFamily="34" charset="0"/>
                <a:cs typeface="Calibri" pitchFamily="34" charset="0"/>
              </a:rPr>
              <a:t>), reprocesamiento sísmico, </a:t>
            </a:r>
            <a:r>
              <a:rPr lang="es-CO" sz="1600" kern="0" dirty="0" err="1" smtClean="0">
                <a:solidFill>
                  <a:sysClr val="windowText" lastClr="000000"/>
                </a:solidFill>
                <a:latin typeface="Calibri" pitchFamily="34" charset="0"/>
                <a:ea typeface="Tahoma" pitchFamily="34" charset="0"/>
                <a:cs typeface="Calibri" pitchFamily="34" charset="0"/>
              </a:rPr>
              <a:t>magnetotelúrica</a:t>
            </a:r>
            <a:r>
              <a:rPr lang="es-CO" sz="1600" kern="0" dirty="0">
                <a:solidFill>
                  <a:sysClr val="windowText" lastClr="000000"/>
                </a:solidFill>
                <a:latin typeface="Calibri" pitchFamily="34" charset="0"/>
                <a:ea typeface="Tahoma" pitchFamily="34" charset="0"/>
                <a:cs typeface="Calibri" pitchFamily="34" charset="0"/>
              </a:rPr>
              <a:t>, gravimetría y </a:t>
            </a:r>
            <a:r>
              <a:rPr lang="es-CO" sz="1600" kern="0" dirty="0" smtClean="0">
                <a:solidFill>
                  <a:sysClr val="windowText" lastClr="000000"/>
                </a:solidFill>
                <a:latin typeface="Calibri" pitchFamily="34" charset="0"/>
                <a:ea typeface="Tahoma" pitchFamily="34" charset="0"/>
                <a:cs typeface="Calibri" pitchFamily="34" charset="0"/>
              </a:rPr>
              <a:t>magnetometría </a:t>
            </a:r>
            <a:r>
              <a:rPr lang="es-CO" sz="1600" kern="0" dirty="0">
                <a:solidFill>
                  <a:sysClr val="windowText" lastClr="000000"/>
                </a:solidFill>
                <a:latin typeface="Calibri" pitchFamily="34" charset="0"/>
                <a:ea typeface="Tahoma" pitchFamily="34" charset="0"/>
                <a:cs typeface="Calibri" pitchFamily="34" charset="0"/>
              </a:rPr>
              <a:t>en </a:t>
            </a:r>
            <a:r>
              <a:rPr lang="es-CO" sz="1600" kern="0" dirty="0" smtClean="0">
                <a:solidFill>
                  <a:sysClr val="windowText" lastClr="000000"/>
                </a:solidFill>
                <a:latin typeface="Calibri" pitchFamily="34" charset="0"/>
                <a:ea typeface="Tahoma" pitchFamily="34" charset="0"/>
                <a:cs typeface="Calibri" pitchFamily="34" charset="0"/>
              </a:rPr>
              <a:t>superficie.</a:t>
            </a:r>
            <a:endParaRPr lang="es-CO" sz="1600" kern="0" dirty="0">
              <a:solidFill>
                <a:sysClr val="windowText" lastClr="000000"/>
              </a:solidFill>
              <a:latin typeface="Calibri" pitchFamily="34" charset="0"/>
              <a:ea typeface="Tahoma" pitchFamily="34" charset="0"/>
              <a:cs typeface="Calibri" pitchFamily="34" charset="0"/>
            </a:endParaRPr>
          </a:p>
        </p:txBody>
      </p:sp>
      <p:sp>
        <p:nvSpPr>
          <p:cNvPr id="20" name="Text Box 3"/>
          <p:cNvSpPr txBox="1">
            <a:spLocks noChangeArrowheads="1"/>
          </p:cNvSpPr>
          <p:nvPr/>
        </p:nvSpPr>
        <p:spPr bwMode="auto">
          <a:xfrm>
            <a:off x="4270732" y="3475049"/>
            <a:ext cx="4417110" cy="674031"/>
          </a:xfrm>
          <a:prstGeom prst="rect">
            <a:avLst/>
          </a:prstGeom>
          <a:solidFill>
            <a:srgbClr val="FA842B"/>
          </a:solidFill>
          <a:ln>
            <a:noFill/>
            <a:headEnd/>
            <a:tailE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square">
            <a:spAutoFit/>
          </a:bodyPr>
          <a:lstStyle/>
          <a:p>
            <a:pPr marL="0" marR="0" lvl="0" indent="0" algn="just" defTabSz="914400" eaLnBrk="0" fontAlgn="auto" latinLnBrk="0" hangingPunct="0">
              <a:lnSpc>
                <a:spcPct val="120000"/>
              </a:lnSpc>
              <a:spcBef>
                <a:spcPts val="0"/>
              </a:spcBef>
              <a:spcAft>
                <a:spcPts val="0"/>
              </a:spcAft>
              <a:buClrTx/>
              <a:buSzTx/>
              <a:buFont typeface="Monotype Sorts" pitchFamily="2" charset="2"/>
              <a:buNone/>
              <a:tabLst/>
              <a:defRPr/>
            </a:pPr>
            <a:r>
              <a:rPr kumimoji="0" lang="es-ES_tradnl" sz="1050" b="1" i="0" u="none" strike="noStrike" kern="0" cap="none" spc="0" normalizeH="0" baseline="0" noProof="0" dirty="0" smtClean="0">
                <a:ln>
                  <a:noFill/>
                </a:ln>
                <a:solidFill>
                  <a:sysClr val="window" lastClr="FFFFFF"/>
                </a:solidFill>
                <a:effectLst/>
                <a:uLnTx/>
                <a:uFillTx/>
              </a:rPr>
              <a:t>La adquisición de información sísmica consiste en la generación de ondas sísmicas  cuyos ecos, registrados en la superficie, proporcionan información sobre el interior de la tierra.</a:t>
            </a:r>
          </a:p>
        </p:txBody>
      </p:sp>
      <p:pic>
        <p:nvPicPr>
          <p:cNvPr id="21" name="Picture 2" descr="seis50"/>
          <p:cNvPicPr>
            <a:picLocks noChangeAspect="1" noChangeArrowheads="1"/>
          </p:cNvPicPr>
          <p:nvPr/>
        </p:nvPicPr>
        <p:blipFill>
          <a:blip r:embed="rId2" cstate="email"/>
          <a:srcRect/>
          <a:stretch>
            <a:fillRect/>
          </a:stretch>
        </p:blipFill>
        <p:spPr bwMode="auto">
          <a:xfrm>
            <a:off x="4270731" y="1314809"/>
            <a:ext cx="4417110" cy="2189863"/>
          </a:xfrm>
          <a:prstGeom prst="rect">
            <a:avLst/>
          </a:prstGeom>
          <a:noFill/>
          <a:ln w="9525">
            <a:noFill/>
            <a:miter lim="800000"/>
            <a:headEnd/>
            <a:tailEnd/>
          </a:ln>
        </p:spPr>
      </p:pic>
      <p:grpSp>
        <p:nvGrpSpPr>
          <p:cNvPr id="3" name="23 Grupo"/>
          <p:cNvGrpSpPr/>
          <p:nvPr/>
        </p:nvGrpSpPr>
        <p:grpSpPr>
          <a:xfrm>
            <a:off x="4272446" y="4234782"/>
            <a:ext cx="4428633" cy="1786506"/>
            <a:chOff x="1830731" y="1887635"/>
            <a:chExt cx="3840868" cy="3172396"/>
          </a:xfrm>
        </p:grpSpPr>
        <p:pic>
          <p:nvPicPr>
            <p:cNvPr id="23" name="Picture 3" descr="mpaz_ronda_fig1"/>
            <p:cNvPicPr>
              <a:picLocks noChangeAspect="1" noChangeArrowheads="1"/>
            </p:cNvPicPr>
            <p:nvPr/>
          </p:nvPicPr>
          <p:blipFill rotWithShape="1">
            <a:blip r:embed="rId3" cstate="email">
              <a:extLst>
                <a:ext uri="{28A0092B-C50C-407E-A947-70E740481C1C}">
                  <a14:useLocalDpi xmlns:a14="http://schemas.microsoft.com/office/drawing/2010/main" xmlns=""/>
                </a:ext>
              </a:extLst>
            </a:blip>
            <a:srcRect l="6186" t="10889" r="36437" b="6059"/>
            <a:stretch/>
          </p:blipFill>
          <p:spPr bwMode="auto">
            <a:xfrm>
              <a:off x="1830731" y="1887635"/>
              <a:ext cx="3840868" cy="3166403"/>
            </a:xfrm>
            <a:prstGeom prst="rect">
              <a:avLst/>
            </a:prstGeom>
            <a:noFill/>
            <a:ln w="9525">
              <a:solidFill>
                <a:srgbClr val="333399"/>
              </a:solidFill>
              <a:miter lim="800000"/>
              <a:headEnd/>
              <a:tailEnd/>
            </a:ln>
          </p:spPr>
        </p:pic>
        <p:sp>
          <p:nvSpPr>
            <p:cNvPr id="24" name="Line 17"/>
            <p:cNvSpPr>
              <a:spLocks noChangeShapeType="1"/>
            </p:cNvSpPr>
            <p:nvPr/>
          </p:nvSpPr>
          <p:spPr bwMode="auto">
            <a:xfrm flipV="1">
              <a:off x="2918835" y="2062963"/>
              <a:ext cx="1413" cy="155848"/>
            </a:xfrm>
            <a:prstGeom prst="line">
              <a:avLst/>
            </a:prstGeom>
            <a:noFill/>
            <a:ln w="9525">
              <a:solidFill>
                <a:srgbClr val="333399"/>
              </a:solidFill>
              <a:round/>
              <a:headEnd/>
              <a:tailEnd/>
            </a:ln>
            <a:effec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sz="1800" b="0" i="0" u="none" strike="noStrike" kern="0" cap="none" spc="0" normalizeH="0" baseline="0" noProof="0" smtClean="0">
                <a:ln>
                  <a:noFill/>
                </a:ln>
                <a:solidFill>
                  <a:srgbClr val="000000"/>
                </a:solidFill>
                <a:effectLst/>
                <a:uLnTx/>
                <a:uFillTx/>
              </a:endParaRPr>
            </a:p>
          </p:txBody>
        </p:sp>
        <p:sp>
          <p:nvSpPr>
            <p:cNvPr id="25" name="Line 18"/>
            <p:cNvSpPr>
              <a:spLocks noChangeShapeType="1"/>
            </p:cNvSpPr>
            <p:nvPr/>
          </p:nvSpPr>
          <p:spPr bwMode="auto">
            <a:xfrm flipV="1">
              <a:off x="3458648" y="2064462"/>
              <a:ext cx="0" cy="155848"/>
            </a:xfrm>
            <a:prstGeom prst="line">
              <a:avLst/>
            </a:prstGeom>
            <a:noFill/>
            <a:ln w="9525">
              <a:solidFill>
                <a:srgbClr val="333399"/>
              </a:solidFill>
              <a:round/>
              <a:headEnd/>
              <a:tailEnd/>
            </a:ln>
            <a:effec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sz="1800" b="0" i="0" u="none" strike="noStrike" kern="0" cap="none" spc="0" normalizeH="0" baseline="0" noProof="0" smtClean="0">
                <a:ln>
                  <a:noFill/>
                </a:ln>
                <a:solidFill>
                  <a:srgbClr val="000000"/>
                </a:solidFill>
                <a:effectLst/>
                <a:uLnTx/>
                <a:uFillTx/>
              </a:endParaRPr>
            </a:p>
          </p:txBody>
        </p:sp>
        <p:sp>
          <p:nvSpPr>
            <p:cNvPr id="26" name="Line 19"/>
            <p:cNvSpPr>
              <a:spLocks noChangeShapeType="1"/>
            </p:cNvSpPr>
            <p:nvPr/>
          </p:nvSpPr>
          <p:spPr bwMode="auto">
            <a:xfrm flipV="1">
              <a:off x="4265542" y="2067459"/>
              <a:ext cx="1413" cy="155848"/>
            </a:xfrm>
            <a:prstGeom prst="line">
              <a:avLst/>
            </a:prstGeom>
            <a:noFill/>
            <a:ln w="9525">
              <a:solidFill>
                <a:srgbClr val="333399"/>
              </a:solidFill>
              <a:round/>
              <a:headEnd/>
              <a:tailEnd/>
            </a:ln>
            <a:effec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sz="1800" b="0" i="0" u="none" strike="noStrike" kern="0" cap="none" spc="0" normalizeH="0" baseline="0" noProof="0" smtClean="0">
                <a:ln>
                  <a:noFill/>
                </a:ln>
                <a:solidFill>
                  <a:srgbClr val="000000"/>
                </a:solidFill>
                <a:effectLst/>
                <a:uLnTx/>
                <a:uFillTx/>
              </a:endParaRPr>
            </a:p>
          </p:txBody>
        </p:sp>
        <p:sp>
          <p:nvSpPr>
            <p:cNvPr id="27" name="Line 20"/>
            <p:cNvSpPr>
              <a:spLocks noChangeShapeType="1"/>
            </p:cNvSpPr>
            <p:nvPr/>
          </p:nvSpPr>
          <p:spPr bwMode="auto">
            <a:xfrm flipV="1">
              <a:off x="4681000" y="2071955"/>
              <a:ext cx="1413" cy="155848"/>
            </a:xfrm>
            <a:prstGeom prst="line">
              <a:avLst/>
            </a:prstGeom>
            <a:noFill/>
            <a:ln w="19050">
              <a:solidFill>
                <a:srgbClr val="333399"/>
              </a:solidFill>
              <a:round/>
              <a:headEnd/>
              <a:tailEnd/>
            </a:ln>
            <a:effec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sz="1800" b="0" i="0" u="none" strike="noStrike" kern="0" cap="none" spc="0" normalizeH="0" baseline="0" noProof="0" smtClean="0">
                <a:ln>
                  <a:noFill/>
                </a:ln>
                <a:solidFill>
                  <a:srgbClr val="000000"/>
                </a:solidFill>
                <a:effectLst/>
                <a:uLnTx/>
                <a:uFillTx/>
              </a:endParaRPr>
            </a:p>
          </p:txBody>
        </p:sp>
        <p:sp>
          <p:nvSpPr>
            <p:cNvPr id="28" name="Text Box 22"/>
            <p:cNvSpPr txBox="1">
              <a:spLocks noChangeArrowheads="1"/>
            </p:cNvSpPr>
            <p:nvPr/>
          </p:nvSpPr>
          <p:spPr bwMode="auto">
            <a:xfrm>
              <a:off x="2135965" y="2007518"/>
              <a:ext cx="440894" cy="238267"/>
            </a:xfrm>
            <a:prstGeom prst="rect">
              <a:avLst/>
            </a:prstGeom>
            <a:noFill/>
            <a:ln w="9525">
              <a:solidFill>
                <a:srgbClr val="333399"/>
              </a:solidFill>
              <a:miter lim="800000"/>
              <a:headEnd/>
              <a:tailEnd/>
            </a:ln>
            <a:effectLst/>
          </p:spPr>
          <p:txBody>
            <a:bodyPr wrap="none">
              <a:spAutoFit/>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s-ES_tradnl" sz="1000" b="1" i="0" u="none" strike="noStrike" kern="0" cap="none" spc="0" normalizeH="0" baseline="0" noProof="0" smtClean="0">
                  <a:ln>
                    <a:noFill/>
                  </a:ln>
                  <a:solidFill>
                    <a:srgbClr val="66FF66"/>
                  </a:solidFill>
                  <a:effectLst/>
                  <a:uLnTx/>
                  <a:uFillTx/>
                  <a:latin typeface="Times New Roman" pitchFamily="18" charset="0"/>
                </a:rPr>
                <a:t>Ksup</a:t>
              </a:r>
              <a:endParaRPr kumimoji="0" lang="es-ES_tradnl" sz="800" b="0" i="0" u="none" strike="noStrike" kern="0" cap="none" spc="0" normalizeH="0" baseline="0" noProof="0" smtClean="0">
                <a:ln>
                  <a:noFill/>
                </a:ln>
                <a:solidFill>
                  <a:srgbClr val="66FF66"/>
                </a:solidFill>
                <a:effectLst/>
                <a:uLnTx/>
                <a:uFillTx/>
                <a:latin typeface="Times New Roman" pitchFamily="18" charset="0"/>
              </a:endParaRPr>
            </a:p>
          </p:txBody>
        </p:sp>
        <p:sp>
          <p:nvSpPr>
            <p:cNvPr id="29" name="Text Box 23"/>
            <p:cNvSpPr txBox="1">
              <a:spLocks noChangeArrowheads="1"/>
            </p:cNvSpPr>
            <p:nvPr/>
          </p:nvSpPr>
          <p:spPr bwMode="auto">
            <a:xfrm>
              <a:off x="2969708" y="2003022"/>
              <a:ext cx="404153" cy="238267"/>
            </a:xfrm>
            <a:prstGeom prst="rect">
              <a:avLst/>
            </a:prstGeom>
            <a:noFill/>
            <a:ln w="9525">
              <a:solidFill>
                <a:srgbClr val="333399"/>
              </a:solidFill>
              <a:miter lim="800000"/>
              <a:headEnd/>
              <a:tailEnd/>
            </a:ln>
            <a:effectLst/>
          </p:spPr>
          <p:txBody>
            <a:bodyPr wrap="none">
              <a:spAutoFit/>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s-ES_tradnl" sz="1000" b="1" i="0" u="none" strike="noStrike" kern="0" cap="none" spc="0" normalizeH="0" baseline="0" noProof="0" dirty="0" err="1" smtClean="0">
                  <a:ln>
                    <a:noFill/>
                  </a:ln>
                  <a:solidFill>
                    <a:srgbClr val="33CC33"/>
                  </a:solidFill>
                  <a:effectLst/>
                  <a:uLnTx/>
                  <a:uFillTx/>
                  <a:latin typeface="Times New Roman" pitchFamily="18" charset="0"/>
                </a:rPr>
                <a:t>Kinf</a:t>
              </a:r>
              <a:endParaRPr kumimoji="0" lang="es-ES_tradnl" sz="800" b="0" i="0" u="none" strike="noStrike" kern="0" cap="none" spc="0" normalizeH="0" baseline="0" noProof="0" dirty="0" smtClean="0">
                <a:ln>
                  <a:noFill/>
                </a:ln>
                <a:solidFill>
                  <a:srgbClr val="66FF66"/>
                </a:solidFill>
                <a:effectLst/>
                <a:uLnTx/>
                <a:uFillTx/>
                <a:latin typeface="Times New Roman" pitchFamily="18" charset="0"/>
              </a:endParaRPr>
            </a:p>
          </p:txBody>
        </p:sp>
        <p:sp>
          <p:nvSpPr>
            <p:cNvPr id="30" name="Text Box 24"/>
            <p:cNvSpPr txBox="1">
              <a:spLocks noChangeArrowheads="1"/>
            </p:cNvSpPr>
            <p:nvPr/>
          </p:nvSpPr>
          <p:spPr bwMode="auto">
            <a:xfrm>
              <a:off x="3645181" y="2000025"/>
              <a:ext cx="440894" cy="238267"/>
            </a:xfrm>
            <a:prstGeom prst="rect">
              <a:avLst/>
            </a:prstGeom>
            <a:noFill/>
            <a:ln w="9525">
              <a:solidFill>
                <a:srgbClr val="333399"/>
              </a:solidFill>
              <a:miter lim="800000"/>
              <a:headEnd/>
              <a:tailEnd/>
            </a:ln>
            <a:effectLst/>
          </p:spPr>
          <p:txBody>
            <a:bodyPr wrap="none">
              <a:spAutoFit/>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s-ES_tradnl" sz="1000" b="1" i="0" u="none" strike="noStrike" kern="0" cap="none" spc="0" normalizeH="0" baseline="0" noProof="0" smtClean="0">
                  <a:ln>
                    <a:noFill/>
                  </a:ln>
                  <a:solidFill>
                    <a:srgbClr val="66FF66"/>
                  </a:solidFill>
                  <a:effectLst/>
                  <a:uLnTx/>
                  <a:uFillTx/>
                  <a:latin typeface="Times New Roman" pitchFamily="18" charset="0"/>
                </a:rPr>
                <a:t>Ksup</a:t>
              </a:r>
              <a:endParaRPr kumimoji="0" lang="es-ES_tradnl" sz="800" b="0" i="0" u="none" strike="noStrike" kern="0" cap="none" spc="0" normalizeH="0" baseline="0" noProof="0" smtClean="0">
                <a:ln>
                  <a:noFill/>
                </a:ln>
                <a:solidFill>
                  <a:srgbClr val="66FF66"/>
                </a:solidFill>
                <a:effectLst/>
                <a:uLnTx/>
                <a:uFillTx/>
                <a:latin typeface="Times New Roman" pitchFamily="18" charset="0"/>
              </a:endParaRPr>
            </a:p>
          </p:txBody>
        </p:sp>
        <p:sp>
          <p:nvSpPr>
            <p:cNvPr id="31" name="Text Box 25"/>
            <p:cNvSpPr txBox="1">
              <a:spLocks noChangeArrowheads="1"/>
            </p:cNvSpPr>
            <p:nvPr/>
          </p:nvSpPr>
          <p:spPr bwMode="auto">
            <a:xfrm>
              <a:off x="4276846" y="2007518"/>
              <a:ext cx="390022" cy="238267"/>
            </a:xfrm>
            <a:prstGeom prst="rect">
              <a:avLst/>
            </a:prstGeom>
            <a:noFill/>
            <a:ln w="9525">
              <a:solidFill>
                <a:srgbClr val="333399"/>
              </a:solidFill>
              <a:miter lim="800000"/>
              <a:headEnd/>
              <a:tailEnd/>
            </a:ln>
            <a:effectLst/>
          </p:spPr>
          <p:txBody>
            <a:bodyPr wrap="none">
              <a:spAutoFit/>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s-ES_tradnl" sz="1000" b="1" i="0" u="none" strike="noStrike" kern="0" cap="none" spc="0" normalizeH="0" baseline="0" noProof="0" smtClean="0">
                  <a:ln>
                    <a:noFill/>
                  </a:ln>
                  <a:solidFill>
                    <a:srgbClr val="FF9966"/>
                  </a:solidFill>
                  <a:effectLst/>
                  <a:uLnTx/>
                  <a:uFillTx/>
                  <a:latin typeface="Times New Roman" pitchFamily="18" charset="0"/>
                </a:rPr>
                <a:t>Tinf</a:t>
              </a:r>
              <a:endParaRPr kumimoji="0" lang="es-ES_tradnl" sz="800" b="0" i="0" u="none" strike="noStrike" kern="0" cap="none" spc="0" normalizeH="0" baseline="0" noProof="0" smtClean="0">
                <a:ln>
                  <a:noFill/>
                </a:ln>
                <a:solidFill>
                  <a:srgbClr val="66FF66"/>
                </a:solidFill>
                <a:effectLst/>
                <a:uLnTx/>
                <a:uFillTx/>
                <a:latin typeface="Times New Roman" pitchFamily="18" charset="0"/>
              </a:endParaRPr>
            </a:p>
          </p:txBody>
        </p:sp>
        <p:sp>
          <p:nvSpPr>
            <p:cNvPr id="32" name="Rectangle 29"/>
            <p:cNvSpPr>
              <a:spLocks noChangeArrowheads="1"/>
            </p:cNvSpPr>
            <p:nvPr/>
          </p:nvSpPr>
          <p:spPr bwMode="auto">
            <a:xfrm>
              <a:off x="3488324" y="4958132"/>
              <a:ext cx="350454" cy="55446"/>
            </a:xfrm>
            <a:prstGeom prst="rect">
              <a:avLst/>
            </a:prstGeom>
            <a:solidFill>
              <a:srgbClr val="FFFFFF"/>
            </a:solidFill>
            <a:ln w="9525">
              <a:solidFill>
                <a:srgbClr val="333399"/>
              </a:solidFill>
              <a:miter lim="800000"/>
              <a:headEnd/>
              <a:tailEnd/>
            </a:ln>
            <a:effec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CO" sz="1800" b="0" i="0" u="none" strike="noStrike" kern="0" cap="none" spc="0" normalizeH="0" baseline="0" noProof="0" smtClean="0">
                <a:ln>
                  <a:noFill/>
                </a:ln>
                <a:solidFill>
                  <a:srgbClr val="000000"/>
                </a:solidFill>
                <a:effectLst/>
                <a:uLnTx/>
                <a:uFillTx/>
              </a:endParaRPr>
            </a:p>
          </p:txBody>
        </p:sp>
        <p:sp>
          <p:nvSpPr>
            <p:cNvPr id="33" name="Text Box 30"/>
            <p:cNvSpPr txBox="1">
              <a:spLocks noChangeArrowheads="1"/>
            </p:cNvSpPr>
            <p:nvPr/>
          </p:nvSpPr>
          <p:spPr bwMode="auto">
            <a:xfrm>
              <a:off x="3447343" y="4820266"/>
              <a:ext cx="426763" cy="239765"/>
            </a:xfrm>
            <a:prstGeom prst="rect">
              <a:avLst/>
            </a:prstGeom>
            <a:solidFill>
              <a:srgbClr val="000000"/>
            </a:solidFill>
            <a:ln w="9525">
              <a:solidFill>
                <a:srgbClr val="333399"/>
              </a:solidFill>
              <a:miter lim="800000"/>
              <a:headEnd/>
              <a:tailEnd/>
            </a:ln>
            <a:effectLst/>
          </p:spPr>
          <p:txBody>
            <a:bodyPr wrap="none">
              <a:spAutoFit/>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s-ES_tradnl" sz="1000" b="1" i="0" u="none" strike="noStrike" kern="0" cap="none" spc="0" normalizeH="0" baseline="0" noProof="0" smtClean="0">
                  <a:ln>
                    <a:noFill/>
                  </a:ln>
                  <a:solidFill>
                    <a:srgbClr val="FFFFFF"/>
                  </a:solidFill>
                  <a:effectLst/>
                  <a:uLnTx/>
                  <a:uFillTx/>
                  <a:latin typeface="Times New Roman" pitchFamily="18" charset="0"/>
                </a:rPr>
                <a:t>1 km</a:t>
              </a:r>
            </a:p>
          </p:txBody>
        </p:sp>
      </p:grpSp>
      <p:graphicFrame>
        <p:nvGraphicFramePr>
          <p:cNvPr id="34" name="80 Diagrama"/>
          <p:cNvGraphicFramePr/>
          <p:nvPr>
            <p:extLst/>
          </p:nvPr>
        </p:nvGraphicFramePr>
        <p:xfrm>
          <a:off x="434075" y="5517232"/>
          <a:ext cx="3705877" cy="57606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6" name="Text Box 1"/>
          <p:cNvSpPr txBox="1">
            <a:spLocks noChangeArrowheads="1"/>
          </p:cNvSpPr>
          <p:nvPr/>
        </p:nvSpPr>
        <p:spPr bwMode="auto">
          <a:xfrm>
            <a:off x="1683022" y="144913"/>
            <a:ext cx="5255815" cy="792088"/>
          </a:xfrm>
          <a:prstGeom prst="rect">
            <a:avLst/>
          </a:prstGeom>
          <a:noFill/>
          <a:ln w="9525">
            <a:noFill/>
            <a:round/>
            <a:headEnd/>
            <a:tailEnd/>
          </a:ln>
        </p:spPr>
        <p:txBody>
          <a:bodyPr lIns="90000" tIns="46800" rIns="90000" bIns="46800" anchor="ctr"/>
          <a:lstStyle/>
          <a:p>
            <a:pPr>
              <a:buFont typeface="Tahoma" pitchFamily="34"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s-CO" b="1" dirty="0" smtClean="0">
                <a:latin typeface="Arial Black" pitchFamily="34" charset="0"/>
                <a:ea typeface="Tahoma" pitchFamily="34" charset="0"/>
                <a:cs typeface="Calibri" pitchFamily="34" charset="0"/>
              </a:rPr>
              <a:t>Método de Visualización</a:t>
            </a:r>
          </a:p>
        </p:txBody>
      </p:sp>
    </p:spTree>
    <p:extLst>
      <p:ext uri="{BB962C8B-B14F-4D97-AF65-F5344CB8AC3E}">
        <p14:creationId xmlns:p14="http://schemas.microsoft.com/office/powerpoint/2010/main" xmlns="" val="412749933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4 Marcador de número de diapositiva"/>
          <p:cNvSpPr txBox="1">
            <a:spLocks/>
          </p:cNvSpPr>
          <p:nvPr/>
        </p:nvSpPr>
        <p:spPr bwMode="auto">
          <a:xfrm>
            <a:off x="4328544" y="6462095"/>
            <a:ext cx="471487" cy="4000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s-CO"/>
            </a:defPPr>
            <a:lvl1pPr marL="0" algn="r" defTabSz="914400" rtl="0" eaLnBrk="1" latinLnBrk="0" hangingPunct="1">
              <a:defRPr sz="1200" kern="1200">
                <a:solidFill>
                  <a:schemeClr val="tx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fld id="{1E488807-1918-4C23-BCA5-A5E06F4BEA6B}" type="slidenum">
              <a:rPr lang="es-ES" altLang="en-US" smtClean="0">
                <a:solidFill>
                  <a:srgbClr val="000000"/>
                </a:solidFill>
              </a:rPr>
              <a:pPr algn="ctr">
                <a:defRPr/>
              </a:pPr>
              <a:t>28</a:t>
            </a:fld>
            <a:endParaRPr lang="es-ES" altLang="en-US" dirty="0" smtClean="0">
              <a:solidFill>
                <a:srgbClr val="000000"/>
              </a:solidFill>
            </a:endParaRPr>
          </a:p>
        </p:txBody>
      </p:sp>
      <p:sp>
        <p:nvSpPr>
          <p:cNvPr id="3" name="Rectangle 2"/>
          <p:cNvSpPr>
            <a:spLocks noChangeArrowheads="1"/>
          </p:cNvSpPr>
          <p:nvPr/>
        </p:nvSpPr>
        <p:spPr bwMode="auto">
          <a:xfrm>
            <a:off x="539552" y="1988841"/>
            <a:ext cx="6408712" cy="3416320"/>
          </a:xfrm>
          <a:prstGeom prst="rect">
            <a:avLst/>
          </a:prstGeom>
          <a:noFill/>
          <a:ln w="9525" algn="ctr">
            <a:noFill/>
            <a:miter lim="800000"/>
            <a:headEnd/>
            <a:tailEnd/>
          </a:ln>
        </p:spPr>
        <p:txBody>
          <a:bodyPr wrap="square">
            <a:spAutoFit/>
          </a:bodyPr>
          <a:lstStyle/>
          <a:p>
            <a:pPr marL="268288" lvl="5" indent="-268288" algn="just">
              <a:buSzPct val="110000"/>
              <a:buFont typeface="Arial" pitchFamily="34" charset="0"/>
              <a:buChar char="•"/>
              <a:tabLst>
                <a:tab pos="0" algn="l"/>
              </a:tabLst>
              <a:defRPr/>
            </a:pPr>
            <a:r>
              <a:rPr lang="es-CO" dirty="0">
                <a:latin typeface="Calibri" pitchFamily="34" charset="0"/>
                <a:ea typeface="Tahoma" pitchFamily="34" charset="0"/>
                <a:cs typeface="Calibri" pitchFamily="34" charset="0"/>
              </a:rPr>
              <a:t>Adquisición sísmica 2D </a:t>
            </a:r>
            <a:r>
              <a:rPr lang="es-CO" dirty="0" smtClean="0">
                <a:latin typeface="Calibri" pitchFamily="34" charset="0"/>
                <a:ea typeface="Tahoma" pitchFamily="34" charset="0"/>
                <a:cs typeface="Calibri" pitchFamily="34" charset="0"/>
              </a:rPr>
              <a:t>en el Pacifico y Caribe Colombiano -</a:t>
            </a:r>
            <a:endParaRPr lang="es-CO" sz="1600" dirty="0">
              <a:solidFill>
                <a:srgbClr val="000000"/>
              </a:solidFill>
              <a:latin typeface="Calibri" pitchFamily="34" charset="0"/>
              <a:ea typeface="Tahoma" pitchFamily="34" charset="0"/>
              <a:cs typeface="Calibri" pitchFamily="34" charset="0"/>
            </a:endParaRPr>
          </a:p>
          <a:p>
            <a:pPr marL="268288" lvl="4" indent="-268288" algn="just">
              <a:buSzPct val="110000"/>
              <a:buFont typeface="Arial" pitchFamily="34" charset="0"/>
              <a:buChar char="•"/>
              <a:tabLst>
                <a:tab pos="0" algn="l"/>
              </a:tabLst>
              <a:defRPr/>
            </a:pPr>
            <a:endParaRPr lang="es-CO" dirty="0" smtClean="0">
              <a:latin typeface="Calibri" pitchFamily="34" charset="0"/>
              <a:ea typeface="Tahoma" pitchFamily="34" charset="0"/>
              <a:cs typeface="Calibri" pitchFamily="34" charset="0"/>
            </a:endParaRPr>
          </a:p>
          <a:p>
            <a:pPr marL="268288" lvl="4" indent="-268288" algn="just">
              <a:buSzPct val="110000"/>
              <a:buFont typeface="Arial" pitchFamily="34" charset="0"/>
              <a:buChar char="•"/>
              <a:tabLst>
                <a:tab pos="0" algn="l"/>
              </a:tabLst>
              <a:defRPr/>
            </a:pPr>
            <a:r>
              <a:rPr lang="es-CO" dirty="0">
                <a:latin typeface="Calibri" pitchFamily="34" charset="0"/>
                <a:ea typeface="Tahoma" pitchFamily="34" charset="0"/>
                <a:cs typeface="Calibri" pitchFamily="34" charset="0"/>
              </a:rPr>
              <a:t>R</a:t>
            </a:r>
            <a:r>
              <a:rPr lang="es-CO" dirty="0" smtClean="0">
                <a:latin typeface="Calibri" pitchFamily="34" charset="0"/>
                <a:ea typeface="Tahoma" pitchFamily="34" charset="0"/>
                <a:cs typeface="Calibri" pitchFamily="34" charset="0"/>
              </a:rPr>
              <a:t>eprocesamiento sísmico para el mejoramiento de la -</a:t>
            </a:r>
          </a:p>
          <a:p>
            <a:pPr marL="0" lvl="4" algn="just">
              <a:buSzPct val="110000"/>
              <a:tabLst>
                <a:tab pos="0" algn="l"/>
              </a:tabLst>
              <a:defRPr/>
            </a:pPr>
            <a:r>
              <a:rPr lang="es-CO" dirty="0">
                <a:latin typeface="Calibri" pitchFamily="34" charset="0"/>
                <a:ea typeface="Tahoma" pitchFamily="34" charset="0"/>
                <a:cs typeface="Calibri" pitchFamily="34" charset="0"/>
              </a:rPr>
              <a:t> </a:t>
            </a:r>
            <a:r>
              <a:rPr lang="es-CO" dirty="0" smtClean="0">
                <a:latin typeface="Calibri" pitchFamily="34" charset="0"/>
                <a:ea typeface="Tahoma" pitchFamily="34" charset="0"/>
                <a:cs typeface="Calibri" pitchFamily="34" charset="0"/>
              </a:rPr>
              <a:t>    calidad de la imagen Cuencas VMM – Caguán -Putumayo.   </a:t>
            </a:r>
          </a:p>
          <a:p>
            <a:pPr marL="268288" lvl="4" indent="-268288" algn="just">
              <a:buSzPct val="110000"/>
              <a:buFont typeface="Arial" pitchFamily="34" charset="0"/>
              <a:buChar char="•"/>
              <a:tabLst>
                <a:tab pos="0" algn="l"/>
              </a:tabLst>
              <a:defRPr/>
            </a:pPr>
            <a:endParaRPr lang="es-CO" dirty="0" smtClean="0">
              <a:latin typeface="Calibri" pitchFamily="34" charset="0"/>
              <a:ea typeface="Tahoma" pitchFamily="34" charset="0"/>
              <a:cs typeface="Calibri" pitchFamily="34" charset="0"/>
            </a:endParaRPr>
          </a:p>
          <a:p>
            <a:pPr marL="268288" lvl="4" indent="-268288" algn="just">
              <a:buSzPct val="110000"/>
              <a:buFont typeface="Arial" pitchFamily="34" charset="0"/>
              <a:buChar char="•"/>
              <a:tabLst>
                <a:tab pos="0" algn="l"/>
              </a:tabLst>
              <a:defRPr/>
            </a:pPr>
            <a:r>
              <a:rPr lang="es-CO" dirty="0" smtClean="0">
                <a:latin typeface="Calibri" pitchFamily="34" charset="0"/>
                <a:ea typeface="Tahoma" pitchFamily="34" charset="0"/>
                <a:cs typeface="Calibri" pitchFamily="34" charset="0"/>
              </a:rPr>
              <a:t> Sondeos Magnetoteluricos en las cuencas de Sinu San Jacinto -</a:t>
            </a:r>
          </a:p>
          <a:p>
            <a:pPr marL="268288" lvl="4" indent="-268288" algn="just">
              <a:buSzPct val="110000"/>
              <a:tabLst>
                <a:tab pos="0" algn="l"/>
              </a:tabLst>
              <a:defRPr/>
            </a:pPr>
            <a:r>
              <a:rPr lang="es-CO" dirty="0" smtClean="0">
                <a:latin typeface="Calibri" pitchFamily="34" charset="0"/>
                <a:ea typeface="Tahoma" pitchFamily="34" charset="0"/>
                <a:cs typeface="Calibri" pitchFamily="34" charset="0"/>
              </a:rPr>
              <a:t>      y/o Valle Inferior del Magdalena </a:t>
            </a:r>
          </a:p>
          <a:p>
            <a:pPr marL="268288" lvl="4" indent="-268288" algn="just">
              <a:buSzPct val="110000"/>
              <a:tabLst>
                <a:tab pos="0" algn="l"/>
              </a:tabLst>
              <a:defRPr/>
            </a:pPr>
            <a:endParaRPr lang="es-CO" dirty="0" smtClean="0">
              <a:latin typeface="Calibri" pitchFamily="34" charset="0"/>
              <a:ea typeface="Tahoma" pitchFamily="34" charset="0"/>
              <a:cs typeface="Calibri" pitchFamily="34" charset="0"/>
            </a:endParaRPr>
          </a:p>
          <a:p>
            <a:pPr marL="268288" lvl="4" indent="-268288" algn="just">
              <a:buSzPct val="110000"/>
              <a:buFont typeface="Arial" pitchFamily="34" charset="0"/>
              <a:buChar char="•"/>
              <a:tabLst>
                <a:tab pos="0" algn="l"/>
              </a:tabLst>
              <a:defRPr/>
            </a:pPr>
            <a:r>
              <a:rPr lang="es-CO" dirty="0" smtClean="0">
                <a:latin typeface="Calibri" pitchFamily="34" charset="0"/>
                <a:ea typeface="Tahoma" pitchFamily="34" charset="0"/>
                <a:cs typeface="Calibri" pitchFamily="34" charset="0"/>
              </a:rPr>
              <a:t>Interventoría </a:t>
            </a:r>
            <a:r>
              <a:rPr lang="es-CO" dirty="0">
                <a:latin typeface="Calibri" pitchFamily="34" charset="0"/>
                <a:ea typeface="Tahoma" pitchFamily="34" charset="0"/>
                <a:cs typeface="Calibri" pitchFamily="34" charset="0"/>
              </a:rPr>
              <a:t>de la adquisición sísmica offshore en el </a:t>
            </a:r>
            <a:r>
              <a:rPr lang="es-CO" dirty="0" smtClean="0">
                <a:latin typeface="Calibri" pitchFamily="34" charset="0"/>
                <a:ea typeface="Tahoma" pitchFamily="34" charset="0"/>
                <a:cs typeface="Calibri" pitchFamily="34" charset="0"/>
              </a:rPr>
              <a:t>-</a:t>
            </a:r>
            <a:endParaRPr lang="es-CO" dirty="0">
              <a:latin typeface="Calibri" pitchFamily="34" charset="0"/>
              <a:ea typeface="Tahoma" pitchFamily="34" charset="0"/>
              <a:cs typeface="Calibri" pitchFamily="34" charset="0"/>
            </a:endParaRPr>
          </a:p>
          <a:p>
            <a:pPr marL="268288" lvl="4" indent="-268288" algn="just">
              <a:buSzPct val="110000"/>
              <a:tabLst>
                <a:tab pos="0" algn="l"/>
              </a:tabLst>
              <a:defRPr/>
            </a:pPr>
            <a:r>
              <a:rPr lang="es-CO" dirty="0">
                <a:latin typeface="Calibri" pitchFamily="34" charset="0"/>
                <a:ea typeface="Tahoma" pitchFamily="34" charset="0"/>
                <a:cs typeface="Calibri" pitchFamily="34" charset="0"/>
              </a:rPr>
              <a:t>     Caribe y  Pacifico  </a:t>
            </a:r>
          </a:p>
          <a:p>
            <a:pPr marL="268288" lvl="4" indent="-268288" algn="just">
              <a:buSzPct val="110000"/>
              <a:tabLst>
                <a:tab pos="0" algn="l"/>
              </a:tabLst>
              <a:defRPr/>
            </a:pPr>
            <a:endParaRPr lang="es-CO" dirty="0" smtClean="0">
              <a:latin typeface="Calibri" pitchFamily="34" charset="0"/>
              <a:ea typeface="Tahoma" pitchFamily="34" charset="0"/>
              <a:cs typeface="Calibri" pitchFamily="34" charset="0"/>
            </a:endParaRPr>
          </a:p>
          <a:p>
            <a:pPr marL="268288" lvl="4" indent="-268288" algn="just">
              <a:buSzPct val="110000"/>
              <a:tabLst>
                <a:tab pos="0" algn="l"/>
              </a:tabLst>
              <a:defRPr/>
            </a:pPr>
            <a:endParaRPr lang="es-CO" dirty="0" smtClean="0">
              <a:latin typeface="Calibri" pitchFamily="34" charset="0"/>
              <a:ea typeface="Tahoma" pitchFamily="34" charset="0"/>
              <a:cs typeface="Calibri" pitchFamily="34" charset="0"/>
            </a:endParaRPr>
          </a:p>
        </p:txBody>
      </p:sp>
      <p:sp>
        <p:nvSpPr>
          <p:cNvPr id="4" name="Rectangle 2"/>
          <p:cNvSpPr>
            <a:spLocks noChangeArrowheads="1"/>
          </p:cNvSpPr>
          <p:nvPr/>
        </p:nvSpPr>
        <p:spPr bwMode="auto">
          <a:xfrm>
            <a:off x="6516216" y="2004509"/>
            <a:ext cx="2304256" cy="3693319"/>
          </a:xfrm>
          <a:prstGeom prst="rect">
            <a:avLst/>
          </a:prstGeom>
          <a:noFill/>
          <a:ln w="9525" algn="ctr">
            <a:noFill/>
            <a:miter lim="800000"/>
            <a:headEnd/>
            <a:tailEnd/>
          </a:ln>
        </p:spPr>
        <p:txBody>
          <a:bodyPr wrap="square">
            <a:spAutoFit/>
          </a:bodyPr>
          <a:lstStyle/>
          <a:p>
            <a:pPr marL="268288" lvl="4" indent="-268288" algn="r">
              <a:buSzPct val="110000"/>
              <a:tabLst>
                <a:tab pos="0" algn="l"/>
              </a:tabLst>
              <a:defRPr/>
            </a:pPr>
            <a:r>
              <a:rPr lang="es-CO" dirty="0" smtClean="0">
                <a:ea typeface="Tahoma" pitchFamily="34" charset="0"/>
                <a:cs typeface="Tahoma" pitchFamily="34" charset="0"/>
              </a:rPr>
              <a:t>$ 33,942 millones</a:t>
            </a:r>
          </a:p>
          <a:p>
            <a:pPr marL="268288" lvl="4" indent="-268288" algn="r">
              <a:buSzPct val="110000"/>
              <a:tabLst>
                <a:tab pos="0" algn="l"/>
              </a:tabLst>
              <a:defRPr/>
            </a:pPr>
            <a:endParaRPr lang="es-CO" dirty="0" smtClean="0">
              <a:ea typeface="Tahoma" pitchFamily="34" charset="0"/>
              <a:cs typeface="Tahoma" pitchFamily="34" charset="0"/>
            </a:endParaRPr>
          </a:p>
          <a:p>
            <a:pPr marL="268288" lvl="4" indent="-268288" algn="r">
              <a:buSzPct val="110000"/>
              <a:tabLst>
                <a:tab pos="0" algn="l"/>
              </a:tabLst>
              <a:defRPr/>
            </a:pPr>
            <a:r>
              <a:rPr lang="es-CO" dirty="0" smtClean="0">
                <a:ea typeface="Tahoma" pitchFamily="34" charset="0"/>
                <a:cs typeface="Tahoma" pitchFamily="34" charset="0"/>
              </a:rPr>
              <a:t>$ 19.695 millones</a:t>
            </a:r>
          </a:p>
          <a:p>
            <a:pPr marL="268288" lvl="4" indent="-268288" algn="r">
              <a:buSzPct val="110000"/>
              <a:tabLst>
                <a:tab pos="0" algn="l"/>
              </a:tabLst>
              <a:defRPr/>
            </a:pPr>
            <a:endParaRPr lang="es-CO" dirty="0" smtClean="0">
              <a:ea typeface="Tahoma" pitchFamily="34" charset="0"/>
              <a:cs typeface="Tahoma" pitchFamily="34" charset="0"/>
            </a:endParaRPr>
          </a:p>
          <a:p>
            <a:pPr marL="268288" lvl="4" indent="-268288" algn="r">
              <a:buSzPct val="110000"/>
              <a:tabLst>
                <a:tab pos="0" algn="l"/>
              </a:tabLst>
              <a:defRPr/>
            </a:pPr>
            <a:endParaRPr lang="es-CO" dirty="0">
              <a:ea typeface="Tahoma" pitchFamily="34" charset="0"/>
              <a:cs typeface="Tahoma" pitchFamily="34" charset="0"/>
            </a:endParaRPr>
          </a:p>
          <a:p>
            <a:pPr marL="268288" lvl="4" indent="-268288" algn="r">
              <a:buSzPct val="110000"/>
              <a:tabLst>
                <a:tab pos="0" algn="l"/>
              </a:tabLst>
              <a:defRPr/>
            </a:pPr>
            <a:r>
              <a:rPr lang="es-CO" dirty="0" smtClean="0">
                <a:ea typeface="Tahoma" pitchFamily="34" charset="0"/>
                <a:cs typeface="Tahoma" pitchFamily="34" charset="0"/>
              </a:rPr>
              <a:t>$   1.820 millones</a:t>
            </a:r>
          </a:p>
          <a:p>
            <a:pPr marL="268288" lvl="4" indent="-268288" algn="r">
              <a:buSzPct val="110000"/>
              <a:tabLst>
                <a:tab pos="0" algn="l"/>
              </a:tabLst>
              <a:defRPr/>
            </a:pPr>
            <a:endParaRPr lang="es-CO" dirty="0" smtClean="0">
              <a:ea typeface="Tahoma" pitchFamily="34" charset="0"/>
              <a:cs typeface="Tahoma" pitchFamily="34" charset="0"/>
            </a:endParaRPr>
          </a:p>
          <a:p>
            <a:pPr marL="268288" lvl="4" indent="-268288" algn="r">
              <a:buSzPct val="110000"/>
              <a:tabLst>
                <a:tab pos="0" algn="l"/>
              </a:tabLst>
              <a:defRPr/>
            </a:pPr>
            <a:endParaRPr lang="es-CO" dirty="0">
              <a:ea typeface="Tahoma" pitchFamily="34" charset="0"/>
              <a:cs typeface="Tahoma" pitchFamily="34" charset="0"/>
            </a:endParaRPr>
          </a:p>
          <a:p>
            <a:pPr marL="268288" lvl="4" indent="-268288" algn="r">
              <a:buSzPct val="110000"/>
              <a:tabLst>
                <a:tab pos="0" algn="l"/>
              </a:tabLst>
              <a:defRPr/>
            </a:pPr>
            <a:r>
              <a:rPr lang="es-CO" dirty="0">
                <a:ea typeface="Tahoma" pitchFamily="34" charset="0"/>
                <a:cs typeface="Tahoma" pitchFamily="34" charset="0"/>
              </a:rPr>
              <a:t>	</a:t>
            </a:r>
            <a:r>
              <a:rPr lang="es-CO" dirty="0" smtClean="0">
                <a:ea typeface="Tahoma" pitchFamily="34" charset="0"/>
                <a:cs typeface="Tahoma" pitchFamily="34" charset="0"/>
              </a:rPr>
              <a:t>$  2.657 </a:t>
            </a:r>
            <a:r>
              <a:rPr lang="es-CO" dirty="0">
                <a:ea typeface="Tahoma" pitchFamily="34" charset="0"/>
                <a:cs typeface="Tahoma" pitchFamily="34" charset="0"/>
              </a:rPr>
              <a:t>millones</a:t>
            </a:r>
          </a:p>
          <a:p>
            <a:pPr marL="268288" lvl="4" indent="-268288" algn="r">
              <a:buSzPct val="110000"/>
              <a:tabLst>
                <a:tab pos="0" algn="l"/>
              </a:tabLst>
              <a:defRPr/>
            </a:pPr>
            <a:endParaRPr lang="es-CO" dirty="0" smtClean="0">
              <a:ea typeface="Tahoma" pitchFamily="34" charset="0"/>
              <a:cs typeface="Tahoma" pitchFamily="34" charset="0"/>
            </a:endParaRPr>
          </a:p>
          <a:p>
            <a:pPr marL="268288" lvl="4" indent="-268288" algn="r">
              <a:buSzPct val="110000"/>
              <a:tabLst>
                <a:tab pos="0" algn="l"/>
              </a:tabLst>
              <a:defRPr/>
            </a:pPr>
            <a:endParaRPr lang="es-CO" dirty="0" smtClean="0">
              <a:ea typeface="Tahoma" pitchFamily="34" charset="0"/>
              <a:cs typeface="Tahoma" pitchFamily="34" charset="0"/>
            </a:endParaRPr>
          </a:p>
          <a:p>
            <a:pPr marL="268288" lvl="4" indent="-268288" algn="r">
              <a:buSzPct val="110000"/>
              <a:tabLst>
                <a:tab pos="0" algn="l"/>
              </a:tabLst>
              <a:defRPr/>
            </a:pPr>
            <a:endParaRPr lang="es-CO" dirty="0" smtClean="0">
              <a:ea typeface="Tahoma" pitchFamily="34" charset="0"/>
              <a:cs typeface="Tahoma" pitchFamily="34" charset="0"/>
            </a:endParaRPr>
          </a:p>
          <a:p>
            <a:pPr marL="268288" lvl="4" indent="-268288" algn="r">
              <a:buSzPct val="110000"/>
              <a:tabLst>
                <a:tab pos="0" algn="l"/>
              </a:tabLst>
              <a:defRPr/>
            </a:pPr>
            <a:endParaRPr lang="es-CO" dirty="0" smtClean="0">
              <a:ea typeface="Tahoma" pitchFamily="34" charset="0"/>
              <a:cs typeface="Tahoma" pitchFamily="34" charset="0"/>
            </a:endParaRPr>
          </a:p>
        </p:txBody>
      </p:sp>
      <p:graphicFrame>
        <p:nvGraphicFramePr>
          <p:cNvPr id="6" name="80 Diagrama"/>
          <p:cNvGraphicFramePr/>
          <p:nvPr>
            <p:extLst/>
          </p:nvPr>
        </p:nvGraphicFramePr>
        <p:xfrm>
          <a:off x="434075" y="5517232"/>
          <a:ext cx="3705877" cy="5760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xt Box 1"/>
          <p:cNvSpPr txBox="1">
            <a:spLocks noChangeArrowheads="1"/>
          </p:cNvSpPr>
          <p:nvPr/>
        </p:nvSpPr>
        <p:spPr bwMode="auto">
          <a:xfrm>
            <a:off x="1683022" y="504953"/>
            <a:ext cx="5255815" cy="792088"/>
          </a:xfrm>
          <a:prstGeom prst="rect">
            <a:avLst/>
          </a:prstGeom>
          <a:noFill/>
          <a:ln w="9525">
            <a:noFill/>
            <a:round/>
            <a:headEnd/>
            <a:tailEnd/>
          </a:ln>
        </p:spPr>
        <p:txBody>
          <a:bodyPr lIns="90000" tIns="46800" rIns="90000" bIns="46800" anchor="ctr"/>
          <a:lstStyle/>
          <a:p>
            <a:pPr>
              <a:buFont typeface="Tahoma" pitchFamily="34"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s-CO" b="1" dirty="0" smtClean="0">
                <a:latin typeface="Arial Black" pitchFamily="34" charset="0"/>
                <a:ea typeface="Tahoma" pitchFamily="34" charset="0"/>
                <a:cs typeface="Calibri" pitchFamily="34" charset="0"/>
              </a:rPr>
              <a:t>Método de Visualización</a:t>
            </a:r>
          </a:p>
          <a:p>
            <a:pPr>
              <a:buFont typeface="Tahoma" pitchFamily="34"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s-CO" i="1" dirty="0" smtClean="0">
                <a:latin typeface="Arial" pitchFamily="34" charset="0"/>
                <a:ea typeface="Tahoma" pitchFamily="34" charset="0"/>
                <a:cs typeface="Arial" pitchFamily="34" charset="0"/>
              </a:rPr>
              <a:t>Proyectos 2014</a:t>
            </a:r>
          </a:p>
        </p:txBody>
      </p:sp>
    </p:spTree>
    <p:extLst>
      <p:ext uri="{BB962C8B-B14F-4D97-AF65-F5344CB8AC3E}">
        <p14:creationId xmlns:p14="http://schemas.microsoft.com/office/powerpoint/2010/main" xmlns="" val="100780635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4 Marcador de número de diapositiva"/>
          <p:cNvSpPr txBox="1">
            <a:spLocks/>
          </p:cNvSpPr>
          <p:nvPr/>
        </p:nvSpPr>
        <p:spPr bwMode="auto">
          <a:xfrm>
            <a:off x="4328544" y="6462095"/>
            <a:ext cx="471487" cy="4000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s-CO"/>
            </a:defPPr>
            <a:lvl1pPr marL="0" algn="r" defTabSz="914400" rtl="0" eaLnBrk="1" latinLnBrk="0" hangingPunct="1">
              <a:defRPr sz="1200" kern="1200">
                <a:solidFill>
                  <a:schemeClr val="tx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fld id="{1E488807-1918-4C23-BCA5-A5E06F4BEA6B}" type="slidenum">
              <a:rPr lang="es-ES" altLang="en-US" smtClean="0">
                <a:solidFill>
                  <a:srgbClr val="000000"/>
                </a:solidFill>
              </a:rPr>
              <a:pPr algn="ctr">
                <a:defRPr/>
              </a:pPr>
              <a:t>29</a:t>
            </a:fld>
            <a:endParaRPr lang="es-ES" altLang="en-US" dirty="0" smtClean="0">
              <a:solidFill>
                <a:srgbClr val="000000"/>
              </a:solidFill>
            </a:endParaRPr>
          </a:p>
        </p:txBody>
      </p:sp>
      <p:sp>
        <p:nvSpPr>
          <p:cNvPr id="314" name="Text Box 1"/>
          <p:cNvSpPr txBox="1">
            <a:spLocks noChangeArrowheads="1"/>
          </p:cNvSpPr>
          <p:nvPr/>
        </p:nvSpPr>
        <p:spPr bwMode="auto">
          <a:xfrm>
            <a:off x="1682253" y="618669"/>
            <a:ext cx="4680520" cy="574675"/>
          </a:xfrm>
          <a:prstGeom prst="rect">
            <a:avLst/>
          </a:prstGeom>
          <a:noFill/>
          <a:ln w="9525">
            <a:noFill/>
            <a:round/>
            <a:headEnd/>
            <a:tailEnd/>
          </a:ln>
        </p:spPr>
        <p:txBody>
          <a:bodyPr lIns="90000" tIns="46800" rIns="90000" bIns="46800" anchor="ctr"/>
          <a:lstStyle/>
          <a:p>
            <a:pPr>
              <a:buFont typeface="Tahoma" pitchFamily="34"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s-CO" b="1" dirty="0" smtClean="0">
                <a:latin typeface="Arial Black" pitchFamily="34" charset="0"/>
                <a:ea typeface="Tahoma" pitchFamily="34" charset="0"/>
                <a:cs typeface="Calibri" pitchFamily="34" charset="0"/>
              </a:rPr>
              <a:t>Muestreo del Subsuelo</a:t>
            </a:r>
            <a:endParaRPr lang="es-CO" dirty="0" smtClean="0">
              <a:latin typeface="Arial Black" pitchFamily="34" charset="0"/>
              <a:ea typeface="Tahoma" pitchFamily="34" charset="0"/>
              <a:cs typeface="Calibri" pitchFamily="34" charset="0"/>
            </a:endParaRPr>
          </a:p>
          <a:p>
            <a:pPr>
              <a:buFont typeface="Tahoma" pitchFamily="34"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s-CO" i="1" dirty="0" smtClean="0">
                <a:latin typeface="Arial" pitchFamily="34" charset="0"/>
                <a:ea typeface="Tahoma" pitchFamily="34" charset="0"/>
                <a:cs typeface="Arial" pitchFamily="34" charset="0"/>
              </a:rPr>
              <a:t>(Perforación de Pozos Estratigráficos) </a:t>
            </a:r>
          </a:p>
        </p:txBody>
      </p:sp>
      <p:sp>
        <p:nvSpPr>
          <p:cNvPr id="315" name="314 Rectángulo"/>
          <p:cNvSpPr/>
          <p:nvPr/>
        </p:nvSpPr>
        <p:spPr>
          <a:xfrm>
            <a:off x="611560" y="1628800"/>
            <a:ext cx="3888431" cy="3662541"/>
          </a:xfrm>
          <a:prstGeom prst="rect">
            <a:avLst/>
          </a:prstGeom>
        </p:spPr>
        <p:txBody>
          <a:bodyPr wrap="square">
            <a:spAutoFit/>
          </a:bodyPr>
          <a:lstStyle/>
          <a:p>
            <a:pPr algn="just">
              <a:defRPr/>
            </a:pPr>
            <a:r>
              <a:rPr lang="es-ES" sz="1600" kern="0" dirty="0">
                <a:solidFill>
                  <a:srgbClr val="000000"/>
                </a:solidFill>
                <a:latin typeface="Calibri" pitchFamily="34" charset="0"/>
                <a:ea typeface="Tahoma" pitchFamily="34" charset="0"/>
                <a:cs typeface="Calibri" pitchFamily="34" charset="0"/>
              </a:rPr>
              <a:t>Perforaciones</a:t>
            </a:r>
            <a:r>
              <a:rPr lang="es-ES" sz="1600" kern="0" dirty="0">
                <a:solidFill>
                  <a:srgbClr val="002060"/>
                </a:solidFill>
                <a:latin typeface="Calibri" pitchFamily="34" charset="0"/>
                <a:ea typeface="Tahoma" pitchFamily="34" charset="0"/>
                <a:cs typeface="Calibri" pitchFamily="34" charset="0"/>
              </a:rPr>
              <a:t> </a:t>
            </a:r>
            <a:r>
              <a:rPr lang="es-ES" sz="1600" kern="0" dirty="0">
                <a:solidFill>
                  <a:srgbClr val="000000"/>
                </a:solidFill>
                <a:latin typeface="Calibri" pitchFamily="34" charset="0"/>
                <a:ea typeface="Tahoma" pitchFamily="34" charset="0"/>
                <a:cs typeface="Calibri" pitchFamily="34" charset="0"/>
              </a:rPr>
              <a:t>para obtener testigos (</a:t>
            </a:r>
            <a:r>
              <a:rPr lang="es-ES" sz="1600" b="1" kern="0" dirty="0">
                <a:solidFill>
                  <a:srgbClr val="000000"/>
                </a:solidFill>
                <a:latin typeface="Calibri" pitchFamily="34" charset="0"/>
                <a:ea typeface="Tahoma" pitchFamily="34" charset="0"/>
                <a:cs typeface="Calibri" pitchFamily="34" charset="0"/>
              </a:rPr>
              <a:t>corazones, </a:t>
            </a:r>
            <a:r>
              <a:rPr lang="es-ES" sz="1600" b="1" kern="0" dirty="0" smtClean="0">
                <a:solidFill>
                  <a:srgbClr val="000000"/>
                </a:solidFill>
                <a:latin typeface="Calibri" pitchFamily="34" charset="0"/>
                <a:ea typeface="Tahoma" pitchFamily="34" charset="0"/>
                <a:cs typeface="Calibri" pitchFamily="34" charset="0"/>
              </a:rPr>
              <a:t>núcleos</a:t>
            </a:r>
            <a:r>
              <a:rPr lang="es-ES" sz="1600" kern="0" dirty="0" smtClean="0">
                <a:solidFill>
                  <a:srgbClr val="000000"/>
                </a:solidFill>
                <a:latin typeface="Calibri" pitchFamily="34" charset="0"/>
                <a:ea typeface="Tahoma" pitchFamily="34" charset="0"/>
                <a:cs typeface="Calibri" pitchFamily="34" charset="0"/>
              </a:rPr>
              <a:t>) </a:t>
            </a:r>
            <a:r>
              <a:rPr lang="es-ES" sz="1600" kern="0" dirty="0">
                <a:solidFill>
                  <a:srgbClr val="000000"/>
                </a:solidFill>
                <a:latin typeface="Calibri" pitchFamily="34" charset="0"/>
                <a:ea typeface="Tahoma" pitchFamily="34" charset="0"/>
                <a:cs typeface="Calibri" pitchFamily="34" charset="0"/>
              </a:rPr>
              <a:t>de </a:t>
            </a:r>
            <a:r>
              <a:rPr lang="es-ES" sz="1600" b="1" kern="0" dirty="0">
                <a:solidFill>
                  <a:srgbClr val="000000"/>
                </a:solidFill>
                <a:latin typeface="Calibri" pitchFamily="34" charset="0"/>
                <a:ea typeface="Tahoma" pitchFamily="34" charset="0"/>
                <a:cs typeface="Calibri" pitchFamily="34" charset="0"/>
              </a:rPr>
              <a:t>roca</a:t>
            </a:r>
            <a:r>
              <a:rPr lang="es-ES" sz="1600" kern="0" dirty="0">
                <a:solidFill>
                  <a:srgbClr val="000000"/>
                </a:solidFill>
                <a:latin typeface="Calibri" pitchFamily="34" charset="0"/>
                <a:ea typeface="Tahoma" pitchFamily="34" charset="0"/>
                <a:cs typeface="Calibri" pitchFamily="34" charset="0"/>
              </a:rPr>
              <a:t>, que permiten establecer características petrofísicas, químicas, mineralógicas y cronológicas (estudio de fósiles) de las mismas.</a:t>
            </a:r>
            <a:endParaRPr lang="es-CO" sz="1600" kern="0" dirty="0">
              <a:solidFill>
                <a:sysClr val="windowText" lastClr="000000"/>
              </a:solidFill>
              <a:latin typeface="Calibri" pitchFamily="34" charset="0"/>
              <a:ea typeface="Tahoma" pitchFamily="34" charset="0"/>
              <a:cs typeface="Calibri" pitchFamily="34" charset="0"/>
            </a:endParaRPr>
          </a:p>
          <a:p>
            <a:pPr algn="just">
              <a:defRPr/>
            </a:pPr>
            <a:endParaRPr lang="es-CO" sz="1200" kern="0" dirty="0" smtClean="0">
              <a:solidFill>
                <a:sysClr val="windowText" lastClr="000000"/>
              </a:solidFill>
              <a:latin typeface="Calibri" pitchFamily="34" charset="0"/>
              <a:ea typeface="Tahoma" pitchFamily="34" charset="0"/>
              <a:cs typeface="Calibri" pitchFamily="34" charset="0"/>
            </a:endParaRPr>
          </a:p>
          <a:p>
            <a:pPr algn="just">
              <a:defRPr/>
            </a:pPr>
            <a:r>
              <a:rPr lang="es-CO" sz="1600" kern="0" dirty="0" smtClean="0">
                <a:solidFill>
                  <a:sysClr val="windowText" lastClr="000000"/>
                </a:solidFill>
                <a:latin typeface="Calibri" pitchFamily="34" charset="0"/>
                <a:ea typeface="Tahoma" pitchFamily="34" charset="0"/>
                <a:cs typeface="Calibri" pitchFamily="34" charset="0"/>
              </a:rPr>
              <a:t>Pozos </a:t>
            </a:r>
            <a:r>
              <a:rPr lang="es-CO" sz="1600" kern="0" dirty="0">
                <a:solidFill>
                  <a:sysClr val="windowText" lastClr="000000"/>
                </a:solidFill>
                <a:latin typeface="Calibri" pitchFamily="34" charset="0"/>
                <a:ea typeface="Tahoma" pitchFamily="34" charset="0"/>
                <a:cs typeface="Calibri" pitchFamily="34" charset="0"/>
              </a:rPr>
              <a:t>estratigráficos profundos y </a:t>
            </a:r>
            <a:r>
              <a:rPr lang="es-CO" sz="1600" kern="0" dirty="0" err="1">
                <a:solidFill>
                  <a:sysClr val="windowText" lastClr="000000"/>
                </a:solidFill>
                <a:latin typeface="Calibri" pitchFamily="34" charset="0"/>
                <a:ea typeface="Tahoma" pitchFamily="34" charset="0"/>
                <a:cs typeface="Calibri" pitchFamily="34" charset="0"/>
              </a:rPr>
              <a:t>slim</a:t>
            </a:r>
            <a:r>
              <a:rPr lang="es-CO" sz="1600" kern="0" dirty="0">
                <a:solidFill>
                  <a:sysClr val="windowText" lastClr="000000"/>
                </a:solidFill>
                <a:latin typeface="Calibri" pitchFamily="34" charset="0"/>
                <a:ea typeface="Tahoma" pitchFamily="34" charset="0"/>
                <a:cs typeface="Calibri" pitchFamily="34" charset="0"/>
              </a:rPr>
              <a:t> </a:t>
            </a:r>
            <a:r>
              <a:rPr lang="es-CO" sz="1600" kern="0" dirty="0" err="1">
                <a:solidFill>
                  <a:sysClr val="windowText" lastClr="000000"/>
                </a:solidFill>
                <a:latin typeface="Calibri" pitchFamily="34" charset="0"/>
                <a:ea typeface="Tahoma" pitchFamily="34" charset="0"/>
                <a:cs typeface="Calibri" pitchFamily="34" charset="0"/>
              </a:rPr>
              <a:t>hole</a:t>
            </a:r>
            <a:r>
              <a:rPr lang="es-CO" sz="1600" kern="0" dirty="0">
                <a:solidFill>
                  <a:sysClr val="windowText" lastClr="000000"/>
                </a:solidFill>
                <a:latin typeface="Calibri" pitchFamily="34" charset="0"/>
                <a:ea typeface="Tahoma" pitchFamily="34" charset="0"/>
                <a:cs typeface="Calibri" pitchFamily="34" charset="0"/>
              </a:rPr>
              <a:t>  y </a:t>
            </a:r>
            <a:r>
              <a:rPr lang="es-CO" sz="1600" i="1" kern="0" dirty="0" err="1">
                <a:solidFill>
                  <a:sysClr val="windowText" lastClr="000000"/>
                </a:solidFill>
                <a:latin typeface="Calibri" pitchFamily="34" charset="0"/>
                <a:ea typeface="Tahoma" pitchFamily="34" charset="0"/>
                <a:cs typeface="Calibri" pitchFamily="34" charset="0"/>
              </a:rPr>
              <a:t>piston</a:t>
            </a:r>
            <a:r>
              <a:rPr lang="es-CO" sz="1600" i="1" kern="0" dirty="0">
                <a:solidFill>
                  <a:sysClr val="windowText" lastClr="000000"/>
                </a:solidFill>
                <a:latin typeface="Calibri" pitchFamily="34" charset="0"/>
                <a:ea typeface="Tahoma" pitchFamily="34" charset="0"/>
                <a:cs typeface="Calibri" pitchFamily="34" charset="0"/>
              </a:rPr>
              <a:t> </a:t>
            </a:r>
            <a:r>
              <a:rPr lang="es-CO" sz="1600" i="1" kern="0" dirty="0" err="1">
                <a:solidFill>
                  <a:sysClr val="windowText" lastClr="000000"/>
                </a:solidFill>
                <a:latin typeface="Calibri" pitchFamily="34" charset="0"/>
                <a:ea typeface="Tahoma" pitchFamily="34" charset="0"/>
                <a:cs typeface="Calibri" pitchFamily="34" charset="0"/>
              </a:rPr>
              <a:t>core</a:t>
            </a:r>
            <a:r>
              <a:rPr lang="es-CO" sz="1600" kern="0" dirty="0">
                <a:solidFill>
                  <a:sysClr val="windowText" lastClr="000000"/>
                </a:solidFill>
                <a:latin typeface="Calibri" pitchFamily="34" charset="0"/>
                <a:ea typeface="Tahoma" pitchFamily="34" charset="0"/>
                <a:cs typeface="Calibri" pitchFamily="34" charset="0"/>
              </a:rPr>
              <a:t> en regiones costa-afuera. </a:t>
            </a:r>
          </a:p>
          <a:p>
            <a:pPr algn="just">
              <a:defRPr/>
            </a:pPr>
            <a:endParaRPr lang="es-CO" sz="1200" kern="0" dirty="0">
              <a:solidFill>
                <a:sysClr val="windowText" lastClr="000000"/>
              </a:solidFill>
              <a:latin typeface="Calibri" pitchFamily="34" charset="0"/>
              <a:ea typeface="Tahoma" pitchFamily="34" charset="0"/>
              <a:cs typeface="Calibri" pitchFamily="34" charset="0"/>
            </a:endParaRPr>
          </a:p>
          <a:p>
            <a:pPr algn="just">
              <a:defRPr/>
            </a:pPr>
            <a:r>
              <a:rPr lang="es-CO" sz="1600" kern="0" dirty="0" smtClean="0">
                <a:solidFill>
                  <a:sysClr val="windowText" lastClr="000000"/>
                </a:solidFill>
                <a:latin typeface="Calibri" pitchFamily="34" charset="0"/>
                <a:ea typeface="Tahoma" pitchFamily="34" charset="0"/>
                <a:cs typeface="Calibri" pitchFamily="34" charset="0"/>
              </a:rPr>
              <a:t>Incluye </a:t>
            </a:r>
            <a:r>
              <a:rPr lang="es-CO" sz="1600" kern="0" dirty="0">
                <a:solidFill>
                  <a:sysClr val="windowText" lastClr="000000"/>
                </a:solidFill>
                <a:latin typeface="Calibri" pitchFamily="34" charset="0"/>
                <a:ea typeface="Tahoma" pitchFamily="34" charset="0"/>
                <a:cs typeface="Calibri" pitchFamily="34" charset="0"/>
              </a:rPr>
              <a:t>los </a:t>
            </a:r>
            <a:r>
              <a:rPr lang="es-CO" sz="1600" b="1" kern="0" dirty="0">
                <a:solidFill>
                  <a:sysClr val="windowText" lastClr="000000"/>
                </a:solidFill>
                <a:latin typeface="Calibri" pitchFamily="34" charset="0"/>
                <a:ea typeface="Tahoma" pitchFamily="34" charset="0"/>
                <a:cs typeface="Calibri" pitchFamily="34" charset="0"/>
              </a:rPr>
              <a:t>registros</a:t>
            </a:r>
            <a:r>
              <a:rPr lang="es-CO" sz="1600" kern="0" dirty="0">
                <a:solidFill>
                  <a:sysClr val="windowText" lastClr="000000"/>
                </a:solidFill>
                <a:latin typeface="Calibri" pitchFamily="34" charset="0"/>
                <a:ea typeface="Tahoma" pitchFamily="34" charset="0"/>
                <a:cs typeface="Calibri" pitchFamily="34" charset="0"/>
              </a:rPr>
              <a:t> </a:t>
            </a:r>
            <a:r>
              <a:rPr lang="es-CO" sz="1600" kern="0" dirty="0" smtClean="0">
                <a:solidFill>
                  <a:sysClr val="windowText" lastClr="000000"/>
                </a:solidFill>
                <a:latin typeface="Calibri" pitchFamily="34" charset="0"/>
                <a:ea typeface="Tahoma" pitchFamily="34" charset="0"/>
                <a:cs typeface="Calibri" pitchFamily="34" charset="0"/>
              </a:rPr>
              <a:t>se obtienen en el  pozo (Registros eléctricos, de </a:t>
            </a:r>
            <a:r>
              <a:rPr lang="es-CO" sz="1600" kern="0" dirty="0">
                <a:solidFill>
                  <a:sysClr val="windowText" lastClr="000000"/>
                </a:solidFill>
                <a:latin typeface="Calibri" pitchFamily="34" charset="0"/>
                <a:ea typeface="Tahoma" pitchFamily="34" charset="0"/>
                <a:cs typeface="Calibri" pitchFamily="34" charset="0"/>
              </a:rPr>
              <a:t>radioactividad, </a:t>
            </a:r>
            <a:r>
              <a:rPr lang="es-CO" sz="1600" kern="0" dirty="0" smtClean="0">
                <a:solidFill>
                  <a:sysClr val="windowText" lastClr="000000"/>
                </a:solidFill>
                <a:latin typeface="Calibri" pitchFamily="34" charset="0"/>
                <a:ea typeface="Tahoma" pitchFamily="34" charset="0"/>
                <a:cs typeface="Calibri" pitchFamily="34" charset="0"/>
              </a:rPr>
              <a:t>acústicos, etc.), las </a:t>
            </a:r>
            <a:r>
              <a:rPr lang="es-CO" sz="1600" b="1" kern="0" dirty="0" smtClean="0">
                <a:solidFill>
                  <a:sysClr val="windowText" lastClr="000000"/>
                </a:solidFill>
                <a:latin typeface="Calibri" pitchFamily="34" charset="0"/>
                <a:ea typeface="Tahoma" pitchFamily="34" charset="0"/>
                <a:cs typeface="Calibri" pitchFamily="34" charset="0"/>
              </a:rPr>
              <a:t>imágenes</a:t>
            </a:r>
            <a:r>
              <a:rPr lang="es-CO" sz="1600" kern="0" dirty="0" smtClean="0">
                <a:solidFill>
                  <a:sysClr val="windowText" lastClr="000000"/>
                </a:solidFill>
                <a:latin typeface="Calibri" pitchFamily="34" charset="0"/>
                <a:ea typeface="Tahoma" pitchFamily="34" charset="0"/>
                <a:cs typeface="Calibri" pitchFamily="34" charset="0"/>
              </a:rPr>
              <a:t> </a:t>
            </a:r>
            <a:r>
              <a:rPr lang="es-CO" sz="1600" kern="0" dirty="0" err="1" smtClean="0">
                <a:solidFill>
                  <a:sysClr val="windowText" lastClr="000000"/>
                </a:solidFill>
                <a:latin typeface="Calibri" pitchFamily="34" charset="0"/>
                <a:ea typeface="Tahoma" pitchFamily="34" charset="0"/>
                <a:cs typeface="Calibri" pitchFamily="34" charset="0"/>
              </a:rPr>
              <a:t>tomográficas</a:t>
            </a:r>
            <a:r>
              <a:rPr lang="es-CO" sz="1600" kern="0" dirty="0" smtClean="0">
                <a:solidFill>
                  <a:sysClr val="windowText" lastClr="000000"/>
                </a:solidFill>
                <a:latin typeface="Calibri" pitchFamily="34" charset="0"/>
                <a:ea typeface="Tahoma" pitchFamily="34" charset="0"/>
                <a:cs typeface="Calibri" pitchFamily="34" charset="0"/>
              </a:rPr>
              <a:t>, las </a:t>
            </a:r>
            <a:r>
              <a:rPr lang="es-CO" sz="1600" b="1" kern="0" dirty="0" smtClean="0">
                <a:solidFill>
                  <a:sysClr val="windowText" lastClr="000000"/>
                </a:solidFill>
                <a:latin typeface="Calibri" pitchFamily="34" charset="0"/>
                <a:ea typeface="Tahoma" pitchFamily="34" charset="0"/>
                <a:cs typeface="Calibri" pitchFamily="34" charset="0"/>
              </a:rPr>
              <a:t>descripciones</a:t>
            </a:r>
            <a:r>
              <a:rPr lang="es-CO" sz="1600" kern="0" dirty="0" smtClean="0">
                <a:solidFill>
                  <a:sysClr val="windowText" lastClr="000000"/>
                </a:solidFill>
                <a:latin typeface="Calibri" pitchFamily="34" charset="0"/>
                <a:ea typeface="Tahoma" pitchFamily="34" charset="0"/>
                <a:cs typeface="Calibri" pitchFamily="34" charset="0"/>
              </a:rPr>
              <a:t> de los núcleos y los </a:t>
            </a:r>
            <a:r>
              <a:rPr lang="es-CO" sz="1600" b="1" kern="0" dirty="0" smtClean="0">
                <a:solidFill>
                  <a:sysClr val="windowText" lastClr="000000"/>
                </a:solidFill>
                <a:latin typeface="Calibri" pitchFamily="34" charset="0"/>
                <a:ea typeface="Tahoma" pitchFamily="34" charset="0"/>
                <a:cs typeface="Calibri" pitchFamily="34" charset="0"/>
              </a:rPr>
              <a:t>análisis de laboratorio</a:t>
            </a:r>
            <a:r>
              <a:rPr lang="es-CO" sz="1600" kern="0" dirty="0" smtClean="0">
                <a:solidFill>
                  <a:sysClr val="windowText" lastClr="000000"/>
                </a:solidFill>
                <a:latin typeface="Calibri" pitchFamily="34" charset="0"/>
                <a:ea typeface="Tahoma" pitchFamily="34" charset="0"/>
                <a:cs typeface="Calibri" pitchFamily="34" charset="0"/>
              </a:rPr>
              <a:t> (geoquímicos, </a:t>
            </a:r>
            <a:r>
              <a:rPr lang="es-CO" sz="1600" kern="0" dirty="0" err="1" smtClean="0">
                <a:solidFill>
                  <a:sysClr val="windowText" lastClr="000000"/>
                </a:solidFill>
                <a:latin typeface="Calibri" pitchFamily="34" charset="0"/>
                <a:ea typeface="Tahoma" pitchFamily="34" charset="0"/>
                <a:cs typeface="Calibri" pitchFamily="34" charset="0"/>
              </a:rPr>
              <a:t>Petrofisicos</a:t>
            </a:r>
            <a:r>
              <a:rPr lang="es-CO" sz="1600" kern="0" dirty="0" smtClean="0">
                <a:solidFill>
                  <a:sysClr val="windowText" lastClr="000000"/>
                </a:solidFill>
                <a:latin typeface="Calibri" pitchFamily="34" charset="0"/>
                <a:ea typeface="Tahoma" pitchFamily="34" charset="0"/>
                <a:cs typeface="Calibri" pitchFamily="34" charset="0"/>
              </a:rPr>
              <a:t>, etc.) de los mismos.</a:t>
            </a:r>
            <a:endParaRPr lang="es-CO" sz="1600" kern="0" dirty="0">
              <a:solidFill>
                <a:sysClr val="windowText" lastClr="000000"/>
              </a:solidFill>
              <a:latin typeface="Calibri" pitchFamily="34" charset="0"/>
              <a:ea typeface="Tahoma" pitchFamily="34" charset="0"/>
              <a:cs typeface="Calibri" pitchFamily="34" charset="0"/>
            </a:endParaRPr>
          </a:p>
        </p:txBody>
      </p:sp>
      <p:pic>
        <p:nvPicPr>
          <p:cNvPr id="623" name="Picture 2" descr="DSC00012"/>
          <p:cNvPicPr>
            <a:picLocks noChangeAspect="1" noChangeArrowheads="1"/>
          </p:cNvPicPr>
          <p:nvPr/>
        </p:nvPicPr>
        <p:blipFill>
          <a:blip r:embed="rId2" cstate="email"/>
          <a:srcRect/>
          <a:stretch>
            <a:fillRect/>
          </a:stretch>
        </p:blipFill>
        <p:spPr bwMode="auto">
          <a:xfrm>
            <a:off x="6983756" y="1723180"/>
            <a:ext cx="1994470" cy="1598677"/>
          </a:xfrm>
          <a:prstGeom prst="rect">
            <a:avLst/>
          </a:prstGeom>
          <a:noFill/>
          <a:ln>
            <a:solidFill>
              <a:schemeClr val="accent1"/>
            </a:solidFill>
          </a:ln>
        </p:spPr>
      </p:pic>
      <p:graphicFrame>
        <p:nvGraphicFramePr>
          <p:cNvPr id="624" name="80 Diagrama"/>
          <p:cNvGraphicFramePr/>
          <p:nvPr>
            <p:extLst/>
          </p:nvPr>
        </p:nvGraphicFramePr>
        <p:xfrm>
          <a:off x="395536" y="5517232"/>
          <a:ext cx="3705877" cy="5760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4" name="32 Grupo"/>
          <p:cNvGrpSpPr>
            <a:grpSpLocks/>
          </p:cNvGrpSpPr>
          <p:nvPr/>
        </p:nvGrpSpPr>
        <p:grpSpPr bwMode="auto">
          <a:xfrm>
            <a:off x="4716017" y="1412776"/>
            <a:ext cx="2100479" cy="4016775"/>
            <a:chOff x="3229679" y="1092812"/>
            <a:chExt cx="2100444" cy="4169767"/>
          </a:xfrm>
        </p:grpSpPr>
        <p:sp>
          <p:nvSpPr>
            <p:cNvPr id="626" name="Text Box 4"/>
            <p:cNvSpPr txBox="1">
              <a:spLocks noChangeArrowheads="1"/>
            </p:cNvSpPr>
            <p:nvPr/>
          </p:nvSpPr>
          <p:spPr bwMode="auto">
            <a:xfrm>
              <a:off x="3390230" y="1092812"/>
              <a:ext cx="1939893" cy="307901"/>
            </a:xfrm>
            <a:prstGeom prst="rect">
              <a:avLst/>
            </a:prstGeom>
            <a:noFill/>
            <a:ln w="9525">
              <a:noFill/>
              <a:miter lim="800000"/>
              <a:headEnd/>
              <a:tailEnd/>
            </a:ln>
            <a:effec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s-ES_tradnl" sz="1400" b="1" dirty="0">
                  <a:solidFill>
                    <a:srgbClr val="242424"/>
                  </a:solidFill>
                </a:rPr>
                <a:t>Torre de Perforación</a:t>
              </a:r>
            </a:p>
          </p:txBody>
        </p:sp>
        <p:pic>
          <p:nvPicPr>
            <p:cNvPr id="627" name="Picture 4" descr="DSC02059"/>
            <p:cNvPicPr>
              <a:picLocks noChangeAspect="1" noChangeArrowheads="1"/>
            </p:cNvPicPr>
            <p:nvPr/>
          </p:nvPicPr>
          <p:blipFill>
            <a:blip r:embed="rId8" cstate="email">
              <a:extLst>
                <a:ext uri="{28A0092B-C50C-407E-A947-70E740481C1C}">
                  <a14:useLocalDpi xmlns:a14="http://schemas.microsoft.com/office/drawing/2010/main" xmlns="" val="0"/>
                </a:ext>
              </a:extLst>
            </a:blip>
            <a:srcRect/>
            <a:stretch>
              <a:fillRect/>
            </a:stretch>
          </p:blipFill>
          <p:spPr bwMode="auto">
            <a:xfrm rot="5400000">
              <a:off x="2330391" y="2297987"/>
              <a:ext cx="3863880" cy="20653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5" name="3 Grupo"/>
          <p:cNvGrpSpPr/>
          <p:nvPr/>
        </p:nvGrpSpPr>
        <p:grpSpPr>
          <a:xfrm>
            <a:off x="6921692" y="3599855"/>
            <a:ext cx="2073168" cy="1881834"/>
            <a:chOff x="6921692" y="3865813"/>
            <a:chExt cx="2073168" cy="1881834"/>
          </a:xfrm>
        </p:grpSpPr>
        <p:grpSp>
          <p:nvGrpSpPr>
            <p:cNvPr id="6" name="362 Grupo"/>
            <p:cNvGrpSpPr>
              <a:grpSpLocks/>
            </p:cNvGrpSpPr>
            <p:nvPr/>
          </p:nvGrpSpPr>
          <p:grpSpPr bwMode="auto">
            <a:xfrm>
              <a:off x="6921692" y="3865813"/>
              <a:ext cx="2073168" cy="1881834"/>
              <a:chOff x="10584690" y="1109256"/>
              <a:chExt cx="4388122" cy="3980098"/>
            </a:xfrm>
          </p:grpSpPr>
          <p:sp>
            <p:nvSpPr>
              <p:cNvPr id="317" name="316 CuadroTexto"/>
              <p:cNvSpPr txBox="1"/>
              <p:nvPr/>
            </p:nvSpPr>
            <p:spPr>
              <a:xfrm>
                <a:off x="11826275" y="1109256"/>
                <a:ext cx="2307891" cy="423118"/>
              </a:xfrm>
              <a:prstGeom prst="rect">
                <a:avLst/>
              </a:prstGeom>
              <a:noFill/>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s-CO" sz="700" b="1" i="0" u="none" strike="noStrike" kern="0" cap="none" spc="0" normalizeH="0" baseline="0" noProof="0" dirty="0">
                    <a:ln>
                      <a:noFill/>
                    </a:ln>
                    <a:solidFill>
                      <a:sysClr val="windowText" lastClr="000000"/>
                    </a:solidFill>
                    <a:effectLst/>
                    <a:uLnTx/>
                    <a:uFillTx/>
                    <a:latin typeface="Calibri"/>
                    <a:ea typeface="ＭＳ Ｐゴシック" charset="0"/>
                  </a:rPr>
                  <a:t>REGISTROS ELÉCTRICOS:</a:t>
                </a:r>
                <a:endParaRPr kumimoji="0" lang="es-ES" sz="700" b="1" i="0" u="none" strike="noStrike" kern="0" cap="none" spc="0" normalizeH="0" baseline="0" noProof="0" dirty="0">
                  <a:ln>
                    <a:noFill/>
                  </a:ln>
                  <a:solidFill>
                    <a:sysClr val="windowText" lastClr="000000"/>
                  </a:solidFill>
                  <a:effectLst/>
                  <a:uLnTx/>
                  <a:uFillTx/>
                  <a:latin typeface="Calibri"/>
                  <a:ea typeface="ＭＳ Ｐゴシック" charset="0"/>
                </a:endParaRPr>
              </a:p>
            </p:txBody>
          </p:sp>
          <p:grpSp>
            <p:nvGrpSpPr>
              <p:cNvPr id="7" name="Group 4"/>
              <p:cNvGrpSpPr>
                <a:grpSpLocks/>
              </p:cNvGrpSpPr>
              <p:nvPr/>
            </p:nvGrpSpPr>
            <p:grpSpPr bwMode="auto">
              <a:xfrm>
                <a:off x="10584690" y="1713866"/>
                <a:ext cx="4133092" cy="3375488"/>
                <a:chOff x="379" y="1011"/>
                <a:chExt cx="4844" cy="3156"/>
              </a:xfrm>
            </p:grpSpPr>
            <p:sp>
              <p:nvSpPr>
                <p:cNvPr id="326" name="Rectangle 5"/>
                <p:cNvSpPr>
                  <a:spLocks noChangeArrowheads="1"/>
                </p:cNvSpPr>
                <p:nvPr/>
              </p:nvSpPr>
              <p:spPr bwMode="auto">
                <a:xfrm>
                  <a:off x="379" y="3874"/>
                  <a:ext cx="1214" cy="29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600" b="0" i="0" u="none" strike="noStrike" kern="0" cap="none" spc="0" normalizeH="0" baseline="0" noProof="0">
                    <a:ln>
                      <a:noFill/>
                    </a:ln>
                    <a:solidFill>
                      <a:sysClr val="windowText" lastClr="000000"/>
                    </a:solidFill>
                    <a:effectLst/>
                    <a:uLnTx/>
                    <a:uFillTx/>
                  </a:endParaRPr>
                </a:p>
              </p:txBody>
            </p:sp>
            <p:sp>
              <p:nvSpPr>
                <p:cNvPr id="327" name="Rectangle 6"/>
                <p:cNvSpPr>
                  <a:spLocks noChangeArrowheads="1"/>
                </p:cNvSpPr>
                <p:nvPr/>
              </p:nvSpPr>
              <p:spPr bwMode="auto">
                <a:xfrm>
                  <a:off x="1932" y="3874"/>
                  <a:ext cx="1844" cy="29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600" b="0" i="0" u="none" strike="noStrike" kern="0" cap="none" spc="0" normalizeH="0" baseline="0" noProof="0">
                    <a:ln>
                      <a:noFill/>
                    </a:ln>
                    <a:solidFill>
                      <a:sysClr val="windowText" lastClr="000000"/>
                    </a:solidFill>
                    <a:effectLst/>
                    <a:uLnTx/>
                    <a:uFillTx/>
                  </a:endParaRPr>
                </a:p>
              </p:txBody>
            </p:sp>
            <p:sp>
              <p:nvSpPr>
                <p:cNvPr id="328" name="Rectangle 7"/>
                <p:cNvSpPr>
                  <a:spLocks noChangeArrowheads="1"/>
                </p:cNvSpPr>
                <p:nvPr/>
              </p:nvSpPr>
              <p:spPr bwMode="auto">
                <a:xfrm>
                  <a:off x="492" y="1493"/>
                  <a:ext cx="4726" cy="2496"/>
                </a:xfrm>
                <a:prstGeom prst="rect">
                  <a:avLst/>
                </a:prstGeom>
                <a:solidFill>
                  <a:srgbClr val="FFFFFF"/>
                </a:solidFill>
                <a:ln w="12700">
                  <a:solidFill>
                    <a:srgbClr val="FFFFFF"/>
                  </a:solidFill>
                  <a:miter lim="800000"/>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600" b="0" i="0" u="none" strike="noStrike" kern="0" cap="none" spc="0" normalizeH="0" baseline="0" noProof="0">
                    <a:ln>
                      <a:noFill/>
                    </a:ln>
                    <a:solidFill>
                      <a:sysClr val="windowText" lastClr="000000"/>
                    </a:solidFill>
                    <a:effectLst/>
                    <a:uLnTx/>
                    <a:uFillTx/>
                  </a:endParaRPr>
                </a:p>
              </p:txBody>
            </p:sp>
            <p:sp>
              <p:nvSpPr>
                <p:cNvPr id="329" name="Freeform 8"/>
                <p:cNvSpPr>
                  <a:spLocks/>
                </p:cNvSpPr>
                <p:nvPr/>
              </p:nvSpPr>
              <p:spPr bwMode="auto">
                <a:xfrm>
                  <a:off x="3233" y="2172"/>
                  <a:ext cx="1990" cy="655"/>
                </a:xfrm>
                <a:custGeom>
                  <a:avLst/>
                  <a:gdLst>
                    <a:gd name="T0" fmla="*/ 0 w 1990"/>
                    <a:gd name="T1" fmla="*/ 326 h 655"/>
                    <a:gd name="T2" fmla="*/ 371 w 1990"/>
                    <a:gd name="T3" fmla="*/ 369 h 655"/>
                    <a:gd name="T4" fmla="*/ 802 w 1990"/>
                    <a:gd name="T5" fmla="*/ 426 h 655"/>
                    <a:gd name="T6" fmla="*/ 1262 w 1990"/>
                    <a:gd name="T7" fmla="*/ 512 h 655"/>
                    <a:gd name="T8" fmla="*/ 1722 w 1990"/>
                    <a:gd name="T9" fmla="*/ 583 h 655"/>
                    <a:gd name="T10" fmla="*/ 1989 w 1990"/>
                    <a:gd name="T11" fmla="*/ 654 h 655"/>
                    <a:gd name="T12" fmla="*/ 1975 w 1990"/>
                    <a:gd name="T13" fmla="*/ 321 h 655"/>
                    <a:gd name="T14" fmla="*/ 1916 w 1990"/>
                    <a:gd name="T15" fmla="*/ 308 h 655"/>
                    <a:gd name="T16" fmla="*/ 1854 w 1990"/>
                    <a:gd name="T17" fmla="*/ 295 h 655"/>
                    <a:gd name="T18" fmla="*/ 1793 w 1990"/>
                    <a:gd name="T19" fmla="*/ 280 h 655"/>
                    <a:gd name="T20" fmla="*/ 1736 w 1990"/>
                    <a:gd name="T21" fmla="*/ 267 h 655"/>
                    <a:gd name="T22" fmla="*/ 1682 w 1990"/>
                    <a:gd name="T23" fmla="*/ 255 h 655"/>
                    <a:gd name="T24" fmla="*/ 1629 w 1990"/>
                    <a:gd name="T25" fmla="*/ 244 h 655"/>
                    <a:gd name="T26" fmla="*/ 1578 w 1990"/>
                    <a:gd name="T27" fmla="*/ 234 h 655"/>
                    <a:gd name="T28" fmla="*/ 1524 w 1990"/>
                    <a:gd name="T29" fmla="*/ 226 h 655"/>
                    <a:gd name="T30" fmla="*/ 1468 w 1990"/>
                    <a:gd name="T31" fmla="*/ 217 h 655"/>
                    <a:gd name="T32" fmla="*/ 1411 w 1990"/>
                    <a:gd name="T33" fmla="*/ 209 h 655"/>
                    <a:gd name="T34" fmla="*/ 1355 w 1990"/>
                    <a:gd name="T35" fmla="*/ 200 h 655"/>
                    <a:gd name="T36" fmla="*/ 1302 w 1990"/>
                    <a:gd name="T37" fmla="*/ 192 h 655"/>
                    <a:gd name="T38" fmla="*/ 1249 w 1990"/>
                    <a:gd name="T39" fmla="*/ 182 h 655"/>
                    <a:gd name="T40" fmla="*/ 1197 w 1990"/>
                    <a:gd name="T41" fmla="*/ 172 h 655"/>
                    <a:gd name="T42" fmla="*/ 1141 w 1990"/>
                    <a:gd name="T43" fmla="*/ 161 h 655"/>
                    <a:gd name="T44" fmla="*/ 1079 w 1990"/>
                    <a:gd name="T45" fmla="*/ 151 h 655"/>
                    <a:gd name="T46" fmla="*/ 1013 w 1990"/>
                    <a:gd name="T47" fmla="*/ 140 h 655"/>
                    <a:gd name="T48" fmla="*/ 944 w 1990"/>
                    <a:gd name="T49" fmla="*/ 129 h 655"/>
                    <a:gd name="T50" fmla="*/ 877 w 1990"/>
                    <a:gd name="T51" fmla="*/ 117 h 655"/>
                    <a:gd name="T52" fmla="*/ 812 w 1990"/>
                    <a:gd name="T53" fmla="*/ 105 h 655"/>
                    <a:gd name="T54" fmla="*/ 751 w 1990"/>
                    <a:gd name="T55" fmla="*/ 92 h 655"/>
                    <a:gd name="T56" fmla="*/ 694 w 1990"/>
                    <a:gd name="T57" fmla="*/ 80 h 655"/>
                    <a:gd name="T58" fmla="*/ 642 w 1990"/>
                    <a:gd name="T59" fmla="*/ 69 h 655"/>
                    <a:gd name="T60" fmla="*/ 591 w 1990"/>
                    <a:gd name="T61" fmla="*/ 60 h 655"/>
                    <a:gd name="T62" fmla="*/ 541 w 1990"/>
                    <a:gd name="T63" fmla="*/ 54 h 655"/>
                    <a:gd name="T64" fmla="*/ 489 w 1990"/>
                    <a:gd name="T65" fmla="*/ 48 h 655"/>
                    <a:gd name="T66" fmla="*/ 428 w 1990"/>
                    <a:gd name="T67" fmla="*/ 44 h 655"/>
                    <a:gd name="T68" fmla="*/ 355 w 1990"/>
                    <a:gd name="T69" fmla="*/ 39 h 655"/>
                    <a:gd name="T70" fmla="*/ 269 w 1990"/>
                    <a:gd name="T71" fmla="*/ 26 h 655"/>
                    <a:gd name="T72" fmla="*/ 184 w 1990"/>
                    <a:gd name="T73" fmla="*/ 14 h 655"/>
                    <a:gd name="T74" fmla="*/ 59 w 1990"/>
                    <a:gd name="T75" fmla="*/ 10 h 65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990"/>
                    <a:gd name="T115" fmla="*/ 0 h 655"/>
                    <a:gd name="T116" fmla="*/ 1990 w 1990"/>
                    <a:gd name="T117" fmla="*/ 655 h 655"/>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990" h="655">
                      <a:moveTo>
                        <a:pt x="0" y="0"/>
                      </a:moveTo>
                      <a:lnTo>
                        <a:pt x="0" y="326"/>
                      </a:lnTo>
                      <a:lnTo>
                        <a:pt x="178" y="341"/>
                      </a:lnTo>
                      <a:lnTo>
                        <a:pt x="371" y="369"/>
                      </a:lnTo>
                      <a:lnTo>
                        <a:pt x="579" y="398"/>
                      </a:lnTo>
                      <a:lnTo>
                        <a:pt x="802" y="426"/>
                      </a:lnTo>
                      <a:lnTo>
                        <a:pt x="995" y="455"/>
                      </a:lnTo>
                      <a:lnTo>
                        <a:pt x="1262" y="512"/>
                      </a:lnTo>
                      <a:lnTo>
                        <a:pt x="1499" y="554"/>
                      </a:lnTo>
                      <a:lnTo>
                        <a:pt x="1722" y="583"/>
                      </a:lnTo>
                      <a:lnTo>
                        <a:pt x="1870" y="626"/>
                      </a:lnTo>
                      <a:lnTo>
                        <a:pt x="1989" y="654"/>
                      </a:lnTo>
                      <a:lnTo>
                        <a:pt x="1989" y="324"/>
                      </a:lnTo>
                      <a:lnTo>
                        <a:pt x="1975" y="321"/>
                      </a:lnTo>
                      <a:lnTo>
                        <a:pt x="1946" y="314"/>
                      </a:lnTo>
                      <a:lnTo>
                        <a:pt x="1916" y="308"/>
                      </a:lnTo>
                      <a:lnTo>
                        <a:pt x="1885" y="301"/>
                      </a:lnTo>
                      <a:lnTo>
                        <a:pt x="1854" y="295"/>
                      </a:lnTo>
                      <a:lnTo>
                        <a:pt x="1823" y="287"/>
                      </a:lnTo>
                      <a:lnTo>
                        <a:pt x="1793" y="280"/>
                      </a:lnTo>
                      <a:lnTo>
                        <a:pt x="1764" y="274"/>
                      </a:lnTo>
                      <a:lnTo>
                        <a:pt x="1736" y="267"/>
                      </a:lnTo>
                      <a:lnTo>
                        <a:pt x="1708" y="261"/>
                      </a:lnTo>
                      <a:lnTo>
                        <a:pt x="1682" y="255"/>
                      </a:lnTo>
                      <a:lnTo>
                        <a:pt x="1656" y="250"/>
                      </a:lnTo>
                      <a:lnTo>
                        <a:pt x="1629" y="244"/>
                      </a:lnTo>
                      <a:lnTo>
                        <a:pt x="1604" y="239"/>
                      </a:lnTo>
                      <a:lnTo>
                        <a:pt x="1578" y="234"/>
                      </a:lnTo>
                      <a:lnTo>
                        <a:pt x="1551" y="230"/>
                      </a:lnTo>
                      <a:lnTo>
                        <a:pt x="1524" y="226"/>
                      </a:lnTo>
                      <a:lnTo>
                        <a:pt x="1496" y="221"/>
                      </a:lnTo>
                      <a:lnTo>
                        <a:pt x="1468" y="217"/>
                      </a:lnTo>
                      <a:lnTo>
                        <a:pt x="1440" y="213"/>
                      </a:lnTo>
                      <a:lnTo>
                        <a:pt x="1411" y="209"/>
                      </a:lnTo>
                      <a:lnTo>
                        <a:pt x="1384" y="205"/>
                      </a:lnTo>
                      <a:lnTo>
                        <a:pt x="1355" y="200"/>
                      </a:lnTo>
                      <a:lnTo>
                        <a:pt x="1329" y="197"/>
                      </a:lnTo>
                      <a:lnTo>
                        <a:pt x="1302" y="192"/>
                      </a:lnTo>
                      <a:lnTo>
                        <a:pt x="1275" y="187"/>
                      </a:lnTo>
                      <a:lnTo>
                        <a:pt x="1249" y="182"/>
                      </a:lnTo>
                      <a:lnTo>
                        <a:pt x="1223" y="177"/>
                      </a:lnTo>
                      <a:lnTo>
                        <a:pt x="1197" y="172"/>
                      </a:lnTo>
                      <a:lnTo>
                        <a:pt x="1169" y="167"/>
                      </a:lnTo>
                      <a:lnTo>
                        <a:pt x="1141" y="161"/>
                      </a:lnTo>
                      <a:lnTo>
                        <a:pt x="1111" y="157"/>
                      </a:lnTo>
                      <a:lnTo>
                        <a:pt x="1079" y="151"/>
                      </a:lnTo>
                      <a:lnTo>
                        <a:pt x="1047" y="146"/>
                      </a:lnTo>
                      <a:lnTo>
                        <a:pt x="1013" y="140"/>
                      </a:lnTo>
                      <a:lnTo>
                        <a:pt x="979" y="135"/>
                      </a:lnTo>
                      <a:lnTo>
                        <a:pt x="944" y="129"/>
                      </a:lnTo>
                      <a:lnTo>
                        <a:pt x="910" y="124"/>
                      </a:lnTo>
                      <a:lnTo>
                        <a:pt x="877" y="117"/>
                      </a:lnTo>
                      <a:lnTo>
                        <a:pt x="844" y="112"/>
                      </a:lnTo>
                      <a:lnTo>
                        <a:pt x="812" y="105"/>
                      </a:lnTo>
                      <a:lnTo>
                        <a:pt x="781" y="99"/>
                      </a:lnTo>
                      <a:lnTo>
                        <a:pt x="751" y="92"/>
                      </a:lnTo>
                      <a:lnTo>
                        <a:pt x="723" y="85"/>
                      </a:lnTo>
                      <a:lnTo>
                        <a:pt x="694" y="80"/>
                      </a:lnTo>
                      <a:lnTo>
                        <a:pt x="668" y="74"/>
                      </a:lnTo>
                      <a:lnTo>
                        <a:pt x="642" y="69"/>
                      </a:lnTo>
                      <a:lnTo>
                        <a:pt x="615" y="64"/>
                      </a:lnTo>
                      <a:lnTo>
                        <a:pt x="591" y="60"/>
                      </a:lnTo>
                      <a:lnTo>
                        <a:pt x="566" y="56"/>
                      </a:lnTo>
                      <a:lnTo>
                        <a:pt x="541" y="54"/>
                      </a:lnTo>
                      <a:lnTo>
                        <a:pt x="516" y="50"/>
                      </a:lnTo>
                      <a:lnTo>
                        <a:pt x="489" y="48"/>
                      </a:lnTo>
                      <a:lnTo>
                        <a:pt x="459" y="46"/>
                      </a:lnTo>
                      <a:lnTo>
                        <a:pt x="428" y="44"/>
                      </a:lnTo>
                      <a:lnTo>
                        <a:pt x="393" y="42"/>
                      </a:lnTo>
                      <a:lnTo>
                        <a:pt x="355" y="39"/>
                      </a:lnTo>
                      <a:lnTo>
                        <a:pt x="314" y="31"/>
                      </a:lnTo>
                      <a:lnTo>
                        <a:pt x="269" y="26"/>
                      </a:lnTo>
                      <a:lnTo>
                        <a:pt x="222" y="30"/>
                      </a:lnTo>
                      <a:lnTo>
                        <a:pt x="184" y="14"/>
                      </a:lnTo>
                      <a:lnTo>
                        <a:pt x="120" y="10"/>
                      </a:lnTo>
                      <a:lnTo>
                        <a:pt x="59" y="10"/>
                      </a:lnTo>
                      <a:lnTo>
                        <a:pt x="0" y="0"/>
                      </a:lnTo>
                    </a:path>
                  </a:pathLst>
                </a:custGeom>
                <a:solidFill>
                  <a:srgbClr val="FFCC66"/>
                </a:solidFill>
                <a:ln w="12700" cap="rnd" cmpd="sng">
                  <a:solidFill>
                    <a:sysClr val="windowText" lastClr="000000"/>
                  </a:solidFill>
                  <a:prstDash val="solid"/>
                  <a:round/>
                  <a:headEnd type="none" w="med" len="med"/>
                  <a:tailEnd type="none" w="med" len="me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200" b="0" i="0" u="none" strike="noStrike" kern="0" cap="none" spc="0" normalizeH="0" baseline="0" noProof="0">
                    <a:ln>
                      <a:noFill/>
                    </a:ln>
                    <a:solidFill>
                      <a:sysClr val="windowText" lastClr="000000"/>
                    </a:solidFill>
                    <a:effectLst/>
                    <a:uLnTx/>
                    <a:uFillTx/>
                  </a:endParaRPr>
                </a:p>
              </p:txBody>
            </p:sp>
            <p:sp>
              <p:nvSpPr>
                <p:cNvPr id="330" name="Freeform 9"/>
                <p:cNvSpPr>
                  <a:spLocks/>
                </p:cNvSpPr>
                <p:nvPr/>
              </p:nvSpPr>
              <p:spPr bwMode="auto">
                <a:xfrm>
                  <a:off x="2492" y="1517"/>
                  <a:ext cx="742" cy="2477"/>
                </a:xfrm>
                <a:custGeom>
                  <a:avLst/>
                  <a:gdLst/>
                  <a:ahLst/>
                  <a:cxnLst>
                    <a:cxn ang="0">
                      <a:pos x="0" y="12"/>
                    </a:cxn>
                    <a:cxn ang="0">
                      <a:pos x="10" y="12"/>
                    </a:cxn>
                    <a:cxn ang="0">
                      <a:pos x="40" y="11"/>
                    </a:cxn>
                    <a:cxn ang="0">
                      <a:pos x="73" y="10"/>
                    </a:cxn>
                    <a:cxn ang="0">
                      <a:pos x="109" y="9"/>
                    </a:cxn>
                    <a:cxn ang="0">
                      <a:pos x="148" y="8"/>
                    </a:cxn>
                    <a:cxn ang="0">
                      <a:pos x="190" y="7"/>
                    </a:cxn>
                    <a:cxn ang="0">
                      <a:pos x="234" y="5"/>
                    </a:cxn>
                    <a:cxn ang="0">
                      <a:pos x="278" y="4"/>
                    </a:cxn>
                    <a:cxn ang="0">
                      <a:pos x="323" y="2"/>
                    </a:cxn>
                    <a:cxn ang="0">
                      <a:pos x="368" y="2"/>
                    </a:cxn>
                    <a:cxn ang="0">
                      <a:pos x="413" y="1"/>
                    </a:cxn>
                    <a:cxn ang="0">
                      <a:pos x="458" y="0"/>
                    </a:cxn>
                    <a:cxn ang="0">
                      <a:pos x="503" y="0"/>
                    </a:cxn>
                    <a:cxn ang="0">
                      <a:pos x="546" y="0"/>
                    </a:cxn>
                    <a:cxn ang="0">
                      <a:pos x="589" y="0"/>
                    </a:cxn>
                    <a:cxn ang="0">
                      <a:pos x="632" y="0"/>
                    </a:cxn>
                    <a:cxn ang="0">
                      <a:pos x="674" y="1"/>
                    </a:cxn>
                    <a:cxn ang="0">
                      <a:pos x="714" y="2"/>
                    </a:cxn>
                    <a:cxn ang="0">
                      <a:pos x="741" y="2"/>
                    </a:cxn>
                    <a:cxn ang="0">
                      <a:pos x="741" y="2476"/>
                    </a:cxn>
                    <a:cxn ang="0">
                      <a:pos x="0" y="2476"/>
                    </a:cxn>
                    <a:cxn ang="0">
                      <a:pos x="0" y="12"/>
                    </a:cxn>
                  </a:cxnLst>
                  <a:rect l="0" t="0" r="r" b="b"/>
                  <a:pathLst>
                    <a:path w="742" h="2477">
                      <a:moveTo>
                        <a:pt x="0" y="12"/>
                      </a:moveTo>
                      <a:lnTo>
                        <a:pt x="10" y="12"/>
                      </a:lnTo>
                      <a:lnTo>
                        <a:pt x="40" y="11"/>
                      </a:lnTo>
                      <a:lnTo>
                        <a:pt x="73" y="10"/>
                      </a:lnTo>
                      <a:lnTo>
                        <a:pt x="109" y="9"/>
                      </a:lnTo>
                      <a:lnTo>
                        <a:pt x="148" y="8"/>
                      </a:lnTo>
                      <a:lnTo>
                        <a:pt x="190" y="7"/>
                      </a:lnTo>
                      <a:lnTo>
                        <a:pt x="234" y="5"/>
                      </a:lnTo>
                      <a:lnTo>
                        <a:pt x="278" y="4"/>
                      </a:lnTo>
                      <a:lnTo>
                        <a:pt x="323" y="2"/>
                      </a:lnTo>
                      <a:lnTo>
                        <a:pt x="368" y="2"/>
                      </a:lnTo>
                      <a:lnTo>
                        <a:pt x="413" y="1"/>
                      </a:lnTo>
                      <a:lnTo>
                        <a:pt x="458" y="0"/>
                      </a:lnTo>
                      <a:lnTo>
                        <a:pt x="503" y="0"/>
                      </a:lnTo>
                      <a:lnTo>
                        <a:pt x="546" y="0"/>
                      </a:lnTo>
                      <a:lnTo>
                        <a:pt x="589" y="0"/>
                      </a:lnTo>
                      <a:lnTo>
                        <a:pt x="632" y="0"/>
                      </a:lnTo>
                      <a:lnTo>
                        <a:pt x="674" y="1"/>
                      </a:lnTo>
                      <a:lnTo>
                        <a:pt x="714" y="2"/>
                      </a:lnTo>
                      <a:lnTo>
                        <a:pt x="741" y="2"/>
                      </a:lnTo>
                      <a:lnTo>
                        <a:pt x="741" y="2476"/>
                      </a:lnTo>
                      <a:lnTo>
                        <a:pt x="0" y="2476"/>
                      </a:lnTo>
                      <a:lnTo>
                        <a:pt x="0" y="12"/>
                      </a:lnTo>
                    </a:path>
                  </a:pathLst>
                </a:custGeom>
                <a:gradFill flip="none" rotWithShape="1">
                  <a:gsLst>
                    <a:gs pos="0">
                      <a:srgbClr val="800080">
                        <a:tint val="66000"/>
                        <a:satMod val="160000"/>
                      </a:srgbClr>
                    </a:gs>
                    <a:gs pos="50000">
                      <a:srgbClr val="800080">
                        <a:tint val="44500"/>
                        <a:satMod val="160000"/>
                      </a:srgbClr>
                    </a:gs>
                    <a:gs pos="100000">
                      <a:srgbClr val="800080">
                        <a:tint val="23500"/>
                        <a:satMod val="160000"/>
                      </a:srgbClr>
                    </a:gs>
                  </a:gsLst>
                  <a:lin ang="18900000" scaled="1"/>
                  <a:tileRect/>
                </a:gradFill>
                <a:ln w="12700" cap="rnd" cmpd="sng">
                  <a:noFill/>
                  <a:prstDash val="solid"/>
                  <a:round/>
                  <a:headEnd type="none" w="med" len="med"/>
                  <a:tailEnd type="none" w="med" len="med"/>
                </a:ln>
                <a:effectLst/>
                <a:scene3d>
                  <a:camera prst="orthographicFront">
                    <a:rot lat="0" lon="0" rev="0"/>
                  </a:camera>
                  <a:lightRig rig="contrasting" dir="t">
                    <a:rot lat="0" lon="0" rev="7800000"/>
                  </a:lightRig>
                </a:scene3d>
                <a:sp3d>
                  <a:bevelT w="139700" h="139700"/>
                </a:sp3d>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600" b="0" i="0" u="none" strike="noStrike" kern="0" cap="none" spc="0" normalizeH="0" baseline="0" noProof="0">
                    <a:ln>
                      <a:noFill/>
                    </a:ln>
                    <a:solidFill>
                      <a:sysClr val="windowText" lastClr="000000"/>
                    </a:solidFill>
                    <a:effectLst/>
                    <a:uLnTx/>
                    <a:uFillTx/>
                  </a:endParaRPr>
                </a:p>
              </p:txBody>
            </p:sp>
            <p:sp>
              <p:nvSpPr>
                <p:cNvPr id="331" name="Freeform 10"/>
                <p:cNvSpPr>
                  <a:spLocks/>
                </p:cNvSpPr>
                <p:nvPr/>
              </p:nvSpPr>
              <p:spPr bwMode="auto">
                <a:xfrm>
                  <a:off x="488" y="2496"/>
                  <a:ext cx="2005" cy="758"/>
                </a:xfrm>
                <a:custGeom>
                  <a:avLst/>
                  <a:gdLst>
                    <a:gd name="T0" fmla="*/ 0 w 2005"/>
                    <a:gd name="T1" fmla="*/ 273 h 758"/>
                    <a:gd name="T2" fmla="*/ 0 w 2005"/>
                    <a:gd name="T3" fmla="*/ 757 h 758"/>
                    <a:gd name="T4" fmla="*/ 178 w 2005"/>
                    <a:gd name="T5" fmla="*/ 728 h 758"/>
                    <a:gd name="T6" fmla="*/ 475 w 2005"/>
                    <a:gd name="T7" fmla="*/ 671 h 758"/>
                    <a:gd name="T8" fmla="*/ 698 w 2005"/>
                    <a:gd name="T9" fmla="*/ 643 h 758"/>
                    <a:gd name="T10" fmla="*/ 920 w 2005"/>
                    <a:gd name="T11" fmla="*/ 600 h 758"/>
                    <a:gd name="T12" fmla="*/ 1098 w 2005"/>
                    <a:gd name="T13" fmla="*/ 586 h 758"/>
                    <a:gd name="T14" fmla="*/ 1311 w 2005"/>
                    <a:gd name="T15" fmla="*/ 551 h 758"/>
                    <a:gd name="T16" fmla="*/ 1440 w 2005"/>
                    <a:gd name="T17" fmla="*/ 529 h 758"/>
                    <a:gd name="T18" fmla="*/ 1648 w 2005"/>
                    <a:gd name="T19" fmla="*/ 529 h 758"/>
                    <a:gd name="T20" fmla="*/ 1811 w 2005"/>
                    <a:gd name="T21" fmla="*/ 486 h 758"/>
                    <a:gd name="T22" fmla="*/ 1930 w 2005"/>
                    <a:gd name="T23" fmla="*/ 486 h 758"/>
                    <a:gd name="T24" fmla="*/ 1989 w 2005"/>
                    <a:gd name="T25" fmla="*/ 486 h 758"/>
                    <a:gd name="T26" fmla="*/ 2004 w 2005"/>
                    <a:gd name="T27" fmla="*/ 486 h 758"/>
                    <a:gd name="T28" fmla="*/ 2004 w 2005"/>
                    <a:gd name="T29" fmla="*/ 0 h 758"/>
                    <a:gd name="T30" fmla="*/ 1974 w 2005"/>
                    <a:gd name="T31" fmla="*/ 2 h 758"/>
                    <a:gd name="T32" fmla="*/ 1826 w 2005"/>
                    <a:gd name="T33" fmla="*/ 16 h 758"/>
                    <a:gd name="T34" fmla="*/ 1730 w 2005"/>
                    <a:gd name="T35" fmla="*/ 23 h 758"/>
                    <a:gd name="T36" fmla="*/ 1529 w 2005"/>
                    <a:gd name="T37" fmla="*/ 45 h 758"/>
                    <a:gd name="T38" fmla="*/ 1366 w 2005"/>
                    <a:gd name="T39" fmla="*/ 59 h 758"/>
                    <a:gd name="T40" fmla="*/ 1202 w 2005"/>
                    <a:gd name="T41" fmla="*/ 88 h 758"/>
                    <a:gd name="T42" fmla="*/ 1054 w 2005"/>
                    <a:gd name="T43" fmla="*/ 102 h 758"/>
                    <a:gd name="T44" fmla="*/ 906 w 2005"/>
                    <a:gd name="T45" fmla="*/ 116 h 758"/>
                    <a:gd name="T46" fmla="*/ 713 w 2005"/>
                    <a:gd name="T47" fmla="*/ 145 h 758"/>
                    <a:gd name="T48" fmla="*/ 490 w 2005"/>
                    <a:gd name="T49" fmla="*/ 173 h 758"/>
                    <a:gd name="T50" fmla="*/ 340 w 2005"/>
                    <a:gd name="T51" fmla="*/ 205 h 758"/>
                    <a:gd name="T52" fmla="*/ 148 w 2005"/>
                    <a:gd name="T53" fmla="*/ 230 h 758"/>
                    <a:gd name="T54" fmla="*/ 0 w 2005"/>
                    <a:gd name="T55" fmla="*/ 273 h 75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005"/>
                    <a:gd name="T85" fmla="*/ 0 h 758"/>
                    <a:gd name="T86" fmla="*/ 2005 w 2005"/>
                    <a:gd name="T87" fmla="*/ 758 h 758"/>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005" h="758">
                      <a:moveTo>
                        <a:pt x="0" y="273"/>
                      </a:moveTo>
                      <a:lnTo>
                        <a:pt x="0" y="757"/>
                      </a:lnTo>
                      <a:lnTo>
                        <a:pt x="178" y="728"/>
                      </a:lnTo>
                      <a:lnTo>
                        <a:pt x="475" y="671"/>
                      </a:lnTo>
                      <a:lnTo>
                        <a:pt x="698" y="643"/>
                      </a:lnTo>
                      <a:lnTo>
                        <a:pt x="920" y="600"/>
                      </a:lnTo>
                      <a:lnTo>
                        <a:pt x="1098" y="586"/>
                      </a:lnTo>
                      <a:lnTo>
                        <a:pt x="1311" y="551"/>
                      </a:lnTo>
                      <a:lnTo>
                        <a:pt x="1440" y="529"/>
                      </a:lnTo>
                      <a:lnTo>
                        <a:pt x="1648" y="529"/>
                      </a:lnTo>
                      <a:lnTo>
                        <a:pt x="1811" y="486"/>
                      </a:lnTo>
                      <a:lnTo>
                        <a:pt x="1930" y="486"/>
                      </a:lnTo>
                      <a:lnTo>
                        <a:pt x="1989" y="486"/>
                      </a:lnTo>
                      <a:lnTo>
                        <a:pt x="2004" y="486"/>
                      </a:lnTo>
                      <a:lnTo>
                        <a:pt x="2004" y="0"/>
                      </a:lnTo>
                      <a:lnTo>
                        <a:pt x="1974" y="2"/>
                      </a:lnTo>
                      <a:lnTo>
                        <a:pt x="1826" y="16"/>
                      </a:lnTo>
                      <a:lnTo>
                        <a:pt x="1730" y="23"/>
                      </a:lnTo>
                      <a:lnTo>
                        <a:pt x="1529" y="45"/>
                      </a:lnTo>
                      <a:lnTo>
                        <a:pt x="1366" y="59"/>
                      </a:lnTo>
                      <a:lnTo>
                        <a:pt x="1202" y="88"/>
                      </a:lnTo>
                      <a:lnTo>
                        <a:pt x="1054" y="102"/>
                      </a:lnTo>
                      <a:lnTo>
                        <a:pt x="906" y="116"/>
                      </a:lnTo>
                      <a:lnTo>
                        <a:pt x="713" y="145"/>
                      </a:lnTo>
                      <a:lnTo>
                        <a:pt x="490" y="173"/>
                      </a:lnTo>
                      <a:lnTo>
                        <a:pt x="340" y="205"/>
                      </a:lnTo>
                      <a:lnTo>
                        <a:pt x="148" y="230"/>
                      </a:lnTo>
                      <a:lnTo>
                        <a:pt x="0" y="273"/>
                      </a:lnTo>
                    </a:path>
                  </a:pathLst>
                </a:custGeom>
                <a:solidFill>
                  <a:srgbClr val="4C2E00"/>
                </a:solidFill>
                <a:ln w="12700" cap="rnd" cmpd="sng">
                  <a:solidFill>
                    <a:srgbClr val="000000"/>
                  </a:solidFill>
                  <a:prstDash val="solid"/>
                  <a:round/>
                  <a:headEnd type="none" w="med" len="med"/>
                  <a:tailEnd type="none" w="med" len="me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200" b="0" i="0" u="none" strike="noStrike" kern="0" cap="none" spc="0" normalizeH="0" baseline="0" noProof="0">
                    <a:ln>
                      <a:noFill/>
                    </a:ln>
                    <a:solidFill>
                      <a:sysClr val="windowText" lastClr="000000"/>
                    </a:solidFill>
                    <a:effectLst/>
                    <a:uLnTx/>
                    <a:uFillTx/>
                  </a:endParaRPr>
                </a:p>
              </p:txBody>
            </p:sp>
            <p:sp>
              <p:nvSpPr>
                <p:cNvPr id="332" name="Freeform 11"/>
                <p:cNvSpPr>
                  <a:spLocks/>
                </p:cNvSpPr>
                <p:nvPr/>
              </p:nvSpPr>
              <p:spPr bwMode="auto">
                <a:xfrm>
                  <a:off x="2492" y="1531"/>
                  <a:ext cx="267" cy="2335"/>
                </a:xfrm>
                <a:custGeom>
                  <a:avLst/>
                  <a:gdLst>
                    <a:gd name="T0" fmla="*/ 251 w 267"/>
                    <a:gd name="T1" fmla="*/ 14 h 2335"/>
                    <a:gd name="T2" fmla="*/ 236 w 267"/>
                    <a:gd name="T3" fmla="*/ 43 h 2335"/>
                    <a:gd name="T4" fmla="*/ 266 w 267"/>
                    <a:gd name="T5" fmla="*/ 100 h 2335"/>
                    <a:gd name="T6" fmla="*/ 192 w 267"/>
                    <a:gd name="T7" fmla="*/ 128 h 2335"/>
                    <a:gd name="T8" fmla="*/ 118 w 267"/>
                    <a:gd name="T9" fmla="*/ 143 h 2335"/>
                    <a:gd name="T10" fmla="*/ 133 w 267"/>
                    <a:gd name="T11" fmla="*/ 200 h 2335"/>
                    <a:gd name="T12" fmla="*/ 148 w 267"/>
                    <a:gd name="T13" fmla="*/ 228 h 2335"/>
                    <a:gd name="T14" fmla="*/ 133 w 267"/>
                    <a:gd name="T15" fmla="*/ 243 h 2335"/>
                    <a:gd name="T16" fmla="*/ 118 w 267"/>
                    <a:gd name="T17" fmla="*/ 257 h 2335"/>
                    <a:gd name="T18" fmla="*/ 133 w 267"/>
                    <a:gd name="T19" fmla="*/ 271 h 2335"/>
                    <a:gd name="T20" fmla="*/ 251 w 267"/>
                    <a:gd name="T21" fmla="*/ 285 h 2335"/>
                    <a:gd name="T22" fmla="*/ 251 w 267"/>
                    <a:gd name="T23" fmla="*/ 342 h 2335"/>
                    <a:gd name="T24" fmla="*/ 251 w 267"/>
                    <a:gd name="T25" fmla="*/ 398 h 2335"/>
                    <a:gd name="T26" fmla="*/ 222 w 267"/>
                    <a:gd name="T27" fmla="*/ 470 h 2335"/>
                    <a:gd name="T28" fmla="*/ 222 w 267"/>
                    <a:gd name="T29" fmla="*/ 541 h 2335"/>
                    <a:gd name="T30" fmla="*/ 207 w 267"/>
                    <a:gd name="T31" fmla="*/ 570 h 2335"/>
                    <a:gd name="T32" fmla="*/ 236 w 267"/>
                    <a:gd name="T33" fmla="*/ 655 h 2335"/>
                    <a:gd name="T34" fmla="*/ 177 w 267"/>
                    <a:gd name="T35" fmla="*/ 684 h 2335"/>
                    <a:gd name="T36" fmla="*/ 177 w 267"/>
                    <a:gd name="T37" fmla="*/ 712 h 2335"/>
                    <a:gd name="T38" fmla="*/ 148 w 267"/>
                    <a:gd name="T39" fmla="*/ 755 h 2335"/>
                    <a:gd name="T40" fmla="*/ 103 w 267"/>
                    <a:gd name="T41" fmla="*/ 769 h 2335"/>
                    <a:gd name="T42" fmla="*/ 74 w 267"/>
                    <a:gd name="T43" fmla="*/ 812 h 2335"/>
                    <a:gd name="T44" fmla="*/ 74 w 267"/>
                    <a:gd name="T45" fmla="*/ 854 h 2335"/>
                    <a:gd name="T46" fmla="*/ 0 w 267"/>
                    <a:gd name="T47" fmla="*/ 912 h 2335"/>
                    <a:gd name="T48" fmla="*/ 15 w 267"/>
                    <a:gd name="T49" fmla="*/ 954 h 2335"/>
                    <a:gd name="T50" fmla="*/ 89 w 267"/>
                    <a:gd name="T51" fmla="*/ 982 h 2335"/>
                    <a:gd name="T52" fmla="*/ 207 w 267"/>
                    <a:gd name="T53" fmla="*/ 1011 h 2335"/>
                    <a:gd name="T54" fmla="*/ 222 w 267"/>
                    <a:gd name="T55" fmla="*/ 1125 h 2335"/>
                    <a:gd name="T56" fmla="*/ 207 w 267"/>
                    <a:gd name="T57" fmla="*/ 1210 h 2335"/>
                    <a:gd name="T58" fmla="*/ 163 w 267"/>
                    <a:gd name="T59" fmla="*/ 1310 h 2335"/>
                    <a:gd name="T60" fmla="*/ 192 w 267"/>
                    <a:gd name="T61" fmla="*/ 1395 h 2335"/>
                    <a:gd name="T62" fmla="*/ 89 w 267"/>
                    <a:gd name="T63" fmla="*/ 1423 h 2335"/>
                    <a:gd name="T64" fmla="*/ 30 w 267"/>
                    <a:gd name="T65" fmla="*/ 1509 h 2335"/>
                    <a:gd name="T66" fmla="*/ 59 w 267"/>
                    <a:gd name="T67" fmla="*/ 1594 h 2335"/>
                    <a:gd name="T68" fmla="*/ 74 w 267"/>
                    <a:gd name="T69" fmla="*/ 1651 h 2335"/>
                    <a:gd name="T70" fmla="*/ 59 w 267"/>
                    <a:gd name="T71" fmla="*/ 1694 h 2335"/>
                    <a:gd name="T72" fmla="*/ 89 w 267"/>
                    <a:gd name="T73" fmla="*/ 1780 h 2335"/>
                    <a:gd name="T74" fmla="*/ 74 w 267"/>
                    <a:gd name="T75" fmla="*/ 1836 h 2335"/>
                    <a:gd name="T76" fmla="*/ 89 w 267"/>
                    <a:gd name="T77" fmla="*/ 1907 h 2335"/>
                    <a:gd name="T78" fmla="*/ 74 w 267"/>
                    <a:gd name="T79" fmla="*/ 1993 h 2335"/>
                    <a:gd name="T80" fmla="*/ 89 w 267"/>
                    <a:gd name="T81" fmla="*/ 2064 h 2335"/>
                    <a:gd name="T82" fmla="*/ 163 w 267"/>
                    <a:gd name="T83" fmla="*/ 2093 h 2335"/>
                    <a:gd name="T84" fmla="*/ 236 w 267"/>
                    <a:gd name="T85" fmla="*/ 2150 h 2335"/>
                    <a:gd name="T86" fmla="*/ 222 w 267"/>
                    <a:gd name="T87" fmla="*/ 2221 h 2335"/>
                    <a:gd name="T88" fmla="*/ 222 w 267"/>
                    <a:gd name="T89" fmla="*/ 2307 h 233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67"/>
                    <a:gd name="T136" fmla="*/ 0 h 2335"/>
                    <a:gd name="T137" fmla="*/ 267 w 267"/>
                    <a:gd name="T138" fmla="*/ 2335 h 2335"/>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67" h="2335">
                      <a:moveTo>
                        <a:pt x="251" y="0"/>
                      </a:moveTo>
                      <a:lnTo>
                        <a:pt x="251" y="14"/>
                      </a:lnTo>
                      <a:lnTo>
                        <a:pt x="236" y="14"/>
                      </a:lnTo>
                      <a:lnTo>
                        <a:pt x="236" y="43"/>
                      </a:lnTo>
                      <a:lnTo>
                        <a:pt x="251" y="86"/>
                      </a:lnTo>
                      <a:lnTo>
                        <a:pt x="266" y="100"/>
                      </a:lnTo>
                      <a:lnTo>
                        <a:pt x="251" y="100"/>
                      </a:lnTo>
                      <a:lnTo>
                        <a:pt x="192" y="128"/>
                      </a:lnTo>
                      <a:lnTo>
                        <a:pt x="148" y="128"/>
                      </a:lnTo>
                      <a:lnTo>
                        <a:pt x="118" y="143"/>
                      </a:lnTo>
                      <a:lnTo>
                        <a:pt x="163" y="171"/>
                      </a:lnTo>
                      <a:lnTo>
                        <a:pt x="133" y="200"/>
                      </a:lnTo>
                      <a:lnTo>
                        <a:pt x="177" y="228"/>
                      </a:lnTo>
                      <a:lnTo>
                        <a:pt x="148" y="228"/>
                      </a:lnTo>
                      <a:lnTo>
                        <a:pt x="163" y="228"/>
                      </a:lnTo>
                      <a:lnTo>
                        <a:pt x="133" y="243"/>
                      </a:lnTo>
                      <a:lnTo>
                        <a:pt x="133" y="257"/>
                      </a:lnTo>
                      <a:lnTo>
                        <a:pt x="118" y="257"/>
                      </a:lnTo>
                      <a:lnTo>
                        <a:pt x="148" y="257"/>
                      </a:lnTo>
                      <a:lnTo>
                        <a:pt x="133" y="271"/>
                      </a:lnTo>
                      <a:lnTo>
                        <a:pt x="148" y="271"/>
                      </a:lnTo>
                      <a:lnTo>
                        <a:pt x="251" y="285"/>
                      </a:lnTo>
                      <a:lnTo>
                        <a:pt x="266" y="314"/>
                      </a:lnTo>
                      <a:lnTo>
                        <a:pt x="251" y="342"/>
                      </a:lnTo>
                      <a:lnTo>
                        <a:pt x="251" y="371"/>
                      </a:lnTo>
                      <a:lnTo>
                        <a:pt x="251" y="398"/>
                      </a:lnTo>
                      <a:lnTo>
                        <a:pt x="222" y="441"/>
                      </a:lnTo>
                      <a:lnTo>
                        <a:pt x="222" y="470"/>
                      </a:lnTo>
                      <a:lnTo>
                        <a:pt x="236" y="498"/>
                      </a:lnTo>
                      <a:lnTo>
                        <a:pt x="222" y="541"/>
                      </a:lnTo>
                      <a:lnTo>
                        <a:pt x="207" y="555"/>
                      </a:lnTo>
                      <a:lnTo>
                        <a:pt x="207" y="570"/>
                      </a:lnTo>
                      <a:lnTo>
                        <a:pt x="236" y="612"/>
                      </a:lnTo>
                      <a:lnTo>
                        <a:pt x="236" y="655"/>
                      </a:lnTo>
                      <a:lnTo>
                        <a:pt x="207" y="669"/>
                      </a:lnTo>
                      <a:lnTo>
                        <a:pt x="177" y="684"/>
                      </a:lnTo>
                      <a:lnTo>
                        <a:pt x="192" y="698"/>
                      </a:lnTo>
                      <a:lnTo>
                        <a:pt x="177" y="712"/>
                      </a:lnTo>
                      <a:lnTo>
                        <a:pt x="148" y="741"/>
                      </a:lnTo>
                      <a:lnTo>
                        <a:pt x="148" y="755"/>
                      </a:lnTo>
                      <a:lnTo>
                        <a:pt x="118" y="769"/>
                      </a:lnTo>
                      <a:lnTo>
                        <a:pt x="103" y="769"/>
                      </a:lnTo>
                      <a:lnTo>
                        <a:pt x="118" y="798"/>
                      </a:lnTo>
                      <a:lnTo>
                        <a:pt x="74" y="812"/>
                      </a:lnTo>
                      <a:lnTo>
                        <a:pt x="59" y="826"/>
                      </a:lnTo>
                      <a:lnTo>
                        <a:pt x="74" y="854"/>
                      </a:lnTo>
                      <a:lnTo>
                        <a:pt x="30" y="882"/>
                      </a:lnTo>
                      <a:lnTo>
                        <a:pt x="0" y="912"/>
                      </a:lnTo>
                      <a:lnTo>
                        <a:pt x="30" y="939"/>
                      </a:lnTo>
                      <a:lnTo>
                        <a:pt x="15" y="954"/>
                      </a:lnTo>
                      <a:lnTo>
                        <a:pt x="0" y="968"/>
                      </a:lnTo>
                      <a:lnTo>
                        <a:pt x="89" y="982"/>
                      </a:lnTo>
                      <a:lnTo>
                        <a:pt x="207" y="968"/>
                      </a:lnTo>
                      <a:lnTo>
                        <a:pt x="207" y="1011"/>
                      </a:lnTo>
                      <a:lnTo>
                        <a:pt x="222" y="1068"/>
                      </a:lnTo>
                      <a:lnTo>
                        <a:pt x="222" y="1125"/>
                      </a:lnTo>
                      <a:lnTo>
                        <a:pt x="222" y="1139"/>
                      </a:lnTo>
                      <a:lnTo>
                        <a:pt x="207" y="1210"/>
                      </a:lnTo>
                      <a:lnTo>
                        <a:pt x="192" y="1267"/>
                      </a:lnTo>
                      <a:lnTo>
                        <a:pt x="163" y="1310"/>
                      </a:lnTo>
                      <a:lnTo>
                        <a:pt x="177" y="1367"/>
                      </a:lnTo>
                      <a:lnTo>
                        <a:pt x="192" y="1395"/>
                      </a:lnTo>
                      <a:lnTo>
                        <a:pt x="133" y="1437"/>
                      </a:lnTo>
                      <a:lnTo>
                        <a:pt x="89" y="1423"/>
                      </a:lnTo>
                      <a:lnTo>
                        <a:pt x="59" y="1452"/>
                      </a:lnTo>
                      <a:lnTo>
                        <a:pt x="30" y="1509"/>
                      </a:lnTo>
                      <a:lnTo>
                        <a:pt x="30" y="1566"/>
                      </a:lnTo>
                      <a:lnTo>
                        <a:pt x="59" y="1594"/>
                      </a:lnTo>
                      <a:lnTo>
                        <a:pt x="44" y="1609"/>
                      </a:lnTo>
                      <a:lnTo>
                        <a:pt x="74" y="1651"/>
                      </a:lnTo>
                      <a:lnTo>
                        <a:pt x="74" y="1680"/>
                      </a:lnTo>
                      <a:lnTo>
                        <a:pt x="59" y="1694"/>
                      </a:lnTo>
                      <a:lnTo>
                        <a:pt x="89" y="1737"/>
                      </a:lnTo>
                      <a:lnTo>
                        <a:pt x="89" y="1780"/>
                      </a:lnTo>
                      <a:lnTo>
                        <a:pt x="89" y="1823"/>
                      </a:lnTo>
                      <a:lnTo>
                        <a:pt x="74" y="1836"/>
                      </a:lnTo>
                      <a:lnTo>
                        <a:pt x="89" y="1879"/>
                      </a:lnTo>
                      <a:lnTo>
                        <a:pt x="89" y="1907"/>
                      </a:lnTo>
                      <a:lnTo>
                        <a:pt x="74" y="1936"/>
                      </a:lnTo>
                      <a:lnTo>
                        <a:pt x="74" y="1993"/>
                      </a:lnTo>
                      <a:lnTo>
                        <a:pt x="59" y="2036"/>
                      </a:lnTo>
                      <a:lnTo>
                        <a:pt x="89" y="2064"/>
                      </a:lnTo>
                      <a:lnTo>
                        <a:pt x="133" y="2078"/>
                      </a:lnTo>
                      <a:lnTo>
                        <a:pt x="163" y="2093"/>
                      </a:lnTo>
                      <a:lnTo>
                        <a:pt x="222" y="2107"/>
                      </a:lnTo>
                      <a:lnTo>
                        <a:pt x="236" y="2150"/>
                      </a:lnTo>
                      <a:lnTo>
                        <a:pt x="222" y="2192"/>
                      </a:lnTo>
                      <a:lnTo>
                        <a:pt x="222" y="2221"/>
                      </a:lnTo>
                      <a:lnTo>
                        <a:pt x="236" y="2250"/>
                      </a:lnTo>
                      <a:lnTo>
                        <a:pt x="222" y="2307"/>
                      </a:lnTo>
                      <a:lnTo>
                        <a:pt x="236" y="2334"/>
                      </a:lnTo>
                    </a:path>
                  </a:pathLst>
                </a:custGeom>
                <a:noFill/>
                <a:ln w="12700" cap="rnd" cmpd="sng">
                  <a:solidFill>
                    <a:srgbClr val="FF0000"/>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200" b="0" i="0" u="none" strike="noStrike" kern="0" cap="none" spc="0" normalizeH="0" baseline="0" noProof="0">
                    <a:ln>
                      <a:noFill/>
                    </a:ln>
                    <a:solidFill>
                      <a:sysClr val="windowText" lastClr="000000"/>
                    </a:solidFill>
                    <a:effectLst/>
                    <a:uLnTx/>
                    <a:uFillTx/>
                  </a:endParaRPr>
                </a:p>
              </p:txBody>
            </p:sp>
            <p:sp>
              <p:nvSpPr>
                <p:cNvPr id="333" name="Freeform 12"/>
                <p:cNvSpPr>
                  <a:spLocks/>
                </p:cNvSpPr>
                <p:nvPr/>
              </p:nvSpPr>
              <p:spPr bwMode="auto">
                <a:xfrm>
                  <a:off x="2862" y="1531"/>
                  <a:ext cx="344" cy="2350"/>
                </a:xfrm>
                <a:custGeom>
                  <a:avLst/>
                  <a:gdLst>
                    <a:gd name="T0" fmla="*/ 134 w 344"/>
                    <a:gd name="T1" fmla="*/ 29 h 2350"/>
                    <a:gd name="T2" fmla="*/ 119 w 344"/>
                    <a:gd name="T3" fmla="*/ 57 h 2350"/>
                    <a:gd name="T4" fmla="*/ 119 w 344"/>
                    <a:gd name="T5" fmla="*/ 114 h 2350"/>
                    <a:gd name="T6" fmla="*/ 179 w 344"/>
                    <a:gd name="T7" fmla="*/ 143 h 2350"/>
                    <a:gd name="T8" fmla="*/ 283 w 344"/>
                    <a:gd name="T9" fmla="*/ 186 h 2350"/>
                    <a:gd name="T10" fmla="*/ 239 w 344"/>
                    <a:gd name="T11" fmla="*/ 214 h 2350"/>
                    <a:gd name="T12" fmla="*/ 224 w 344"/>
                    <a:gd name="T13" fmla="*/ 228 h 2350"/>
                    <a:gd name="T14" fmla="*/ 179 w 344"/>
                    <a:gd name="T15" fmla="*/ 257 h 2350"/>
                    <a:gd name="T16" fmla="*/ 119 w 344"/>
                    <a:gd name="T17" fmla="*/ 285 h 2350"/>
                    <a:gd name="T18" fmla="*/ 75 w 344"/>
                    <a:gd name="T19" fmla="*/ 314 h 2350"/>
                    <a:gd name="T20" fmla="*/ 75 w 344"/>
                    <a:gd name="T21" fmla="*/ 371 h 2350"/>
                    <a:gd name="T22" fmla="*/ 45 w 344"/>
                    <a:gd name="T23" fmla="*/ 398 h 2350"/>
                    <a:gd name="T24" fmla="*/ 60 w 344"/>
                    <a:gd name="T25" fmla="*/ 470 h 2350"/>
                    <a:gd name="T26" fmla="*/ 45 w 344"/>
                    <a:gd name="T27" fmla="*/ 513 h 2350"/>
                    <a:gd name="T28" fmla="*/ 30 w 344"/>
                    <a:gd name="T29" fmla="*/ 612 h 2350"/>
                    <a:gd name="T30" fmla="*/ 45 w 344"/>
                    <a:gd name="T31" fmla="*/ 655 h 2350"/>
                    <a:gd name="T32" fmla="*/ 104 w 344"/>
                    <a:gd name="T33" fmla="*/ 698 h 2350"/>
                    <a:gd name="T34" fmla="*/ 119 w 344"/>
                    <a:gd name="T35" fmla="*/ 741 h 2350"/>
                    <a:gd name="T36" fmla="*/ 104 w 344"/>
                    <a:gd name="T37" fmla="*/ 755 h 2350"/>
                    <a:gd name="T38" fmla="*/ 149 w 344"/>
                    <a:gd name="T39" fmla="*/ 784 h 2350"/>
                    <a:gd name="T40" fmla="*/ 179 w 344"/>
                    <a:gd name="T41" fmla="*/ 827 h 2350"/>
                    <a:gd name="T42" fmla="*/ 194 w 344"/>
                    <a:gd name="T43" fmla="*/ 883 h 2350"/>
                    <a:gd name="T44" fmla="*/ 254 w 344"/>
                    <a:gd name="T45" fmla="*/ 912 h 2350"/>
                    <a:gd name="T46" fmla="*/ 179 w 344"/>
                    <a:gd name="T47" fmla="*/ 982 h 2350"/>
                    <a:gd name="T48" fmla="*/ 60 w 344"/>
                    <a:gd name="T49" fmla="*/ 997 h 2350"/>
                    <a:gd name="T50" fmla="*/ 60 w 344"/>
                    <a:gd name="T51" fmla="*/ 1111 h 2350"/>
                    <a:gd name="T52" fmla="*/ 30 w 344"/>
                    <a:gd name="T53" fmla="*/ 1196 h 2350"/>
                    <a:gd name="T54" fmla="*/ 0 w 344"/>
                    <a:gd name="T55" fmla="*/ 1254 h 2350"/>
                    <a:gd name="T56" fmla="*/ 30 w 344"/>
                    <a:gd name="T57" fmla="*/ 1368 h 2350"/>
                    <a:gd name="T58" fmla="*/ 30 w 344"/>
                    <a:gd name="T59" fmla="*/ 1409 h 2350"/>
                    <a:gd name="T60" fmla="*/ 283 w 344"/>
                    <a:gd name="T61" fmla="*/ 1452 h 2350"/>
                    <a:gd name="T62" fmla="*/ 164 w 344"/>
                    <a:gd name="T63" fmla="*/ 1481 h 2350"/>
                    <a:gd name="T64" fmla="*/ 343 w 344"/>
                    <a:gd name="T65" fmla="*/ 1509 h 2350"/>
                    <a:gd name="T66" fmla="*/ 298 w 344"/>
                    <a:gd name="T67" fmla="*/ 1581 h 2350"/>
                    <a:gd name="T68" fmla="*/ 224 w 344"/>
                    <a:gd name="T69" fmla="*/ 1609 h 2350"/>
                    <a:gd name="T70" fmla="*/ 313 w 344"/>
                    <a:gd name="T71" fmla="*/ 1652 h 2350"/>
                    <a:gd name="T72" fmla="*/ 164 w 344"/>
                    <a:gd name="T73" fmla="*/ 1652 h 2350"/>
                    <a:gd name="T74" fmla="*/ 209 w 344"/>
                    <a:gd name="T75" fmla="*/ 1695 h 2350"/>
                    <a:gd name="T76" fmla="*/ 313 w 344"/>
                    <a:gd name="T77" fmla="*/ 1738 h 2350"/>
                    <a:gd name="T78" fmla="*/ 209 w 344"/>
                    <a:gd name="T79" fmla="*/ 1766 h 2350"/>
                    <a:gd name="T80" fmla="*/ 328 w 344"/>
                    <a:gd name="T81" fmla="*/ 1795 h 2350"/>
                    <a:gd name="T82" fmla="*/ 179 w 344"/>
                    <a:gd name="T83" fmla="*/ 1809 h 2350"/>
                    <a:gd name="T84" fmla="*/ 313 w 344"/>
                    <a:gd name="T85" fmla="*/ 1836 h 2350"/>
                    <a:gd name="T86" fmla="*/ 254 w 344"/>
                    <a:gd name="T87" fmla="*/ 1866 h 2350"/>
                    <a:gd name="T88" fmla="*/ 313 w 344"/>
                    <a:gd name="T89" fmla="*/ 1908 h 2350"/>
                    <a:gd name="T90" fmla="*/ 179 w 344"/>
                    <a:gd name="T91" fmla="*/ 1951 h 2350"/>
                    <a:gd name="T92" fmla="*/ 209 w 344"/>
                    <a:gd name="T93" fmla="*/ 2008 h 2350"/>
                    <a:gd name="T94" fmla="*/ 209 w 344"/>
                    <a:gd name="T95" fmla="*/ 2065 h 2350"/>
                    <a:gd name="T96" fmla="*/ 119 w 344"/>
                    <a:gd name="T97" fmla="*/ 2122 h 2350"/>
                    <a:gd name="T98" fmla="*/ 164 w 344"/>
                    <a:gd name="T99" fmla="*/ 2150 h 2350"/>
                    <a:gd name="T100" fmla="*/ 134 w 344"/>
                    <a:gd name="T101" fmla="*/ 2222 h 2350"/>
                    <a:gd name="T102" fmla="*/ 164 w 344"/>
                    <a:gd name="T103" fmla="*/ 2250 h 2350"/>
                    <a:gd name="T104" fmla="*/ 179 w 344"/>
                    <a:gd name="T105" fmla="*/ 2307 h 2350"/>
                    <a:gd name="T106" fmla="*/ 239 w 344"/>
                    <a:gd name="T107" fmla="*/ 2349 h 235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44"/>
                    <a:gd name="T163" fmla="*/ 0 h 2350"/>
                    <a:gd name="T164" fmla="*/ 344 w 344"/>
                    <a:gd name="T165" fmla="*/ 2350 h 2350"/>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44" h="2350">
                      <a:moveTo>
                        <a:pt x="119" y="0"/>
                      </a:moveTo>
                      <a:lnTo>
                        <a:pt x="134" y="29"/>
                      </a:lnTo>
                      <a:lnTo>
                        <a:pt x="89" y="43"/>
                      </a:lnTo>
                      <a:lnTo>
                        <a:pt x="119" y="57"/>
                      </a:lnTo>
                      <a:lnTo>
                        <a:pt x="119" y="86"/>
                      </a:lnTo>
                      <a:lnTo>
                        <a:pt x="119" y="114"/>
                      </a:lnTo>
                      <a:lnTo>
                        <a:pt x="89" y="128"/>
                      </a:lnTo>
                      <a:lnTo>
                        <a:pt x="179" y="143"/>
                      </a:lnTo>
                      <a:lnTo>
                        <a:pt x="313" y="157"/>
                      </a:lnTo>
                      <a:lnTo>
                        <a:pt x="283" y="186"/>
                      </a:lnTo>
                      <a:lnTo>
                        <a:pt x="283" y="200"/>
                      </a:lnTo>
                      <a:lnTo>
                        <a:pt x="239" y="214"/>
                      </a:lnTo>
                      <a:lnTo>
                        <a:pt x="254" y="214"/>
                      </a:lnTo>
                      <a:lnTo>
                        <a:pt x="224" y="228"/>
                      </a:lnTo>
                      <a:lnTo>
                        <a:pt x="239" y="257"/>
                      </a:lnTo>
                      <a:lnTo>
                        <a:pt x="179" y="257"/>
                      </a:lnTo>
                      <a:lnTo>
                        <a:pt x="104" y="271"/>
                      </a:lnTo>
                      <a:lnTo>
                        <a:pt x="119" y="285"/>
                      </a:lnTo>
                      <a:lnTo>
                        <a:pt x="60" y="285"/>
                      </a:lnTo>
                      <a:lnTo>
                        <a:pt x="75" y="314"/>
                      </a:lnTo>
                      <a:lnTo>
                        <a:pt x="75" y="342"/>
                      </a:lnTo>
                      <a:lnTo>
                        <a:pt x="75" y="371"/>
                      </a:lnTo>
                      <a:lnTo>
                        <a:pt x="89" y="385"/>
                      </a:lnTo>
                      <a:lnTo>
                        <a:pt x="45" y="398"/>
                      </a:lnTo>
                      <a:lnTo>
                        <a:pt x="45" y="441"/>
                      </a:lnTo>
                      <a:lnTo>
                        <a:pt x="60" y="470"/>
                      </a:lnTo>
                      <a:lnTo>
                        <a:pt x="75" y="498"/>
                      </a:lnTo>
                      <a:lnTo>
                        <a:pt x="45" y="513"/>
                      </a:lnTo>
                      <a:lnTo>
                        <a:pt x="0" y="555"/>
                      </a:lnTo>
                      <a:lnTo>
                        <a:pt x="30" y="612"/>
                      </a:lnTo>
                      <a:lnTo>
                        <a:pt x="60" y="641"/>
                      </a:lnTo>
                      <a:lnTo>
                        <a:pt x="45" y="655"/>
                      </a:lnTo>
                      <a:lnTo>
                        <a:pt x="60" y="670"/>
                      </a:lnTo>
                      <a:lnTo>
                        <a:pt x="104" y="698"/>
                      </a:lnTo>
                      <a:lnTo>
                        <a:pt x="89" y="712"/>
                      </a:lnTo>
                      <a:lnTo>
                        <a:pt x="119" y="741"/>
                      </a:lnTo>
                      <a:lnTo>
                        <a:pt x="149" y="741"/>
                      </a:lnTo>
                      <a:lnTo>
                        <a:pt x="104" y="755"/>
                      </a:lnTo>
                      <a:lnTo>
                        <a:pt x="149" y="769"/>
                      </a:lnTo>
                      <a:lnTo>
                        <a:pt x="149" y="784"/>
                      </a:lnTo>
                      <a:lnTo>
                        <a:pt x="194" y="798"/>
                      </a:lnTo>
                      <a:lnTo>
                        <a:pt x="179" y="827"/>
                      </a:lnTo>
                      <a:lnTo>
                        <a:pt x="194" y="854"/>
                      </a:lnTo>
                      <a:lnTo>
                        <a:pt x="194" y="883"/>
                      </a:lnTo>
                      <a:lnTo>
                        <a:pt x="224" y="883"/>
                      </a:lnTo>
                      <a:lnTo>
                        <a:pt x="254" y="912"/>
                      </a:lnTo>
                      <a:lnTo>
                        <a:pt x="209" y="954"/>
                      </a:lnTo>
                      <a:lnTo>
                        <a:pt x="179" y="982"/>
                      </a:lnTo>
                      <a:lnTo>
                        <a:pt x="104" y="997"/>
                      </a:lnTo>
                      <a:lnTo>
                        <a:pt x="60" y="997"/>
                      </a:lnTo>
                      <a:lnTo>
                        <a:pt x="60" y="1054"/>
                      </a:lnTo>
                      <a:lnTo>
                        <a:pt x="60" y="1111"/>
                      </a:lnTo>
                      <a:lnTo>
                        <a:pt x="60" y="1139"/>
                      </a:lnTo>
                      <a:lnTo>
                        <a:pt x="30" y="1196"/>
                      </a:lnTo>
                      <a:lnTo>
                        <a:pt x="45" y="1239"/>
                      </a:lnTo>
                      <a:lnTo>
                        <a:pt x="0" y="1254"/>
                      </a:lnTo>
                      <a:lnTo>
                        <a:pt x="30" y="1311"/>
                      </a:lnTo>
                      <a:lnTo>
                        <a:pt x="30" y="1368"/>
                      </a:lnTo>
                      <a:lnTo>
                        <a:pt x="15" y="1368"/>
                      </a:lnTo>
                      <a:lnTo>
                        <a:pt x="30" y="1409"/>
                      </a:lnTo>
                      <a:lnTo>
                        <a:pt x="75" y="1424"/>
                      </a:lnTo>
                      <a:lnTo>
                        <a:pt x="283" y="1452"/>
                      </a:lnTo>
                      <a:lnTo>
                        <a:pt x="254" y="1466"/>
                      </a:lnTo>
                      <a:lnTo>
                        <a:pt x="164" y="1481"/>
                      </a:lnTo>
                      <a:lnTo>
                        <a:pt x="224" y="1524"/>
                      </a:lnTo>
                      <a:lnTo>
                        <a:pt x="343" y="1509"/>
                      </a:lnTo>
                      <a:lnTo>
                        <a:pt x="224" y="1538"/>
                      </a:lnTo>
                      <a:lnTo>
                        <a:pt x="298" y="1581"/>
                      </a:lnTo>
                      <a:lnTo>
                        <a:pt x="313" y="1595"/>
                      </a:lnTo>
                      <a:lnTo>
                        <a:pt x="224" y="1609"/>
                      </a:lnTo>
                      <a:lnTo>
                        <a:pt x="194" y="1609"/>
                      </a:lnTo>
                      <a:lnTo>
                        <a:pt x="313" y="1652"/>
                      </a:lnTo>
                      <a:lnTo>
                        <a:pt x="239" y="1638"/>
                      </a:lnTo>
                      <a:lnTo>
                        <a:pt x="164" y="1652"/>
                      </a:lnTo>
                      <a:lnTo>
                        <a:pt x="149" y="1681"/>
                      </a:lnTo>
                      <a:lnTo>
                        <a:pt x="209" y="1695"/>
                      </a:lnTo>
                      <a:lnTo>
                        <a:pt x="313" y="1709"/>
                      </a:lnTo>
                      <a:lnTo>
                        <a:pt x="313" y="1738"/>
                      </a:lnTo>
                      <a:lnTo>
                        <a:pt x="254" y="1723"/>
                      </a:lnTo>
                      <a:lnTo>
                        <a:pt x="209" y="1766"/>
                      </a:lnTo>
                      <a:lnTo>
                        <a:pt x="254" y="1795"/>
                      </a:lnTo>
                      <a:lnTo>
                        <a:pt x="328" y="1795"/>
                      </a:lnTo>
                      <a:lnTo>
                        <a:pt x="239" y="1795"/>
                      </a:lnTo>
                      <a:lnTo>
                        <a:pt x="179" y="1809"/>
                      </a:lnTo>
                      <a:lnTo>
                        <a:pt x="224" y="1836"/>
                      </a:lnTo>
                      <a:lnTo>
                        <a:pt x="313" y="1836"/>
                      </a:lnTo>
                      <a:lnTo>
                        <a:pt x="149" y="1866"/>
                      </a:lnTo>
                      <a:lnTo>
                        <a:pt x="254" y="1866"/>
                      </a:lnTo>
                      <a:lnTo>
                        <a:pt x="254" y="1893"/>
                      </a:lnTo>
                      <a:lnTo>
                        <a:pt x="313" y="1908"/>
                      </a:lnTo>
                      <a:lnTo>
                        <a:pt x="283" y="1922"/>
                      </a:lnTo>
                      <a:lnTo>
                        <a:pt x="179" y="1951"/>
                      </a:lnTo>
                      <a:lnTo>
                        <a:pt x="194" y="1979"/>
                      </a:lnTo>
                      <a:lnTo>
                        <a:pt x="209" y="2008"/>
                      </a:lnTo>
                      <a:lnTo>
                        <a:pt x="239" y="2036"/>
                      </a:lnTo>
                      <a:lnTo>
                        <a:pt x="209" y="2065"/>
                      </a:lnTo>
                      <a:lnTo>
                        <a:pt x="149" y="2065"/>
                      </a:lnTo>
                      <a:lnTo>
                        <a:pt x="119" y="2122"/>
                      </a:lnTo>
                      <a:lnTo>
                        <a:pt x="179" y="2136"/>
                      </a:lnTo>
                      <a:lnTo>
                        <a:pt x="164" y="2150"/>
                      </a:lnTo>
                      <a:lnTo>
                        <a:pt x="179" y="2179"/>
                      </a:lnTo>
                      <a:lnTo>
                        <a:pt x="134" y="2222"/>
                      </a:lnTo>
                      <a:lnTo>
                        <a:pt x="179" y="2236"/>
                      </a:lnTo>
                      <a:lnTo>
                        <a:pt x="164" y="2250"/>
                      </a:lnTo>
                      <a:lnTo>
                        <a:pt x="194" y="2293"/>
                      </a:lnTo>
                      <a:lnTo>
                        <a:pt x="179" y="2307"/>
                      </a:lnTo>
                      <a:lnTo>
                        <a:pt x="194" y="2322"/>
                      </a:lnTo>
                      <a:lnTo>
                        <a:pt x="239" y="2349"/>
                      </a:lnTo>
                    </a:path>
                  </a:pathLst>
                </a:custGeom>
                <a:noFill/>
                <a:ln w="12700" cap="rnd" cmpd="sng">
                  <a:solidFill>
                    <a:srgbClr val="FF0000"/>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200" b="0" i="0" u="none" strike="noStrike" kern="0" cap="none" spc="0" normalizeH="0" baseline="0" noProof="0">
                    <a:ln>
                      <a:noFill/>
                    </a:ln>
                    <a:solidFill>
                      <a:sysClr val="windowText" lastClr="000000"/>
                    </a:solidFill>
                    <a:effectLst/>
                    <a:uLnTx/>
                    <a:uFillTx/>
                  </a:endParaRPr>
                </a:p>
              </p:txBody>
            </p:sp>
            <p:sp>
              <p:nvSpPr>
                <p:cNvPr id="334" name="Freeform 13"/>
                <p:cNvSpPr>
                  <a:spLocks/>
                </p:cNvSpPr>
                <p:nvPr/>
              </p:nvSpPr>
              <p:spPr bwMode="auto">
                <a:xfrm>
                  <a:off x="488" y="2981"/>
                  <a:ext cx="2005" cy="953"/>
                </a:xfrm>
                <a:custGeom>
                  <a:avLst/>
                  <a:gdLst>
                    <a:gd name="T0" fmla="*/ 0 w 2005"/>
                    <a:gd name="T1" fmla="*/ 952 h 953"/>
                    <a:gd name="T2" fmla="*/ 136 w 2005"/>
                    <a:gd name="T3" fmla="*/ 926 h 953"/>
                    <a:gd name="T4" fmla="*/ 256 w 2005"/>
                    <a:gd name="T5" fmla="*/ 900 h 953"/>
                    <a:gd name="T6" fmla="*/ 353 w 2005"/>
                    <a:gd name="T7" fmla="*/ 880 h 953"/>
                    <a:gd name="T8" fmla="*/ 434 w 2005"/>
                    <a:gd name="T9" fmla="*/ 862 h 953"/>
                    <a:gd name="T10" fmla="*/ 505 w 2005"/>
                    <a:gd name="T11" fmla="*/ 848 h 953"/>
                    <a:gd name="T12" fmla="*/ 569 w 2005"/>
                    <a:gd name="T13" fmla="*/ 835 h 953"/>
                    <a:gd name="T14" fmla="*/ 628 w 2005"/>
                    <a:gd name="T15" fmla="*/ 822 h 953"/>
                    <a:gd name="T16" fmla="*/ 685 w 2005"/>
                    <a:gd name="T17" fmla="*/ 813 h 953"/>
                    <a:gd name="T18" fmla="*/ 743 w 2005"/>
                    <a:gd name="T19" fmla="*/ 802 h 953"/>
                    <a:gd name="T20" fmla="*/ 800 w 2005"/>
                    <a:gd name="T21" fmla="*/ 792 h 953"/>
                    <a:gd name="T22" fmla="*/ 856 w 2005"/>
                    <a:gd name="T23" fmla="*/ 782 h 953"/>
                    <a:gd name="T24" fmla="*/ 910 w 2005"/>
                    <a:gd name="T25" fmla="*/ 774 h 953"/>
                    <a:gd name="T26" fmla="*/ 960 w 2005"/>
                    <a:gd name="T27" fmla="*/ 768 h 953"/>
                    <a:gd name="T28" fmla="*/ 1009 w 2005"/>
                    <a:gd name="T29" fmla="*/ 763 h 953"/>
                    <a:gd name="T30" fmla="*/ 1057 w 2005"/>
                    <a:gd name="T31" fmla="*/ 759 h 953"/>
                    <a:gd name="T32" fmla="*/ 1106 w 2005"/>
                    <a:gd name="T33" fmla="*/ 755 h 953"/>
                    <a:gd name="T34" fmla="*/ 1158 w 2005"/>
                    <a:gd name="T35" fmla="*/ 751 h 953"/>
                    <a:gd name="T36" fmla="*/ 1206 w 2005"/>
                    <a:gd name="T37" fmla="*/ 749 h 953"/>
                    <a:gd name="T38" fmla="*/ 1271 w 2005"/>
                    <a:gd name="T39" fmla="*/ 740 h 953"/>
                    <a:gd name="T40" fmla="*/ 1301 w 2005"/>
                    <a:gd name="T41" fmla="*/ 730 h 953"/>
                    <a:gd name="T42" fmla="*/ 1368 w 2005"/>
                    <a:gd name="T43" fmla="*/ 724 h 953"/>
                    <a:gd name="T44" fmla="*/ 1418 w 2005"/>
                    <a:gd name="T45" fmla="*/ 713 h 953"/>
                    <a:gd name="T46" fmla="*/ 1467 w 2005"/>
                    <a:gd name="T47" fmla="*/ 702 h 953"/>
                    <a:gd name="T48" fmla="*/ 1520 w 2005"/>
                    <a:gd name="T49" fmla="*/ 691 h 953"/>
                    <a:gd name="T50" fmla="*/ 1572 w 2005"/>
                    <a:gd name="T51" fmla="*/ 683 h 953"/>
                    <a:gd name="T52" fmla="*/ 1625 w 2005"/>
                    <a:gd name="T53" fmla="*/ 677 h 953"/>
                    <a:gd name="T54" fmla="*/ 1679 w 2005"/>
                    <a:gd name="T55" fmla="*/ 673 h 953"/>
                    <a:gd name="T56" fmla="*/ 1730 w 2005"/>
                    <a:gd name="T57" fmla="*/ 670 h 953"/>
                    <a:gd name="T58" fmla="*/ 1778 w 2005"/>
                    <a:gd name="T59" fmla="*/ 667 h 953"/>
                    <a:gd name="T60" fmla="*/ 1824 w 2005"/>
                    <a:gd name="T61" fmla="*/ 663 h 953"/>
                    <a:gd name="T62" fmla="*/ 1865 w 2005"/>
                    <a:gd name="T63" fmla="*/ 660 h 953"/>
                    <a:gd name="T64" fmla="*/ 1900 w 2005"/>
                    <a:gd name="T65" fmla="*/ 658 h 953"/>
                    <a:gd name="T66" fmla="*/ 1931 w 2005"/>
                    <a:gd name="T67" fmla="*/ 657 h 953"/>
                    <a:gd name="T68" fmla="*/ 1958 w 2005"/>
                    <a:gd name="T69" fmla="*/ 656 h 953"/>
                    <a:gd name="T70" fmla="*/ 1981 w 2005"/>
                    <a:gd name="T71" fmla="*/ 656 h 953"/>
                    <a:gd name="T72" fmla="*/ 2004 w 2005"/>
                    <a:gd name="T73" fmla="*/ 656 h 953"/>
                    <a:gd name="T74" fmla="*/ 1989 w 2005"/>
                    <a:gd name="T75" fmla="*/ 0 h 953"/>
                    <a:gd name="T76" fmla="*/ 1811 w 2005"/>
                    <a:gd name="T77" fmla="*/ 0 h 953"/>
                    <a:gd name="T78" fmla="*/ 1440 w 2005"/>
                    <a:gd name="T79" fmla="*/ 43 h 953"/>
                    <a:gd name="T80" fmla="*/ 1098 w 2005"/>
                    <a:gd name="T81" fmla="*/ 100 h 953"/>
                    <a:gd name="T82" fmla="*/ 698 w 2005"/>
                    <a:gd name="T83" fmla="*/ 157 h 953"/>
                    <a:gd name="T84" fmla="*/ 178 w 2005"/>
                    <a:gd name="T85" fmla="*/ 243 h 95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005"/>
                    <a:gd name="T130" fmla="*/ 0 h 953"/>
                    <a:gd name="T131" fmla="*/ 2005 w 2005"/>
                    <a:gd name="T132" fmla="*/ 953 h 95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005" h="953">
                      <a:moveTo>
                        <a:pt x="0" y="271"/>
                      </a:moveTo>
                      <a:lnTo>
                        <a:pt x="0" y="952"/>
                      </a:lnTo>
                      <a:lnTo>
                        <a:pt x="64" y="939"/>
                      </a:lnTo>
                      <a:lnTo>
                        <a:pt x="136" y="926"/>
                      </a:lnTo>
                      <a:lnTo>
                        <a:pt x="199" y="912"/>
                      </a:lnTo>
                      <a:lnTo>
                        <a:pt x="256" y="900"/>
                      </a:lnTo>
                      <a:lnTo>
                        <a:pt x="307" y="889"/>
                      </a:lnTo>
                      <a:lnTo>
                        <a:pt x="353" y="880"/>
                      </a:lnTo>
                      <a:lnTo>
                        <a:pt x="395" y="871"/>
                      </a:lnTo>
                      <a:lnTo>
                        <a:pt x="434" y="862"/>
                      </a:lnTo>
                      <a:lnTo>
                        <a:pt x="470" y="854"/>
                      </a:lnTo>
                      <a:lnTo>
                        <a:pt x="505" y="848"/>
                      </a:lnTo>
                      <a:lnTo>
                        <a:pt x="538" y="841"/>
                      </a:lnTo>
                      <a:lnTo>
                        <a:pt x="569" y="835"/>
                      </a:lnTo>
                      <a:lnTo>
                        <a:pt x="598" y="829"/>
                      </a:lnTo>
                      <a:lnTo>
                        <a:pt x="628" y="822"/>
                      </a:lnTo>
                      <a:lnTo>
                        <a:pt x="657" y="818"/>
                      </a:lnTo>
                      <a:lnTo>
                        <a:pt x="685" y="813"/>
                      </a:lnTo>
                      <a:lnTo>
                        <a:pt x="715" y="807"/>
                      </a:lnTo>
                      <a:lnTo>
                        <a:pt x="743" y="802"/>
                      </a:lnTo>
                      <a:lnTo>
                        <a:pt x="772" y="796"/>
                      </a:lnTo>
                      <a:lnTo>
                        <a:pt x="800" y="792"/>
                      </a:lnTo>
                      <a:lnTo>
                        <a:pt x="829" y="786"/>
                      </a:lnTo>
                      <a:lnTo>
                        <a:pt x="856" y="782"/>
                      </a:lnTo>
                      <a:lnTo>
                        <a:pt x="884" y="777"/>
                      </a:lnTo>
                      <a:lnTo>
                        <a:pt x="910" y="774"/>
                      </a:lnTo>
                      <a:lnTo>
                        <a:pt x="936" y="771"/>
                      </a:lnTo>
                      <a:lnTo>
                        <a:pt x="960" y="768"/>
                      </a:lnTo>
                      <a:lnTo>
                        <a:pt x="985" y="765"/>
                      </a:lnTo>
                      <a:lnTo>
                        <a:pt x="1009" y="763"/>
                      </a:lnTo>
                      <a:lnTo>
                        <a:pt x="1033" y="761"/>
                      </a:lnTo>
                      <a:lnTo>
                        <a:pt x="1057" y="759"/>
                      </a:lnTo>
                      <a:lnTo>
                        <a:pt x="1081" y="757"/>
                      </a:lnTo>
                      <a:lnTo>
                        <a:pt x="1106" y="755"/>
                      </a:lnTo>
                      <a:lnTo>
                        <a:pt x="1132" y="753"/>
                      </a:lnTo>
                      <a:lnTo>
                        <a:pt x="1158" y="751"/>
                      </a:lnTo>
                      <a:lnTo>
                        <a:pt x="1184" y="750"/>
                      </a:lnTo>
                      <a:lnTo>
                        <a:pt x="1206" y="749"/>
                      </a:lnTo>
                      <a:lnTo>
                        <a:pt x="1242" y="739"/>
                      </a:lnTo>
                      <a:lnTo>
                        <a:pt x="1271" y="740"/>
                      </a:lnTo>
                      <a:lnTo>
                        <a:pt x="1269" y="732"/>
                      </a:lnTo>
                      <a:lnTo>
                        <a:pt x="1301" y="730"/>
                      </a:lnTo>
                      <a:lnTo>
                        <a:pt x="1342" y="729"/>
                      </a:lnTo>
                      <a:lnTo>
                        <a:pt x="1368" y="724"/>
                      </a:lnTo>
                      <a:lnTo>
                        <a:pt x="1393" y="718"/>
                      </a:lnTo>
                      <a:lnTo>
                        <a:pt x="1418" y="713"/>
                      </a:lnTo>
                      <a:lnTo>
                        <a:pt x="1442" y="707"/>
                      </a:lnTo>
                      <a:lnTo>
                        <a:pt x="1467" y="702"/>
                      </a:lnTo>
                      <a:lnTo>
                        <a:pt x="1494" y="696"/>
                      </a:lnTo>
                      <a:lnTo>
                        <a:pt x="1520" y="691"/>
                      </a:lnTo>
                      <a:lnTo>
                        <a:pt x="1545" y="687"/>
                      </a:lnTo>
                      <a:lnTo>
                        <a:pt x="1572" y="683"/>
                      </a:lnTo>
                      <a:lnTo>
                        <a:pt x="1599" y="681"/>
                      </a:lnTo>
                      <a:lnTo>
                        <a:pt x="1625" y="677"/>
                      </a:lnTo>
                      <a:lnTo>
                        <a:pt x="1652" y="675"/>
                      </a:lnTo>
                      <a:lnTo>
                        <a:pt x="1679" y="673"/>
                      </a:lnTo>
                      <a:lnTo>
                        <a:pt x="1704" y="672"/>
                      </a:lnTo>
                      <a:lnTo>
                        <a:pt x="1730" y="670"/>
                      </a:lnTo>
                      <a:lnTo>
                        <a:pt x="1754" y="668"/>
                      </a:lnTo>
                      <a:lnTo>
                        <a:pt x="1778" y="667"/>
                      </a:lnTo>
                      <a:lnTo>
                        <a:pt x="1801" y="664"/>
                      </a:lnTo>
                      <a:lnTo>
                        <a:pt x="1824" y="663"/>
                      </a:lnTo>
                      <a:lnTo>
                        <a:pt x="1844" y="661"/>
                      </a:lnTo>
                      <a:lnTo>
                        <a:pt x="1865" y="660"/>
                      </a:lnTo>
                      <a:lnTo>
                        <a:pt x="1883" y="659"/>
                      </a:lnTo>
                      <a:lnTo>
                        <a:pt x="1900" y="658"/>
                      </a:lnTo>
                      <a:lnTo>
                        <a:pt x="1916" y="657"/>
                      </a:lnTo>
                      <a:lnTo>
                        <a:pt x="1931" y="657"/>
                      </a:lnTo>
                      <a:lnTo>
                        <a:pt x="1945" y="656"/>
                      </a:lnTo>
                      <a:lnTo>
                        <a:pt x="1958" y="656"/>
                      </a:lnTo>
                      <a:lnTo>
                        <a:pt x="1970" y="656"/>
                      </a:lnTo>
                      <a:lnTo>
                        <a:pt x="1981" y="656"/>
                      </a:lnTo>
                      <a:lnTo>
                        <a:pt x="1993" y="656"/>
                      </a:lnTo>
                      <a:lnTo>
                        <a:pt x="2004" y="656"/>
                      </a:lnTo>
                      <a:lnTo>
                        <a:pt x="2004" y="0"/>
                      </a:lnTo>
                      <a:lnTo>
                        <a:pt x="1989" y="0"/>
                      </a:lnTo>
                      <a:lnTo>
                        <a:pt x="1930" y="0"/>
                      </a:lnTo>
                      <a:lnTo>
                        <a:pt x="1811" y="0"/>
                      </a:lnTo>
                      <a:lnTo>
                        <a:pt x="1644" y="16"/>
                      </a:lnTo>
                      <a:lnTo>
                        <a:pt x="1440" y="43"/>
                      </a:lnTo>
                      <a:lnTo>
                        <a:pt x="1287" y="70"/>
                      </a:lnTo>
                      <a:lnTo>
                        <a:pt x="1098" y="100"/>
                      </a:lnTo>
                      <a:lnTo>
                        <a:pt x="920" y="114"/>
                      </a:lnTo>
                      <a:lnTo>
                        <a:pt x="698" y="157"/>
                      </a:lnTo>
                      <a:lnTo>
                        <a:pt x="475" y="186"/>
                      </a:lnTo>
                      <a:lnTo>
                        <a:pt x="178" y="243"/>
                      </a:lnTo>
                      <a:lnTo>
                        <a:pt x="0" y="271"/>
                      </a:lnTo>
                    </a:path>
                  </a:pathLst>
                </a:custGeom>
                <a:solidFill>
                  <a:srgbClr val="FFCC66"/>
                </a:solidFill>
                <a:ln w="12700" cap="rnd" cmpd="sng">
                  <a:solidFill>
                    <a:sysClr val="windowText" lastClr="000000"/>
                  </a:solidFill>
                  <a:prstDash val="solid"/>
                  <a:round/>
                  <a:headEnd type="none" w="med" len="med"/>
                  <a:tailEnd type="none" w="med" len="me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200" b="0" i="0" u="none" strike="noStrike" kern="0" cap="none" spc="0" normalizeH="0" baseline="0" noProof="0">
                    <a:ln>
                      <a:noFill/>
                    </a:ln>
                    <a:solidFill>
                      <a:sysClr val="windowText" lastClr="000000"/>
                    </a:solidFill>
                    <a:effectLst/>
                    <a:uLnTx/>
                    <a:uFillTx/>
                  </a:endParaRPr>
                </a:p>
              </p:txBody>
            </p:sp>
            <p:sp>
              <p:nvSpPr>
                <p:cNvPr id="335" name="Freeform 14"/>
                <p:cNvSpPr>
                  <a:spLocks/>
                </p:cNvSpPr>
                <p:nvPr/>
              </p:nvSpPr>
              <p:spPr bwMode="auto">
                <a:xfrm>
                  <a:off x="3233" y="2981"/>
                  <a:ext cx="1990" cy="988"/>
                </a:xfrm>
                <a:custGeom>
                  <a:avLst/>
                  <a:gdLst>
                    <a:gd name="T0" fmla="*/ 0 w 1990"/>
                    <a:gd name="T1" fmla="*/ 0 h 988"/>
                    <a:gd name="T2" fmla="*/ 0 w 1990"/>
                    <a:gd name="T3" fmla="*/ 655 h 988"/>
                    <a:gd name="T4" fmla="*/ 15 w 1990"/>
                    <a:gd name="T5" fmla="*/ 656 h 988"/>
                    <a:gd name="T6" fmla="*/ 178 w 1990"/>
                    <a:gd name="T7" fmla="*/ 670 h 988"/>
                    <a:gd name="T8" fmla="*/ 371 w 1990"/>
                    <a:gd name="T9" fmla="*/ 699 h 988"/>
                    <a:gd name="T10" fmla="*/ 534 w 1990"/>
                    <a:gd name="T11" fmla="*/ 728 h 988"/>
                    <a:gd name="T12" fmla="*/ 712 w 1990"/>
                    <a:gd name="T13" fmla="*/ 742 h 988"/>
                    <a:gd name="T14" fmla="*/ 905 w 1990"/>
                    <a:gd name="T15" fmla="*/ 785 h 988"/>
                    <a:gd name="T16" fmla="*/ 1128 w 1990"/>
                    <a:gd name="T17" fmla="*/ 813 h 988"/>
                    <a:gd name="T18" fmla="*/ 1351 w 1990"/>
                    <a:gd name="T19" fmla="*/ 856 h 988"/>
                    <a:gd name="T20" fmla="*/ 1559 w 1990"/>
                    <a:gd name="T21" fmla="*/ 884 h 988"/>
                    <a:gd name="T22" fmla="*/ 1766 w 1990"/>
                    <a:gd name="T23" fmla="*/ 927 h 988"/>
                    <a:gd name="T24" fmla="*/ 1900 w 1990"/>
                    <a:gd name="T25" fmla="*/ 969 h 988"/>
                    <a:gd name="T26" fmla="*/ 1974 w 1990"/>
                    <a:gd name="T27" fmla="*/ 984 h 988"/>
                    <a:gd name="T28" fmla="*/ 1989 w 1990"/>
                    <a:gd name="T29" fmla="*/ 987 h 988"/>
                    <a:gd name="T30" fmla="*/ 1989 w 1990"/>
                    <a:gd name="T31" fmla="*/ 329 h 988"/>
                    <a:gd name="T32" fmla="*/ 1900 w 1990"/>
                    <a:gd name="T33" fmla="*/ 286 h 988"/>
                    <a:gd name="T34" fmla="*/ 1737 w 1990"/>
                    <a:gd name="T35" fmla="*/ 243 h 988"/>
                    <a:gd name="T36" fmla="*/ 1514 w 1990"/>
                    <a:gd name="T37" fmla="*/ 229 h 988"/>
                    <a:gd name="T38" fmla="*/ 1291 w 1990"/>
                    <a:gd name="T39" fmla="*/ 186 h 988"/>
                    <a:gd name="T40" fmla="*/ 1084 w 1990"/>
                    <a:gd name="T41" fmla="*/ 143 h 988"/>
                    <a:gd name="T42" fmla="*/ 846 w 1990"/>
                    <a:gd name="T43" fmla="*/ 100 h 988"/>
                    <a:gd name="T44" fmla="*/ 609 w 1990"/>
                    <a:gd name="T45" fmla="*/ 71 h 988"/>
                    <a:gd name="T46" fmla="*/ 356 w 1990"/>
                    <a:gd name="T47" fmla="*/ 29 h 988"/>
                    <a:gd name="T48" fmla="*/ 148 w 1990"/>
                    <a:gd name="T49" fmla="*/ 14 h 988"/>
                    <a:gd name="T50" fmla="*/ 0 w 1990"/>
                    <a:gd name="T51" fmla="*/ 0 h 98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990"/>
                    <a:gd name="T79" fmla="*/ 0 h 988"/>
                    <a:gd name="T80" fmla="*/ 1990 w 1990"/>
                    <a:gd name="T81" fmla="*/ 988 h 98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990" h="988">
                      <a:moveTo>
                        <a:pt x="0" y="0"/>
                      </a:moveTo>
                      <a:lnTo>
                        <a:pt x="0" y="655"/>
                      </a:lnTo>
                      <a:lnTo>
                        <a:pt x="15" y="656"/>
                      </a:lnTo>
                      <a:lnTo>
                        <a:pt x="178" y="670"/>
                      </a:lnTo>
                      <a:lnTo>
                        <a:pt x="371" y="699"/>
                      </a:lnTo>
                      <a:lnTo>
                        <a:pt x="534" y="728"/>
                      </a:lnTo>
                      <a:lnTo>
                        <a:pt x="712" y="742"/>
                      </a:lnTo>
                      <a:lnTo>
                        <a:pt x="905" y="785"/>
                      </a:lnTo>
                      <a:lnTo>
                        <a:pt x="1128" y="813"/>
                      </a:lnTo>
                      <a:lnTo>
                        <a:pt x="1351" y="856"/>
                      </a:lnTo>
                      <a:lnTo>
                        <a:pt x="1559" y="884"/>
                      </a:lnTo>
                      <a:lnTo>
                        <a:pt x="1766" y="927"/>
                      </a:lnTo>
                      <a:lnTo>
                        <a:pt x="1900" y="969"/>
                      </a:lnTo>
                      <a:lnTo>
                        <a:pt x="1974" y="984"/>
                      </a:lnTo>
                      <a:lnTo>
                        <a:pt x="1989" y="987"/>
                      </a:lnTo>
                      <a:lnTo>
                        <a:pt x="1989" y="329"/>
                      </a:lnTo>
                      <a:lnTo>
                        <a:pt x="1900" y="286"/>
                      </a:lnTo>
                      <a:lnTo>
                        <a:pt x="1737" y="243"/>
                      </a:lnTo>
                      <a:lnTo>
                        <a:pt x="1514" y="229"/>
                      </a:lnTo>
                      <a:lnTo>
                        <a:pt x="1291" y="186"/>
                      </a:lnTo>
                      <a:lnTo>
                        <a:pt x="1084" y="143"/>
                      </a:lnTo>
                      <a:lnTo>
                        <a:pt x="846" y="100"/>
                      </a:lnTo>
                      <a:lnTo>
                        <a:pt x="609" y="71"/>
                      </a:lnTo>
                      <a:lnTo>
                        <a:pt x="356" y="29"/>
                      </a:lnTo>
                      <a:lnTo>
                        <a:pt x="148" y="14"/>
                      </a:lnTo>
                      <a:lnTo>
                        <a:pt x="0" y="0"/>
                      </a:lnTo>
                    </a:path>
                  </a:pathLst>
                </a:custGeom>
                <a:solidFill>
                  <a:srgbClr val="FFCC66"/>
                </a:solidFill>
                <a:ln w="12700" cap="rnd" cmpd="sng">
                  <a:solidFill>
                    <a:sysClr val="windowText" lastClr="000000"/>
                  </a:solidFill>
                  <a:prstDash val="solid"/>
                  <a:round/>
                  <a:headEnd type="none" w="med" len="med"/>
                  <a:tailEnd type="none" w="med" len="me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200" b="0" i="0" u="none" strike="noStrike" kern="0" cap="none" spc="0" normalizeH="0" baseline="0" noProof="0">
                    <a:ln>
                      <a:noFill/>
                    </a:ln>
                    <a:solidFill>
                      <a:sysClr val="windowText" lastClr="000000"/>
                    </a:solidFill>
                    <a:effectLst/>
                    <a:uLnTx/>
                    <a:uFillTx/>
                  </a:endParaRPr>
                </a:p>
              </p:txBody>
            </p:sp>
            <p:sp>
              <p:nvSpPr>
                <p:cNvPr id="336" name="Line 15"/>
                <p:cNvSpPr>
                  <a:spLocks noChangeShapeType="1"/>
                </p:cNvSpPr>
                <p:nvPr/>
              </p:nvSpPr>
              <p:spPr bwMode="auto">
                <a:xfrm>
                  <a:off x="3233" y="3469"/>
                  <a:ext cx="0" cy="82"/>
                </a:xfrm>
                <a:prstGeom prst="line">
                  <a:avLst/>
                </a:prstGeom>
                <a:noFill/>
                <a:ln w="12700">
                  <a:solidFill>
                    <a:srgbClr val="0000FF"/>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200" b="0" i="0" u="none" strike="noStrike" kern="0" cap="none" spc="0" normalizeH="0" baseline="0" noProof="0">
                    <a:ln>
                      <a:noFill/>
                    </a:ln>
                    <a:solidFill>
                      <a:sysClr val="windowText" lastClr="000000"/>
                    </a:solidFill>
                    <a:effectLst/>
                    <a:uLnTx/>
                    <a:uFillTx/>
                  </a:endParaRPr>
                </a:p>
              </p:txBody>
            </p:sp>
            <p:sp>
              <p:nvSpPr>
                <p:cNvPr id="337" name="Freeform 16"/>
                <p:cNvSpPr>
                  <a:spLocks/>
                </p:cNvSpPr>
                <p:nvPr/>
              </p:nvSpPr>
              <p:spPr bwMode="auto">
                <a:xfrm>
                  <a:off x="488" y="2185"/>
                  <a:ext cx="2005" cy="586"/>
                </a:xfrm>
                <a:custGeom>
                  <a:avLst/>
                  <a:gdLst>
                    <a:gd name="T0" fmla="*/ 0 w 2005"/>
                    <a:gd name="T1" fmla="*/ 271 h 586"/>
                    <a:gd name="T2" fmla="*/ 0 w 2005"/>
                    <a:gd name="T3" fmla="*/ 585 h 586"/>
                    <a:gd name="T4" fmla="*/ 148 w 2005"/>
                    <a:gd name="T5" fmla="*/ 542 h 586"/>
                    <a:gd name="T6" fmla="*/ 333 w 2005"/>
                    <a:gd name="T7" fmla="*/ 516 h 586"/>
                    <a:gd name="T8" fmla="*/ 490 w 2005"/>
                    <a:gd name="T9" fmla="*/ 485 h 586"/>
                    <a:gd name="T10" fmla="*/ 713 w 2005"/>
                    <a:gd name="T11" fmla="*/ 456 h 586"/>
                    <a:gd name="T12" fmla="*/ 906 w 2005"/>
                    <a:gd name="T13" fmla="*/ 428 h 586"/>
                    <a:gd name="T14" fmla="*/ 1054 w 2005"/>
                    <a:gd name="T15" fmla="*/ 413 h 586"/>
                    <a:gd name="T16" fmla="*/ 1214 w 2005"/>
                    <a:gd name="T17" fmla="*/ 388 h 586"/>
                    <a:gd name="T18" fmla="*/ 1366 w 2005"/>
                    <a:gd name="T19" fmla="*/ 371 h 586"/>
                    <a:gd name="T20" fmla="*/ 1529 w 2005"/>
                    <a:gd name="T21" fmla="*/ 356 h 586"/>
                    <a:gd name="T22" fmla="*/ 1706 w 2005"/>
                    <a:gd name="T23" fmla="*/ 340 h 586"/>
                    <a:gd name="T24" fmla="*/ 1826 w 2005"/>
                    <a:gd name="T25" fmla="*/ 328 h 586"/>
                    <a:gd name="T26" fmla="*/ 1974 w 2005"/>
                    <a:gd name="T27" fmla="*/ 313 h 586"/>
                    <a:gd name="T28" fmla="*/ 2004 w 2005"/>
                    <a:gd name="T29" fmla="*/ 311 h 586"/>
                    <a:gd name="T30" fmla="*/ 2004 w 2005"/>
                    <a:gd name="T31" fmla="*/ 4 h 586"/>
                    <a:gd name="T32" fmla="*/ 1989 w 2005"/>
                    <a:gd name="T33" fmla="*/ 0 h 586"/>
                    <a:gd name="T34" fmla="*/ 1937 w 2005"/>
                    <a:gd name="T35" fmla="*/ 0 h 586"/>
                    <a:gd name="T36" fmla="*/ 1811 w 2005"/>
                    <a:gd name="T37" fmla="*/ 14 h 586"/>
                    <a:gd name="T38" fmla="*/ 1633 w 2005"/>
                    <a:gd name="T39" fmla="*/ 29 h 586"/>
                    <a:gd name="T40" fmla="*/ 1415 w 2005"/>
                    <a:gd name="T41" fmla="*/ 60 h 586"/>
                    <a:gd name="T42" fmla="*/ 1217 w 2005"/>
                    <a:gd name="T43" fmla="*/ 86 h 586"/>
                    <a:gd name="T44" fmla="*/ 1062 w 2005"/>
                    <a:gd name="T45" fmla="*/ 97 h 586"/>
                    <a:gd name="T46" fmla="*/ 831 w 2005"/>
                    <a:gd name="T47" fmla="*/ 129 h 586"/>
                    <a:gd name="T48" fmla="*/ 653 w 2005"/>
                    <a:gd name="T49" fmla="*/ 157 h 586"/>
                    <a:gd name="T50" fmla="*/ 480 w 2005"/>
                    <a:gd name="T51" fmla="*/ 176 h 586"/>
                    <a:gd name="T52" fmla="*/ 309 w 2005"/>
                    <a:gd name="T53" fmla="*/ 207 h 586"/>
                    <a:gd name="T54" fmla="*/ 164 w 2005"/>
                    <a:gd name="T55" fmla="*/ 231 h 586"/>
                    <a:gd name="T56" fmla="*/ 0 w 2005"/>
                    <a:gd name="T57" fmla="*/ 271 h 58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005"/>
                    <a:gd name="T88" fmla="*/ 0 h 586"/>
                    <a:gd name="T89" fmla="*/ 2005 w 2005"/>
                    <a:gd name="T90" fmla="*/ 586 h 58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005" h="586">
                      <a:moveTo>
                        <a:pt x="0" y="271"/>
                      </a:moveTo>
                      <a:lnTo>
                        <a:pt x="0" y="585"/>
                      </a:lnTo>
                      <a:lnTo>
                        <a:pt x="148" y="542"/>
                      </a:lnTo>
                      <a:lnTo>
                        <a:pt x="333" y="516"/>
                      </a:lnTo>
                      <a:lnTo>
                        <a:pt x="490" y="485"/>
                      </a:lnTo>
                      <a:lnTo>
                        <a:pt x="713" y="456"/>
                      </a:lnTo>
                      <a:lnTo>
                        <a:pt x="906" y="428"/>
                      </a:lnTo>
                      <a:lnTo>
                        <a:pt x="1054" y="413"/>
                      </a:lnTo>
                      <a:lnTo>
                        <a:pt x="1214" y="388"/>
                      </a:lnTo>
                      <a:lnTo>
                        <a:pt x="1366" y="371"/>
                      </a:lnTo>
                      <a:lnTo>
                        <a:pt x="1529" y="356"/>
                      </a:lnTo>
                      <a:lnTo>
                        <a:pt x="1706" y="340"/>
                      </a:lnTo>
                      <a:lnTo>
                        <a:pt x="1826" y="328"/>
                      </a:lnTo>
                      <a:lnTo>
                        <a:pt x="1974" y="313"/>
                      </a:lnTo>
                      <a:lnTo>
                        <a:pt x="2004" y="311"/>
                      </a:lnTo>
                      <a:lnTo>
                        <a:pt x="2004" y="4"/>
                      </a:lnTo>
                      <a:lnTo>
                        <a:pt x="1989" y="0"/>
                      </a:lnTo>
                      <a:lnTo>
                        <a:pt x="1937" y="0"/>
                      </a:lnTo>
                      <a:lnTo>
                        <a:pt x="1811" y="14"/>
                      </a:lnTo>
                      <a:lnTo>
                        <a:pt x="1633" y="29"/>
                      </a:lnTo>
                      <a:lnTo>
                        <a:pt x="1415" y="60"/>
                      </a:lnTo>
                      <a:lnTo>
                        <a:pt x="1217" y="86"/>
                      </a:lnTo>
                      <a:lnTo>
                        <a:pt x="1062" y="97"/>
                      </a:lnTo>
                      <a:lnTo>
                        <a:pt x="831" y="129"/>
                      </a:lnTo>
                      <a:lnTo>
                        <a:pt x="653" y="157"/>
                      </a:lnTo>
                      <a:lnTo>
                        <a:pt x="480" y="176"/>
                      </a:lnTo>
                      <a:lnTo>
                        <a:pt x="309" y="207"/>
                      </a:lnTo>
                      <a:lnTo>
                        <a:pt x="164" y="231"/>
                      </a:lnTo>
                      <a:lnTo>
                        <a:pt x="0" y="271"/>
                      </a:lnTo>
                    </a:path>
                  </a:pathLst>
                </a:custGeom>
                <a:solidFill>
                  <a:srgbClr val="FFCC66"/>
                </a:solidFill>
                <a:ln w="12700" cap="rnd" cmpd="sng">
                  <a:solidFill>
                    <a:sysClr val="windowText" lastClr="000000"/>
                  </a:solidFill>
                  <a:prstDash val="solid"/>
                  <a:round/>
                  <a:headEnd type="none" w="med" len="med"/>
                  <a:tailEnd type="none" w="med" len="me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200" b="0" i="0" u="none" strike="noStrike" kern="0" cap="none" spc="0" normalizeH="0" baseline="0" noProof="0">
                    <a:ln>
                      <a:noFill/>
                    </a:ln>
                    <a:solidFill>
                      <a:sysClr val="windowText" lastClr="000000"/>
                    </a:solidFill>
                    <a:effectLst/>
                    <a:uLnTx/>
                    <a:uFillTx/>
                  </a:endParaRPr>
                </a:p>
              </p:txBody>
            </p:sp>
            <p:sp>
              <p:nvSpPr>
                <p:cNvPr id="338" name="Line 17"/>
                <p:cNvSpPr>
                  <a:spLocks noChangeShapeType="1"/>
                </p:cNvSpPr>
                <p:nvPr/>
              </p:nvSpPr>
              <p:spPr bwMode="auto">
                <a:xfrm>
                  <a:off x="3252" y="3513"/>
                  <a:ext cx="1966" cy="7"/>
                </a:xfrm>
                <a:prstGeom prst="line">
                  <a:avLst/>
                </a:prstGeom>
                <a:noFill/>
                <a:ln w="19050">
                  <a:solidFill>
                    <a:srgbClr val="0000FF"/>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200" b="0" i="0" u="none" strike="noStrike" kern="0" cap="none" spc="0" normalizeH="0" baseline="0" noProof="0">
                    <a:ln>
                      <a:noFill/>
                    </a:ln>
                    <a:solidFill>
                      <a:sysClr val="windowText" lastClr="000000"/>
                    </a:solidFill>
                    <a:effectLst/>
                    <a:uLnTx/>
                    <a:uFillTx/>
                  </a:endParaRPr>
                </a:p>
              </p:txBody>
            </p:sp>
            <p:sp>
              <p:nvSpPr>
                <p:cNvPr id="339" name="Freeform 18"/>
                <p:cNvSpPr>
                  <a:spLocks/>
                </p:cNvSpPr>
                <p:nvPr/>
              </p:nvSpPr>
              <p:spPr bwMode="auto">
                <a:xfrm>
                  <a:off x="3233" y="3636"/>
                  <a:ext cx="1990" cy="358"/>
                </a:xfrm>
                <a:custGeom>
                  <a:avLst/>
                  <a:gdLst>
                    <a:gd name="T0" fmla="*/ 0 w 1990"/>
                    <a:gd name="T1" fmla="*/ 357 h 358"/>
                    <a:gd name="T2" fmla="*/ 1989 w 1990"/>
                    <a:gd name="T3" fmla="*/ 357 h 358"/>
                    <a:gd name="T4" fmla="*/ 1989 w 1990"/>
                    <a:gd name="T5" fmla="*/ 332 h 358"/>
                    <a:gd name="T6" fmla="*/ 1974 w 1990"/>
                    <a:gd name="T7" fmla="*/ 328 h 358"/>
                    <a:gd name="T8" fmla="*/ 1900 w 1990"/>
                    <a:gd name="T9" fmla="*/ 314 h 358"/>
                    <a:gd name="T10" fmla="*/ 1766 w 1990"/>
                    <a:gd name="T11" fmla="*/ 271 h 358"/>
                    <a:gd name="T12" fmla="*/ 1559 w 1990"/>
                    <a:gd name="T13" fmla="*/ 228 h 358"/>
                    <a:gd name="T14" fmla="*/ 1351 w 1990"/>
                    <a:gd name="T15" fmla="*/ 201 h 358"/>
                    <a:gd name="T16" fmla="*/ 1128 w 1990"/>
                    <a:gd name="T17" fmla="*/ 158 h 358"/>
                    <a:gd name="T18" fmla="*/ 905 w 1990"/>
                    <a:gd name="T19" fmla="*/ 130 h 358"/>
                    <a:gd name="T20" fmla="*/ 712 w 1990"/>
                    <a:gd name="T21" fmla="*/ 87 h 358"/>
                    <a:gd name="T22" fmla="*/ 534 w 1990"/>
                    <a:gd name="T23" fmla="*/ 72 h 358"/>
                    <a:gd name="T24" fmla="*/ 371 w 1990"/>
                    <a:gd name="T25" fmla="*/ 44 h 358"/>
                    <a:gd name="T26" fmla="*/ 178 w 1990"/>
                    <a:gd name="T27" fmla="*/ 15 h 358"/>
                    <a:gd name="T28" fmla="*/ 15 w 1990"/>
                    <a:gd name="T29" fmla="*/ 1 h 358"/>
                    <a:gd name="T30" fmla="*/ 0 w 1990"/>
                    <a:gd name="T31" fmla="*/ 0 h 358"/>
                    <a:gd name="T32" fmla="*/ 0 w 1990"/>
                    <a:gd name="T33" fmla="*/ 357 h 35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990"/>
                    <a:gd name="T52" fmla="*/ 0 h 358"/>
                    <a:gd name="T53" fmla="*/ 1990 w 1990"/>
                    <a:gd name="T54" fmla="*/ 358 h 35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990" h="358">
                      <a:moveTo>
                        <a:pt x="0" y="357"/>
                      </a:moveTo>
                      <a:lnTo>
                        <a:pt x="1989" y="357"/>
                      </a:lnTo>
                      <a:lnTo>
                        <a:pt x="1989" y="332"/>
                      </a:lnTo>
                      <a:lnTo>
                        <a:pt x="1974" y="328"/>
                      </a:lnTo>
                      <a:lnTo>
                        <a:pt x="1900" y="314"/>
                      </a:lnTo>
                      <a:lnTo>
                        <a:pt x="1766" y="271"/>
                      </a:lnTo>
                      <a:lnTo>
                        <a:pt x="1559" y="228"/>
                      </a:lnTo>
                      <a:lnTo>
                        <a:pt x="1351" y="201"/>
                      </a:lnTo>
                      <a:lnTo>
                        <a:pt x="1128" y="158"/>
                      </a:lnTo>
                      <a:lnTo>
                        <a:pt x="905" y="130"/>
                      </a:lnTo>
                      <a:lnTo>
                        <a:pt x="712" y="87"/>
                      </a:lnTo>
                      <a:lnTo>
                        <a:pt x="534" y="72"/>
                      </a:lnTo>
                      <a:lnTo>
                        <a:pt x="371" y="44"/>
                      </a:lnTo>
                      <a:lnTo>
                        <a:pt x="178" y="15"/>
                      </a:lnTo>
                      <a:lnTo>
                        <a:pt x="15" y="1"/>
                      </a:lnTo>
                      <a:lnTo>
                        <a:pt x="0" y="0"/>
                      </a:lnTo>
                      <a:lnTo>
                        <a:pt x="0" y="357"/>
                      </a:lnTo>
                    </a:path>
                  </a:pathLst>
                </a:custGeom>
                <a:solidFill>
                  <a:srgbClr val="4B2500"/>
                </a:solidFill>
                <a:ln w="12700" cap="rnd" cmpd="sng">
                  <a:solidFill>
                    <a:srgbClr val="000000"/>
                  </a:solidFill>
                  <a:prstDash val="solid"/>
                  <a:round/>
                  <a:headEnd type="none" w="med" len="med"/>
                  <a:tailEnd type="none" w="med" len="me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200" b="0" i="0" u="none" strike="noStrike" kern="0" cap="none" spc="0" normalizeH="0" baseline="0" noProof="0">
                    <a:ln>
                      <a:noFill/>
                    </a:ln>
                    <a:solidFill>
                      <a:sysClr val="windowText" lastClr="000000"/>
                    </a:solidFill>
                    <a:effectLst/>
                    <a:uLnTx/>
                    <a:uFillTx/>
                  </a:endParaRPr>
                </a:p>
              </p:txBody>
            </p:sp>
            <p:sp>
              <p:nvSpPr>
                <p:cNvPr id="340" name="Freeform 19"/>
                <p:cNvSpPr>
                  <a:spLocks/>
                </p:cNvSpPr>
                <p:nvPr/>
              </p:nvSpPr>
              <p:spPr bwMode="auto">
                <a:xfrm>
                  <a:off x="3233" y="2498"/>
                  <a:ext cx="1990" cy="814"/>
                </a:xfrm>
                <a:custGeom>
                  <a:avLst/>
                  <a:gdLst>
                    <a:gd name="T0" fmla="*/ 0 w 1990"/>
                    <a:gd name="T1" fmla="*/ 0 h 814"/>
                    <a:gd name="T2" fmla="*/ 0 w 1990"/>
                    <a:gd name="T3" fmla="*/ 485 h 814"/>
                    <a:gd name="T4" fmla="*/ 148 w 1990"/>
                    <a:gd name="T5" fmla="*/ 499 h 814"/>
                    <a:gd name="T6" fmla="*/ 362 w 1990"/>
                    <a:gd name="T7" fmla="*/ 521 h 814"/>
                    <a:gd name="T8" fmla="*/ 601 w 1990"/>
                    <a:gd name="T9" fmla="*/ 548 h 814"/>
                    <a:gd name="T10" fmla="*/ 846 w 1990"/>
                    <a:gd name="T11" fmla="*/ 584 h 814"/>
                    <a:gd name="T12" fmla="*/ 1084 w 1990"/>
                    <a:gd name="T13" fmla="*/ 627 h 814"/>
                    <a:gd name="T14" fmla="*/ 1291 w 1990"/>
                    <a:gd name="T15" fmla="*/ 670 h 814"/>
                    <a:gd name="T16" fmla="*/ 1514 w 1990"/>
                    <a:gd name="T17" fmla="*/ 713 h 814"/>
                    <a:gd name="T18" fmla="*/ 1738 w 1990"/>
                    <a:gd name="T19" fmla="*/ 755 h 814"/>
                    <a:gd name="T20" fmla="*/ 1871 w 1990"/>
                    <a:gd name="T21" fmla="*/ 792 h 814"/>
                    <a:gd name="T22" fmla="*/ 1989 w 1990"/>
                    <a:gd name="T23" fmla="*/ 813 h 814"/>
                    <a:gd name="T24" fmla="*/ 1989 w 1990"/>
                    <a:gd name="T25" fmla="*/ 328 h 814"/>
                    <a:gd name="T26" fmla="*/ 1870 w 1990"/>
                    <a:gd name="T27" fmla="*/ 300 h 814"/>
                    <a:gd name="T28" fmla="*/ 1722 w 1990"/>
                    <a:gd name="T29" fmla="*/ 257 h 814"/>
                    <a:gd name="T30" fmla="*/ 1496 w 1990"/>
                    <a:gd name="T31" fmla="*/ 221 h 814"/>
                    <a:gd name="T32" fmla="*/ 1261 w 1990"/>
                    <a:gd name="T33" fmla="*/ 180 h 814"/>
                    <a:gd name="T34" fmla="*/ 995 w 1990"/>
                    <a:gd name="T35" fmla="*/ 129 h 814"/>
                    <a:gd name="T36" fmla="*/ 802 w 1990"/>
                    <a:gd name="T37" fmla="*/ 100 h 814"/>
                    <a:gd name="T38" fmla="*/ 579 w 1990"/>
                    <a:gd name="T39" fmla="*/ 71 h 814"/>
                    <a:gd name="T40" fmla="*/ 371 w 1990"/>
                    <a:gd name="T41" fmla="*/ 43 h 814"/>
                    <a:gd name="T42" fmla="*/ 178 w 1990"/>
                    <a:gd name="T43" fmla="*/ 14 h 814"/>
                    <a:gd name="T44" fmla="*/ 0 w 1990"/>
                    <a:gd name="T45" fmla="*/ 0 h 81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990"/>
                    <a:gd name="T70" fmla="*/ 0 h 814"/>
                    <a:gd name="T71" fmla="*/ 1990 w 1990"/>
                    <a:gd name="T72" fmla="*/ 814 h 81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990" h="814">
                      <a:moveTo>
                        <a:pt x="0" y="0"/>
                      </a:moveTo>
                      <a:lnTo>
                        <a:pt x="0" y="485"/>
                      </a:lnTo>
                      <a:lnTo>
                        <a:pt x="148" y="499"/>
                      </a:lnTo>
                      <a:lnTo>
                        <a:pt x="362" y="521"/>
                      </a:lnTo>
                      <a:lnTo>
                        <a:pt x="601" y="548"/>
                      </a:lnTo>
                      <a:lnTo>
                        <a:pt x="846" y="584"/>
                      </a:lnTo>
                      <a:lnTo>
                        <a:pt x="1084" y="627"/>
                      </a:lnTo>
                      <a:lnTo>
                        <a:pt x="1291" y="670"/>
                      </a:lnTo>
                      <a:lnTo>
                        <a:pt x="1514" y="713"/>
                      </a:lnTo>
                      <a:lnTo>
                        <a:pt x="1738" y="755"/>
                      </a:lnTo>
                      <a:lnTo>
                        <a:pt x="1871" y="792"/>
                      </a:lnTo>
                      <a:lnTo>
                        <a:pt x="1989" y="813"/>
                      </a:lnTo>
                      <a:lnTo>
                        <a:pt x="1989" y="328"/>
                      </a:lnTo>
                      <a:lnTo>
                        <a:pt x="1870" y="300"/>
                      </a:lnTo>
                      <a:lnTo>
                        <a:pt x="1722" y="257"/>
                      </a:lnTo>
                      <a:lnTo>
                        <a:pt x="1496" y="221"/>
                      </a:lnTo>
                      <a:lnTo>
                        <a:pt x="1261" y="180"/>
                      </a:lnTo>
                      <a:lnTo>
                        <a:pt x="995" y="129"/>
                      </a:lnTo>
                      <a:lnTo>
                        <a:pt x="802" y="100"/>
                      </a:lnTo>
                      <a:lnTo>
                        <a:pt x="579" y="71"/>
                      </a:lnTo>
                      <a:lnTo>
                        <a:pt x="371" y="43"/>
                      </a:lnTo>
                      <a:lnTo>
                        <a:pt x="178" y="14"/>
                      </a:lnTo>
                      <a:lnTo>
                        <a:pt x="0" y="0"/>
                      </a:lnTo>
                    </a:path>
                  </a:pathLst>
                </a:custGeom>
                <a:solidFill>
                  <a:srgbClr val="4C2E00"/>
                </a:solidFill>
                <a:ln w="12700" cap="rnd" cmpd="sng">
                  <a:solidFill>
                    <a:srgbClr val="000000"/>
                  </a:solidFill>
                  <a:prstDash val="solid"/>
                  <a:round/>
                  <a:headEnd type="none" w="med" len="med"/>
                  <a:tailEnd type="none" w="med" len="me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200" b="0" i="0" u="none" strike="noStrike" kern="0" cap="none" spc="0" normalizeH="0" baseline="0" noProof="0">
                    <a:ln>
                      <a:noFill/>
                    </a:ln>
                    <a:solidFill>
                      <a:sysClr val="windowText" lastClr="000000"/>
                    </a:solidFill>
                    <a:effectLst/>
                    <a:uLnTx/>
                    <a:uFillTx/>
                  </a:endParaRPr>
                </a:p>
              </p:txBody>
            </p:sp>
            <p:sp>
              <p:nvSpPr>
                <p:cNvPr id="341" name="Freeform 20"/>
                <p:cNvSpPr>
                  <a:spLocks/>
                </p:cNvSpPr>
                <p:nvPr/>
              </p:nvSpPr>
              <p:spPr bwMode="auto">
                <a:xfrm>
                  <a:off x="3233" y="1845"/>
                  <a:ext cx="1990" cy="652"/>
                </a:xfrm>
                <a:custGeom>
                  <a:avLst/>
                  <a:gdLst>
                    <a:gd name="T0" fmla="*/ 0 w 1990"/>
                    <a:gd name="T1" fmla="*/ 327 h 652"/>
                    <a:gd name="T2" fmla="*/ 115 w 1990"/>
                    <a:gd name="T3" fmla="*/ 332 h 652"/>
                    <a:gd name="T4" fmla="*/ 228 w 1990"/>
                    <a:gd name="T5" fmla="*/ 345 h 652"/>
                    <a:gd name="T6" fmla="*/ 314 w 1990"/>
                    <a:gd name="T7" fmla="*/ 363 h 652"/>
                    <a:gd name="T8" fmla="*/ 393 w 1990"/>
                    <a:gd name="T9" fmla="*/ 368 h 652"/>
                    <a:gd name="T10" fmla="*/ 459 w 1990"/>
                    <a:gd name="T11" fmla="*/ 373 h 652"/>
                    <a:gd name="T12" fmla="*/ 516 w 1990"/>
                    <a:gd name="T13" fmla="*/ 377 h 652"/>
                    <a:gd name="T14" fmla="*/ 566 w 1990"/>
                    <a:gd name="T15" fmla="*/ 382 h 652"/>
                    <a:gd name="T16" fmla="*/ 615 w 1990"/>
                    <a:gd name="T17" fmla="*/ 390 h 652"/>
                    <a:gd name="T18" fmla="*/ 668 w 1990"/>
                    <a:gd name="T19" fmla="*/ 401 h 652"/>
                    <a:gd name="T20" fmla="*/ 723 w 1990"/>
                    <a:gd name="T21" fmla="*/ 412 h 652"/>
                    <a:gd name="T22" fmla="*/ 781 w 1990"/>
                    <a:gd name="T23" fmla="*/ 425 h 652"/>
                    <a:gd name="T24" fmla="*/ 844 w 1990"/>
                    <a:gd name="T25" fmla="*/ 438 h 652"/>
                    <a:gd name="T26" fmla="*/ 910 w 1990"/>
                    <a:gd name="T27" fmla="*/ 450 h 652"/>
                    <a:gd name="T28" fmla="*/ 979 w 1990"/>
                    <a:gd name="T29" fmla="*/ 461 h 652"/>
                    <a:gd name="T30" fmla="*/ 1047 w 1990"/>
                    <a:gd name="T31" fmla="*/ 472 h 652"/>
                    <a:gd name="T32" fmla="*/ 1111 w 1990"/>
                    <a:gd name="T33" fmla="*/ 483 h 652"/>
                    <a:gd name="T34" fmla="*/ 1169 w 1990"/>
                    <a:gd name="T35" fmla="*/ 493 h 652"/>
                    <a:gd name="T36" fmla="*/ 1223 w 1990"/>
                    <a:gd name="T37" fmla="*/ 504 h 652"/>
                    <a:gd name="T38" fmla="*/ 1275 w 1990"/>
                    <a:gd name="T39" fmla="*/ 514 h 652"/>
                    <a:gd name="T40" fmla="*/ 1329 w 1990"/>
                    <a:gd name="T41" fmla="*/ 524 h 652"/>
                    <a:gd name="T42" fmla="*/ 1384 w 1990"/>
                    <a:gd name="T43" fmla="*/ 532 h 652"/>
                    <a:gd name="T44" fmla="*/ 1440 w 1990"/>
                    <a:gd name="T45" fmla="*/ 539 h 652"/>
                    <a:gd name="T46" fmla="*/ 1496 w 1990"/>
                    <a:gd name="T47" fmla="*/ 548 h 652"/>
                    <a:gd name="T48" fmla="*/ 1551 w 1990"/>
                    <a:gd name="T49" fmla="*/ 557 h 652"/>
                    <a:gd name="T50" fmla="*/ 1604 w 1990"/>
                    <a:gd name="T51" fmla="*/ 566 h 652"/>
                    <a:gd name="T52" fmla="*/ 1656 w 1990"/>
                    <a:gd name="T53" fmla="*/ 576 h 652"/>
                    <a:gd name="T54" fmla="*/ 1708 w 1990"/>
                    <a:gd name="T55" fmla="*/ 587 h 652"/>
                    <a:gd name="T56" fmla="*/ 1764 w 1990"/>
                    <a:gd name="T57" fmla="*/ 601 h 652"/>
                    <a:gd name="T58" fmla="*/ 1823 w 1990"/>
                    <a:gd name="T59" fmla="*/ 614 h 652"/>
                    <a:gd name="T60" fmla="*/ 1885 w 1990"/>
                    <a:gd name="T61" fmla="*/ 628 h 652"/>
                    <a:gd name="T62" fmla="*/ 1946 w 1990"/>
                    <a:gd name="T63" fmla="*/ 641 h 652"/>
                    <a:gd name="T64" fmla="*/ 1989 w 1990"/>
                    <a:gd name="T65" fmla="*/ 651 h 652"/>
                    <a:gd name="T66" fmla="*/ 1980 w 1990"/>
                    <a:gd name="T67" fmla="*/ 317 h 652"/>
                    <a:gd name="T68" fmla="*/ 1926 w 1990"/>
                    <a:gd name="T69" fmla="*/ 300 h 652"/>
                    <a:gd name="T70" fmla="*/ 1866 w 1990"/>
                    <a:gd name="T71" fmla="*/ 287 h 652"/>
                    <a:gd name="T72" fmla="*/ 1803 w 1990"/>
                    <a:gd name="T73" fmla="*/ 277 h 652"/>
                    <a:gd name="T74" fmla="*/ 1740 w 1990"/>
                    <a:gd name="T75" fmla="*/ 267 h 652"/>
                    <a:gd name="T76" fmla="*/ 1678 w 1990"/>
                    <a:gd name="T77" fmla="*/ 260 h 652"/>
                    <a:gd name="T78" fmla="*/ 1617 w 1990"/>
                    <a:gd name="T79" fmla="*/ 251 h 652"/>
                    <a:gd name="T80" fmla="*/ 1553 w 1990"/>
                    <a:gd name="T81" fmla="*/ 240 h 652"/>
                    <a:gd name="T82" fmla="*/ 1489 w 1990"/>
                    <a:gd name="T83" fmla="*/ 228 h 652"/>
                    <a:gd name="T84" fmla="*/ 1422 w 1990"/>
                    <a:gd name="T85" fmla="*/ 214 h 652"/>
                    <a:gd name="T86" fmla="*/ 1353 w 1990"/>
                    <a:gd name="T87" fmla="*/ 198 h 652"/>
                    <a:gd name="T88" fmla="*/ 1283 w 1990"/>
                    <a:gd name="T89" fmla="*/ 184 h 652"/>
                    <a:gd name="T90" fmla="*/ 1215 w 1990"/>
                    <a:gd name="T91" fmla="*/ 172 h 652"/>
                    <a:gd name="T92" fmla="*/ 1148 w 1990"/>
                    <a:gd name="T93" fmla="*/ 161 h 652"/>
                    <a:gd name="T94" fmla="*/ 1081 w 1990"/>
                    <a:gd name="T95" fmla="*/ 152 h 652"/>
                    <a:gd name="T96" fmla="*/ 1016 w 1990"/>
                    <a:gd name="T97" fmla="*/ 144 h 652"/>
                    <a:gd name="T98" fmla="*/ 953 w 1990"/>
                    <a:gd name="T99" fmla="*/ 135 h 652"/>
                    <a:gd name="T100" fmla="*/ 892 w 1990"/>
                    <a:gd name="T101" fmla="*/ 125 h 652"/>
                    <a:gd name="T102" fmla="*/ 831 w 1990"/>
                    <a:gd name="T103" fmla="*/ 115 h 652"/>
                    <a:gd name="T104" fmla="*/ 770 w 1990"/>
                    <a:gd name="T105" fmla="*/ 104 h 652"/>
                    <a:gd name="T106" fmla="*/ 709 w 1990"/>
                    <a:gd name="T107" fmla="*/ 94 h 652"/>
                    <a:gd name="T108" fmla="*/ 646 w 1990"/>
                    <a:gd name="T109" fmla="*/ 83 h 652"/>
                    <a:gd name="T110" fmla="*/ 579 w 1990"/>
                    <a:gd name="T111" fmla="*/ 71 h 652"/>
                    <a:gd name="T112" fmla="*/ 507 w 1990"/>
                    <a:gd name="T113" fmla="*/ 59 h 652"/>
                    <a:gd name="T114" fmla="*/ 428 w 1990"/>
                    <a:gd name="T115" fmla="*/ 46 h 652"/>
                    <a:gd name="T116" fmla="*/ 337 w 1990"/>
                    <a:gd name="T117" fmla="*/ 32 h 652"/>
                    <a:gd name="T118" fmla="*/ 225 w 1990"/>
                    <a:gd name="T119" fmla="*/ 19 h 652"/>
                    <a:gd name="T120" fmla="*/ 84 w 1990"/>
                    <a:gd name="T121" fmla="*/ 5 h 65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990"/>
                    <a:gd name="T184" fmla="*/ 0 h 652"/>
                    <a:gd name="T185" fmla="*/ 1990 w 1990"/>
                    <a:gd name="T186" fmla="*/ 652 h 65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990" h="652">
                      <a:moveTo>
                        <a:pt x="0" y="0"/>
                      </a:moveTo>
                      <a:lnTo>
                        <a:pt x="0" y="327"/>
                      </a:lnTo>
                      <a:lnTo>
                        <a:pt x="58" y="324"/>
                      </a:lnTo>
                      <a:lnTo>
                        <a:pt x="115" y="332"/>
                      </a:lnTo>
                      <a:lnTo>
                        <a:pt x="168" y="341"/>
                      </a:lnTo>
                      <a:lnTo>
                        <a:pt x="228" y="345"/>
                      </a:lnTo>
                      <a:lnTo>
                        <a:pt x="269" y="359"/>
                      </a:lnTo>
                      <a:lnTo>
                        <a:pt x="314" y="363"/>
                      </a:lnTo>
                      <a:lnTo>
                        <a:pt x="355" y="366"/>
                      </a:lnTo>
                      <a:lnTo>
                        <a:pt x="393" y="368"/>
                      </a:lnTo>
                      <a:lnTo>
                        <a:pt x="428" y="370"/>
                      </a:lnTo>
                      <a:lnTo>
                        <a:pt x="459" y="373"/>
                      </a:lnTo>
                      <a:lnTo>
                        <a:pt x="489" y="375"/>
                      </a:lnTo>
                      <a:lnTo>
                        <a:pt x="516" y="377"/>
                      </a:lnTo>
                      <a:lnTo>
                        <a:pt x="541" y="380"/>
                      </a:lnTo>
                      <a:lnTo>
                        <a:pt x="566" y="382"/>
                      </a:lnTo>
                      <a:lnTo>
                        <a:pt x="591" y="387"/>
                      </a:lnTo>
                      <a:lnTo>
                        <a:pt x="615" y="390"/>
                      </a:lnTo>
                      <a:lnTo>
                        <a:pt x="642" y="396"/>
                      </a:lnTo>
                      <a:lnTo>
                        <a:pt x="668" y="401"/>
                      </a:lnTo>
                      <a:lnTo>
                        <a:pt x="694" y="407"/>
                      </a:lnTo>
                      <a:lnTo>
                        <a:pt x="723" y="412"/>
                      </a:lnTo>
                      <a:lnTo>
                        <a:pt x="751" y="419"/>
                      </a:lnTo>
                      <a:lnTo>
                        <a:pt x="781" y="425"/>
                      </a:lnTo>
                      <a:lnTo>
                        <a:pt x="812" y="432"/>
                      </a:lnTo>
                      <a:lnTo>
                        <a:pt x="844" y="438"/>
                      </a:lnTo>
                      <a:lnTo>
                        <a:pt x="877" y="444"/>
                      </a:lnTo>
                      <a:lnTo>
                        <a:pt x="910" y="450"/>
                      </a:lnTo>
                      <a:lnTo>
                        <a:pt x="944" y="456"/>
                      </a:lnTo>
                      <a:lnTo>
                        <a:pt x="979" y="461"/>
                      </a:lnTo>
                      <a:lnTo>
                        <a:pt x="1013" y="467"/>
                      </a:lnTo>
                      <a:lnTo>
                        <a:pt x="1047" y="472"/>
                      </a:lnTo>
                      <a:lnTo>
                        <a:pt x="1079" y="478"/>
                      </a:lnTo>
                      <a:lnTo>
                        <a:pt x="1111" y="483"/>
                      </a:lnTo>
                      <a:lnTo>
                        <a:pt x="1141" y="488"/>
                      </a:lnTo>
                      <a:lnTo>
                        <a:pt x="1169" y="493"/>
                      </a:lnTo>
                      <a:lnTo>
                        <a:pt x="1197" y="499"/>
                      </a:lnTo>
                      <a:lnTo>
                        <a:pt x="1223" y="504"/>
                      </a:lnTo>
                      <a:lnTo>
                        <a:pt x="1249" y="509"/>
                      </a:lnTo>
                      <a:lnTo>
                        <a:pt x="1275" y="514"/>
                      </a:lnTo>
                      <a:lnTo>
                        <a:pt x="1302" y="518"/>
                      </a:lnTo>
                      <a:lnTo>
                        <a:pt x="1329" y="524"/>
                      </a:lnTo>
                      <a:lnTo>
                        <a:pt x="1355" y="527"/>
                      </a:lnTo>
                      <a:lnTo>
                        <a:pt x="1384" y="532"/>
                      </a:lnTo>
                      <a:lnTo>
                        <a:pt x="1411" y="536"/>
                      </a:lnTo>
                      <a:lnTo>
                        <a:pt x="1440" y="539"/>
                      </a:lnTo>
                      <a:lnTo>
                        <a:pt x="1468" y="544"/>
                      </a:lnTo>
                      <a:lnTo>
                        <a:pt x="1496" y="548"/>
                      </a:lnTo>
                      <a:lnTo>
                        <a:pt x="1524" y="552"/>
                      </a:lnTo>
                      <a:lnTo>
                        <a:pt x="1551" y="557"/>
                      </a:lnTo>
                      <a:lnTo>
                        <a:pt x="1578" y="561"/>
                      </a:lnTo>
                      <a:lnTo>
                        <a:pt x="1604" y="566"/>
                      </a:lnTo>
                      <a:lnTo>
                        <a:pt x="1629" y="571"/>
                      </a:lnTo>
                      <a:lnTo>
                        <a:pt x="1656" y="576"/>
                      </a:lnTo>
                      <a:lnTo>
                        <a:pt x="1682" y="582"/>
                      </a:lnTo>
                      <a:lnTo>
                        <a:pt x="1708" y="587"/>
                      </a:lnTo>
                      <a:lnTo>
                        <a:pt x="1736" y="594"/>
                      </a:lnTo>
                      <a:lnTo>
                        <a:pt x="1764" y="601"/>
                      </a:lnTo>
                      <a:lnTo>
                        <a:pt x="1793" y="607"/>
                      </a:lnTo>
                      <a:lnTo>
                        <a:pt x="1823" y="614"/>
                      </a:lnTo>
                      <a:lnTo>
                        <a:pt x="1854" y="621"/>
                      </a:lnTo>
                      <a:lnTo>
                        <a:pt x="1885" y="628"/>
                      </a:lnTo>
                      <a:lnTo>
                        <a:pt x="1916" y="635"/>
                      </a:lnTo>
                      <a:lnTo>
                        <a:pt x="1946" y="641"/>
                      </a:lnTo>
                      <a:lnTo>
                        <a:pt x="1975" y="648"/>
                      </a:lnTo>
                      <a:lnTo>
                        <a:pt x="1989" y="651"/>
                      </a:lnTo>
                      <a:lnTo>
                        <a:pt x="1989" y="320"/>
                      </a:lnTo>
                      <a:lnTo>
                        <a:pt x="1980" y="317"/>
                      </a:lnTo>
                      <a:lnTo>
                        <a:pt x="1955" y="308"/>
                      </a:lnTo>
                      <a:lnTo>
                        <a:pt x="1926" y="300"/>
                      </a:lnTo>
                      <a:lnTo>
                        <a:pt x="1897" y="294"/>
                      </a:lnTo>
                      <a:lnTo>
                        <a:pt x="1866" y="287"/>
                      </a:lnTo>
                      <a:lnTo>
                        <a:pt x="1835" y="282"/>
                      </a:lnTo>
                      <a:lnTo>
                        <a:pt x="1803" y="277"/>
                      </a:lnTo>
                      <a:lnTo>
                        <a:pt x="1771" y="272"/>
                      </a:lnTo>
                      <a:lnTo>
                        <a:pt x="1740" y="267"/>
                      </a:lnTo>
                      <a:lnTo>
                        <a:pt x="1709" y="263"/>
                      </a:lnTo>
                      <a:lnTo>
                        <a:pt x="1678" y="260"/>
                      </a:lnTo>
                      <a:lnTo>
                        <a:pt x="1648" y="255"/>
                      </a:lnTo>
                      <a:lnTo>
                        <a:pt x="1617" y="251"/>
                      </a:lnTo>
                      <a:lnTo>
                        <a:pt x="1585" y="245"/>
                      </a:lnTo>
                      <a:lnTo>
                        <a:pt x="1553" y="240"/>
                      </a:lnTo>
                      <a:lnTo>
                        <a:pt x="1521" y="235"/>
                      </a:lnTo>
                      <a:lnTo>
                        <a:pt x="1489" y="228"/>
                      </a:lnTo>
                      <a:lnTo>
                        <a:pt x="1455" y="220"/>
                      </a:lnTo>
                      <a:lnTo>
                        <a:pt x="1422" y="214"/>
                      </a:lnTo>
                      <a:lnTo>
                        <a:pt x="1387" y="206"/>
                      </a:lnTo>
                      <a:lnTo>
                        <a:pt x="1353" y="198"/>
                      </a:lnTo>
                      <a:lnTo>
                        <a:pt x="1318" y="191"/>
                      </a:lnTo>
                      <a:lnTo>
                        <a:pt x="1283" y="184"/>
                      </a:lnTo>
                      <a:lnTo>
                        <a:pt x="1249" y="178"/>
                      </a:lnTo>
                      <a:lnTo>
                        <a:pt x="1215" y="172"/>
                      </a:lnTo>
                      <a:lnTo>
                        <a:pt x="1181" y="165"/>
                      </a:lnTo>
                      <a:lnTo>
                        <a:pt x="1148" y="161"/>
                      </a:lnTo>
                      <a:lnTo>
                        <a:pt x="1114" y="157"/>
                      </a:lnTo>
                      <a:lnTo>
                        <a:pt x="1081" y="152"/>
                      </a:lnTo>
                      <a:lnTo>
                        <a:pt x="1048" y="148"/>
                      </a:lnTo>
                      <a:lnTo>
                        <a:pt x="1016" y="144"/>
                      </a:lnTo>
                      <a:lnTo>
                        <a:pt x="984" y="139"/>
                      </a:lnTo>
                      <a:lnTo>
                        <a:pt x="953" y="135"/>
                      </a:lnTo>
                      <a:lnTo>
                        <a:pt x="923" y="130"/>
                      </a:lnTo>
                      <a:lnTo>
                        <a:pt x="892" y="125"/>
                      </a:lnTo>
                      <a:lnTo>
                        <a:pt x="861" y="121"/>
                      </a:lnTo>
                      <a:lnTo>
                        <a:pt x="831" y="115"/>
                      </a:lnTo>
                      <a:lnTo>
                        <a:pt x="800" y="110"/>
                      </a:lnTo>
                      <a:lnTo>
                        <a:pt x="770" y="104"/>
                      </a:lnTo>
                      <a:lnTo>
                        <a:pt x="740" y="100"/>
                      </a:lnTo>
                      <a:lnTo>
                        <a:pt x="709" y="94"/>
                      </a:lnTo>
                      <a:lnTo>
                        <a:pt x="677" y="89"/>
                      </a:lnTo>
                      <a:lnTo>
                        <a:pt x="646" y="83"/>
                      </a:lnTo>
                      <a:lnTo>
                        <a:pt x="613" y="78"/>
                      </a:lnTo>
                      <a:lnTo>
                        <a:pt x="579" y="71"/>
                      </a:lnTo>
                      <a:lnTo>
                        <a:pt x="543" y="66"/>
                      </a:lnTo>
                      <a:lnTo>
                        <a:pt x="507" y="59"/>
                      </a:lnTo>
                      <a:lnTo>
                        <a:pt x="468" y="53"/>
                      </a:lnTo>
                      <a:lnTo>
                        <a:pt x="428" y="46"/>
                      </a:lnTo>
                      <a:lnTo>
                        <a:pt x="385" y="39"/>
                      </a:lnTo>
                      <a:lnTo>
                        <a:pt x="337" y="32"/>
                      </a:lnTo>
                      <a:lnTo>
                        <a:pt x="284" y="25"/>
                      </a:lnTo>
                      <a:lnTo>
                        <a:pt x="225" y="19"/>
                      </a:lnTo>
                      <a:lnTo>
                        <a:pt x="159" y="11"/>
                      </a:lnTo>
                      <a:lnTo>
                        <a:pt x="84" y="5"/>
                      </a:lnTo>
                      <a:lnTo>
                        <a:pt x="0" y="0"/>
                      </a:lnTo>
                    </a:path>
                  </a:pathLst>
                </a:custGeom>
                <a:solidFill>
                  <a:srgbClr val="4C2E00"/>
                </a:solidFill>
                <a:ln w="12700" cap="rnd" cmpd="sng">
                  <a:solidFill>
                    <a:srgbClr val="000000"/>
                  </a:solidFill>
                  <a:prstDash val="solid"/>
                  <a:round/>
                  <a:headEnd type="none" w="med" len="med"/>
                  <a:tailEnd type="none" w="med" len="me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200" b="0" i="0" u="none" strike="noStrike" kern="0" cap="none" spc="0" normalizeH="0" baseline="0" noProof="0">
                    <a:ln>
                      <a:noFill/>
                    </a:ln>
                    <a:solidFill>
                      <a:sysClr val="windowText" lastClr="000000"/>
                    </a:solidFill>
                    <a:effectLst/>
                    <a:uLnTx/>
                    <a:uFillTx/>
                  </a:endParaRPr>
                </a:p>
              </p:txBody>
            </p:sp>
            <p:sp>
              <p:nvSpPr>
                <p:cNvPr id="342" name="Freeform 21"/>
                <p:cNvSpPr>
                  <a:spLocks/>
                </p:cNvSpPr>
                <p:nvPr/>
              </p:nvSpPr>
              <p:spPr bwMode="auto">
                <a:xfrm>
                  <a:off x="3233" y="1502"/>
                  <a:ext cx="1990" cy="496"/>
                </a:xfrm>
                <a:custGeom>
                  <a:avLst/>
                  <a:gdLst>
                    <a:gd name="T0" fmla="*/ 1940 w 1990"/>
                    <a:gd name="T1" fmla="*/ 1 h 496"/>
                    <a:gd name="T2" fmla="*/ 1828 w 1990"/>
                    <a:gd name="T3" fmla="*/ 3 h 496"/>
                    <a:gd name="T4" fmla="*/ 1734 w 1990"/>
                    <a:gd name="T5" fmla="*/ 8 h 496"/>
                    <a:gd name="T6" fmla="*/ 1652 w 1990"/>
                    <a:gd name="T7" fmla="*/ 14 h 496"/>
                    <a:gd name="T8" fmla="*/ 1577 w 1990"/>
                    <a:gd name="T9" fmla="*/ 22 h 496"/>
                    <a:gd name="T10" fmla="*/ 1505 w 1990"/>
                    <a:gd name="T11" fmla="*/ 31 h 496"/>
                    <a:gd name="T12" fmla="*/ 1436 w 1990"/>
                    <a:gd name="T13" fmla="*/ 40 h 496"/>
                    <a:gd name="T14" fmla="*/ 1368 w 1990"/>
                    <a:gd name="T15" fmla="*/ 47 h 496"/>
                    <a:gd name="T16" fmla="*/ 1299 w 1990"/>
                    <a:gd name="T17" fmla="*/ 53 h 496"/>
                    <a:gd name="T18" fmla="*/ 1230 w 1990"/>
                    <a:gd name="T19" fmla="*/ 55 h 496"/>
                    <a:gd name="T20" fmla="*/ 1161 w 1990"/>
                    <a:gd name="T21" fmla="*/ 56 h 496"/>
                    <a:gd name="T22" fmla="*/ 1094 w 1990"/>
                    <a:gd name="T23" fmla="*/ 56 h 496"/>
                    <a:gd name="T24" fmla="*/ 1029 w 1990"/>
                    <a:gd name="T25" fmla="*/ 54 h 496"/>
                    <a:gd name="T26" fmla="*/ 966 w 1990"/>
                    <a:gd name="T27" fmla="*/ 52 h 496"/>
                    <a:gd name="T28" fmla="*/ 904 w 1990"/>
                    <a:gd name="T29" fmla="*/ 48 h 496"/>
                    <a:gd name="T30" fmla="*/ 840 w 1990"/>
                    <a:gd name="T31" fmla="*/ 45 h 496"/>
                    <a:gd name="T32" fmla="*/ 776 w 1990"/>
                    <a:gd name="T33" fmla="*/ 42 h 496"/>
                    <a:gd name="T34" fmla="*/ 709 w 1990"/>
                    <a:gd name="T35" fmla="*/ 38 h 496"/>
                    <a:gd name="T36" fmla="*/ 641 w 1990"/>
                    <a:gd name="T37" fmla="*/ 35 h 496"/>
                    <a:gd name="T38" fmla="*/ 571 w 1990"/>
                    <a:gd name="T39" fmla="*/ 32 h 496"/>
                    <a:gd name="T40" fmla="*/ 502 w 1990"/>
                    <a:gd name="T41" fmla="*/ 31 h 496"/>
                    <a:gd name="T42" fmla="*/ 435 w 1990"/>
                    <a:gd name="T43" fmla="*/ 30 h 496"/>
                    <a:gd name="T44" fmla="*/ 367 w 1990"/>
                    <a:gd name="T45" fmla="*/ 29 h 496"/>
                    <a:gd name="T46" fmla="*/ 299 w 1990"/>
                    <a:gd name="T47" fmla="*/ 27 h 496"/>
                    <a:gd name="T48" fmla="*/ 231 w 1990"/>
                    <a:gd name="T49" fmla="*/ 25 h 496"/>
                    <a:gd name="T50" fmla="*/ 160 w 1990"/>
                    <a:gd name="T51" fmla="*/ 23 h 496"/>
                    <a:gd name="T52" fmla="*/ 88 w 1990"/>
                    <a:gd name="T53" fmla="*/ 21 h 496"/>
                    <a:gd name="T54" fmla="*/ 11 w 1990"/>
                    <a:gd name="T55" fmla="*/ 18 h 496"/>
                    <a:gd name="T56" fmla="*/ 0 w 1990"/>
                    <a:gd name="T57" fmla="*/ 157 h 496"/>
                    <a:gd name="T58" fmla="*/ 172 w 1990"/>
                    <a:gd name="T59" fmla="*/ 178 h 496"/>
                    <a:gd name="T60" fmla="*/ 297 w 1990"/>
                    <a:gd name="T61" fmla="*/ 198 h 496"/>
                    <a:gd name="T62" fmla="*/ 389 w 1990"/>
                    <a:gd name="T63" fmla="*/ 215 h 496"/>
                    <a:gd name="T64" fmla="*/ 462 w 1990"/>
                    <a:gd name="T65" fmla="*/ 228 h 496"/>
                    <a:gd name="T66" fmla="*/ 529 w 1990"/>
                    <a:gd name="T67" fmla="*/ 237 h 496"/>
                    <a:gd name="T68" fmla="*/ 594 w 1990"/>
                    <a:gd name="T69" fmla="*/ 241 h 496"/>
                    <a:gd name="T70" fmla="*/ 657 w 1990"/>
                    <a:gd name="T71" fmla="*/ 246 h 496"/>
                    <a:gd name="T72" fmla="*/ 723 w 1990"/>
                    <a:gd name="T73" fmla="*/ 251 h 496"/>
                    <a:gd name="T74" fmla="*/ 790 w 1990"/>
                    <a:gd name="T75" fmla="*/ 261 h 496"/>
                    <a:gd name="T76" fmla="*/ 862 w 1990"/>
                    <a:gd name="T77" fmla="*/ 272 h 496"/>
                    <a:gd name="T78" fmla="*/ 934 w 1990"/>
                    <a:gd name="T79" fmla="*/ 285 h 496"/>
                    <a:gd name="T80" fmla="*/ 1007 w 1990"/>
                    <a:gd name="T81" fmla="*/ 300 h 496"/>
                    <a:gd name="T82" fmla="*/ 1079 w 1990"/>
                    <a:gd name="T83" fmla="*/ 314 h 496"/>
                    <a:gd name="T84" fmla="*/ 1151 w 1990"/>
                    <a:gd name="T85" fmla="*/ 327 h 496"/>
                    <a:gd name="T86" fmla="*/ 1223 w 1990"/>
                    <a:gd name="T87" fmla="*/ 341 h 496"/>
                    <a:gd name="T88" fmla="*/ 1296 w 1990"/>
                    <a:gd name="T89" fmla="*/ 353 h 496"/>
                    <a:gd name="T90" fmla="*/ 1371 w 1990"/>
                    <a:gd name="T91" fmla="*/ 367 h 496"/>
                    <a:gd name="T92" fmla="*/ 1449 w 1990"/>
                    <a:gd name="T93" fmla="*/ 379 h 496"/>
                    <a:gd name="T94" fmla="*/ 1530 w 1990"/>
                    <a:gd name="T95" fmla="*/ 392 h 496"/>
                    <a:gd name="T96" fmla="*/ 1614 w 1990"/>
                    <a:gd name="T97" fmla="*/ 406 h 496"/>
                    <a:gd name="T98" fmla="*/ 1702 w 1990"/>
                    <a:gd name="T99" fmla="*/ 424 h 496"/>
                    <a:gd name="T100" fmla="*/ 1796 w 1990"/>
                    <a:gd name="T101" fmla="*/ 445 h 496"/>
                    <a:gd name="T102" fmla="*/ 1897 w 1990"/>
                    <a:gd name="T103" fmla="*/ 470 h 496"/>
                    <a:gd name="T104" fmla="*/ 1989 w 1990"/>
                    <a:gd name="T105" fmla="*/ 495 h 49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990"/>
                    <a:gd name="T160" fmla="*/ 0 h 496"/>
                    <a:gd name="T161" fmla="*/ 1990 w 1990"/>
                    <a:gd name="T162" fmla="*/ 496 h 49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990" h="496">
                      <a:moveTo>
                        <a:pt x="1989" y="0"/>
                      </a:moveTo>
                      <a:lnTo>
                        <a:pt x="1940" y="1"/>
                      </a:lnTo>
                      <a:lnTo>
                        <a:pt x="1882" y="2"/>
                      </a:lnTo>
                      <a:lnTo>
                        <a:pt x="1828" y="3"/>
                      </a:lnTo>
                      <a:lnTo>
                        <a:pt x="1780" y="5"/>
                      </a:lnTo>
                      <a:lnTo>
                        <a:pt x="1734" y="8"/>
                      </a:lnTo>
                      <a:lnTo>
                        <a:pt x="1692" y="11"/>
                      </a:lnTo>
                      <a:lnTo>
                        <a:pt x="1652" y="14"/>
                      </a:lnTo>
                      <a:lnTo>
                        <a:pt x="1614" y="19"/>
                      </a:lnTo>
                      <a:lnTo>
                        <a:pt x="1577" y="22"/>
                      </a:lnTo>
                      <a:lnTo>
                        <a:pt x="1541" y="26"/>
                      </a:lnTo>
                      <a:lnTo>
                        <a:pt x="1505" y="31"/>
                      </a:lnTo>
                      <a:lnTo>
                        <a:pt x="1471" y="36"/>
                      </a:lnTo>
                      <a:lnTo>
                        <a:pt x="1436" y="40"/>
                      </a:lnTo>
                      <a:lnTo>
                        <a:pt x="1402" y="44"/>
                      </a:lnTo>
                      <a:lnTo>
                        <a:pt x="1368" y="47"/>
                      </a:lnTo>
                      <a:lnTo>
                        <a:pt x="1334" y="50"/>
                      </a:lnTo>
                      <a:lnTo>
                        <a:pt x="1299" y="53"/>
                      </a:lnTo>
                      <a:lnTo>
                        <a:pt x="1264" y="54"/>
                      </a:lnTo>
                      <a:lnTo>
                        <a:pt x="1230" y="55"/>
                      </a:lnTo>
                      <a:lnTo>
                        <a:pt x="1195" y="56"/>
                      </a:lnTo>
                      <a:lnTo>
                        <a:pt x="1161" y="56"/>
                      </a:lnTo>
                      <a:lnTo>
                        <a:pt x="1127" y="56"/>
                      </a:lnTo>
                      <a:lnTo>
                        <a:pt x="1094" y="56"/>
                      </a:lnTo>
                      <a:lnTo>
                        <a:pt x="1061" y="55"/>
                      </a:lnTo>
                      <a:lnTo>
                        <a:pt x="1029" y="54"/>
                      </a:lnTo>
                      <a:lnTo>
                        <a:pt x="997" y="53"/>
                      </a:lnTo>
                      <a:lnTo>
                        <a:pt x="966" y="52"/>
                      </a:lnTo>
                      <a:lnTo>
                        <a:pt x="935" y="49"/>
                      </a:lnTo>
                      <a:lnTo>
                        <a:pt x="904" y="48"/>
                      </a:lnTo>
                      <a:lnTo>
                        <a:pt x="872" y="47"/>
                      </a:lnTo>
                      <a:lnTo>
                        <a:pt x="840" y="45"/>
                      </a:lnTo>
                      <a:lnTo>
                        <a:pt x="808" y="43"/>
                      </a:lnTo>
                      <a:lnTo>
                        <a:pt x="776" y="42"/>
                      </a:lnTo>
                      <a:lnTo>
                        <a:pt x="742" y="40"/>
                      </a:lnTo>
                      <a:lnTo>
                        <a:pt x="709" y="38"/>
                      </a:lnTo>
                      <a:lnTo>
                        <a:pt x="675" y="36"/>
                      </a:lnTo>
                      <a:lnTo>
                        <a:pt x="641" y="35"/>
                      </a:lnTo>
                      <a:lnTo>
                        <a:pt x="605" y="34"/>
                      </a:lnTo>
                      <a:lnTo>
                        <a:pt x="571" y="32"/>
                      </a:lnTo>
                      <a:lnTo>
                        <a:pt x="537" y="31"/>
                      </a:lnTo>
                      <a:lnTo>
                        <a:pt x="502" y="31"/>
                      </a:lnTo>
                      <a:lnTo>
                        <a:pt x="468" y="30"/>
                      </a:lnTo>
                      <a:lnTo>
                        <a:pt x="435" y="30"/>
                      </a:lnTo>
                      <a:lnTo>
                        <a:pt x="401" y="29"/>
                      </a:lnTo>
                      <a:lnTo>
                        <a:pt x="367" y="29"/>
                      </a:lnTo>
                      <a:lnTo>
                        <a:pt x="332" y="27"/>
                      </a:lnTo>
                      <a:lnTo>
                        <a:pt x="299" y="27"/>
                      </a:lnTo>
                      <a:lnTo>
                        <a:pt x="265" y="26"/>
                      </a:lnTo>
                      <a:lnTo>
                        <a:pt x="231" y="25"/>
                      </a:lnTo>
                      <a:lnTo>
                        <a:pt x="195" y="24"/>
                      </a:lnTo>
                      <a:lnTo>
                        <a:pt x="160" y="23"/>
                      </a:lnTo>
                      <a:lnTo>
                        <a:pt x="124" y="22"/>
                      </a:lnTo>
                      <a:lnTo>
                        <a:pt x="88" y="21"/>
                      </a:lnTo>
                      <a:lnTo>
                        <a:pt x="50" y="20"/>
                      </a:lnTo>
                      <a:lnTo>
                        <a:pt x="11" y="18"/>
                      </a:lnTo>
                      <a:lnTo>
                        <a:pt x="0" y="18"/>
                      </a:lnTo>
                      <a:lnTo>
                        <a:pt x="0" y="157"/>
                      </a:lnTo>
                      <a:lnTo>
                        <a:pt x="92" y="168"/>
                      </a:lnTo>
                      <a:lnTo>
                        <a:pt x="172" y="178"/>
                      </a:lnTo>
                      <a:lnTo>
                        <a:pt x="240" y="189"/>
                      </a:lnTo>
                      <a:lnTo>
                        <a:pt x="297" y="198"/>
                      </a:lnTo>
                      <a:lnTo>
                        <a:pt x="346" y="206"/>
                      </a:lnTo>
                      <a:lnTo>
                        <a:pt x="389" y="215"/>
                      </a:lnTo>
                      <a:lnTo>
                        <a:pt x="427" y="222"/>
                      </a:lnTo>
                      <a:lnTo>
                        <a:pt x="462" y="228"/>
                      </a:lnTo>
                      <a:lnTo>
                        <a:pt x="497" y="233"/>
                      </a:lnTo>
                      <a:lnTo>
                        <a:pt x="529" y="237"/>
                      </a:lnTo>
                      <a:lnTo>
                        <a:pt x="562" y="239"/>
                      </a:lnTo>
                      <a:lnTo>
                        <a:pt x="594" y="241"/>
                      </a:lnTo>
                      <a:lnTo>
                        <a:pt x="625" y="244"/>
                      </a:lnTo>
                      <a:lnTo>
                        <a:pt x="657" y="246"/>
                      </a:lnTo>
                      <a:lnTo>
                        <a:pt x="690" y="249"/>
                      </a:lnTo>
                      <a:lnTo>
                        <a:pt x="723" y="251"/>
                      </a:lnTo>
                      <a:lnTo>
                        <a:pt x="756" y="256"/>
                      </a:lnTo>
                      <a:lnTo>
                        <a:pt x="790" y="261"/>
                      </a:lnTo>
                      <a:lnTo>
                        <a:pt x="826" y="267"/>
                      </a:lnTo>
                      <a:lnTo>
                        <a:pt x="862" y="272"/>
                      </a:lnTo>
                      <a:lnTo>
                        <a:pt x="897" y="279"/>
                      </a:lnTo>
                      <a:lnTo>
                        <a:pt x="934" y="285"/>
                      </a:lnTo>
                      <a:lnTo>
                        <a:pt x="971" y="292"/>
                      </a:lnTo>
                      <a:lnTo>
                        <a:pt x="1007" y="300"/>
                      </a:lnTo>
                      <a:lnTo>
                        <a:pt x="1042" y="306"/>
                      </a:lnTo>
                      <a:lnTo>
                        <a:pt x="1079" y="314"/>
                      </a:lnTo>
                      <a:lnTo>
                        <a:pt x="1114" y="320"/>
                      </a:lnTo>
                      <a:lnTo>
                        <a:pt x="1151" y="327"/>
                      </a:lnTo>
                      <a:lnTo>
                        <a:pt x="1186" y="335"/>
                      </a:lnTo>
                      <a:lnTo>
                        <a:pt x="1223" y="341"/>
                      </a:lnTo>
                      <a:lnTo>
                        <a:pt x="1259" y="348"/>
                      </a:lnTo>
                      <a:lnTo>
                        <a:pt x="1296" y="353"/>
                      </a:lnTo>
                      <a:lnTo>
                        <a:pt x="1334" y="360"/>
                      </a:lnTo>
                      <a:lnTo>
                        <a:pt x="1371" y="367"/>
                      </a:lnTo>
                      <a:lnTo>
                        <a:pt x="1410" y="372"/>
                      </a:lnTo>
                      <a:lnTo>
                        <a:pt x="1449" y="379"/>
                      </a:lnTo>
                      <a:lnTo>
                        <a:pt x="1489" y="385"/>
                      </a:lnTo>
                      <a:lnTo>
                        <a:pt x="1530" y="392"/>
                      </a:lnTo>
                      <a:lnTo>
                        <a:pt x="1571" y="398"/>
                      </a:lnTo>
                      <a:lnTo>
                        <a:pt x="1614" y="406"/>
                      </a:lnTo>
                      <a:lnTo>
                        <a:pt x="1658" y="415"/>
                      </a:lnTo>
                      <a:lnTo>
                        <a:pt x="1702" y="424"/>
                      </a:lnTo>
                      <a:lnTo>
                        <a:pt x="1749" y="434"/>
                      </a:lnTo>
                      <a:lnTo>
                        <a:pt x="1796" y="445"/>
                      </a:lnTo>
                      <a:lnTo>
                        <a:pt x="1845" y="457"/>
                      </a:lnTo>
                      <a:lnTo>
                        <a:pt x="1897" y="470"/>
                      </a:lnTo>
                      <a:lnTo>
                        <a:pt x="1949" y="483"/>
                      </a:lnTo>
                      <a:lnTo>
                        <a:pt x="1989" y="495"/>
                      </a:lnTo>
                      <a:lnTo>
                        <a:pt x="1989" y="0"/>
                      </a:lnTo>
                    </a:path>
                  </a:pathLst>
                </a:custGeom>
                <a:solidFill>
                  <a:srgbClr val="4C2E00"/>
                </a:solidFill>
                <a:ln w="12700" cap="rnd" cmpd="sng">
                  <a:solidFill>
                    <a:srgbClr val="000000"/>
                  </a:solidFill>
                  <a:prstDash val="solid"/>
                  <a:round/>
                  <a:headEnd type="none" w="med" len="med"/>
                  <a:tailEnd type="none" w="med" len="me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200" b="0" i="0" u="none" strike="noStrike" kern="0" cap="none" spc="0" normalizeH="0" baseline="0" noProof="0">
                    <a:ln>
                      <a:noFill/>
                    </a:ln>
                    <a:solidFill>
                      <a:sysClr val="windowText" lastClr="000000"/>
                    </a:solidFill>
                    <a:effectLst/>
                    <a:uLnTx/>
                    <a:uFillTx/>
                  </a:endParaRPr>
                </a:p>
              </p:txBody>
            </p:sp>
            <p:sp>
              <p:nvSpPr>
                <p:cNvPr id="343" name="Freeform 22"/>
                <p:cNvSpPr>
                  <a:spLocks/>
                </p:cNvSpPr>
                <p:nvPr/>
              </p:nvSpPr>
              <p:spPr bwMode="auto">
                <a:xfrm>
                  <a:off x="488" y="3637"/>
                  <a:ext cx="2005" cy="357"/>
                </a:xfrm>
                <a:custGeom>
                  <a:avLst/>
                  <a:gdLst>
                    <a:gd name="T0" fmla="*/ 1993 w 2005"/>
                    <a:gd name="T1" fmla="*/ 0 h 357"/>
                    <a:gd name="T2" fmla="*/ 1970 w 2005"/>
                    <a:gd name="T3" fmla="*/ 0 h 357"/>
                    <a:gd name="T4" fmla="*/ 1945 w 2005"/>
                    <a:gd name="T5" fmla="*/ 0 h 357"/>
                    <a:gd name="T6" fmla="*/ 1916 w 2005"/>
                    <a:gd name="T7" fmla="*/ 1 h 357"/>
                    <a:gd name="T8" fmla="*/ 1883 w 2005"/>
                    <a:gd name="T9" fmla="*/ 3 h 357"/>
                    <a:gd name="T10" fmla="*/ 1844 w 2005"/>
                    <a:gd name="T11" fmla="*/ 5 h 357"/>
                    <a:gd name="T12" fmla="*/ 1801 w 2005"/>
                    <a:gd name="T13" fmla="*/ 9 h 357"/>
                    <a:gd name="T14" fmla="*/ 1754 w 2005"/>
                    <a:gd name="T15" fmla="*/ 12 h 357"/>
                    <a:gd name="T16" fmla="*/ 1704 w 2005"/>
                    <a:gd name="T17" fmla="*/ 16 h 357"/>
                    <a:gd name="T18" fmla="*/ 1652 w 2005"/>
                    <a:gd name="T19" fmla="*/ 20 h 357"/>
                    <a:gd name="T20" fmla="*/ 1599 w 2005"/>
                    <a:gd name="T21" fmla="*/ 25 h 357"/>
                    <a:gd name="T22" fmla="*/ 1545 w 2005"/>
                    <a:gd name="T23" fmla="*/ 32 h 357"/>
                    <a:gd name="T24" fmla="*/ 1494 w 2005"/>
                    <a:gd name="T25" fmla="*/ 41 h 357"/>
                    <a:gd name="T26" fmla="*/ 1442 w 2005"/>
                    <a:gd name="T27" fmla="*/ 52 h 357"/>
                    <a:gd name="T28" fmla="*/ 1393 w 2005"/>
                    <a:gd name="T29" fmla="*/ 63 h 357"/>
                    <a:gd name="T30" fmla="*/ 1342 w 2005"/>
                    <a:gd name="T31" fmla="*/ 74 h 357"/>
                    <a:gd name="T32" fmla="*/ 1281 w 2005"/>
                    <a:gd name="T33" fmla="*/ 65 h 357"/>
                    <a:gd name="T34" fmla="*/ 1237 w 2005"/>
                    <a:gd name="T35" fmla="*/ 89 h 357"/>
                    <a:gd name="T36" fmla="*/ 1184 w 2005"/>
                    <a:gd name="T37" fmla="*/ 94 h 357"/>
                    <a:gd name="T38" fmla="*/ 1132 w 2005"/>
                    <a:gd name="T39" fmla="*/ 98 h 357"/>
                    <a:gd name="T40" fmla="*/ 1081 w 2005"/>
                    <a:gd name="T41" fmla="*/ 101 h 357"/>
                    <a:gd name="T42" fmla="*/ 1033 w 2005"/>
                    <a:gd name="T43" fmla="*/ 105 h 357"/>
                    <a:gd name="T44" fmla="*/ 985 w 2005"/>
                    <a:gd name="T45" fmla="*/ 110 h 357"/>
                    <a:gd name="T46" fmla="*/ 936 w 2005"/>
                    <a:gd name="T47" fmla="*/ 115 h 357"/>
                    <a:gd name="T48" fmla="*/ 884 w 2005"/>
                    <a:gd name="T49" fmla="*/ 122 h 357"/>
                    <a:gd name="T50" fmla="*/ 829 w 2005"/>
                    <a:gd name="T51" fmla="*/ 131 h 357"/>
                    <a:gd name="T52" fmla="*/ 772 w 2005"/>
                    <a:gd name="T53" fmla="*/ 141 h 357"/>
                    <a:gd name="T54" fmla="*/ 715 w 2005"/>
                    <a:gd name="T55" fmla="*/ 152 h 357"/>
                    <a:gd name="T56" fmla="*/ 657 w 2005"/>
                    <a:gd name="T57" fmla="*/ 163 h 357"/>
                    <a:gd name="T58" fmla="*/ 598 w 2005"/>
                    <a:gd name="T59" fmla="*/ 174 h 357"/>
                    <a:gd name="T60" fmla="*/ 538 w 2005"/>
                    <a:gd name="T61" fmla="*/ 186 h 357"/>
                    <a:gd name="T62" fmla="*/ 470 w 2005"/>
                    <a:gd name="T63" fmla="*/ 199 h 357"/>
                    <a:gd name="T64" fmla="*/ 395 w 2005"/>
                    <a:gd name="T65" fmla="*/ 215 h 357"/>
                    <a:gd name="T66" fmla="*/ 307 w 2005"/>
                    <a:gd name="T67" fmla="*/ 234 h 357"/>
                    <a:gd name="T68" fmla="*/ 199 w 2005"/>
                    <a:gd name="T69" fmla="*/ 257 h 357"/>
                    <a:gd name="T70" fmla="*/ 64 w 2005"/>
                    <a:gd name="T71" fmla="*/ 283 h 357"/>
                    <a:gd name="T72" fmla="*/ 0 w 2005"/>
                    <a:gd name="T73" fmla="*/ 356 h 357"/>
                    <a:gd name="T74" fmla="*/ 2004 w 2005"/>
                    <a:gd name="T75" fmla="*/ 0 h 35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005"/>
                    <a:gd name="T115" fmla="*/ 0 h 357"/>
                    <a:gd name="T116" fmla="*/ 2005 w 2005"/>
                    <a:gd name="T117" fmla="*/ 357 h 35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005" h="357">
                      <a:moveTo>
                        <a:pt x="2004" y="0"/>
                      </a:moveTo>
                      <a:lnTo>
                        <a:pt x="1993" y="0"/>
                      </a:lnTo>
                      <a:lnTo>
                        <a:pt x="1981" y="0"/>
                      </a:lnTo>
                      <a:lnTo>
                        <a:pt x="1970" y="0"/>
                      </a:lnTo>
                      <a:lnTo>
                        <a:pt x="1958" y="0"/>
                      </a:lnTo>
                      <a:lnTo>
                        <a:pt x="1945" y="0"/>
                      </a:lnTo>
                      <a:lnTo>
                        <a:pt x="1931" y="1"/>
                      </a:lnTo>
                      <a:lnTo>
                        <a:pt x="1916" y="1"/>
                      </a:lnTo>
                      <a:lnTo>
                        <a:pt x="1900" y="2"/>
                      </a:lnTo>
                      <a:lnTo>
                        <a:pt x="1883" y="3"/>
                      </a:lnTo>
                      <a:lnTo>
                        <a:pt x="1865" y="4"/>
                      </a:lnTo>
                      <a:lnTo>
                        <a:pt x="1844" y="5"/>
                      </a:lnTo>
                      <a:lnTo>
                        <a:pt x="1824" y="8"/>
                      </a:lnTo>
                      <a:lnTo>
                        <a:pt x="1801" y="9"/>
                      </a:lnTo>
                      <a:lnTo>
                        <a:pt x="1778" y="11"/>
                      </a:lnTo>
                      <a:lnTo>
                        <a:pt x="1754" y="12"/>
                      </a:lnTo>
                      <a:lnTo>
                        <a:pt x="1730" y="14"/>
                      </a:lnTo>
                      <a:lnTo>
                        <a:pt x="1704" y="16"/>
                      </a:lnTo>
                      <a:lnTo>
                        <a:pt x="1679" y="18"/>
                      </a:lnTo>
                      <a:lnTo>
                        <a:pt x="1652" y="20"/>
                      </a:lnTo>
                      <a:lnTo>
                        <a:pt x="1625" y="22"/>
                      </a:lnTo>
                      <a:lnTo>
                        <a:pt x="1599" y="25"/>
                      </a:lnTo>
                      <a:lnTo>
                        <a:pt x="1572" y="27"/>
                      </a:lnTo>
                      <a:lnTo>
                        <a:pt x="1545" y="32"/>
                      </a:lnTo>
                      <a:lnTo>
                        <a:pt x="1520" y="35"/>
                      </a:lnTo>
                      <a:lnTo>
                        <a:pt x="1494" y="41"/>
                      </a:lnTo>
                      <a:lnTo>
                        <a:pt x="1467" y="46"/>
                      </a:lnTo>
                      <a:lnTo>
                        <a:pt x="1442" y="52"/>
                      </a:lnTo>
                      <a:lnTo>
                        <a:pt x="1418" y="57"/>
                      </a:lnTo>
                      <a:lnTo>
                        <a:pt x="1393" y="63"/>
                      </a:lnTo>
                      <a:lnTo>
                        <a:pt x="1368" y="68"/>
                      </a:lnTo>
                      <a:lnTo>
                        <a:pt x="1342" y="74"/>
                      </a:lnTo>
                      <a:lnTo>
                        <a:pt x="1305" y="89"/>
                      </a:lnTo>
                      <a:lnTo>
                        <a:pt x="1281" y="65"/>
                      </a:lnTo>
                      <a:lnTo>
                        <a:pt x="1264" y="86"/>
                      </a:lnTo>
                      <a:lnTo>
                        <a:pt x="1237" y="89"/>
                      </a:lnTo>
                      <a:lnTo>
                        <a:pt x="1210" y="91"/>
                      </a:lnTo>
                      <a:lnTo>
                        <a:pt x="1184" y="94"/>
                      </a:lnTo>
                      <a:lnTo>
                        <a:pt x="1158" y="96"/>
                      </a:lnTo>
                      <a:lnTo>
                        <a:pt x="1132" y="98"/>
                      </a:lnTo>
                      <a:lnTo>
                        <a:pt x="1106" y="100"/>
                      </a:lnTo>
                      <a:lnTo>
                        <a:pt x="1081" y="101"/>
                      </a:lnTo>
                      <a:lnTo>
                        <a:pt x="1057" y="103"/>
                      </a:lnTo>
                      <a:lnTo>
                        <a:pt x="1033" y="105"/>
                      </a:lnTo>
                      <a:lnTo>
                        <a:pt x="1009" y="108"/>
                      </a:lnTo>
                      <a:lnTo>
                        <a:pt x="985" y="110"/>
                      </a:lnTo>
                      <a:lnTo>
                        <a:pt x="960" y="112"/>
                      </a:lnTo>
                      <a:lnTo>
                        <a:pt x="936" y="115"/>
                      </a:lnTo>
                      <a:lnTo>
                        <a:pt x="910" y="119"/>
                      </a:lnTo>
                      <a:lnTo>
                        <a:pt x="884" y="122"/>
                      </a:lnTo>
                      <a:lnTo>
                        <a:pt x="856" y="126"/>
                      </a:lnTo>
                      <a:lnTo>
                        <a:pt x="829" y="131"/>
                      </a:lnTo>
                      <a:lnTo>
                        <a:pt x="800" y="136"/>
                      </a:lnTo>
                      <a:lnTo>
                        <a:pt x="772" y="141"/>
                      </a:lnTo>
                      <a:lnTo>
                        <a:pt x="743" y="146"/>
                      </a:lnTo>
                      <a:lnTo>
                        <a:pt x="715" y="152"/>
                      </a:lnTo>
                      <a:lnTo>
                        <a:pt x="685" y="157"/>
                      </a:lnTo>
                      <a:lnTo>
                        <a:pt x="657" y="163"/>
                      </a:lnTo>
                      <a:lnTo>
                        <a:pt x="628" y="167"/>
                      </a:lnTo>
                      <a:lnTo>
                        <a:pt x="598" y="174"/>
                      </a:lnTo>
                      <a:lnTo>
                        <a:pt x="569" y="179"/>
                      </a:lnTo>
                      <a:lnTo>
                        <a:pt x="538" y="186"/>
                      </a:lnTo>
                      <a:lnTo>
                        <a:pt x="505" y="192"/>
                      </a:lnTo>
                      <a:lnTo>
                        <a:pt x="470" y="199"/>
                      </a:lnTo>
                      <a:lnTo>
                        <a:pt x="434" y="207"/>
                      </a:lnTo>
                      <a:lnTo>
                        <a:pt x="395" y="215"/>
                      </a:lnTo>
                      <a:lnTo>
                        <a:pt x="353" y="224"/>
                      </a:lnTo>
                      <a:lnTo>
                        <a:pt x="307" y="234"/>
                      </a:lnTo>
                      <a:lnTo>
                        <a:pt x="256" y="245"/>
                      </a:lnTo>
                      <a:lnTo>
                        <a:pt x="199" y="257"/>
                      </a:lnTo>
                      <a:lnTo>
                        <a:pt x="136" y="270"/>
                      </a:lnTo>
                      <a:lnTo>
                        <a:pt x="64" y="283"/>
                      </a:lnTo>
                      <a:lnTo>
                        <a:pt x="0" y="297"/>
                      </a:lnTo>
                      <a:lnTo>
                        <a:pt x="0" y="356"/>
                      </a:lnTo>
                      <a:lnTo>
                        <a:pt x="2004" y="356"/>
                      </a:lnTo>
                      <a:lnTo>
                        <a:pt x="2004" y="0"/>
                      </a:lnTo>
                    </a:path>
                  </a:pathLst>
                </a:custGeom>
                <a:solidFill>
                  <a:srgbClr val="4B2500"/>
                </a:solidFill>
                <a:ln w="12700" cap="rnd" cmpd="sng">
                  <a:solidFill>
                    <a:srgbClr val="000000"/>
                  </a:solidFill>
                  <a:prstDash val="solid"/>
                  <a:round/>
                  <a:headEnd type="none" w="med" len="med"/>
                  <a:tailEnd type="none" w="med" len="me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200" b="0" i="0" u="none" strike="noStrike" kern="0" cap="none" spc="0" normalizeH="0" baseline="0" noProof="0">
                    <a:ln>
                      <a:noFill/>
                    </a:ln>
                    <a:solidFill>
                      <a:sysClr val="windowText" lastClr="000000"/>
                    </a:solidFill>
                    <a:effectLst/>
                    <a:uLnTx/>
                    <a:uFillTx/>
                  </a:endParaRPr>
                </a:p>
              </p:txBody>
            </p:sp>
            <p:sp>
              <p:nvSpPr>
                <p:cNvPr id="344" name="Freeform 23"/>
                <p:cNvSpPr>
                  <a:spLocks/>
                </p:cNvSpPr>
                <p:nvPr/>
              </p:nvSpPr>
              <p:spPr bwMode="auto">
                <a:xfrm>
                  <a:off x="488" y="1489"/>
                  <a:ext cx="2005" cy="453"/>
                </a:xfrm>
                <a:custGeom>
                  <a:avLst/>
                  <a:gdLst>
                    <a:gd name="T0" fmla="*/ 38 w 2005"/>
                    <a:gd name="T1" fmla="*/ 444 h 453"/>
                    <a:gd name="T2" fmla="*/ 169 w 2005"/>
                    <a:gd name="T3" fmla="*/ 421 h 453"/>
                    <a:gd name="T4" fmla="*/ 266 w 2005"/>
                    <a:gd name="T5" fmla="*/ 405 h 453"/>
                    <a:gd name="T6" fmla="*/ 346 w 2005"/>
                    <a:gd name="T7" fmla="*/ 392 h 453"/>
                    <a:gd name="T8" fmla="*/ 415 w 2005"/>
                    <a:gd name="T9" fmla="*/ 381 h 453"/>
                    <a:gd name="T10" fmla="*/ 483 w 2005"/>
                    <a:gd name="T11" fmla="*/ 370 h 453"/>
                    <a:gd name="T12" fmla="*/ 555 w 2005"/>
                    <a:gd name="T13" fmla="*/ 359 h 453"/>
                    <a:gd name="T14" fmla="*/ 633 w 2005"/>
                    <a:gd name="T15" fmla="*/ 348 h 453"/>
                    <a:gd name="T16" fmla="*/ 713 w 2005"/>
                    <a:gd name="T17" fmla="*/ 337 h 453"/>
                    <a:gd name="T18" fmla="*/ 795 w 2005"/>
                    <a:gd name="T19" fmla="*/ 327 h 453"/>
                    <a:gd name="T20" fmla="*/ 878 w 2005"/>
                    <a:gd name="T21" fmla="*/ 315 h 453"/>
                    <a:gd name="T22" fmla="*/ 961 w 2005"/>
                    <a:gd name="T23" fmla="*/ 301 h 453"/>
                    <a:gd name="T24" fmla="*/ 1043 w 2005"/>
                    <a:gd name="T25" fmla="*/ 286 h 453"/>
                    <a:gd name="T26" fmla="*/ 1118 w 2005"/>
                    <a:gd name="T27" fmla="*/ 274 h 453"/>
                    <a:gd name="T28" fmla="*/ 1188 w 2005"/>
                    <a:gd name="T29" fmla="*/ 265 h 453"/>
                    <a:gd name="T30" fmla="*/ 1257 w 2005"/>
                    <a:gd name="T31" fmla="*/ 258 h 453"/>
                    <a:gd name="T32" fmla="*/ 1334 w 2005"/>
                    <a:gd name="T33" fmla="*/ 250 h 453"/>
                    <a:gd name="T34" fmla="*/ 1419 w 2005"/>
                    <a:gd name="T35" fmla="*/ 241 h 453"/>
                    <a:gd name="T36" fmla="*/ 1510 w 2005"/>
                    <a:gd name="T37" fmla="*/ 233 h 453"/>
                    <a:gd name="T38" fmla="*/ 1597 w 2005"/>
                    <a:gd name="T39" fmla="*/ 225 h 453"/>
                    <a:gd name="T40" fmla="*/ 1684 w 2005"/>
                    <a:gd name="T41" fmla="*/ 217 h 453"/>
                    <a:gd name="T42" fmla="*/ 1770 w 2005"/>
                    <a:gd name="T43" fmla="*/ 208 h 453"/>
                    <a:gd name="T44" fmla="*/ 1859 w 2005"/>
                    <a:gd name="T45" fmla="*/ 196 h 453"/>
                    <a:gd name="T46" fmla="*/ 1947 w 2005"/>
                    <a:gd name="T47" fmla="*/ 187 h 453"/>
                    <a:gd name="T48" fmla="*/ 2004 w 2005"/>
                    <a:gd name="T49" fmla="*/ 41 h 453"/>
                    <a:gd name="T50" fmla="*/ 1941 w 2005"/>
                    <a:gd name="T51" fmla="*/ 42 h 453"/>
                    <a:gd name="T52" fmla="*/ 1878 w 2005"/>
                    <a:gd name="T53" fmla="*/ 44 h 453"/>
                    <a:gd name="T54" fmla="*/ 1813 w 2005"/>
                    <a:gd name="T55" fmla="*/ 47 h 453"/>
                    <a:gd name="T56" fmla="*/ 1743 w 2005"/>
                    <a:gd name="T57" fmla="*/ 50 h 453"/>
                    <a:gd name="T58" fmla="*/ 1673 w 2005"/>
                    <a:gd name="T59" fmla="*/ 52 h 453"/>
                    <a:gd name="T60" fmla="*/ 1609 w 2005"/>
                    <a:gd name="T61" fmla="*/ 50 h 453"/>
                    <a:gd name="T62" fmla="*/ 1547 w 2005"/>
                    <a:gd name="T63" fmla="*/ 47 h 453"/>
                    <a:gd name="T64" fmla="*/ 1482 w 2005"/>
                    <a:gd name="T65" fmla="*/ 44 h 453"/>
                    <a:gd name="T66" fmla="*/ 1409 w 2005"/>
                    <a:gd name="T67" fmla="*/ 42 h 453"/>
                    <a:gd name="T68" fmla="*/ 1333 w 2005"/>
                    <a:gd name="T69" fmla="*/ 41 h 453"/>
                    <a:gd name="T70" fmla="*/ 1255 w 2005"/>
                    <a:gd name="T71" fmla="*/ 37 h 453"/>
                    <a:gd name="T72" fmla="*/ 1177 w 2005"/>
                    <a:gd name="T73" fmla="*/ 34 h 453"/>
                    <a:gd name="T74" fmla="*/ 1101 w 2005"/>
                    <a:gd name="T75" fmla="*/ 31 h 453"/>
                    <a:gd name="T76" fmla="*/ 1027 w 2005"/>
                    <a:gd name="T77" fmla="*/ 29 h 453"/>
                    <a:gd name="T78" fmla="*/ 951 w 2005"/>
                    <a:gd name="T79" fmla="*/ 27 h 453"/>
                    <a:gd name="T80" fmla="*/ 871 w 2005"/>
                    <a:gd name="T81" fmla="*/ 24 h 453"/>
                    <a:gd name="T82" fmla="*/ 787 w 2005"/>
                    <a:gd name="T83" fmla="*/ 21 h 453"/>
                    <a:gd name="T84" fmla="*/ 705 w 2005"/>
                    <a:gd name="T85" fmla="*/ 15 h 453"/>
                    <a:gd name="T86" fmla="*/ 628 w 2005"/>
                    <a:gd name="T87" fmla="*/ 10 h 453"/>
                    <a:gd name="T88" fmla="*/ 558 w 2005"/>
                    <a:gd name="T89" fmla="*/ 5 h 453"/>
                    <a:gd name="T90" fmla="*/ 492 w 2005"/>
                    <a:gd name="T91" fmla="*/ 2 h 453"/>
                    <a:gd name="T92" fmla="*/ 428 w 2005"/>
                    <a:gd name="T93" fmla="*/ 0 h 453"/>
                    <a:gd name="T94" fmla="*/ 359 w 2005"/>
                    <a:gd name="T95" fmla="*/ 1 h 453"/>
                    <a:gd name="T96" fmla="*/ 276 w 2005"/>
                    <a:gd name="T97" fmla="*/ 4 h 453"/>
                    <a:gd name="T98" fmla="*/ 172 w 2005"/>
                    <a:gd name="T99" fmla="*/ 10 h 453"/>
                    <a:gd name="T100" fmla="*/ 39 w 2005"/>
                    <a:gd name="T101" fmla="*/ 13 h 453"/>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005"/>
                    <a:gd name="T154" fmla="*/ 0 h 453"/>
                    <a:gd name="T155" fmla="*/ 2005 w 2005"/>
                    <a:gd name="T156" fmla="*/ 453 h 453"/>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005" h="453">
                      <a:moveTo>
                        <a:pt x="0" y="13"/>
                      </a:moveTo>
                      <a:lnTo>
                        <a:pt x="0" y="452"/>
                      </a:lnTo>
                      <a:lnTo>
                        <a:pt x="38" y="444"/>
                      </a:lnTo>
                      <a:lnTo>
                        <a:pt x="86" y="436"/>
                      </a:lnTo>
                      <a:lnTo>
                        <a:pt x="129" y="428"/>
                      </a:lnTo>
                      <a:lnTo>
                        <a:pt x="169" y="421"/>
                      </a:lnTo>
                      <a:lnTo>
                        <a:pt x="204" y="415"/>
                      </a:lnTo>
                      <a:lnTo>
                        <a:pt x="236" y="409"/>
                      </a:lnTo>
                      <a:lnTo>
                        <a:pt x="266" y="405"/>
                      </a:lnTo>
                      <a:lnTo>
                        <a:pt x="295" y="400"/>
                      </a:lnTo>
                      <a:lnTo>
                        <a:pt x="321" y="396"/>
                      </a:lnTo>
                      <a:lnTo>
                        <a:pt x="346" y="392"/>
                      </a:lnTo>
                      <a:lnTo>
                        <a:pt x="369" y="387"/>
                      </a:lnTo>
                      <a:lnTo>
                        <a:pt x="393" y="384"/>
                      </a:lnTo>
                      <a:lnTo>
                        <a:pt x="415" y="381"/>
                      </a:lnTo>
                      <a:lnTo>
                        <a:pt x="437" y="376"/>
                      </a:lnTo>
                      <a:lnTo>
                        <a:pt x="460" y="373"/>
                      </a:lnTo>
                      <a:lnTo>
                        <a:pt x="483" y="370"/>
                      </a:lnTo>
                      <a:lnTo>
                        <a:pt x="506" y="365"/>
                      </a:lnTo>
                      <a:lnTo>
                        <a:pt x="530" y="362"/>
                      </a:lnTo>
                      <a:lnTo>
                        <a:pt x="555" y="359"/>
                      </a:lnTo>
                      <a:lnTo>
                        <a:pt x="580" y="355"/>
                      </a:lnTo>
                      <a:lnTo>
                        <a:pt x="606" y="352"/>
                      </a:lnTo>
                      <a:lnTo>
                        <a:pt x="633" y="348"/>
                      </a:lnTo>
                      <a:lnTo>
                        <a:pt x="659" y="344"/>
                      </a:lnTo>
                      <a:lnTo>
                        <a:pt x="685" y="341"/>
                      </a:lnTo>
                      <a:lnTo>
                        <a:pt x="713" y="337"/>
                      </a:lnTo>
                      <a:lnTo>
                        <a:pt x="740" y="334"/>
                      </a:lnTo>
                      <a:lnTo>
                        <a:pt x="767" y="330"/>
                      </a:lnTo>
                      <a:lnTo>
                        <a:pt x="795" y="327"/>
                      </a:lnTo>
                      <a:lnTo>
                        <a:pt x="822" y="323"/>
                      </a:lnTo>
                      <a:lnTo>
                        <a:pt x="850" y="318"/>
                      </a:lnTo>
                      <a:lnTo>
                        <a:pt x="878" y="315"/>
                      </a:lnTo>
                      <a:lnTo>
                        <a:pt x="906" y="310"/>
                      </a:lnTo>
                      <a:lnTo>
                        <a:pt x="933" y="306"/>
                      </a:lnTo>
                      <a:lnTo>
                        <a:pt x="961" y="301"/>
                      </a:lnTo>
                      <a:lnTo>
                        <a:pt x="989" y="296"/>
                      </a:lnTo>
                      <a:lnTo>
                        <a:pt x="1016" y="292"/>
                      </a:lnTo>
                      <a:lnTo>
                        <a:pt x="1043" y="286"/>
                      </a:lnTo>
                      <a:lnTo>
                        <a:pt x="1069" y="282"/>
                      </a:lnTo>
                      <a:lnTo>
                        <a:pt x="1094" y="279"/>
                      </a:lnTo>
                      <a:lnTo>
                        <a:pt x="1118" y="274"/>
                      </a:lnTo>
                      <a:lnTo>
                        <a:pt x="1142" y="271"/>
                      </a:lnTo>
                      <a:lnTo>
                        <a:pt x="1165" y="268"/>
                      </a:lnTo>
                      <a:lnTo>
                        <a:pt x="1188" y="265"/>
                      </a:lnTo>
                      <a:lnTo>
                        <a:pt x="1210" y="263"/>
                      </a:lnTo>
                      <a:lnTo>
                        <a:pt x="1233" y="260"/>
                      </a:lnTo>
                      <a:lnTo>
                        <a:pt x="1257" y="258"/>
                      </a:lnTo>
                      <a:lnTo>
                        <a:pt x="1281" y="256"/>
                      </a:lnTo>
                      <a:lnTo>
                        <a:pt x="1306" y="253"/>
                      </a:lnTo>
                      <a:lnTo>
                        <a:pt x="1334" y="250"/>
                      </a:lnTo>
                      <a:lnTo>
                        <a:pt x="1361" y="248"/>
                      </a:lnTo>
                      <a:lnTo>
                        <a:pt x="1390" y="245"/>
                      </a:lnTo>
                      <a:lnTo>
                        <a:pt x="1419" y="241"/>
                      </a:lnTo>
                      <a:lnTo>
                        <a:pt x="1449" y="238"/>
                      </a:lnTo>
                      <a:lnTo>
                        <a:pt x="1479" y="235"/>
                      </a:lnTo>
                      <a:lnTo>
                        <a:pt x="1510" y="233"/>
                      </a:lnTo>
                      <a:lnTo>
                        <a:pt x="1539" y="229"/>
                      </a:lnTo>
                      <a:lnTo>
                        <a:pt x="1569" y="227"/>
                      </a:lnTo>
                      <a:lnTo>
                        <a:pt x="1597" y="225"/>
                      </a:lnTo>
                      <a:lnTo>
                        <a:pt x="1626" y="223"/>
                      </a:lnTo>
                      <a:lnTo>
                        <a:pt x="1656" y="219"/>
                      </a:lnTo>
                      <a:lnTo>
                        <a:pt x="1684" y="217"/>
                      </a:lnTo>
                      <a:lnTo>
                        <a:pt x="1713" y="214"/>
                      </a:lnTo>
                      <a:lnTo>
                        <a:pt x="1741" y="212"/>
                      </a:lnTo>
                      <a:lnTo>
                        <a:pt x="1770" y="208"/>
                      </a:lnTo>
                      <a:lnTo>
                        <a:pt x="1800" y="204"/>
                      </a:lnTo>
                      <a:lnTo>
                        <a:pt x="1829" y="201"/>
                      </a:lnTo>
                      <a:lnTo>
                        <a:pt x="1859" y="196"/>
                      </a:lnTo>
                      <a:lnTo>
                        <a:pt x="1889" y="193"/>
                      </a:lnTo>
                      <a:lnTo>
                        <a:pt x="1918" y="190"/>
                      </a:lnTo>
                      <a:lnTo>
                        <a:pt x="1947" y="187"/>
                      </a:lnTo>
                      <a:lnTo>
                        <a:pt x="1975" y="185"/>
                      </a:lnTo>
                      <a:lnTo>
                        <a:pt x="2004" y="184"/>
                      </a:lnTo>
                      <a:lnTo>
                        <a:pt x="2004" y="41"/>
                      </a:lnTo>
                      <a:lnTo>
                        <a:pt x="1987" y="41"/>
                      </a:lnTo>
                      <a:lnTo>
                        <a:pt x="1963" y="42"/>
                      </a:lnTo>
                      <a:lnTo>
                        <a:pt x="1941" y="42"/>
                      </a:lnTo>
                      <a:lnTo>
                        <a:pt x="1920" y="43"/>
                      </a:lnTo>
                      <a:lnTo>
                        <a:pt x="1899" y="43"/>
                      </a:lnTo>
                      <a:lnTo>
                        <a:pt x="1878" y="44"/>
                      </a:lnTo>
                      <a:lnTo>
                        <a:pt x="1858" y="44"/>
                      </a:lnTo>
                      <a:lnTo>
                        <a:pt x="1836" y="45"/>
                      </a:lnTo>
                      <a:lnTo>
                        <a:pt x="1813" y="47"/>
                      </a:lnTo>
                      <a:lnTo>
                        <a:pt x="1790" y="48"/>
                      </a:lnTo>
                      <a:lnTo>
                        <a:pt x="1766" y="49"/>
                      </a:lnTo>
                      <a:lnTo>
                        <a:pt x="1743" y="50"/>
                      </a:lnTo>
                      <a:lnTo>
                        <a:pt x="1719" y="50"/>
                      </a:lnTo>
                      <a:lnTo>
                        <a:pt x="1696" y="52"/>
                      </a:lnTo>
                      <a:lnTo>
                        <a:pt x="1673" y="52"/>
                      </a:lnTo>
                      <a:lnTo>
                        <a:pt x="1651" y="52"/>
                      </a:lnTo>
                      <a:lnTo>
                        <a:pt x="1629" y="50"/>
                      </a:lnTo>
                      <a:lnTo>
                        <a:pt x="1609" y="50"/>
                      </a:lnTo>
                      <a:lnTo>
                        <a:pt x="1588" y="49"/>
                      </a:lnTo>
                      <a:lnTo>
                        <a:pt x="1568" y="48"/>
                      </a:lnTo>
                      <a:lnTo>
                        <a:pt x="1547" y="47"/>
                      </a:lnTo>
                      <a:lnTo>
                        <a:pt x="1527" y="45"/>
                      </a:lnTo>
                      <a:lnTo>
                        <a:pt x="1504" y="44"/>
                      </a:lnTo>
                      <a:lnTo>
                        <a:pt x="1482" y="44"/>
                      </a:lnTo>
                      <a:lnTo>
                        <a:pt x="1458" y="43"/>
                      </a:lnTo>
                      <a:lnTo>
                        <a:pt x="1434" y="43"/>
                      </a:lnTo>
                      <a:lnTo>
                        <a:pt x="1409" y="42"/>
                      </a:lnTo>
                      <a:lnTo>
                        <a:pt x="1384" y="42"/>
                      </a:lnTo>
                      <a:lnTo>
                        <a:pt x="1359" y="41"/>
                      </a:lnTo>
                      <a:lnTo>
                        <a:pt x="1333" y="41"/>
                      </a:lnTo>
                      <a:lnTo>
                        <a:pt x="1306" y="39"/>
                      </a:lnTo>
                      <a:lnTo>
                        <a:pt x="1280" y="38"/>
                      </a:lnTo>
                      <a:lnTo>
                        <a:pt x="1255" y="37"/>
                      </a:lnTo>
                      <a:lnTo>
                        <a:pt x="1229" y="36"/>
                      </a:lnTo>
                      <a:lnTo>
                        <a:pt x="1202" y="35"/>
                      </a:lnTo>
                      <a:lnTo>
                        <a:pt x="1177" y="34"/>
                      </a:lnTo>
                      <a:lnTo>
                        <a:pt x="1152" y="33"/>
                      </a:lnTo>
                      <a:lnTo>
                        <a:pt x="1126" y="31"/>
                      </a:lnTo>
                      <a:lnTo>
                        <a:pt x="1101" y="31"/>
                      </a:lnTo>
                      <a:lnTo>
                        <a:pt x="1076" y="30"/>
                      </a:lnTo>
                      <a:lnTo>
                        <a:pt x="1052" y="29"/>
                      </a:lnTo>
                      <a:lnTo>
                        <a:pt x="1027" y="29"/>
                      </a:lnTo>
                      <a:lnTo>
                        <a:pt x="1001" y="27"/>
                      </a:lnTo>
                      <a:lnTo>
                        <a:pt x="976" y="27"/>
                      </a:lnTo>
                      <a:lnTo>
                        <a:pt x="951" y="27"/>
                      </a:lnTo>
                      <a:lnTo>
                        <a:pt x="925" y="26"/>
                      </a:lnTo>
                      <a:lnTo>
                        <a:pt x="899" y="25"/>
                      </a:lnTo>
                      <a:lnTo>
                        <a:pt x="871" y="24"/>
                      </a:lnTo>
                      <a:lnTo>
                        <a:pt x="843" y="23"/>
                      </a:lnTo>
                      <a:lnTo>
                        <a:pt x="815" y="22"/>
                      </a:lnTo>
                      <a:lnTo>
                        <a:pt x="787" y="21"/>
                      </a:lnTo>
                      <a:lnTo>
                        <a:pt x="759" y="19"/>
                      </a:lnTo>
                      <a:lnTo>
                        <a:pt x="732" y="18"/>
                      </a:lnTo>
                      <a:lnTo>
                        <a:pt x="705" y="15"/>
                      </a:lnTo>
                      <a:lnTo>
                        <a:pt x="678" y="13"/>
                      </a:lnTo>
                      <a:lnTo>
                        <a:pt x="652" y="12"/>
                      </a:lnTo>
                      <a:lnTo>
                        <a:pt x="628" y="10"/>
                      </a:lnTo>
                      <a:lnTo>
                        <a:pt x="604" y="9"/>
                      </a:lnTo>
                      <a:lnTo>
                        <a:pt x="580" y="7"/>
                      </a:lnTo>
                      <a:lnTo>
                        <a:pt x="558" y="5"/>
                      </a:lnTo>
                      <a:lnTo>
                        <a:pt x="536" y="4"/>
                      </a:lnTo>
                      <a:lnTo>
                        <a:pt x="514" y="3"/>
                      </a:lnTo>
                      <a:lnTo>
                        <a:pt x="492" y="2"/>
                      </a:lnTo>
                      <a:lnTo>
                        <a:pt x="472" y="1"/>
                      </a:lnTo>
                      <a:lnTo>
                        <a:pt x="450" y="0"/>
                      </a:lnTo>
                      <a:lnTo>
                        <a:pt x="428" y="0"/>
                      </a:lnTo>
                      <a:lnTo>
                        <a:pt x="405" y="0"/>
                      </a:lnTo>
                      <a:lnTo>
                        <a:pt x="383" y="0"/>
                      </a:lnTo>
                      <a:lnTo>
                        <a:pt x="359" y="1"/>
                      </a:lnTo>
                      <a:lnTo>
                        <a:pt x="333" y="2"/>
                      </a:lnTo>
                      <a:lnTo>
                        <a:pt x="306" y="3"/>
                      </a:lnTo>
                      <a:lnTo>
                        <a:pt x="276" y="4"/>
                      </a:lnTo>
                      <a:lnTo>
                        <a:pt x="244" y="7"/>
                      </a:lnTo>
                      <a:lnTo>
                        <a:pt x="210" y="8"/>
                      </a:lnTo>
                      <a:lnTo>
                        <a:pt x="172" y="10"/>
                      </a:lnTo>
                      <a:lnTo>
                        <a:pt x="131" y="11"/>
                      </a:lnTo>
                      <a:lnTo>
                        <a:pt x="87" y="12"/>
                      </a:lnTo>
                      <a:lnTo>
                        <a:pt x="39" y="13"/>
                      </a:lnTo>
                      <a:lnTo>
                        <a:pt x="0" y="13"/>
                      </a:lnTo>
                    </a:path>
                  </a:pathLst>
                </a:custGeom>
                <a:solidFill>
                  <a:srgbClr val="4C2E00"/>
                </a:solidFill>
                <a:ln w="12700" cap="rnd" cmpd="sng">
                  <a:solidFill>
                    <a:srgbClr val="000000"/>
                  </a:solidFill>
                  <a:prstDash val="solid"/>
                  <a:round/>
                  <a:headEnd type="none" w="med" len="med"/>
                  <a:tailEnd type="none" w="med" len="me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200" b="0" i="0" u="none" strike="noStrike" kern="0" cap="none" spc="0" normalizeH="0" baseline="0" noProof="0">
                    <a:ln>
                      <a:noFill/>
                    </a:ln>
                    <a:solidFill>
                      <a:sysClr val="windowText" lastClr="000000"/>
                    </a:solidFill>
                    <a:effectLst/>
                    <a:uLnTx/>
                    <a:uFillTx/>
                  </a:endParaRPr>
                </a:p>
              </p:txBody>
            </p:sp>
            <p:sp>
              <p:nvSpPr>
                <p:cNvPr id="345" name="Line 24"/>
                <p:cNvSpPr>
                  <a:spLocks noChangeShapeType="1"/>
                </p:cNvSpPr>
                <p:nvPr/>
              </p:nvSpPr>
              <p:spPr bwMode="auto">
                <a:xfrm>
                  <a:off x="3233" y="1522"/>
                  <a:ext cx="0" cy="2467"/>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200" b="0" i="0" u="none" strike="noStrike" kern="0" cap="none" spc="0" normalizeH="0" baseline="0" noProof="0">
                    <a:ln>
                      <a:noFill/>
                    </a:ln>
                    <a:solidFill>
                      <a:sysClr val="windowText" lastClr="000000"/>
                    </a:solidFill>
                    <a:effectLst/>
                    <a:uLnTx/>
                    <a:uFillTx/>
                  </a:endParaRPr>
                </a:p>
              </p:txBody>
            </p:sp>
            <p:sp>
              <p:nvSpPr>
                <p:cNvPr id="346" name="Freeform 25"/>
                <p:cNvSpPr>
                  <a:spLocks/>
                </p:cNvSpPr>
                <p:nvPr/>
              </p:nvSpPr>
              <p:spPr bwMode="auto">
                <a:xfrm>
                  <a:off x="3233" y="1659"/>
                  <a:ext cx="1990" cy="339"/>
                </a:xfrm>
                <a:custGeom>
                  <a:avLst/>
                  <a:gdLst>
                    <a:gd name="T0" fmla="*/ 0 w 1990"/>
                    <a:gd name="T1" fmla="*/ 0 h 339"/>
                    <a:gd name="T2" fmla="*/ 92 w 1990"/>
                    <a:gd name="T3" fmla="*/ 11 h 339"/>
                    <a:gd name="T4" fmla="*/ 172 w 1990"/>
                    <a:gd name="T5" fmla="*/ 21 h 339"/>
                    <a:gd name="T6" fmla="*/ 240 w 1990"/>
                    <a:gd name="T7" fmla="*/ 32 h 339"/>
                    <a:gd name="T8" fmla="*/ 297 w 1990"/>
                    <a:gd name="T9" fmla="*/ 41 h 339"/>
                    <a:gd name="T10" fmla="*/ 346 w 1990"/>
                    <a:gd name="T11" fmla="*/ 49 h 339"/>
                    <a:gd name="T12" fmla="*/ 389 w 1990"/>
                    <a:gd name="T13" fmla="*/ 58 h 339"/>
                    <a:gd name="T14" fmla="*/ 427 w 1990"/>
                    <a:gd name="T15" fmla="*/ 65 h 339"/>
                    <a:gd name="T16" fmla="*/ 462 w 1990"/>
                    <a:gd name="T17" fmla="*/ 71 h 339"/>
                    <a:gd name="T18" fmla="*/ 497 w 1990"/>
                    <a:gd name="T19" fmla="*/ 76 h 339"/>
                    <a:gd name="T20" fmla="*/ 529 w 1990"/>
                    <a:gd name="T21" fmla="*/ 80 h 339"/>
                    <a:gd name="T22" fmla="*/ 562 w 1990"/>
                    <a:gd name="T23" fmla="*/ 82 h 339"/>
                    <a:gd name="T24" fmla="*/ 594 w 1990"/>
                    <a:gd name="T25" fmla="*/ 85 h 339"/>
                    <a:gd name="T26" fmla="*/ 625 w 1990"/>
                    <a:gd name="T27" fmla="*/ 87 h 339"/>
                    <a:gd name="T28" fmla="*/ 657 w 1990"/>
                    <a:gd name="T29" fmla="*/ 89 h 339"/>
                    <a:gd name="T30" fmla="*/ 690 w 1990"/>
                    <a:gd name="T31" fmla="*/ 92 h 339"/>
                    <a:gd name="T32" fmla="*/ 723 w 1990"/>
                    <a:gd name="T33" fmla="*/ 94 h 339"/>
                    <a:gd name="T34" fmla="*/ 756 w 1990"/>
                    <a:gd name="T35" fmla="*/ 99 h 339"/>
                    <a:gd name="T36" fmla="*/ 790 w 1990"/>
                    <a:gd name="T37" fmla="*/ 104 h 339"/>
                    <a:gd name="T38" fmla="*/ 826 w 1990"/>
                    <a:gd name="T39" fmla="*/ 110 h 339"/>
                    <a:gd name="T40" fmla="*/ 862 w 1990"/>
                    <a:gd name="T41" fmla="*/ 115 h 339"/>
                    <a:gd name="T42" fmla="*/ 897 w 1990"/>
                    <a:gd name="T43" fmla="*/ 122 h 339"/>
                    <a:gd name="T44" fmla="*/ 934 w 1990"/>
                    <a:gd name="T45" fmla="*/ 128 h 339"/>
                    <a:gd name="T46" fmla="*/ 971 w 1990"/>
                    <a:gd name="T47" fmla="*/ 135 h 339"/>
                    <a:gd name="T48" fmla="*/ 1007 w 1990"/>
                    <a:gd name="T49" fmla="*/ 143 h 339"/>
                    <a:gd name="T50" fmla="*/ 1042 w 1990"/>
                    <a:gd name="T51" fmla="*/ 149 h 339"/>
                    <a:gd name="T52" fmla="*/ 1079 w 1990"/>
                    <a:gd name="T53" fmla="*/ 157 h 339"/>
                    <a:gd name="T54" fmla="*/ 1114 w 1990"/>
                    <a:gd name="T55" fmla="*/ 164 h 339"/>
                    <a:gd name="T56" fmla="*/ 1151 w 1990"/>
                    <a:gd name="T57" fmla="*/ 170 h 339"/>
                    <a:gd name="T58" fmla="*/ 1186 w 1990"/>
                    <a:gd name="T59" fmla="*/ 178 h 339"/>
                    <a:gd name="T60" fmla="*/ 1223 w 1990"/>
                    <a:gd name="T61" fmla="*/ 184 h 339"/>
                    <a:gd name="T62" fmla="*/ 1259 w 1990"/>
                    <a:gd name="T63" fmla="*/ 191 h 339"/>
                    <a:gd name="T64" fmla="*/ 1296 w 1990"/>
                    <a:gd name="T65" fmla="*/ 196 h 339"/>
                    <a:gd name="T66" fmla="*/ 1334 w 1990"/>
                    <a:gd name="T67" fmla="*/ 203 h 339"/>
                    <a:gd name="T68" fmla="*/ 1371 w 1990"/>
                    <a:gd name="T69" fmla="*/ 210 h 339"/>
                    <a:gd name="T70" fmla="*/ 1410 w 1990"/>
                    <a:gd name="T71" fmla="*/ 215 h 339"/>
                    <a:gd name="T72" fmla="*/ 1449 w 1990"/>
                    <a:gd name="T73" fmla="*/ 222 h 339"/>
                    <a:gd name="T74" fmla="*/ 1489 w 1990"/>
                    <a:gd name="T75" fmla="*/ 228 h 339"/>
                    <a:gd name="T76" fmla="*/ 1530 w 1990"/>
                    <a:gd name="T77" fmla="*/ 235 h 339"/>
                    <a:gd name="T78" fmla="*/ 1571 w 1990"/>
                    <a:gd name="T79" fmla="*/ 241 h 339"/>
                    <a:gd name="T80" fmla="*/ 1614 w 1990"/>
                    <a:gd name="T81" fmla="*/ 249 h 339"/>
                    <a:gd name="T82" fmla="*/ 1658 w 1990"/>
                    <a:gd name="T83" fmla="*/ 258 h 339"/>
                    <a:gd name="T84" fmla="*/ 1702 w 1990"/>
                    <a:gd name="T85" fmla="*/ 267 h 339"/>
                    <a:gd name="T86" fmla="*/ 1749 w 1990"/>
                    <a:gd name="T87" fmla="*/ 277 h 339"/>
                    <a:gd name="T88" fmla="*/ 1796 w 1990"/>
                    <a:gd name="T89" fmla="*/ 288 h 339"/>
                    <a:gd name="T90" fmla="*/ 1845 w 1990"/>
                    <a:gd name="T91" fmla="*/ 300 h 339"/>
                    <a:gd name="T92" fmla="*/ 1897 w 1990"/>
                    <a:gd name="T93" fmla="*/ 313 h 339"/>
                    <a:gd name="T94" fmla="*/ 1949 w 1990"/>
                    <a:gd name="T95" fmla="*/ 326 h 339"/>
                    <a:gd name="T96" fmla="*/ 1989 w 1990"/>
                    <a:gd name="T97" fmla="*/ 338 h 33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990"/>
                    <a:gd name="T148" fmla="*/ 0 h 339"/>
                    <a:gd name="T149" fmla="*/ 1990 w 1990"/>
                    <a:gd name="T150" fmla="*/ 339 h 33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990" h="339">
                      <a:moveTo>
                        <a:pt x="0" y="0"/>
                      </a:moveTo>
                      <a:lnTo>
                        <a:pt x="92" y="11"/>
                      </a:lnTo>
                      <a:lnTo>
                        <a:pt x="172" y="21"/>
                      </a:lnTo>
                      <a:lnTo>
                        <a:pt x="240" y="32"/>
                      </a:lnTo>
                      <a:lnTo>
                        <a:pt x="297" y="41"/>
                      </a:lnTo>
                      <a:lnTo>
                        <a:pt x="346" y="49"/>
                      </a:lnTo>
                      <a:lnTo>
                        <a:pt x="389" y="58"/>
                      </a:lnTo>
                      <a:lnTo>
                        <a:pt x="427" y="65"/>
                      </a:lnTo>
                      <a:lnTo>
                        <a:pt x="462" y="71"/>
                      </a:lnTo>
                      <a:lnTo>
                        <a:pt x="497" y="76"/>
                      </a:lnTo>
                      <a:lnTo>
                        <a:pt x="529" y="80"/>
                      </a:lnTo>
                      <a:lnTo>
                        <a:pt x="562" y="82"/>
                      </a:lnTo>
                      <a:lnTo>
                        <a:pt x="594" y="85"/>
                      </a:lnTo>
                      <a:lnTo>
                        <a:pt x="625" y="87"/>
                      </a:lnTo>
                      <a:lnTo>
                        <a:pt x="657" y="89"/>
                      </a:lnTo>
                      <a:lnTo>
                        <a:pt x="690" y="92"/>
                      </a:lnTo>
                      <a:lnTo>
                        <a:pt x="723" y="94"/>
                      </a:lnTo>
                      <a:lnTo>
                        <a:pt x="756" y="99"/>
                      </a:lnTo>
                      <a:lnTo>
                        <a:pt x="790" y="104"/>
                      </a:lnTo>
                      <a:lnTo>
                        <a:pt x="826" y="110"/>
                      </a:lnTo>
                      <a:lnTo>
                        <a:pt x="862" y="115"/>
                      </a:lnTo>
                      <a:lnTo>
                        <a:pt x="897" y="122"/>
                      </a:lnTo>
                      <a:lnTo>
                        <a:pt x="934" y="128"/>
                      </a:lnTo>
                      <a:lnTo>
                        <a:pt x="971" y="135"/>
                      </a:lnTo>
                      <a:lnTo>
                        <a:pt x="1007" y="143"/>
                      </a:lnTo>
                      <a:lnTo>
                        <a:pt x="1042" y="149"/>
                      </a:lnTo>
                      <a:lnTo>
                        <a:pt x="1079" y="157"/>
                      </a:lnTo>
                      <a:lnTo>
                        <a:pt x="1114" y="164"/>
                      </a:lnTo>
                      <a:lnTo>
                        <a:pt x="1151" y="170"/>
                      </a:lnTo>
                      <a:lnTo>
                        <a:pt x="1186" y="178"/>
                      </a:lnTo>
                      <a:lnTo>
                        <a:pt x="1223" y="184"/>
                      </a:lnTo>
                      <a:lnTo>
                        <a:pt x="1259" y="191"/>
                      </a:lnTo>
                      <a:lnTo>
                        <a:pt x="1296" y="196"/>
                      </a:lnTo>
                      <a:lnTo>
                        <a:pt x="1334" y="203"/>
                      </a:lnTo>
                      <a:lnTo>
                        <a:pt x="1371" y="210"/>
                      </a:lnTo>
                      <a:lnTo>
                        <a:pt x="1410" y="215"/>
                      </a:lnTo>
                      <a:lnTo>
                        <a:pt x="1449" y="222"/>
                      </a:lnTo>
                      <a:lnTo>
                        <a:pt x="1489" y="228"/>
                      </a:lnTo>
                      <a:lnTo>
                        <a:pt x="1530" y="235"/>
                      </a:lnTo>
                      <a:lnTo>
                        <a:pt x="1571" y="241"/>
                      </a:lnTo>
                      <a:lnTo>
                        <a:pt x="1614" y="249"/>
                      </a:lnTo>
                      <a:lnTo>
                        <a:pt x="1658" y="258"/>
                      </a:lnTo>
                      <a:lnTo>
                        <a:pt x="1702" y="267"/>
                      </a:lnTo>
                      <a:lnTo>
                        <a:pt x="1749" y="277"/>
                      </a:lnTo>
                      <a:lnTo>
                        <a:pt x="1796" y="288"/>
                      </a:lnTo>
                      <a:lnTo>
                        <a:pt x="1845" y="300"/>
                      </a:lnTo>
                      <a:lnTo>
                        <a:pt x="1897" y="313"/>
                      </a:lnTo>
                      <a:lnTo>
                        <a:pt x="1949" y="326"/>
                      </a:lnTo>
                      <a:lnTo>
                        <a:pt x="1989" y="338"/>
                      </a:lnTo>
                    </a:path>
                  </a:pathLst>
                </a:custGeom>
                <a:noFill/>
                <a:ln w="12700" cap="rnd" cmpd="sng">
                  <a:solidFill>
                    <a:srgbClr val="000000"/>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200" b="0" i="0" u="none" strike="noStrike" kern="0" cap="none" spc="0" normalizeH="0" baseline="0" noProof="0">
                    <a:ln>
                      <a:noFill/>
                    </a:ln>
                    <a:solidFill>
                      <a:sysClr val="windowText" lastClr="000000"/>
                    </a:solidFill>
                    <a:effectLst/>
                    <a:uLnTx/>
                    <a:uFillTx/>
                  </a:endParaRPr>
                </a:p>
              </p:txBody>
            </p:sp>
            <p:sp>
              <p:nvSpPr>
                <p:cNvPr id="347" name="Freeform 26"/>
                <p:cNvSpPr>
                  <a:spLocks/>
                </p:cNvSpPr>
                <p:nvPr/>
              </p:nvSpPr>
              <p:spPr bwMode="auto">
                <a:xfrm>
                  <a:off x="488" y="1672"/>
                  <a:ext cx="2005" cy="270"/>
                </a:xfrm>
                <a:custGeom>
                  <a:avLst/>
                  <a:gdLst>
                    <a:gd name="T0" fmla="*/ 38 w 2005"/>
                    <a:gd name="T1" fmla="*/ 261 h 270"/>
                    <a:gd name="T2" fmla="*/ 129 w 2005"/>
                    <a:gd name="T3" fmla="*/ 245 h 270"/>
                    <a:gd name="T4" fmla="*/ 204 w 2005"/>
                    <a:gd name="T5" fmla="*/ 232 h 270"/>
                    <a:gd name="T6" fmla="*/ 266 w 2005"/>
                    <a:gd name="T7" fmla="*/ 222 h 270"/>
                    <a:gd name="T8" fmla="*/ 321 w 2005"/>
                    <a:gd name="T9" fmla="*/ 213 h 270"/>
                    <a:gd name="T10" fmla="*/ 369 w 2005"/>
                    <a:gd name="T11" fmla="*/ 204 h 270"/>
                    <a:gd name="T12" fmla="*/ 415 w 2005"/>
                    <a:gd name="T13" fmla="*/ 197 h 270"/>
                    <a:gd name="T14" fmla="*/ 460 w 2005"/>
                    <a:gd name="T15" fmla="*/ 190 h 270"/>
                    <a:gd name="T16" fmla="*/ 506 w 2005"/>
                    <a:gd name="T17" fmla="*/ 182 h 270"/>
                    <a:gd name="T18" fmla="*/ 555 w 2005"/>
                    <a:gd name="T19" fmla="*/ 175 h 270"/>
                    <a:gd name="T20" fmla="*/ 606 w 2005"/>
                    <a:gd name="T21" fmla="*/ 169 h 270"/>
                    <a:gd name="T22" fmla="*/ 659 w 2005"/>
                    <a:gd name="T23" fmla="*/ 161 h 270"/>
                    <a:gd name="T24" fmla="*/ 713 w 2005"/>
                    <a:gd name="T25" fmla="*/ 153 h 270"/>
                    <a:gd name="T26" fmla="*/ 767 w 2005"/>
                    <a:gd name="T27" fmla="*/ 147 h 270"/>
                    <a:gd name="T28" fmla="*/ 822 w 2005"/>
                    <a:gd name="T29" fmla="*/ 139 h 270"/>
                    <a:gd name="T30" fmla="*/ 878 w 2005"/>
                    <a:gd name="T31" fmla="*/ 131 h 270"/>
                    <a:gd name="T32" fmla="*/ 933 w 2005"/>
                    <a:gd name="T33" fmla="*/ 122 h 270"/>
                    <a:gd name="T34" fmla="*/ 989 w 2005"/>
                    <a:gd name="T35" fmla="*/ 112 h 270"/>
                    <a:gd name="T36" fmla="*/ 1043 w 2005"/>
                    <a:gd name="T37" fmla="*/ 103 h 270"/>
                    <a:gd name="T38" fmla="*/ 1094 w 2005"/>
                    <a:gd name="T39" fmla="*/ 95 h 270"/>
                    <a:gd name="T40" fmla="*/ 1142 w 2005"/>
                    <a:gd name="T41" fmla="*/ 87 h 270"/>
                    <a:gd name="T42" fmla="*/ 1188 w 2005"/>
                    <a:gd name="T43" fmla="*/ 82 h 270"/>
                    <a:gd name="T44" fmla="*/ 1233 w 2005"/>
                    <a:gd name="T45" fmla="*/ 76 h 270"/>
                    <a:gd name="T46" fmla="*/ 1281 w 2005"/>
                    <a:gd name="T47" fmla="*/ 72 h 270"/>
                    <a:gd name="T48" fmla="*/ 1334 w 2005"/>
                    <a:gd name="T49" fmla="*/ 66 h 270"/>
                    <a:gd name="T50" fmla="*/ 1390 w 2005"/>
                    <a:gd name="T51" fmla="*/ 61 h 270"/>
                    <a:gd name="T52" fmla="*/ 1449 w 2005"/>
                    <a:gd name="T53" fmla="*/ 54 h 270"/>
                    <a:gd name="T54" fmla="*/ 1510 w 2005"/>
                    <a:gd name="T55" fmla="*/ 49 h 270"/>
                    <a:gd name="T56" fmla="*/ 1569 w 2005"/>
                    <a:gd name="T57" fmla="*/ 43 h 270"/>
                    <a:gd name="T58" fmla="*/ 1626 w 2005"/>
                    <a:gd name="T59" fmla="*/ 39 h 270"/>
                    <a:gd name="T60" fmla="*/ 1684 w 2005"/>
                    <a:gd name="T61" fmla="*/ 33 h 270"/>
                    <a:gd name="T62" fmla="*/ 1741 w 2005"/>
                    <a:gd name="T63" fmla="*/ 28 h 270"/>
                    <a:gd name="T64" fmla="*/ 1800 w 2005"/>
                    <a:gd name="T65" fmla="*/ 20 h 270"/>
                    <a:gd name="T66" fmla="*/ 1859 w 2005"/>
                    <a:gd name="T67" fmla="*/ 12 h 270"/>
                    <a:gd name="T68" fmla="*/ 1918 w 2005"/>
                    <a:gd name="T69" fmla="*/ 6 h 270"/>
                    <a:gd name="T70" fmla="*/ 1975 w 2005"/>
                    <a:gd name="T71" fmla="*/ 1 h 27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005"/>
                    <a:gd name="T109" fmla="*/ 0 h 270"/>
                    <a:gd name="T110" fmla="*/ 2005 w 2005"/>
                    <a:gd name="T111" fmla="*/ 270 h 27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005" h="270">
                      <a:moveTo>
                        <a:pt x="0" y="269"/>
                      </a:moveTo>
                      <a:lnTo>
                        <a:pt x="38" y="261"/>
                      </a:lnTo>
                      <a:lnTo>
                        <a:pt x="86" y="252"/>
                      </a:lnTo>
                      <a:lnTo>
                        <a:pt x="129" y="245"/>
                      </a:lnTo>
                      <a:lnTo>
                        <a:pt x="169" y="238"/>
                      </a:lnTo>
                      <a:lnTo>
                        <a:pt x="204" y="232"/>
                      </a:lnTo>
                      <a:lnTo>
                        <a:pt x="236" y="226"/>
                      </a:lnTo>
                      <a:lnTo>
                        <a:pt x="266" y="222"/>
                      </a:lnTo>
                      <a:lnTo>
                        <a:pt x="295" y="217"/>
                      </a:lnTo>
                      <a:lnTo>
                        <a:pt x="321" y="213"/>
                      </a:lnTo>
                      <a:lnTo>
                        <a:pt x="346" y="208"/>
                      </a:lnTo>
                      <a:lnTo>
                        <a:pt x="369" y="204"/>
                      </a:lnTo>
                      <a:lnTo>
                        <a:pt x="393" y="201"/>
                      </a:lnTo>
                      <a:lnTo>
                        <a:pt x="415" y="197"/>
                      </a:lnTo>
                      <a:lnTo>
                        <a:pt x="437" y="193"/>
                      </a:lnTo>
                      <a:lnTo>
                        <a:pt x="460" y="190"/>
                      </a:lnTo>
                      <a:lnTo>
                        <a:pt x="483" y="186"/>
                      </a:lnTo>
                      <a:lnTo>
                        <a:pt x="506" y="182"/>
                      </a:lnTo>
                      <a:lnTo>
                        <a:pt x="530" y="179"/>
                      </a:lnTo>
                      <a:lnTo>
                        <a:pt x="555" y="175"/>
                      </a:lnTo>
                      <a:lnTo>
                        <a:pt x="580" y="172"/>
                      </a:lnTo>
                      <a:lnTo>
                        <a:pt x="606" y="169"/>
                      </a:lnTo>
                      <a:lnTo>
                        <a:pt x="633" y="164"/>
                      </a:lnTo>
                      <a:lnTo>
                        <a:pt x="659" y="161"/>
                      </a:lnTo>
                      <a:lnTo>
                        <a:pt x="685" y="158"/>
                      </a:lnTo>
                      <a:lnTo>
                        <a:pt x="713" y="153"/>
                      </a:lnTo>
                      <a:lnTo>
                        <a:pt x="740" y="150"/>
                      </a:lnTo>
                      <a:lnTo>
                        <a:pt x="767" y="147"/>
                      </a:lnTo>
                      <a:lnTo>
                        <a:pt x="795" y="143"/>
                      </a:lnTo>
                      <a:lnTo>
                        <a:pt x="822" y="139"/>
                      </a:lnTo>
                      <a:lnTo>
                        <a:pt x="850" y="135"/>
                      </a:lnTo>
                      <a:lnTo>
                        <a:pt x="878" y="131"/>
                      </a:lnTo>
                      <a:lnTo>
                        <a:pt x="906" y="127"/>
                      </a:lnTo>
                      <a:lnTo>
                        <a:pt x="933" y="122"/>
                      </a:lnTo>
                      <a:lnTo>
                        <a:pt x="961" y="117"/>
                      </a:lnTo>
                      <a:lnTo>
                        <a:pt x="989" y="112"/>
                      </a:lnTo>
                      <a:lnTo>
                        <a:pt x="1016" y="108"/>
                      </a:lnTo>
                      <a:lnTo>
                        <a:pt x="1043" y="103"/>
                      </a:lnTo>
                      <a:lnTo>
                        <a:pt x="1069" y="98"/>
                      </a:lnTo>
                      <a:lnTo>
                        <a:pt x="1094" y="95"/>
                      </a:lnTo>
                      <a:lnTo>
                        <a:pt x="1118" y="90"/>
                      </a:lnTo>
                      <a:lnTo>
                        <a:pt x="1142" y="87"/>
                      </a:lnTo>
                      <a:lnTo>
                        <a:pt x="1165" y="84"/>
                      </a:lnTo>
                      <a:lnTo>
                        <a:pt x="1188" y="82"/>
                      </a:lnTo>
                      <a:lnTo>
                        <a:pt x="1210" y="79"/>
                      </a:lnTo>
                      <a:lnTo>
                        <a:pt x="1233" y="76"/>
                      </a:lnTo>
                      <a:lnTo>
                        <a:pt x="1257" y="74"/>
                      </a:lnTo>
                      <a:lnTo>
                        <a:pt x="1281" y="72"/>
                      </a:lnTo>
                      <a:lnTo>
                        <a:pt x="1306" y="69"/>
                      </a:lnTo>
                      <a:lnTo>
                        <a:pt x="1334" y="66"/>
                      </a:lnTo>
                      <a:lnTo>
                        <a:pt x="1361" y="64"/>
                      </a:lnTo>
                      <a:lnTo>
                        <a:pt x="1390" y="61"/>
                      </a:lnTo>
                      <a:lnTo>
                        <a:pt x="1419" y="57"/>
                      </a:lnTo>
                      <a:lnTo>
                        <a:pt x="1449" y="54"/>
                      </a:lnTo>
                      <a:lnTo>
                        <a:pt x="1479" y="51"/>
                      </a:lnTo>
                      <a:lnTo>
                        <a:pt x="1510" y="49"/>
                      </a:lnTo>
                      <a:lnTo>
                        <a:pt x="1539" y="45"/>
                      </a:lnTo>
                      <a:lnTo>
                        <a:pt x="1569" y="43"/>
                      </a:lnTo>
                      <a:lnTo>
                        <a:pt x="1597" y="41"/>
                      </a:lnTo>
                      <a:lnTo>
                        <a:pt x="1626" y="39"/>
                      </a:lnTo>
                      <a:lnTo>
                        <a:pt x="1656" y="35"/>
                      </a:lnTo>
                      <a:lnTo>
                        <a:pt x="1684" y="33"/>
                      </a:lnTo>
                      <a:lnTo>
                        <a:pt x="1713" y="30"/>
                      </a:lnTo>
                      <a:lnTo>
                        <a:pt x="1741" y="28"/>
                      </a:lnTo>
                      <a:lnTo>
                        <a:pt x="1770" y="24"/>
                      </a:lnTo>
                      <a:lnTo>
                        <a:pt x="1800" y="20"/>
                      </a:lnTo>
                      <a:lnTo>
                        <a:pt x="1829" y="17"/>
                      </a:lnTo>
                      <a:lnTo>
                        <a:pt x="1859" y="12"/>
                      </a:lnTo>
                      <a:lnTo>
                        <a:pt x="1889" y="9"/>
                      </a:lnTo>
                      <a:lnTo>
                        <a:pt x="1918" y="6"/>
                      </a:lnTo>
                      <a:lnTo>
                        <a:pt x="1947" y="2"/>
                      </a:lnTo>
                      <a:lnTo>
                        <a:pt x="1975" y="1"/>
                      </a:lnTo>
                      <a:lnTo>
                        <a:pt x="2004" y="0"/>
                      </a:lnTo>
                    </a:path>
                  </a:pathLst>
                </a:custGeom>
                <a:noFill/>
                <a:ln w="12700" cap="rnd" cmpd="sng">
                  <a:solidFill>
                    <a:srgbClr val="000000"/>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200" b="0" i="0" u="none" strike="noStrike" kern="0" cap="none" spc="0" normalizeH="0" baseline="0" noProof="0">
                    <a:ln>
                      <a:noFill/>
                    </a:ln>
                    <a:solidFill>
                      <a:sysClr val="windowText" lastClr="000000"/>
                    </a:solidFill>
                    <a:effectLst/>
                    <a:uLnTx/>
                    <a:uFillTx/>
                  </a:endParaRPr>
                </a:p>
              </p:txBody>
            </p:sp>
            <p:sp>
              <p:nvSpPr>
                <p:cNvPr id="348" name="Freeform 27" descr="Ladrillos en horizontal"/>
                <p:cNvSpPr>
                  <a:spLocks/>
                </p:cNvSpPr>
                <p:nvPr/>
              </p:nvSpPr>
              <p:spPr bwMode="auto">
                <a:xfrm>
                  <a:off x="3233" y="1659"/>
                  <a:ext cx="1990" cy="507"/>
                </a:xfrm>
                <a:custGeom>
                  <a:avLst/>
                  <a:gdLst>
                    <a:gd name="T0" fmla="*/ 84 w 1990"/>
                    <a:gd name="T1" fmla="*/ 191 h 507"/>
                    <a:gd name="T2" fmla="*/ 225 w 1990"/>
                    <a:gd name="T3" fmla="*/ 204 h 507"/>
                    <a:gd name="T4" fmla="*/ 337 w 1990"/>
                    <a:gd name="T5" fmla="*/ 217 h 507"/>
                    <a:gd name="T6" fmla="*/ 428 w 1990"/>
                    <a:gd name="T7" fmla="*/ 232 h 507"/>
                    <a:gd name="T8" fmla="*/ 507 w 1990"/>
                    <a:gd name="T9" fmla="*/ 245 h 507"/>
                    <a:gd name="T10" fmla="*/ 579 w 1990"/>
                    <a:gd name="T11" fmla="*/ 257 h 507"/>
                    <a:gd name="T12" fmla="*/ 646 w 1990"/>
                    <a:gd name="T13" fmla="*/ 269 h 507"/>
                    <a:gd name="T14" fmla="*/ 709 w 1990"/>
                    <a:gd name="T15" fmla="*/ 280 h 507"/>
                    <a:gd name="T16" fmla="*/ 770 w 1990"/>
                    <a:gd name="T17" fmla="*/ 290 h 507"/>
                    <a:gd name="T18" fmla="*/ 831 w 1990"/>
                    <a:gd name="T19" fmla="*/ 301 h 507"/>
                    <a:gd name="T20" fmla="*/ 892 w 1990"/>
                    <a:gd name="T21" fmla="*/ 311 h 507"/>
                    <a:gd name="T22" fmla="*/ 953 w 1990"/>
                    <a:gd name="T23" fmla="*/ 321 h 507"/>
                    <a:gd name="T24" fmla="*/ 1016 w 1990"/>
                    <a:gd name="T25" fmla="*/ 329 h 507"/>
                    <a:gd name="T26" fmla="*/ 1081 w 1990"/>
                    <a:gd name="T27" fmla="*/ 338 h 507"/>
                    <a:gd name="T28" fmla="*/ 1148 w 1990"/>
                    <a:gd name="T29" fmla="*/ 347 h 507"/>
                    <a:gd name="T30" fmla="*/ 1215 w 1990"/>
                    <a:gd name="T31" fmla="*/ 358 h 507"/>
                    <a:gd name="T32" fmla="*/ 1283 w 1990"/>
                    <a:gd name="T33" fmla="*/ 370 h 507"/>
                    <a:gd name="T34" fmla="*/ 1353 w 1990"/>
                    <a:gd name="T35" fmla="*/ 384 h 507"/>
                    <a:gd name="T36" fmla="*/ 1422 w 1990"/>
                    <a:gd name="T37" fmla="*/ 400 h 507"/>
                    <a:gd name="T38" fmla="*/ 1489 w 1990"/>
                    <a:gd name="T39" fmla="*/ 414 h 507"/>
                    <a:gd name="T40" fmla="*/ 1553 w 1990"/>
                    <a:gd name="T41" fmla="*/ 426 h 507"/>
                    <a:gd name="T42" fmla="*/ 1617 w 1990"/>
                    <a:gd name="T43" fmla="*/ 437 h 507"/>
                    <a:gd name="T44" fmla="*/ 1678 w 1990"/>
                    <a:gd name="T45" fmla="*/ 446 h 507"/>
                    <a:gd name="T46" fmla="*/ 1740 w 1990"/>
                    <a:gd name="T47" fmla="*/ 453 h 507"/>
                    <a:gd name="T48" fmla="*/ 1803 w 1990"/>
                    <a:gd name="T49" fmla="*/ 463 h 507"/>
                    <a:gd name="T50" fmla="*/ 1866 w 1990"/>
                    <a:gd name="T51" fmla="*/ 473 h 507"/>
                    <a:gd name="T52" fmla="*/ 1926 w 1990"/>
                    <a:gd name="T53" fmla="*/ 486 h 507"/>
                    <a:gd name="T54" fmla="*/ 1980 w 1990"/>
                    <a:gd name="T55" fmla="*/ 503 h 507"/>
                    <a:gd name="T56" fmla="*/ 1989 w 1990"/>
                    <a:gd name="T57" fmla="*/ 338 h 507"/>
                    <a:gd name="T58" fmla="*/ 1897 w 1990"/>
                    <a:gd name="T59" fmla="*/ 313 h 507"/>
                    <a:gd name="T60" fmla="*/ 1796 w 1990"/>
                    <a:gd name="T61" fmla="*/ 288 h 507"/>
                    <a:gd name="T62" fmla="*/ 1702 w 1990"/>
                    <a:gd name="T63" fmla="*/ 267 h 507"/>
                    <a:gd name="T64" fmla="*/ 1614 w 1990"/>
                    <a:gd name="T65" fmla="*/ 249 h 507"/>
                    <a:gd name="T66" fmla="*/ 1530 w 1990"/>
                    <a:gd name="T67" fmla="*/ 235 h 507"/>
                    <a:gd name="T68" fmla="*/ 1449 w 1990"/>
                    <a:gd name="T69" fmla="*/ 222 h 507"/>
                    <a:gd name="T70" fmla="*/ 1371 w 1990"/>
                    <a:gd name="T71" fmla="*/ 210 h 507"/>
                    <a:gd name="T72" fmla="*/ 1296 w 1990"/>
                    <a:gd name="T73" fmla="*/ 196 h 507"/>
                    <a:gd name="T74" fmla="*/ 1223 w 1990"/>
                    <a:gd name="T75" fmla="*/ 184 h 507"/>
                    <a:gd name="T76" fmla="*/ 1151 w 1990"/>
                    <a:gd name="T77" fmla="*/ 170 h 507"/>
                    <a:gd name="T78" fmla="*/ 1079 w 1990"/>
                    <a:gd name="T79" fmla="*/ 157 h 507"/>
                    <a:gd name="T80" fmla="*/ 1007 w 1990"/>
                    <a:gd name="T81" fmla="*/ 143 h 507"/>
                    <a:gd name="T82" fmla="*/ 934 w 1990"/>
                    <a:gd name="T83" fmla="*/ 128 h 507"/>
                    <a:gd name="T84" fmla="*/ 862 w 1990"/>
                    <a:gd name="T85" fmla="*/ 115 h 507"/>
                    <a:gd name="T86" fmla="*/ 790 w 1990"/>
                    <a:gd name="T87" fmla="*/ 104 h 507"/>
                    <a:gd name="T88" fmla="*/ 723 w 1990"/>
                    <a:gd name="T89" fmla="*/ 94 h 507"/>
                    <a:gd name="T90" fmla="*/ 657 w 1990"/>
                    <a:gd name="T91" fmla="*/ 89 h 507"/>
                    <a:gd name="T92" fmla="*/ 594 w 1990"/>
                    <a:gd name="T93" fmla="*/ 85 h 507"/>
                    <a:gd name="T94" fmla="*/ 529 w 1990"/>
                    <a:gd name="T95" fmla="*/ 80 h 507"/>
                    <a:gd name="T96" fmla="*/ 462 w 1990"/>
                    <a:gd name="T97" fmla="*/ 71 h 507"/>
                    <a:gd name="T98" fmla="*/ 389 w 1990"/>
                    <a:gd name="T99" fmla="*/ 58 h 507"/>
                    <a:gd name="T100" fmla="*/ 297 w 1990"/>
                    <a:gd name="T101" fmla="*/ 41 h 507"/>
                    <a:gd name="T102" fmla="*/ 172 w 1990"/>
                    <a:gd name="T103" fmla="*/ 21 h 507"/>
                    <a:gd name="T104" fmla="*/ 0 w 1990"/>
                    <a:gd name="T105" fmla="*/ 0 h 507"/>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990"/>
                    <a:gd name="T160" fmla="*/ 0 h 507"/>
                    <a:gd name="T161" fmla="*/ 1990 w 1990"/>
                    <a:gd name="T162" fmla="*/ 507 h 507"/>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990" h="507">
                      <a:moveTo>
                        <a:pt x="0" y="185"/>
                      </a:moveTo>
                      <a:lnTo>
                        <a:pt x="84" y="191"/>
                      </a:lnTo>
                      <a:lnTo>
                        <a:pt x="159" y="196"/>
                      </a:lnTo>
                      <a:lnTo>
                        <a:pt x="225" y="204"/>
                      </a:lnTo>
                      <a:lnTo>
                        <a:pt x="284" y="211"/>
                      </a:lnTo>
                      <a:lnTo>
                        <a:pt x="337" y="217"/>
                      </a:lnTo>
                      <a:lnTo>
                        <a:pt x="385" y="225"/>
                      </a:lnTo>
                      <a:lnTo>
                        <a:pt x="428" y="232"/>
                      </a:lnTo>
                      <a:lnTo>
                        <a:pt x="468" y="238"/>
                      </a:lnTo>
                      <a:lnTo>
                        <a:pt x="507" y="245"/>
                      </a:lnTo>
                      <a:lnTo>
                        <a:pt x="543" y="251"/>
                      </a:lnTo>
                      <a:lnTo>
                        <a:pt x="579" y="257"/>
                      </a:lnTo>
                      <a:lnTo>
                        <a:pt x="613" y="263"/>
                      </a:lnTo>
                      <a:lnTo>
                        <a:pt x="646" y="269"/>
                      </a:lnTo>
                      <a:lnTo>
                        <a:pt x="677" y="274"/>
                      </a:lnTo>
                      <a:lnTo>
                        <a:pt x="709" y="280"/>
                      </a:lnTo>
                      <a:lnTo>
                        <a:pt x="740" y="285"/>
                      </a:lnTo>
                      <a:lnTo>
                        <a:pt x="770" y="290"/>
                      </a:lnTo>
                      <a:lnTo>
                        <a:pt x="800" y="295"/>
                      </a:lnTo>
                      <a:lnTo>
                        <a:pt x="831" y="301"/>
                      </a:lnTo>
                      <a:lnTo>
                        <a:pt x="861" y="306"/>
                      </a:lnTo>
                      <a:lnTo>
                        <a:pt x="892" y="311"/>
                      </a:lnTo>
                      <a:lnTo>
                        <a:pt x="923" y="316"/>
                      </a:lnTo>
                      <a:lnTo>
                        <a:pt x="953" y="321"/>
                      </a:lnTo>
                      <a:lnTo>
                        <a:pt x="984" y="325"/>
                      </a:lnTo>
                      <a:lnTo>
                        <a:pt x="1016" y="329"/>
                      </a:lnTo>
                      <a:lnTo>
                        <a:pt x="1048" y="334"/>
                      </a:lnTo>
                      <a:lnTo>
                        <a:pt x="1081" y="338"/>
                      </a:lnTo>
                      <a:lnTo>
                        <a:pt x="1114" y="342"/>
                      </a:lnTo>
                      <a:lnTo>
                        <a:pt x="1148" y="347"/>
                      </a:lnTo>
                      <a:lnTo>
                        <a:pt x="1181" y="351"/>
                      </a:lnTo>
                      <a:lnTo>
                        <a:pt x="1215" y="358"/>
                      </a:lnTo>
                      <a:lnTo>
                        <a:pt x="1249" y="363"/>
                      </a:lnTo>
                      <a:lnTo>
                        <a:pt x="1283" y="370"/>
                      </a:lnTo>
                      <a:lnTo>
                        <a:pt x="1318" y="376"/>
                      </a:lnTo>
                      <a:lnTo>
                        <a:pt x="1353" y="384"/>
                      </a:lnTo>
                      <a:lnTo>
                        <a:pt x="1387" y="392"/>
                      </a:lnTo>
                      <a:lnTo>
                        <a:pt x="1422" y="400"/>
                      </a:lnTo>
                      <a:lnTo>
                        <a:pt x="1455" y="406"/>
                      </a:lnTo>
                      <a:lnTo>
                        <a:pt x="1489" y="414"/>
                      </a:lnTo>
                      <a:lnTo>
                        <a:pt x="1521" y="420"/>
                      </a:lnTo>
                      <a:lnTo>
                        <a:pt x="1553" y="426"/>
                      </a:lnTo>
                      <a:lnTo>
                        <a:pt x="1585" y="431"/>
                      </a:lnTo>
                      <a:lnTo>
                        <a:pt x="1617" y="437"/>
                      </a:lnTo>
                      <a:lnTo>
                        <a:pt x="1648" y="441"/>
                      </a:lnTo>
                      <a:lnTo>
                        <a:pt x="1678" y="446"/>
                      </a:lnTo>
                      <a:lnTo>
                        <a:pt x="1709" y="449"/>
                      </a:lnTo>
                      <a:lnTo>
                        <a:pt x="1740" y="453"/>
                      </a:lnTo>
                      <a:lnTo>
                        <a:pt x="1771" y="458"/>
                      </a:lnTo>
                      <a:lnTo>
                        <a:pt x="1803" y="463"/>
                      </a:lnTo>
                      <a:lnTo>
                        <a:pt x="1835" y="468"/>
                      </a:lnTo>
                      <a:lnTo>
                        <a:pt x="1866" y="473"/>
                      </a:lnTo>
                      <a:lnTo>
                        <a:pt x="1897" y="480"/>
                      </a:lnTo>
                      <a:lnTo>
                        <a:pt x="1926" y="486"/>
                      </a:lnTo>
                      <a:lnTo>
                        <a:pt x="1955" y="494"/>
                      </a:lnTo>
                      <a:lnTo>
                        <a:pt x="1980" y="503"/>
                      </a:lnTo>
                      <a:lnTo>
                        <a:pt x="1989" y="506"/>
                      </a:lnTo>
                      <a:lnTo>
                        <a:pt x="1989" y="338"/>
                      </a:lnTo>
                      <a:lnTo>
                        <a:pt x="1949" y="326"/>
                      </a:lnTo>
                      <a:lnTo>
                        <a:pt x="1897" y="313"/>
                      </a:lnTo>
                      <a:lnTo>
                        <a:pt x="1845" y="300"/>
                      </a:lnTo>
                      <a:lnTo>
                        <a:pt x="1796" y="288"/>
                      </a:lnTo>
                      <a:lnTo>
                        <a:pt x="1749" y="277"/>
                      </a:lnTo>
                      <a:lnTo>
                        <a:pt x="1702" y="267"/>
                      </a:lnTo>
                      <a:lnTo>
                        <a:pt x="1658" y="258"/>
                      </a:lnTo>
                      <a:lnTo>
                        <a:pt x="1614" y="249"/>
                      </a:lnTo>
                      <a:lnTo>
                        <a:pt x="1571" y="241"/>
                      </a:lnTo>
                      <a:lnTo>
                        <a:pt x="1530" y="235"/>
                      </a:lnTo>
                      <a:lnTo>
                        <a:pt x="1489" y="228"/>
                      </a:lnTo>
                      <a:lnTo>
                        <a:pt x="1449" y="222"/>
                      </a:lnTo>
                      <a:lnTo>
                        <a:pt x="1410" y="215"/>
                      </a:lnTo>
                      <a:lnTo>
                        <a:pt x="1371" y="210"/>
                      </a:lnTo>
                      <a:lnTo>
                        <a:pt x="1334" y="203"/>
                      </a:lnTo>
                      <a:lnTo>
                        <a:pt x="1296" y="196"/>
                      </a:lnTo>
                      <a:lnTo>
                        <a:pt x="1259" y="191"/>
                      </a:lnTo>
                      <a:lnTo>
                        <a:pt x="1223" y="184"/>
                      </a:lnTo>
                      <a:lnTo>
                        <a:pt x="1186" y="178"/>
                      </a:lnTo>
                      <a:lnTo>
                        <a:pt x="1151" y="170"/>
                      </a:lnTo>
                      <a:lnTo>
                        <a:pt x="1114" y="164"/>
                      </a:lnTo>
                      <a:lnTo>
                        <a:pt x="1079" y="157"/>
                      </a:lnTo>
                      <a:lnTo>
                        <a:pt x="1042" y="149"/>
                      </a:lnTo>
                      <a:lnTo>
                        <a:pt x="1007" y="143"/>
                      </a:lnTo>
                      <a:lnTo>
                        <a:pt x="971" y="135"/>
                      </a:lnTo>
                      <a:lnTo>
                        <a:pt x="934" y="128"/>
                      </a:lnTo>
                      <a:lnTo>
                        <a:pt x="897" y="122"/>
                      </a:lnTo>
                      <a:lnTo>
                        <a:pt x="862" y="115"/>
                      </a:lnTo>
                      <a:lnTo>
                        <a:pt x="826" y="110"/>
                      </a:lnTo>
                      <a:lnTo>
                        <a:pt x="790" y="104"/>
                      </a:lnTo>
                      <a:lnTo>
                        <a:pt x="756" y="99"/>
                      </a:lnTo>
                      <a:lnTo>
                        <a:pt x="723" y="94"/>
                      </a:lnTo>
                      <a:lnTo>
                        <a:pt x="690" y="92"/>
                      </a:lnTo>
                      <a:lnTo>
                        <a:pt x="657" y="89"/>
                      </a:lnTo>
                      <a:lnTo>
                        <a:pt x="625" y="87"/>
                      </a:lnTo>
                      <a:lnTo>
                        <a:pt x="594" y="85"/>
                      </a:lnTo>
                      <a:lnTo>
                        <a:pt x="562" y="82"/>
                      </a:lnTo>
                      <a:lnTo>
                        <a:pt x="529" y="80"/>
                      </a:lnTo>
                      <a:lnTo>
                        <a:pt x="497" y="76"/>
                      </a:lnTo>
                      <a:lnTo>
                        <a:pt x="462" y="71"/>
                      </a:lnTo>
                      <a:lnTo>
                        <a:pt x="427" y="65"/>
                      </a:lnTo>
                      <a:lnTo>
                        <a:pt x="389" y="58"/>
                      </a:lnTo>
                      <a:lnTo>
                        <a:pt x="346" y="49"/>
                      </a:lnTo>
                      <a:lnTo>
                        <a:pt x="297" y="41"/>
                      </a:lnTo>
                      <a:lnTo>
                        <a:pt x="240" y="32"/>
                      </a:lnTo>
                      <a:lnTo>
                        <a:pt x="172" y="21"/>
                      </a:lnTo>
                      <a:lnTo>
                        <a:pt x="92" y="11"/>
                      </a:lnTo>
                      <a:lnTo>
                        <a:pt x="0" y="0"/>
                      </a:lnTo>
                      <a:lnTo>
                        <a:pt x="0" y="185"/>
                      </a:lnTo>
                    </a:path>
                  </a:pathLst>
                </a:custGeom>
                <a:pattFill prst="horzBrick">
                  <a:fgClr>
                    <a:sysClr val="windowText" lastClr="000000"/>
                  </a:fgClr>
                  <a:bgClr>
                    <a:srgbClr val="8CF4EA"/>
                  </a:bgClr>
                </a:pattFill>
                <a:ln w="12700" cap="rnd" cmpd="sng">
                  <a:solidFill>
                    <a:sysClr val="windowText" lastClr="000000"/>
                  </a:solidFill>
                  <a:prstDash val="solid"/>
                  <a:round/>
                  <a:headEnd type="none" w="med" len="med"/>
                  <a:tailEnd type="none" w="med" len="me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200" b="0" i="0" u="none" strike="noStrike" kern="0" cap="none" spc="0" normalizeH="0" baseline="0" noProof="0">
                    <a:ln>
                      <a:noFill/>
                    </a:ln>
                    <a:solidFill>
                      <a:sysClr val="windowText" lastClr="000000"/>
                    </a:solidFill>
                    <a:effectLst/>
                    <a:uLnTx/>
                    <a:uFillTx/>
                  </a:endParaRPr>
                </a:p>
              </p:txBody>
            </p:sp>
            <p:sp>
              <p:nvSpPr>
                <p:cNvPr id="349" name="Freeform 28" descr="Ladrillos en horizontal"/>
                <p:cNvSpPr>
                  <a:spLocks/>
                </p:cNvSpPr>
                <p:nvPr/>
              </p:nvSpPr>
              <p:spPr bwMode="auto">
                <a:xfrm>
                  <a:off x="488" y="1666"/>
                  <a:ext cx="2005" cy="457"/>
                </a:xfrm>
                <a:custGeom>
                  <a:avLst/>
                  <a:gdLst>
                    <a:gd name="T0" fmla="*/ 1975 w 2005"/>
                    <a:gd name="T1" fmla="*/ 1 h 457"/>
                    <a:gd name="T2" fmla="*/ 1918 w 2005"/>
                    <a:gd name="T3" fmla="*/ 5 h 457"/>
                    <a:gd name="T4" fmla="*/ 1859 w 2005"/>
                    <a:gd name="T5" fmla="*/ 12 h 457"/>
                    <a:gd name="T6" fmla="*/ 1800 w 2005"/>
                    <a:gd name="T7" fmla="*/ 20 h 457"/>
                    <a:gd name="T8" fmla="*/ 1741 w 2005"/>
                    <a:gd name="T9" fmla="*/ 27 h 457"/>
                    <a:gd name="T10" fmla="*/ 1684 w 2005"/>
                    <a:gd name="T11" fmla="*/ 33 h 457"/>
                    <a:gd name="T12" fmla="*/ 1626 w 2005"/>
                    <a:gd name="T13" fmla="*/ 38 h 457"/>
                    <a:gd name="T14" fmla="*/ 1569 w 2005"/>
                    <a:gd name="T15" fmla="*/ 43 h 457"/>
                    <a:gd name="T16" fmla="*/ 1510 w 2005"/>
                    <a:gd name="T17" fmla="*/ 48 h 457"/>
                    <a:gd name="T18" fmla="*/ 1449 w 2005"/>
                    <a:gd name="T19" fmla="*/ 54 h 457"/>
                    <a:gd name="T20" fmla="*/ 1390 w 2005"/>
                    <a:gd name="T21" fmla="*/ 60 h 457"/>
                    <a:gd name="T22" fmla="*/ 1334 w 2005"/>
                    <a:gd name="T23" fmla="*/ 66 h 457"/>
                    <a:gd name="T24" fmla="*/ 1281 w 2005"/>
                    <a:gd name="T25" fmla="*/ 71 h 457"/>
                    <a:gd name="T26" fmla="*/ 1233 w 2005"/>
                    <a:gd name="T27" fmla="*/ 76 h 457"/>
                    <a:gd name="T28" fmla="*/ 1188 w 2005"/>
                    <a:gd name="T29" fmla="*/ 81 h 457"/>
                    <a:gd name="T30" fmla="*/ 1142 w 2005"/>
                    <a:gd name="T31" fmla="*/ 87 h 457"/>
                    <a:gd name="T32" fmla="*/ 1094 w 2005"/>
                    <a:gd name="T33" fmla="*/ 94 h 457"/>
                    <a:gd name="T34" fmla="*/ 1043 w 2005"/>
                    <a:gd name="T35" fmla="*/ 102 h 457"/>
                    <a:gd name="T36" fmla="*/ 989 w 2005"/>
                    <a:gd name="T37" fmla="*/ 112 h 457"/>
                    <a:gd name="T38" fmla="*/ 933 w 2005"/>
                    <a:gd name="T39" fmla="*/ 122 h 457"/>
                    <a:gd name="T40" fmla="*/ 878 w 2005"/>
                    <a:gd name="T41" fmla="*/ 131 h 457"/>
                    <a:gd name="T42" fmla="*/ 822 w 2005"/>
                    <a:gd name="T43" fmla="*/ 138 h 457"/>
                    <a:gd name="T44" fmla="*/ 767 w 2005"/>
                    <a:gd name="T45" fmla="*/ 146 h 457"/>
                    <a:gd name="T46" fmla="*/ 713 w 2005"/>
                    <a:gd name="T47" fmla="*/ 153 h 457"/>
                    <a:gd name="T48" fmla="*/ 659 w 2005"/>
                    <a:gd name="T49" fmla="*/ 160 h 457"/>
                    <a:gd name="T50" fmla="*/ 606 w 2005"/>
                    <a:gd name="T51" fmla="*/ 168 h 457"/>
                    <a:gd name="T52" fmla="*/ 555 w 2005"/>
                    <a:gd name="T53" fmla="*/ 175 h 457"/>
                    <a:gd name="T54" fmla="*/ 506 w 2005"/>
                    <a:gd name="T55" fmla="*/ 181 h 457"/>
                    <a:gd name="T56" fmla="*/ 460 w 2005"/>
                    <a:gd name="T57" fmla="*/ 189 h 457"/>
                    <a:gd name="T58" fmla="*/ 415 w 2005"/>
                    <a:gd name="T59" fmla="*/ 197 h 457"/>
                    <a:gd name="T60" fmla="*/ 369 w 2005"/>
                    <a:gd name="T61" fmla="*/ 203 h 457"/>
                    <a:gd name="T62" fmla="*/ 321 w 2005"/>
                    <a:gd name="T63" fmla="*/ 212 h 457"/>
                    <a:gd name="T64" fmla="*/ 266 w 2005"/>
                    <a:gd name="T65" fmla="*/ 221 h 457"/>
                    <a:gd name="T66" fmla="*/ 204 w 2005"/>
                    <a:gd name="T67" fmla="*/ 231 h 457"/>
                    <a:gd name="T68" fmla="*/ 129 w 2005"/>
                    <a:gd name="T69" fmla="*/ 244 h 457"/>
                    <a:gd name="T70" fmla="*/ 38 w 2005"/>
                    <a:gd name="T71" fmla="*/ 260 h 457"/>
                    <a:gd name="T72" fmla="*/ 0 w 2005"/>
                    <a:gd name="T73" fmla="*/ 456 h 457"/>
                    <a:gd name="T74" fmla="*/ 218 w 2005"/>
                    <a:gd name="T75" fmla="*/ 422 h 457"/>
                    <a:gd name="T76" fmla="*/ 577 w 2005"/>
                    <a:gd name="T77" fmla="*/ 367 h 457"/>
                    <a:gd name="T78" fmla="*/ 1009 w 2005"/>
                    <a:gd name="T79" fmla="*/ 299 h 457"/>
                    <a:gd name="T80" fmla="*/ 1395 w 2005"/>
                    <a:gd name="T81" fmla="*/ 243 h 457"/>
                    <a:gd name="T82" fmla="*/ 1737 w 2005"/>
                    <a:gd name="T83" fmla="*/ 200 h 457"/>
                    <a:gd name="T84" fmla="*/ 1974 w 2005"/>
                    <a:gd name="T85" fmla="*/ 171 h 457"/>
                    <a:gd name="T86" fmla="*/ 2004 w 2005"/>
                    <a:gd name="T87" fmla="*/ 0 h 45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005"/>
                    <a:gd name="T133" fmla="*/ 0 h 457"/>
                    <a:gd name="T134" fmla="*/ 2005 w 2005"/>
                    <a:gd name="T135" fmla="*/ 457 h 45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005" h="457">
                      <a:moveTo>
                        <a:pt x="2004" y="0"/>
                      </a:moveTo>
                      <a:lnTo>
                        <a:pt x="1975" y="1"/>
                      </a:lnTo>
                      <a:lnTo>
                        <a:pt x="1947" y="2"/>
                      </a:lnTo>
                      <a:lnTo>
                        <a:pt x="1918" y="5"/>
                      </a:lnTo>
                      <a:lnTo>
                        <a:pt x="1889" y="9"/>
                      </a:lnTo>
                      <a:lnTo>
                        <a:pt x="1859" y="12"/>
                      </a:lnTo>
                      <a:lnTo>
                        <a:pt x="1829" y="16"/>
                      </a:lnTo>
                      <a:lnTo>
                        <a:pt x="1800" y="20"/>
                      </a:lnTo>
                      <a:lnTo>
                        <a:pt x="1770" y="24"/>
                      </a:lnTo>
                      <a:lnTo>
                        <a:pt x="1741" y="27"/>
                      </a:lnTo>
                      <a:lnTo>
                        <a:pt x="1713" y="30"/>
                      </a:lnTo>
                      <a:lnTo>
                        <a:pt x="1684" y="33"/>
                      </a:lnTo>
                      <a:lnTo>
                        <a:pt x="1656" y="35"/>
                      </a:lnTo>
                      <a:lnTo>
                        <a:pt x="1626" y="38"/>
                      </a:lnTo>
                      <a:lnTo>
                        <a:pt x="1597" y="41"/>
                      </a:lnTo>
                      <a:lnTo>
                        <a:pt x="1569" y="43"/>
                      </a:lnTo>
                      <a:lnTo>
                        <a:pt x="1539" y="45"/>
                      </a:lnTo>
                      <a:lnTo>
                        <a:pt x="1510" y="48"/>
                      </a:lnTo>
                      <a:lnTo>
                        <a:pt x="1479" y="51"/>
                      </a:lnTo>
                      <a:lnTo>
                        <a:pt x="1449" y="54"/>
                      </a:lnTo>
                      <a:lnTo>
                        <a:pt x="1419" y="57"/>
                      </a:lnTo>
                      <a:lnTo>
                        <a:pt x="1390" y="60"/>
                      </a:lnTo>
                      <a:lnTo>
                        <a:pt x="1361" y="64"/>
                      </a:lnTo>
                      <a:lnTo>
                        <a:pt x="1334" y="66"/>
                      </a:lnTo>
                      <a:lnTo>
                        <a:pt x="1306" y="69"/>
                      </a:lnTo>
                      <a:lnTo>
                        <a:pt x="1281" y="71"/>
                      </a:lnTo>
                      <a:lnTo>
                        <a:pt x="1257" y="74"/>
                      </a:lnTo>
                      <a:lnTo>
                        <a:pt x="1233" y="76"/>
                      </a:lnTo>
                      <a:lnTo>
                        <a:pt x="1210" y="79"/>
                      </a:lnTo>
                      <a:lnTo>
                        <a:pt x="1188" y="81"/>
                      </a:lnTo>
                      <a:lnTo>
                        <a:pt x="1165" y="84"/>
                      </a:lnTo>
                      <a:lnTo>
                        <a:pt x="1142" y="87"/>
                      </a:lnTo>
                      <a:lnTo>
                        <a:pt x="1118" y="90"/>
                      </a:lnTo>
                      <a:lnTo>
                        <a:pt x="1094" y="94"/>
                      </a:lnTo>
                      <a:lnTo>
                        <a:pt x="1069" y="98"/>
                      </a:lnTo>
                      <a:lnTo>
                        <a:pt x="1043" y="102"/>
                      </a:lnTo>
                      <a:lnTo>
                        <a:pt x="1016" y="108"/>
                      </a:lnTo>
                      <a:lnTo>
                        <a:pt x="989" y="112"/>
                      </a:lnTo>
                      <a:lnTo>
                        <a:pt x="961" y="116"/>
                      </a:lnTo>
                      <a:lnTo>
                        <a:pt x="933" y="122"/>
                      </a:lnTo>
                      <a:lnTo>
                        <a:pt x="906" y="126"/>
                      </a:lnTo>
                      <a:lnTo>
                        <a:pt x="878" y="131"/>
                      </a:lnTo>
                      <a:lnTo>
                        <a:pt x="850" y="134"/>
                      </a:lnTo>
                      <a:lnTo>
                        <a:pt x="822" y="138"/>
                      </a:lnTo>
                      <a:lnTo>
                        <a:pt x="795" y="143"/>
                      </a:lnTo>
                      <a:lnTo>
                        <a:pt x="767" y="146"/>
                      </a:lnTo>
                      <a:lnTo>
                        <a:pt x="740" y="149"/>
                      </a:lnTo>
                      <a:lnTo>
                        <a:pt x="713" y="153"/>
                      </a:lnTo>
                      <a:lnTo>
                        <a:pt x="685" y="157"/>
                      </a:lnTo>
                      <a:lnTo>
                        <a:pt x="659" y="160"/>
                      </a:lnTo>
                      <a:lnTo>
                        <a:pt x="633" y="164"/>
                      </a:lnTo>
                      <a:lnTo>
                        <a:pt x="606" y="168"/>
                      </a:lnTo>
                      <a:lnTo>
                        <a:pt x="580" y="171"/>
                      </a:lnTo>
                      <a:lnTo>
                        <a:pt x="555" y="175"/>
                      </a:lnTo>
                      <a:lnTo>
                        <a:pt x="530" y="178"/>
                      </a:lnTo>
                      <a:lnTo>
                        <a:pt x="506" y="181"/>
                      </a:lnTo>
                      <a:lnTo>
                        <a:pt x="483" y="186"/>
                      </a:lnTo>
                      <a:lnTo>
                        <a:pt x="460" y="189"/>
                      </a:lnTo>
                      <a:lnTo>
                        <a:pt x="437" y="192"/>
                      </a:lnTo>
                      <a:lnTo>
                        <a:pt x="415" y="197"/>
                      </a:lnTo>
                      <a:lnTo>
                        <a:pt x="393" y="200"/>
                      </a:lnTo>
                      <a:lnTo>
                        <a:pt x="369" y="203"/>
                      </a:lnTo>
                      <a:lnTo>
                        <a:pt x="346" y="208"/>
                      </a:lnTo>
                      <a:lnTo>
                        <a:pt x="321" y="212"/>
                      </a:lnTo>
                      <a:lnTo>
                        <a:pt x="295" y="216"/>
                      </a:lnTo>
                      <a:lnTo>
                        <a:pt x="266" y="221"/>
                      </a:lnTo>
                      <a:lnTo>
                        <a:pt x="236" y="225"/>
                      </a:lnTo>
                      <a:lnTo>
                        <a:pt x="204" y="231"/>
                      </a:lnTo>
                      <a:lnTo>
                        <a:pt x="169" y="237"/>
                      </a:lnTo>
                      <a:lnTo>
                        <a:pt x="129" y="244"/>
                      </a:lnTo>
                      <a:lnTo>
                        <a:pt x="86" y="252"/>
                      </a:lnTo>
                      <a:lnTo>
                        <a:pt x="38" y="260"/>
                      </a:lnTo>
                      <a:lnTo>
                        <a:pt x="0" y="268"/>
                      </a:lnTo>
                      <a:lnTo>
                        <a:pt x="0" y="456"/>
                      </a:lnTo>
                      <a:lnTo>
                        <a:pt x="84" y="440"/>
                      </a:lnTo>
                      <a:lnTo>
                        <a:pt x="218" y="422"/>
                      </a:lnTo>
                      <a:lnTo>
                        <a:pt x="395" y="391"/>
                      </a:lnTo>
                      <a:lnTo>
                        <a:pt x="577" y="367"/>
                      </a:lnTo>
                      <a:lnTo>
                        <a:pt x="765" y="336"/>
                      </a:lnTo>
                      <a:lnTo>
                        <a:pt x="1009" y="299"/>
                      </a:lnTo>
                      <a:lnTo>
                        <a:pt x="1232" y="256"/>
                      </a:lnTo>
                      <a:lnTo>
                        <a:pt x="1395" y="243"/>
                      </a:lnTo>
                      <a:lnTo>
                        <a:pt x="1572" y="222"/>
                      </a:lnTo>
                      <a:lnTo>
                        <a:pt x="1737" y="200"/>
                      </a:lnTo>
                      <a:lnTo>
                        <a:pt x="1885" y="186"/>
                      </a:lnTo>
                      <a:lnTo>
                        <a:pt x="1974" y="171"/>
                      </a:lnTo>
                      <a:lnTo>
                        <a:pt x="2004" y="166"/>
                      </a:lnTo>
                      <a:lnTo>
                        <a:pt x="2004" y="0"/>
                      </a:lnTo>
                    </a:path>
                  </a:pathLst>
                </a:custGeom>
                <a:pattFill prst="horzBrick">
                  <a:fgClr>
                    <a:srgbClr val="000099"/>
                  </a:fgClr>
                  <a:bgClr>
                    <a:srgbClr val="8CF4EA"/>
                  </a:bgClr>
                </a:pattFill>
                <a:ln w="12700" cap="rnd" cmpd="sng">
                  <a:solidFill>
                    <a:sysClr val="windowText" lastClr="000000"/>
                  </a:solidFill>
                  <a:prstDash val="solid"/>
                  <a:round/>
                  <a:headEnd type="none" w="med" len="med"/>
                  <a:tailEnd type="none" w="med" len="me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200" b="0" i="0" u="none" strike="noStrike" kern="0" cap="none" spc="0" normalizeH="0" baseline="0" noProof="0">
                    <a:ln>
                      <a:noFill/>
                    </a:ln>
                    <a:solidFill>
                      <a:sysClr val="windowText" lastClr="000000"/>
                    </a:solidFill>
                    <a:effectLst/>
                    <a:uLnTx/>
                    <a:uFillTx/>
                  </a:endParaRPr>
                </a:p>
              </p:txBody>
            </p:sp>
            <p:sp>
              <p:nvSpPr>
                <p:cNvPr id="350" name="Freeform 29"/>
                <p:cNvSpPr>
                  <a:spLocks/>
                </p:cNvSpPr>
                <p:nvPr/>
              </p:nvSpPr>
              <p:spPr bwMode="auto">
                <a:xfrm>
                  <a:off x="488" y="1502"/>
                  <a:ext cx="4735" cy="2492"/>
                </a:xfrm>
                <a:custGeom>
                  <a:avLst/>
                  <a:gdLst>
                    <a:gd name="T0" fmla="*/ 0 w 4735"/>
                    <a:gd name="T1" fmla="*/ 0 h 2492"/>
                    <a:gd name="T2" fmla="*/ 0 w 4735"/>
                    <a:gd name="T3" fmla="*/ 2491 h 2492"/>
                    <a:gd name="T4" fmla="*/ 4734 w 4735"/>
                    <a:gd name="T5" fmla="*/ 2491 h 2492"/>
                    <a:gd name="T6" fmla="*/ 4734 w 4735"/>
                    <a:gd name="T7" fmla="*/ 0 h 2492"/>
                    <a:gd name="T8" fmla="*/ 0 60000 65536"/>
                    <a:gd name="T9" fmla="*/ 0 60000 65536"/>
                    <a:gd name="T10" fmla="*/ 0 60000 65536"/>
                    <a:gd name="T11" fmla="*/ 0 60000 65536"/>
                    <a:gd name="T12" fmla="*/ 0 w 4735"/>
                    <a:gd name="T13" fmla="*/ 0 h 2492"/>
                    <a:gd name="T14" fmla="*/ 4735 w 4735"/>
                    <a:gd name="T15" fmla="*/ 2492 h 2492"/>
                  </a:gdLst>
                  <a:ahLst/>
                  <a:cxnLst>
                    <a:cxn ang="T8">
                      <a:pos x="T0" y="T1"/>
                    </a:cxn>
                    <a:cxn ang="T9">
                      <a:pos x="T2" y="T3"/>
                    </a:cxn>
                    <a:cxn ang="T10">
                      <a:pos x="T4" y="T5"/>
                    </a:cxn>
                    <a:cxn ang="T11">
                      <a:pos x="T6" y="T7"/>
                    </a:cxn>
                  </a:cxnLst>
                  <a:rect l="T12" t="T13" r="T14" b="T15"/>
                  <a:pathLst>
                    <a:path w="4735" h="2492">
                      <a:moveTo>
                        <a:pt x="0" y="0"/>
                      </a:moveTo>
                      <a:lnTo>
                        <a:pt x="0" y="2491"/>
                      </a:lnTo>
                      <a:lnTo>
                        <a:pt x="4734" y="2491"/>
                      </a:lnTo>
                      <a:lnTo>
                        <a:pt x="4734" y="0"/>
                      </a:lnTo>
                    </a:path>
                  </a:pathLst>
                </a:custGeom>
                <a:noFill/>
                <a:ln w="12700" cap="rnd" cmpd="sng">
                  <a:solidFill>
                    <a:srgbClr val="000000"/>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200" b="0" i="0" u="none" strike="noStrike" kern="0" cap="none" spc="0" normalizeH="0" baseline="0" noProof="0">
                    <a:ln>
                      <a:noFill/>
                    </a:ln>
                    <a:solidFill>
                      <a:sysClr val="windowText" lastClr="000000"/>
                    </a:solidFill>
                    <a:effectLst/>
                    <a:uLnTx/>
                    <a:uFillTx/>
                  </a:endParaRPr>
                </a:p>
              </p:txBody>
            </p:sp>
            <p:sp>
              <p:nvSpPr>
                <p:cNvPr id="351" name="Line 30"/>
                <p:cNvSpPr>
                  <a:spLocks noChangeShapeType="1"/>
                </p:cNvSpPr>
                <p:nvPr/>
              </p:nvSpPr>
              <p:spPr bwMode="auto">
                <a:xfrm>
                  <a:off x="2492" y="1534"/>
                  <a:ext cx="0" cy="2455"/>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200" b="0" i="0" u="none" strike="noStrike" kern="0" cap="none" spc="0" normalizeH="0" baseline="0" noProof="0">
                    <a:ln>
                      <a:noFill/>
                    </a:ln>
                    <a:solidFill>
                      <a:sysClr val="windowText" lastClr="000000"/>
                    </a:solidFill>
                    <a:effectLst/>
                    <a:uLnTx/>
                    <a:uFillTx/>
                  </a:endParaRPr>
                </a:p>
              </p:txBody>
            </p:sp>
            <p:sp>
              <p:nvSpPr>
                <p:cNvPr id="352" name="Oval 31"/>
                <p:cNvSpPr>
                  <a:spLocks noChangeArrowheads="1"/>
                </p:cNvSpPr>
                <p:nvPr/>
              </p:nvSpPr>
              <p:spPr bwMode="auto">
                <a:xfrm>
                  <a:off x="671" y="3485"/>
                  <a:ext cx="20" cy="19"/>
                </a:xfrm>
                <a:prstGeom prst="ellipse">
                  <a:avLst/>
                </a:prstGeom>
                <a:solidFill>
                  <a:srgbClr val="C0504D"/>
                </a:solidFill>
                <a:ln w="12700">
                  <a:solidFill>
                    <a:srgbClr val="C0504D"/>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600" b="0" i="0" u="none" strike="noStrike" kern="0" cap="none" spc="0" normalizeH="0" baseline="0" noProof="0">
                    <a:ln>
                      <a:noFill/>
                    </a:ln>
                    <a:solidFill>
                      <a:sysClr val="windowText" lastClr="000000"/>
                    </a:solidFill>
                    <a:effectLst/>
                    <a:uLnTx/>
                    <a:uFillTx/>
                  </a:endParaRPr>
                </a:p>
              </p:txBody>
            </p:sp>
            <p:sp>
              <p:nvSpPr>
                <p:cNvPr id="353" name="Line 32"/>
                <p:cNvSpPr>
                  <a:spLocks noChangeShapeType="1"/>
                </p:cNvSpPr>
                <p:nvPr/>
              </p:nvSpPr>
              <p:spPr bwMode="auto">
                <a:xfrm>
                  <a:off x="2862" y="1535"/>
                  <a:ext cx="0" cy="2454"/>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200" b="0" i="0" u="none" strike="noStrike" kern="0" cap="none" spc="0" normalizeH="0" baseline="0" noProof="0">
                    <a:ln>
                      <a:noFill/>
                    </a:ln>
                    <a:solidFill>
                      <a:sysClr val="windowText" lastClr="000000"/>
                    </a:solidFill>
                    <a:effectLst/>
                    <a:uLnTx/>
                    <a:uFillTx/>
                  </a:endParaRPr>
                </a:p>
              </p:txBody>
            </p:sp>
            <p:sp>
              <p:nvSpPr>
                <p:cNvPr id="354" name="Oval 33"/>
                <p:cNvSpPr>
                  <a:spLocks noChangeArrowheads="1"/>
                </p:cNvSpPr>
                <p:nvPr/>
              </p:nvSpPr>
              <p:spPr bwMode="auto">
                <a:xfrm>
                  <a:off x="847" y="3514"/>
                  <a:ext cx="19" cy="20"/>
                </a:xfrm>
                <a:prstGeom prst="ellipse">
                  <a:avLst/>
                </a:prstGeom>
                <a:solidFill>
                  <a:srgbClr val="C0504D"/>
                </a:solidFill>
                <a:ln w="12700">
                  <a:solidFill>
                    <a:srgbClr val="C0504D"/>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600" b="0" i="0" u="none" strike="noStrike" kern="0" cap="none" spc="0" normalizeH="0" baseline="0" noProof="0">
                    <a:ln>
                      <a:noFill/>
                    </a:ln>
                    <a:solidFill>
                      <a:sysClr val="windowText" lastClr="000000"/>
                    </a:solidFill>
                    <a:effectLst/>
                    <a:uLnTx/>
                    <a:uFillTx/>
                  </a:endParaRPr>
                </a:p>
              </p:txBody>
            </p:sp>
            <p:sp>
              <p:nvSpPr>
                <p:cNvPr id="355" name="Oval 34"/>
                <p:cNvSpPr>
                  <a:spLocks noChangeArrowheads="1"/>
                </p:cNvSpPr>
                <p:nvPr/>
              </p:nvSpPr>
              <p:spPr bwMode="auto">
                <a:xfrm>
                  <a:off x="1158" y="3513"/>
                  <a:ext cx="19" cy="18"/>
                </a:xfrm>
                <a:prstGeom prst="ellipse">
                  <a:avLst/>
                </a:prstGeom>
                <a:solidFill>
                  <a:srgbClr val="C0504D"/>
                </a:solidFill>
                <a:ln w="12700">
                  <a:solidFill>
                    <a:srgbClr val="C0504D"/>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600" b="0" i="0" u="none" strike="noStrike" kern="0" cap="none" spc="0" normalizeH="0" baseline="0" noProof="0">
                    <a:ln>
                      <a:noFill/>
                    </a:ln>
                    <a:solidFill>
                      <a:sysClr val="windowText" lastClr="000000"/>
                    </a:solidFill>
                    <a:effectLst/>
                    <a:uLnTx/>
                    <a:uFillTx/>
                  </a:endParaRPr>
                </a:p>
              </p:txBody>
            </p:sp>
            <p:sp>
              <p:nvSpPr>
                <p:cNvPr id="356" name="Oval 35"/>
                <p:cNvSpPr>
                  <a:spLocks noChangeArrowheads="1"/>
                </p:cNvSpPr>
                <p:nvPr/>
              </p:nvSpPr>
              <p:spPr bwMode="auto">
                <a:xfrm>
                  <a:off x="1274" y="3514"/>
                  <a:ext cx="19" cy="20"/>
                </a:xfrm>
                <a:prstGeom prst="ellipse">
                  <a:avLst/>
                </a:prstGeom>
                <a:solidFill>
                  <a:srgbClr val="C0504D"/>
                </a:solidFill>
                <a:ln w="12700">
                  <a:solidFill>
                    <a:srgbClr val="C0504D"/>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600" b="0" i="0" u="none" strike="noStrike" kern="0" cap="none" spc="0" normalizeH="0" baseline="0" noProof="0">
                    <a:ln>
                      <a:noFill/>
                    </a:ln>
                    <a:solidFill>
                      <a:sysClr val="windowText" lastClr="000000"/>
                    </a:solidFill>
                    <a:effectLst/>
                    <a:uLnTx/>
                    <a:uFillTx/>
                  </a:endParaRPr>
                </a:p>
              </p:txBody>
            </p:sp>
            <p:sp>
              <p:nvSpPr>
                <p:cNvPr id="357" name="Oval 36"/>
                <p:cNvSpPr>
                  <a:spLocks noChangeArrowheads="1"/>
                </p:cNvSpPr>
                <p:nvPr/>
              </p:nvSpPr>
              <p:spPr bwMode="auto">
                <a:xfrm>
                  <a:off x="1441" y="3499"/>
                  <a:ext cx="18" cy="21"/>
                </a:xfrm>
                <a:prstGeom prst="ellipse">
                  <a:avLst/>
                </a:prstGeom>
                <a:solidFill>
                  <a:srgbClr val="C0504D"/>
                </a:solidFill>
                <a:ln w="12700">
                  <a:solidFill>
                    <a:srgbClr val="C0504D"/>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600" b="0" i="0" u="none" strike="noStrike" kern="0" cap="none" spc="0" normalizeH="0" baseline="0" noProof="0">
                    <a:ln>
                      <a:noFill/>
                    </a:ln>
                    <a:solidFill>
                      <a:sysClr val="windowText" lastClr="000000"/>
                    </a:solidFill>
                    <a:effectLst/>
                    <a:uLnTx/>
                    <a:uFillTx/>
                  </a:endParaRPr>
                </a:p>
              </p:txBody>
            </p:sp>
            <p:sp>
              <p:nvSpPr>
                <p:cNvPr id="358" name="Oval 37"/>
                <p:cNvSpPr>
                  <a:spLocks noChangeArrowheads="1"/>
                </p:cNvSpPr>
                <p:nvPr/>
              </p:nvSpPr>
              <p:spPr bwMode="auto">
                <a:xfrm>
                  <a:off x="1635" y="3499"/>
                  <a:ext cx="19" cy="21"/>
                </a:xfrm>
                <a:prstGeom prst="ellipse">
                  <a:avLst/>
                </a:prstGeom>
                <a:solidFill>
                  <a:srgbClr val="C0504D"/>
                </a:solidFill>
                <a:ln w="12700">
                  <a:solidFill>
                    <a:srgbClr val="C0504D"/>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600" b="0" i="0" u="none" strike="noStrike" kern="0" cap="none" spc="0" normalizeH="0" baseline="0" noProof="0">
                    <a:ln>
                      <a:noFill/>
                    </a:ln>
                    <a:solidFill>
                      <a:sysClr val="windowText" lastClr="000000"/>
                    </a:solidFill>
                    <a:effectLst/>
                    <a:uLnTx/>
                    <a:uFillTx/>
                  </a:endParaRPr>
                </a:p>
              </p:txBody>
            </p:sp>
            <p:sp>
              <p:nvSpPr>
                <p:cNvPr id="359" name="Oval 38"/>
                <p:cNvSpPr>
                  <a:spLocks noChangeArrowheads="1"/>
                </p:cNvSpPr>
                <p:nvPr/>
              </p:nvSpPr>
              <p:spPr bwMode="auto">
                <a:xfrm>
                  <a:off x="1808" y="3513"/>
                  <a:ext cx="19" cy="18"/>
                </a:xfrm>
                <a:prstGeom prst="ellipse">
                  <a:avLst/>
                </a:prstGeom>
                <a:solidFill>
                  <a:srgbClr val="C0504D"/>
                </a:solidFill>
                <a:ln w="12700">
                  <a:solidFill>
                    <a:srgbClr val="C0504D"/>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600" b="0" i="0" u="none" strike="noStrike" kern="0" cap="none" spc="0" normalizeH="0" baseline="0" noProof="0">
                    <a:ln>
                      <a:noFill/>
                    </a:ln>
                    <a:solidFill>
                      <a:sysClr val="windowText" lastClr="000000"/>
                    </a:solidFill>
                    <a:effectLst/>
                    <a:uLnTx/>
                    <a:uFillTx/>
                  </a:endParaRPr>
                </a:p>
              </p:txBody>
            </p:sp>
            <p:sp>
              <p:nvSpPr>
                <p:cNvPr id="360" name="Oval 39"/>
                <p:cNvSpPr>
                  <a:spLocks noChangeArrowheads="1"/>
                </p:cNvSpPr>
                <p:nvPr/>
              </p:nvSpPr>
              <p:spPr bwMode="auto">
                <a:xfrm>
                  <a:off x="2007" y="3482"/>
                  <a:ext cx="20" cy="20"/>
                </a:xfrm>
                <a:prstGeom prst="ellipse">
                  <a:avLst/>
                </a:prstGeom>
                <a:solidFill>
                  <a:srgbClr val="C0504D"/>
                </a:solidFill>
                <a:ln w="12700">
                  <a:solidFill>
                    <a:srgbClr val="C0504D"/>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600" b="0" i="0" u="none" strike="noStrike" kern="0" cap="none" spc="0" normalizeH="0" baseline="0" noProof="0">
                    <a:ln>
                      <a:noFill/>
                    </a:ln>
                    <a:solidFill>
                      <a:sysClr val="windowText" lastClr="000000"/>
                    </a:solidFill>
                    <a:effectLst/>
                    <a:uLnTx/>
                    <a:uFillTx/>
                  </a:endParaRPr>
                </a:p>
              </p:txBody>
            </p:sp>
            <p:sp>
              <p:nvSpPr>
                <p:cNvPr id="361" name="Oval 40"/>
                <p:cNvSpPr>
                  <a:spLocks noChangeArrowheads="1"/>
                </p:cNvSpPr>
                <p:nvPr/>
              </p:nvSpPr>
              <p:spPr bwMode="auto">
                <a:xfrm>
                  <a:off x="2213" y="3499"/>
                  <a:ext cx="19" cy="21"/>
                </a:xfrm>
                <a:prstGeom prst="ellipse">
                  <a:avLst/>
                </a:prstGeom>
                <a:solidFill>
                  <a:srgbClr val="C0504D"/>
                </a:solidFill>
                <a:ln w="12700">
                  <a:solidFill>
                    <a:srgbClr val="C0504D"/>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600" b="0" i="0" u="none" strike="noStrike" kern="0" cap="none" spc="0" normalizeH="0" baseline="0" noProof="0">
                    <a:ln>
                      <a:noFill/>
                    </a:ln>
                    <a:solidFill>
                      <a:sysClr val="windowText" lastClr="000000"/>
                    </a:solidFill>
                    <a:effectLst/>
                    <a:uLnTx/>
                    <a:uFillTx/>
                  </a:endParaRPr>
                </a:p>
              </p:txBody>
            </p:sp>
            <p:sp>
              <p:nvSpPr>
                <p:cNvPr id="362" name="Oval 41"/>
                <p:cNvSpPr>
                  <a:spLocks noChangeArrowheads="1"/>
                </p:cNvSpPr>
                <p:nvPr/>
              </p:nvSpPr>
              <p:spPr bwMode="auto">
                <a:xfrm>
                  <a:off x="2374" y="3514"/>
                  <a:ext cx="20" cy="20"/>
                </a:xfrm>
                <a:prstGeom prst="ellipse">
                  <a:avLst/>
                </a:prstGeom>
                <a:solidFill>
                  <a:srgbClr val="C0504D"/>
                </a:solidFill>
                <a:ln w="12700">
                  <a:solidFill>
                    <a:srgbClr val="C0504D"/>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600" b="0" i="0" u="none" strike="noStrike" kern="0" cap="none" spc="0" normalizeH="0" baseline="0" noProof="0">
                    <a:ln>
                      <a:noFill/>
                    </a:ln>
                    <a:solidFill>
                      <a:sysClr val="windowText" lastClr="000000"/>
                    </a:solidFill>
                    <a:effectLst/>
                    <a:uLnTx/>
                    <a:uFillTx/>
                  </a:endParaRPr>
                </a:p>
              </p:txBody>
            </p:sp>
            <p:sp>
              <p:nvSpPr>
                <p:cNvPr id="363" name="Oval 42"/>
                <p:cNvSpPr>
                  <a:spLocks noChangeArrowheads="1"/>
                </p:cNvSpPr>
                <p:nvPr/>
              </p:nvSpPr>
              <p:spPr bwMode="auto">
                <a:xfrm>
                  <a:off x="2404" y="3470"/>
                  <a:ext cx="20" cy="18"/>
                </a:xfrm>
                <a:prstGeom prst="ellipse">
                  <a:avLst/>
                </a:prstGeom>
                <a:solidFill>
                  <a:srgbClr val="C0504D"/>
                </a:solidFill>
                <a:ln w="12700">
                  <a:solidFill>
                    <a:srgbClr val="C0504D"/>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600" b="0" i="0" u="none" strike="noStrike" kern="0" cap="none" spc="0" normalizeH="0" baseline="0" noProof="0">
                    <a:ln>
                      <a:noFill/>
                    </a:ln>
                    <a:solidFill>
                      <a:sysClr val="windowText" lastClr="000000"/>
                    </a:solidFill>
                    <a:effectLst/>
                    <a:uLnTx/>
                    <a:uFillTx/>
                  </a:endParaRPr>
                </a:p>
              </p:txBody>
            </p:sp>
            <p:sp>
              <p:nvSpPr>
                <p:cNvPr id="364" name="Oval 43"/>
                <p:cNvSpPr>
                  <a:spLocks noChangeArrowheads="1"/>
                </p:cNvSpPr>
                <p:nvPr/>
              </p:nvSpPr>
              <p:spPr bwMode="auto">
                <a:xfrm>
                  <a:off x="3239" y="3513"/>
                  <a:ext cx="19" cy="18"/>
                </a:xfrm>
                <a:prstGeom prst="ellipse">
                  <a:avLst/>
                </a:prstGeom>
                <a:solidFill>
                  <a:srgbClr val="C0504D"/>
                </a:solidFill>
                <a:ln w="12700">
                  <a:solidFill>
                    <a:srgbClr val="C0504D"/>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600" b="0" i="0" u="none" strike="noStrike" kern="0" cap="none" spc="0" normalizeH="0" baseline="0" noProof="0">
                    <a:ln>
                      <a:noFill/>
                    </a:ln>
                    <a:solidFill>
                      <a:sysClr val="windowText" lastClr="000000"/>
                    </a:solidFill>
                    <a:effectLst/>
                    <a:uLnTx/>
                    <a:uFillTx/>
                  </a:endParaRPr>
                </a:p>
              </p:txBody>
            </p:sp>
            <p:sp>
              <p:nvSpPr>
                <p:cNvPr id="365" name="Oval 44"/>
                <p:cNvSpPr>
                  <a:spLocks noChangeArrowheads="1"/>
                </p:cNvSpPr>
                <p:nvPr/>
              </p:nvSpPr>
              <p:spPr bwMode="auto">
                <a:xfrm>
                  <a:off x="3607" y="3485"/>
                  <a:ext cx="20" cy="19"/>
                </a:xfrm>
                <a:prstGeom prst="ellipse">
                  <a:avLst/>
                </a:prstGeom>
                <a:solidFill>
                  <a:srgbClr val="C0504D"/>
                </a:solidFill>
                <a:ln w="12700">
                  <a:solidFill>
                    <a:srgbClr val="C0504D"/>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600" b="0" i="0" u="none" strike="noStrike" kern="0" cap="none" spc="0" normalizeH="0" baseline="0" noProof="0">
                    <a:ln>
                      <a:noFill/>
                    </a:ln>
                    <a:solidFill>
                      <a:sysClr val="windowText" lastClr="000000"/>
                    </a:solidFill>
                    <a:effectLst/>
                    <a:uLnTx/>
                    <a:uFillTx/>
                  </a:endParaRPr>
                </a:p>
              </p:txBody>
            </p:sp>
            <p:sp>
              <p:nvSpPr>
                <p:cNvPr id="366" name="Oval 45"/>
                <p:cNvSpPr>
                  <a:spLocks noChangeArrowheads="1"/>
                </p:cNvSpPr>
                <p:nvPr/>
              </p:nvSpPr>
              <p:spPr bwMode="auto">
                <a:xfrm>
                  <a:off x="3776" y="3514"/>
                  <a:ext cx="19" cy="20"/>
                </a:xfrm>
                <a:prstGeom prst="ellipse">
                  <a:avLst/>
                </a:prstGeom>
                <a:solidFill>
                  <a:srgbClr val="C0504D"/>
                </a:solidFill>
                <a:ln w="12700">
                  <a:solidFill>
                    <a:srgbClr val="C0504D"/>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600" b="0" i="0" u="none" strike="noStrike" kern="0" cap="none" spc="0" normalizeH="0" baseline="0" noProof="0">
                    <a:ln>
                      <a:noFill/>
                    </a:ln>
                    <a:solidFill>
                      <a:sysClr val="windowText" lastClr="000000"/>
                    </a:solidFill>
                    <a:effectLst/>
                    <a:uLnTx/>
                    <a:uFillTx/>
                  </a:endParaRPr>
                </a:p>
              </p:txBody>
            </p:sp>
            <p:sp>
              <p:nvSpPr>
                <p:cNvPr id="367" name="Oval 46"/>
                <p:cNvSpPr>
                  <a:spLocks noChangeArrowheads="1"/>
                </p:cNvSpPr>
                <p:nvPr/>
              </p:nvSpPr>
              <p:spPr bwMode="auto">
                <a:xfrm>
                  <a:off x="3933" y="3497"/>
                  <a:ext cx="18" cy="20"/>
                </a:xfrm>
                <a:prstGeom prst="ellipse">
                  <a:avLst/>
                </a:prstGeom>
                <a:solidFill>
                  <a:srgbClr val="C0504D"/>
                </a:solidFill>
                <a:ln w="12700">
                  <a:solidFill>
                    <a:srgbClr val="C0504D"/>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600" b="0" i="0" u="none" strike="noStrike" kern="0" cap="none" spc="0" normalizeH="0" baseline="0" noProof="0">
                    <a:ln>
                      <a:noFill/>
                    </a:ln>
                    <a:solidFill>
                      <a:sysClr val="windowText" lastClr="000000"/>
                    </a:solidFill>
                    <a:effectLst/>
                    <a:uLnTx/>
                    <a:uFillTx/>
                  </a:endParaRPr>
                </a:p>
              </p:txBody>
            </p:sp>
            <p:sp>
              <p:nvSpPr>
                <p:cNvPr id="368" name="Oval 47"/>
                <p:cNvSpPr>
                  <a:spLocks noChangeArrowheads="1"/>
                </p:cNvSpPr>
                <p:nvPr/>
              </p:nvSpPr>
              <p:spPr bwMode="auto">
                <a:xfrm>
                  <a:off x="4114" y="3482"/>
                  <a:ext cx="19" cy="20"/>
                </a:xfrm>
                <a:prstGeom prst="ellipse">
                  <a:avLst/>
                </a:prstGeom>
                <a:solidFill>
                  <a:srgbClr val="C0504D"/>
                </a:solidFill>
                <a:ln w="12700">
                  <a:solidFill>
                    <a:srgbClr val="C0504D"/>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600" b="0" i="0" u="none" strike="noStrike" kern="0" cap="none" spc="0" normalizeH="0" baseline="0" noProof="0">
                    <a:ln>
                      <a:noFill/>
                    </a:ln>
                    <a:solidFill>
                      <a:sysClr val="windowText" lastClr="000000"/>
                    </a:solidFill>
                    <a:effectLst/>
                    <a:uLnTx/>
                    <a:uFillTx/>
                  </a:endParaRPr>
                </a:p>
              </p:txBody>
            </p:sp>
            <p:sp>
              <p:nvSpPr>
                <p:cNvPr id="369" name="Oval 48"/>
                <p:cNvSpPr>
                  <a:spLocks noChangeArrowheads="1"/>
                </p:cNvSpPr>
                <p:nvPr/>
              </p:nvSpPr>
              <p:spPr bwMode="auto">
                <a:xfrm>
                  <a:off x="4230" y="3514"/>
                  <a:ext cx="19" cy="20"/>
                </a:xfrm>
                <a:prstGeom prst="ellipse">
                  <a:avLst/>
                </a:prstGeom>
                <a:solidFill>
                  <a:srgbClr val="C0504D"/>
                </a:solidFill>
                <a:ln w="12700">
                  <a:solidFill>
                    <a:srgbClr val="C0504D"/>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600" b="0" i="0" u="none" strike="noStrike" kern="0" cap="none" spc="0" normalizeH="0" baseline="0" noProof="0">
                    <a:ln>
                      <a:noFill/>
                    </a:ln>
                    <a:solidFill>
                      <a:sysClr val="windowText" lastClr="000000"/>
                    </a:solidFill>
                    <a:effectLst/>
                    <a:uLnTx/>
                    <a:uFillTx/>
                  </a:endParaRPr>
                </a:p>
              </p:txBody>
            </p:sp>
            <p:sp>
              <p:nvSpPr>
                <p:cNvPr id="370" name="Oval 49"/>
                <p:cNvSpPr>
                  <a:spLocks noChangeArrowheads="1"/>
                </p:cNvSpPr>
                <p:nvPr/>
              </p:nvSpPr>
              <p:spPr bwMode="auto">
                <a:xfrm>
                  <a:off x="4349" y="3514"/>
                  <a:ext cx="18" cy="20"/>
                </a:xfrm>
                <a:prstGeom prst="ellipse">
                  <a:avLst/>
                </a:prstGeom>
                <a:solidFill>
                  <a:srgbClr val="C0504D"/>
                </a:solidFill>
                <a:ln w="12700">
                  <a:solidFill>
                    <a:srgbClr val="C0504D"/>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600" b="0" i="0" u="none" strike="noStrike" kern="0" cap="none" spc="0" normalizeH="0" baseline="0" noProof="0">
                    <a:ln>
                      <a:noFill/>
                    </a:ln>
                    <a:solidFill>
                      <a:sysClr val="windowText" lastClr="000000"/>
                    </a:solidFill>
                    <a:effectLst/>
                    <a:uLnTx/>
                    <a:uFillTx/>
                  </a:endParaRPr>
                </a:p>
              </p:txBody>
            </p:sp>
            <p:sp>
              <p:nvSpPr>
                <p:cNvPr id="371" name="Oval 50"/>
                <p:cNvSpPr>
                  <a:spLocks noChangeArrowheads="1"/>
                </p:cNvSpPr>
                <p:nvPr/>
              </p:nvSpPr>
              <p:spPr bwMode="auto">
                <a:xfrm>
                  <a:off x="4649" y="3514"/>
                  <a:ext cx="19" cy="20"/>
                </a:xfrm>
                <a:prstGeom prst="ellipse">
                  <a:avLst/>
                </a:prstGeom>
                <a:solidFill>
                  <a:srgbClr val="C0504D"/>
                </a:solidFill>
                <a:ln w="12700">
                  <a:solidFill>
                    <a:srgbClr val="C0504D"/>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600" b="0" i="0" u="none" strike="noStrike" kern="0" cap="none" spc="0" normalizeH="0" baseline="0" noProof="0">
                    <a:ln>
                      <a:noFill/>
                    </a:ln>
                    <a:solidFill>
                      <a:sysClr val="windowText" lastClr="000000"/>
                    </a:solidFill>
                    <a:effectLst/>
                    <a:uLnTx/>
                    <a:uFillTx/>
                  </a:endParaRPr>
                </a:p>
              </p:txBody>
            </p:sp>
            <p:sp>
              <p:nvSpPr>
                <p:cNvPr id="372" name="Oval 51"/>
                <p:cNvSpPr>
                  <a:spLocks noChangeArrowheads="1"/>
                </p:cNvSpPr>
                <p:nvPr/>
              </p:nvSpPr>
              <p:spPr bwMode="auto">
                <a:xfrm>
                  <a:off x="4796" y="3495"/>
                  <a:ext cx="20" cy="19"/>
                </a:xfrm>
                <a:prstGeom prst="ellipse">
                  <a:avLst/>
                </a:prstGeom>
                <a:solidFill>
                  <a:srgbClr val="C0504D"/>
                </a:solidFill>
                <a:ln w="12700">
                  <a:solidFill>
                    <a:srgbClr val="C0504D"/>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600" b="0" i="0" u="none" strike="noStrike" kern="0" cap="none" spc="0" normalizeH="0" baseline="0" noProof="0">
                    <a:ln>
                      <a:noFill/>
                    </a:ln>
                    <a:solidFill>
                      <a:sysClr val="windowText" lastClr="000000"/>
                    </a:solidFill>
                    <a:effectLst/>
                    <a:uLnTx/>
                    <a:uFillTx/>
                  </a:endParaRPr>
                </a:p>
              </p:txBody>
            </p:sp>
            <p:sp>
              <p:nvSpPr>
                <p:cNvPr id="373" name="Oval 52"/>
                <p:cNvSpPr>
                  <a:spLocks noChangeArrowheads="1"/>
                </p:cNvSpPr>
                <p:nvPr/>
              </p:nvSpPr>
              <p:spPr bwMode="auto">
                <a:xfrm>
                  <a:off x="625" y="2579"/>
                  <a:ext cx="118" cy="35"/>
                </a:xfrm>
                <a:prstGeom prst="ellipse">
                  <a:avLst/>
                </a:prstGeom>
                <a:solidFill>
                  <a:srgbClr val="FFCC66"/>
                </a:solidFill>
                <a:ln w="12700">
                  <a:solidFill>
                    <a:srgbClr val="996633"/>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600" b="0" i="0" u="none" strike="noStrike" kern="0" cap="none" spc="0" normalizeH="0" baseline="0" noProof="0">
                    <a:ln>
                      <a:noFill/>
                    </a:ln>
                    <a:solidFill>
                      <a:sysClr val="windowText" lastClr="000000"/>
                    </a:solidFill>
                    <a:effectLst/>
                    <a:uLnTx/>
                    <a:uFillTx/>
                  </a:endParaRPr>
                </a:p>
              </p:txBody>
            </p:sp>
            <p:sp>
              <p:nvSpPr>
                <p:cNvPr id="374" name="Oval 53"/>
                <p:cNvSpPr>
                  <a:spLocks noChangeArrowheads="1"/>
                </p:cNvSpPr>
                <p:nvPr/>
              </p:nvSpPr>
              <p:spPr bwMode="auto">
                <a:xfrm>
                  <a:off x="1360" y="2458"/>
                  <a:ext cx="118" cy="34"/>
                </a:xfrm>
                <a:prstGeom prst="ellipse">
                  <a:avLst/>
                </a:prstGeom>
                <a:solidFill>
                  <a:srgbClr val="FFCC66"/>
                </a:solidFill>
                <a:ln w="12700">
                  <a:solidFill>
                    <a:srgbClr val="996633"/>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600" b="0" i="0" u="none" strike="noStrike" kern="0" cap="none" spc="0" normalizeH="0" baseline="0" noProof="0">
                    <a:ln>
                      <a:noFill/>
                    </a:ln>
                    <a:solidFill>
                      <a:sysClr val="windowText" lastClr="000000"/>
                    </a:solidFill>
                    <a:effectLst/>
                    <a:uLnTx/>
                    <a:uFillTx/>
                  </a:endParaRPr>
                </a:p>
              </p:txBody>
            </p:sp>
            <p:sp>
              <p:nvSpPr>
                <p:cNvPr id="375" name="Oval 54"/>
                <p:cNvSpPr>
                  <a:spLocks noChangeArrowheads="1"/>
                </p:cNvSpPr>
                <p:nvPr/>
              </p:nvSpPr>
              <p:spPr bwMode="auto">
                <a:xfrm>
                  <a:off x="974" y="2517"/>
                  <a:ext cx="120" cy="34"/>
                </a:xfrm>
                <a:prstGeom prst="ellipse">
                  <a:avLst/>
                </a:prstGeom>
                <a:solidFill>
                  <a:srgbClr val="FFCC66"/>
                </a:solidFill>
                <a:ln w="12700">
                  <a:solidFill>
                    <a:srgbClr val="996633"/>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600" b="0" i="0" u="none" strike="noStrike" kern="0" cap="none" spc="0" normalizeH="0" baseline="0" noProof="0">
                    <a:ln>
                      <a:noFill/>
                    </a:ln>
                    <a:solidFill>
                      <a:sysClr val="windowText" lastClr="000000"/>
                    </a:solidFill>
                    <a:effectLst/>
                    <a:uLnTx/>
                    <a:uFillTx/>
                  </a:endParaRPr>
                </a:p>
              </p:txBody>
            </p:sp>
            <p:sp>
              <p:nvSpPr>
                <p:cNvPr id="376" name="Oval 55"/>
                <p:cNvSpPr>
                  <a:spLocks noChangeArrowheads="1"/>
                </p:cNvSpPr>
                <p:nvPr/>
              </p:nvSpPr>
              <p:spPr bwMode="auto">
                <a:xfrm>
                  <a:off x="1737" y="2415"/>
                  <a:ext cx="120" cy="35"/>
                </a:xfrm>
                <a:prstGeom prst="ellipse">
                  <a:avLst/>
                </a:prstGeom>
                <a:solidFill>
                  <a:srgbClr val="FFCC66"/>
                </a:solidFill>
                <a:ln w="12700">
                  <a:solidFill>
                    <a:srgbClr val="996633"/>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600" b="0" i="0" u="none" strike="noStrike" kern="0" cap="none" spc="0" normalizeH="0" baseline="0" noProof="0">
                    <a:ln>
                      <a:noFill/>
                    </a:ln>
                    <a:solidFill>
                      <a:sysClr val="windowText" lastClr="000000"/>
                    </a:solidFill>
                    <a:effectLst/>
                    <a:uLnTx/>
                    <a:uFillTx/>
                  </a:endParaRPr>
                </a:p>
              </p:txBody>
            </p:sp>
            <p:sp>
              <p:nvSpPr>
                <p:cNvPr id="377" name="Oval 56"/>
                <p:cNvSpPr>
                  <a:spLocks noChangeArrowheads="1"/>
                </p:cNvSpPr>
                <p:nvPr/>
              </p:nvSpPr>
              <p:spPr bwMode="auto">
                <a:xfrm>
                  <a:off x="2110" y="2378"/>
                  <a:ext cx="119" cy="35"/>
                </a:xfrm>
                <a:prstGeom prst="ellipse">
                  <a:avLst/>
                </a:prstGeom>
                <a:solidFill>
                  <a:srgbClr val="FFCC66"/>
                </a:solidFill>
                <a:ln w="12700">
                  <a:solidFill>
                    <a:srgbClr val="996633"/>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600" b="0" i="0" u="none" strike="noStrike" kern="0" cap="none" spc="0" normalizeH="0" baseline="0" noProof="0">
                    <a:ln>
                      <a:noFill/>
                    </a:ln>
                    <a:solidFill>
                      <a:sysClr val="windowText" lastClr="000000"/>
                    </a:solidFill>
                    <a:effectLst/>
                    <a:uLnTx/>
                    <a:uFillTx/>
                  </a:endParaRPr>
                </a:p>
              </p:txBody>
            </p:sp>
            <p:sp>
              <p:nvSpPr>
                <p:cNvPr id="378" name="Oval 57"/>
                <p:cNvSpPr>
                  <a:spLocks noChangeArrowheads="1"/>
                </p:cNvSpPr>
                <p:nvPr/>
              </p:nvSpPr>
              <p:spPr bwMode="auto">
                <a:xfrm>
                  <a:off x="3345" y="2346"/>
                  <a:ext cx="119" cy="36"/>
                </a:xfrm>
                <a:prstGeom prst="ellipse">
                  <a:avLst/>
                </a:prstGeom>
                <a:solidFill>
                  <a:srgbClr val="FFCC66"/>
                </a:solidFill>
                <a:ln w="12700">
                  <a:solidFill>
                    <a:srgbClr val="996633"/>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600" b="0" i="0" u="none" strike="noStrike" kern="0" cap="none" spc="0" normalizeH="0" baseline="0" noProof="0">
                    <a:ln>
                      <a:noFill/>
                    </a:ln>
                    <a:solidFill>
                      <a:sysClr val="windowText" lastClr="000000"/>
                    </a:solidFill>
                    <a:effectLst/>
                    <a:uLnTx/>
                    <a:uFillTx/>
                  </a:endParaRPr>
                </a:p>
              </p:txBody>
            </p:sp>
            <p:sp>
              <p:nvSpPr>
                <p:cNvPr id="379" name="Oval 58"/>
                <p:cNvSpPr>
                  <a:spLocks noChangeArrowheads="1"/>
                </p:cNvSpPr>
                <p:nvPr/>
              </p:nvSpPr>
              <p:spPr bwMode="auto">
                <a:xfrm rot="-2220000">
                  <a:off x="4092" y="2438"/>
                  <a:ext cx="119" cy="35"/>
                </a:xfrm>
                <a:prstGeom prst="ellipse">
                  <a:avLst/>
                </a:prstGeom>
                <a:solidFill>
                  <a:srgbClr val="FFCC66"/>
                </a:solidFill>
                <a:ln w="12700">
                  <a:solidFill>
                    <a:srgbClr val="996633"/>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600" b="0" i="0" u="none" strike="noStrike" kern="0" cap="none" spc="0" normalizeH="0" baseline="0" noProof="0">
                    <a:ln>
                      <a:noFill/>
                    </a:ln>
                    <a:solidFill>
                      <a:sysClr val="windowText" lastClr="000000"/>
                    </a:solidFill>
                    <a:effectLst/>
                    <a:uLnTx/>
                    <a:uFillTx/>
                  </a:endParaRPr>
                </a:p>
              </p:txBody>
            </p:sp>
            <p:sp>
              <p:nvSpPr>
                <p:cNvPr id="380" name="Oval 59"/>
                <p:cNvSpPr>
                  <a:spLocks noChangeArrowheads="1"/>
                </p:cNvSpPr>
                <p:nvPr/>
              </p:nvSpPr>
              <p:spPr bwMode="auto">
                <a:xfrm>
                  <a:off x="3699" y="2429"/>
                  <a:ext cx="119" cy="35"/>
                </a:xfrm>
                <a:prstGeom prst="ellipse">
                  <a:avLst/>
                </a:prstGeom>
                <a:solidFill>
                  <a:srgbClr val="FFCC66"/>
                </a:solidFill>
                <a:ln w="12700">
                  <a:solidFill>
                    <a:srgbClr val="996633"/>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600" b="0" i="0" u="none" strike="noStrike" kern="0" cap="none" spc="0" normalizeH="0" baseline="0" noProof="0">
                    <a:ln>
                      <a:noFill/>
                    </a:ln>
                    <a:solidFill>
                      <a:sysClr val="windowText" lastClr="000000"/>
                    </a:solidFill>
                    <a:effectLst/>
                    <a:uLnTx/>
                    <a:uFillTx/>
                  </a:endParaRPr>
                </a:p>
              </p:txBody>
            </p:sp>
            <p:sp>
              <p:nvSpPr>
                <p:cNvPr id="381" name="Oval 60"/>
                <p:cNvSpPr>
                  <a:spLocks noChangeArrowheads="1"/>
                </p:cNvSpPr>
                <p:nvPr/>
              </p:nvSpPr>
              <p:spPr bwMode="auto">
                <a:xfrm>
                  <a:off x="4510" y="2529"/>
                  <a:ext cx="118" cy="35"/>
                </a:xfrm>
                <a:prstGeom prst="ellipse">
                  <a:avLst/>
                </a:prstGeom>
                <a:solidFill>
                  <a:srgbClr val="FFCC66"/>
                </a:solidFill>
                <a:ln w="12700">
                  <a:solidFill>
                    <a:srgbClr val="996633"/>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600" b="0" i="0" u="none" strike="noStrike" kern="0" cap="none" spc="0" normalizeH="0" baseline="0" noProof="0">
                    <a:ln>
                      <a:noFill/>
                    </a:ln>
                    <a:solidFill>
                      <a:sysClr val="windowText" lastClr="000000"/>
                    </a:solidFill>
                    <a:effectLst/>
                    <a:uLnTx/>
                    <a:uFillTx/>
                  </a:endParaRPr>
                </a:p>
              </p:txBody>
            </p:sp>
            <p:sp>
              <p:nvSpPr>
                <p:cNvPr id="382" name="Oval 61"/>
                <p:cNvSpPr>
                  <a:spLocks noChangeArrowheads="1"/>
                </p:cNvSpPr>
                <p:nvPr/>
              </p:nvSpPr>
              <p:spPr bwMode="auto">
                <a:xfrm>
                  <a:off x="4951" y="2576"/>
                  <a:ext cx="118" cy="35"/>
                </a:xfrm>
                <a:prstGeom prst="ellipse">
                  <a:avLst/>
                </a:prstGeom>
                <a:solidFill>
                  <a:srgbClr val="FFCC66"/>
                </a:solidFill>
                <a:ln w="12700">
                  <a:solidFill>
                    <a:srgbClr val="996633"/>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600" b="0" i="0" u="none" strike="noStrike" kern="0" cap="none" spc="0" normalizeH="0" baseline="0" noProof="0">
                    <a:ln>
                      <a:noFill/>
                    </a:ln>
                    <a:solidFill>
                      <a:sysClr val="windowText" lastClr="000000"/>
                    </a:solidFill>
                    <a:effectLst/>
                    <a:uLnTx/>
                    <a:uFillTx/>
                  </a:endParaRPr>
                </a:p>
              </p:txBody>
            </p:sp>
            <p:sp>
              <p:nvSpPr>
                <p:cNvPr id="383" name="Oval 62"/>
                <p:cNvSpPr>
                  <a:spLocks noChangeArrowheads="1"/>
                </p:cNvSpPr>
                <p:nvPr/>
              </p:nvSpPr>
              <p:spPr bwMode="auto">
                <a:xfrm>
                  <a:off x="3343" y="2284"/>
                  <a:ext cx="14" cy="10"/>
                </a:xfrm>
                <a:prstGeom prst="ellipse">
                  <a:avLst/>
                </a:prstGeom>
                <a:solidFill>
                  <a:srgbClr val="996633"/>
                </a:solidFill>
                <a:ln w="12700">
                  <a:solidFill>
                    <a:srgbClr val="996633"/>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600" b="0" i="0" u="none" strike="noStrike" kern="0" cap="none" spc="0" normalizeH="0" baseline="0" noProof="0">
                    <a:ln>
                      <a:noFill/>
                    </a:ln>
                    <a:solidFill>
                      <a:sysClr val="windowText" lastClr="000000"/>
                    </a:solidFill>
                    <a:effectLst/>
                    <a:uLnTx/>
                    <a:uFillTx/>
                  </a:endParaRPr>
                </a:p>
              </p:txBody>
            </p:sp>
            <p:sp>
              <p:nvSpPr>
                <p:cNvPr id="384" name="Oval 63"/>
                <p:cNvSpPr>
                  <a:spLocks noChangeArrowheads="1"/>
                </p:cNvSpPr>
                <p:nvPr/>
              </p:nvSpPr>
              <p:spPr bwMode="auto">
                <a:xfrm>
                  <a:off x="3454" y="2390"/>
                  <a:ext cx="14" cy="8"/>
                </a:xfrm>
                <a:prstGeom prst="ellipse">
                  <a:avLst/>
                </a:prstGeom>
                <a:solidFill>
                  <a:srgbClr val="996633"/>
                </a:solidFill>
                <a:ln w="12700">
                  <a:solidFill>
                    <a:srgbClr val="996633"/>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600" b="0" i="0" u="none" strike="noStrike" kern="0" cap="none" spc="0" normalizeH="0" baseline="0" noProof="0">
                    <a:ln>
                      <a:noFill/>
                    </a:ln>
                    <a:solidFill>
                      <a:sysClr val="windowText" lastClr="000000"/>
                    </a:solidFill>
                    <a:effectLst/>
                    <a:uLnTx/>
                    <a:uFillTx/>
                  </a:endParaRPr>
                </a:p>
              </p:txBody>
            </p:sp>
            <p:sp>
              <p:nvSpPr>
                <p:cNvPr id="385" name="Oval 64"/>
                <p:cNvSpPr>
                  <a:spLocks noChangeArrowheads="1"/>
                </p:cNvSpPr>
                <p:nvPr/>
              </p:nvSpPr>
              <p:spPr bwMode="auto">
                <a:xfrm>
                  <a:off x="3520" y="2295"/>
                  <a:ext cx="14" cy="9"/>
                </a:xfrm>
                <a:prstGeom prst="ellipse">
                  <a:avLst/>
                </a:prstGeom>
                <a:solidFill>
                  <a:srgbClr val="996633"/>
                </a:solidFill>
                <a:ln w="12700">
                  <a:solidFill>
                    <a:srgbClr val="996633"/>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600" b="0" i="0" u="none" strike="noStrike" kern="0" cap="none" spc="0" normalizeH="0" baseline="0" noProof="0">
                    <a:ln>
                      <a:noFill/>
                    </a:ln>
                    <a:solidFill>
                      <a:sysClr val="windowText" lastClr="000000"/>
                    </a:solidFill>
                    <a:effectLst/>
                    <a:uLnTx/>
                    <a:uFillTx/>
                  </a:endParaRPr>
                </a:p>
              </p:txBody>
            </p:sp>
            <p:sp>
              <p:nvSpPr>
                <p:cNvPr id="386" name="Oval 65"/>
                <p:cNvSpPr>
                  <a:spLocks noChangeArrowheads="1"/>
                </p:cNvSpPr>
                <p:nvPr/>
              </p:nvSpPr>
              <p:spPr bwMode="auto">
                <a:xfrm>
                  <a:off x="3612" y="2330"/>
                  <a:ext cx="14" cy="10"/>
                </a:xfrm>
                <a:prstGeom prst="ellipse">
                  <a:avLst/>
                </a:prstGeom>
                <a:solidFill>
                  <a:srgbClr val="996633"/>
                </a:solidFill>
                <a:ln w="12700">
                  <a:solidFill>
                    <a:srgbClr val="996633"/>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600" b="0" i="0" u="none" strike="noStrike" kern="0" cap="none" spc="0" normalizeH="0" baseline="0" noProof="0">
                    <a:ln>
                      <a:noFill/>
                    </a:ln>
                    <a:solidFill>
                      <a:sysClr val="windowText" lastClr="000000"/>
                    </a:solidFill>
                    <a:effectLst/>
                    <a:uLnTx/>
                    <a:uFillTx/>
                  </a:endParaRPr>
                </a:p>
              </p:txBody>
            </p:sp>
            <p:sp>
              <p:nvSpPr>
                <p:cNvPr id="387" name="Oval 66"/>
                <p:cNvSpPr>
                  <a:spLocks noChangeArrowheads="1"/>
                </p:cNvSpPr>
                <p:nvPr/>
              </p:nvSpPr>
              <p:spPr bwMode="auto">
                <a:xfrm>
                  <a:off x="3927" y="2382"/>
                  <a:ext cx="13" cy="10"/>
                </a:xfrm>
                <a:prstGeom prst="ellipse">
                  <a:avLst/>
                </a:prstGeom>
                <a:solidFill>
                  <a:srgbClr val="996633"/>
                </a:solidFill>
                <a:ln w="12700">
                  <a:solidFill>
                    <a:srgbClr val="996633"/>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600" b="0" i="0" u="none" strike="noStrike" kern="0" cap="none" spc="0" normalizeH="0" baseline="0" noProof="0">
                    <a:ln>
                      <a:noFill/>
                    </a:ln>
                    <a:solidFill>
                      <a:sysClr val="windowText" lastClr="000000"/>
                    </a:solidFill>
                    <a:effectLst/>
                    <a:uLnTx/>
                    <a:uFillTx/>
                  </a:endParaRPr>
                </a:p>
              </p:txBody>
            </p:sp>
            <p:sp>
              <p:nvSpPr>
                <p:cNvPr id="388" name="Oval 67"/>
                <p:cNvSpPr>
                  <a:spLocks noChangeArrowheads="1"/>
                </p:cNvSpPr>
                <p:nvPr/>
              </p:nvSpPr>
              <p:spPr bwMode="auto">
                <a:xfrm>
                  <a:off x="3746" y="2284"/>
                  <a:ext cx="12" cy="10"/>
                </a:xfrm>
                <a:prstGeom prst="ellipse">
                  <a:avLst/>
                </a:prstGeom>
                <a:solidFill>
                  <a:srgbClr val="996633"/>
                </a:solidFill>
                <a:ln w="12700">
                  <a:solidFill>
                    <a:srgbClr val="996633"/>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600" b="0" i="0" u="none" strike="noStrike" kern="0" cap="none" spc="0" normalizeH="0" baseline="0" noProof="0">
                    <a:ln>
                      <a:noFill/>
                    </a:ln>
                    <a:solidFill>
                      <a:sysClr val="windowText" lastClr="000000"/>
                    </a:solidFill>
                    <a:effectLst/>
                    <a:uLnTx/>
                    <a:uFillTx/>
                  </a:endParaRPr>
                </a:p>
              </p:txBody>
            </p:sp>
            <p:sp>
              <p:nvSpPr>
                <p:cNvPr id="389" name="Oval 68"/>
                <p:cNvSpPr>
                  <a:spLocks noChangeArrowheads="1"/>
                </p:cNvSpPr>
                <p:nvPr/>
              </p:nvSpPr>
              <p:spPr bwMode="auto">
                <a:xfrm>
                  <a:off x="3266" y="2322"/>
                  <a:ext cx="15" cy="9"/>
                </a:xfrm>
                <a:prstGeom prst="ellipse">
                  <a:avLst/>
                </a:prstGeom>
                <a:solidFill>
                  <a:srgbClr val="996633"/>
                </a:solidFill>
                <a:ln w="12700">
                  <a:solidFill>
                    <a:srgbClr val="996633"/>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600" b="0" i="0" u="none" strike="noStrike" kern="0" cap="none" spc="0" normalizeH="0" baseline="0" noProof="0">
                    <a:ln>
                      <a:noFill/>
                    </a:ln>
                    <a:solidFill>
                      <a:sysClr val="windowText" lastClr="000000"/>
                    </a:solidFill>
                    <a:effectLst/>
                    <a:uLnTx/>
                    <a:uFillTx/>
                  </a:endParaRPr>
                </a:p>
              </p:txBody>
            </p:sp>
            <p:sp>
              <p:nvSpPr>
                <p:cNvPr id="390" name="Oval 69"/>
                <p:cNvSpPr>
                  <a:spLocks noChangeArrowheads="1"/>
                </p:cNvSpPr>
                <p:nvPr/>
              </p:nvSpPr>
              <p:spPr bwMode="auto">
                <a:xfrm>
                  <a:off x="3866" y="2312"/>
                  <a:ext cx="14" cy="10"/>
                </a:xfrm>
                <a:prstGeom prst="ellipse">
                  <a:avLst/>
                </a:prstGeom>
                <a:solidFill>
                  <a:srgbClr val="996633"/>
                </a:solidFill>
                <a:ln w="12700">
                  <a:solidFill>
                    <a:srgbClr val="996633"/>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600" b="0" i="0" u="none" strike="noStrike" kern="0" cap="none" spc="0" normalizeH="0" baseline="0" noProof="0">
                    <a:ln>
                      <a:noFill/>
                    </a:ln>
                    <a:solidFill>
                      <a:sysClr val="windowText" lastClr="000000"/>
                    </a:solidFill>
                    <a:effectLst/>
                    <a:uLnTx/>
                    <a:uFillTx/>
                  </a:endParaRPr>
                </a:p>
              </p:txBody>
            </p:sp>
            <p:sp>
              <p:nvSpPr>
                <p:cNvPr id="391" name="Oval 70"/>
                <p:cNvSpPr>
                  <a:spLocks noChangeArrowheads="1"/>
                </p:cNvSpPr>
                <p:nvPr/>
              </p:nvSpPr>
              <p:spPr bwMode="auto">
                <a:xfrm>
                  <a:off x="4009" y="2463"/>
                  <a:ext cx="13" cy="10"/>
                </a:xfrm>
                <a:prstGeom prst="ellipse">
                  <a:avLst/>
                </a:prstGeom>
                <a:solidFill>
                  <a:srgbClr val="996633"/>
                </a:solidFill>
                <a:ln w="12700">
                  <a:solidFill>
                    <a:srgbClr val="996633"/>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600" b="0" i="0" u="none" strike="noStrike" kern="0" cap="none" spc="0" normalizeH="0" baseline="0" noProof="0">
                    <a:ln>
                      <a:noFill/>
                    </a:ln>
                    <a:solidFill>
                      <a:sysClr val="windowText" lastClr="000000"/>
                    </a:solidFill>
                    <a:effectLst/>
                    <a:uLnTx/>
                    <a:uFillTx/>
                  </a:endParaRPr>
                </a:p>
              </p:txBody>
            </p:sp>
            <p:sp>
              <p:nvSpPr>
                <p:cNvPr id="392" name="Oval 71"/>
                <p:cNvSpPr>
                  <a:spLocks noChangeArrowheads="1"/>
                </p:cNvSpPr>
                <p:nvPr/>
              </p:nvSpPr>
              <p:spPr bwMode="auto">
                <a:xfrm>
                  <a:off x="4074" y="2370"/>
                  <a:ext cx="15" cy="8"/>
                </a:xfrm>
                <a:prstGeom prst="ellipse">
                  <a:avLst/>
                </a:prstGeom>
                <a:solidFill>
                  <a:srgbClr val="996633"/>
                </a:solidFill>
                <a:ln w="12700">
                  <a:solidFill>
                    <a:srgbClr val="996633"/>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600" b="0" i="0" u="none" strike="noStrike" kern="0" cap="none" spc="0" normalizeH="0" baseline="0" noProof="0">
                    <a:ln>
                      <a:noFill/>
                    </a:ln>
                    <a:solidFill>
                      <a:sysClr val="windowText" lastClr="000000"/>
                    </a:solidFill>
                    <a:effectLst/>
                    <a:uLnTx/>
                    <a:uFillTx/>
                  </a:endParaRPr>
                </a:p>
              </p:txBody>
            </p:sp>
            <p:sp>
              <p:nvSpPr>
                <p:cNvPr id="393" name="Oval 72"/>
                <p:cNvSpPr>
                  <a:spLocks noChangeArrowheads="1"/>
                </p:cNvSpPr>
                <p:nvPr/>
              </p:nvSpPr>
              <p:spPr bwMode="auto">
                <a:xfrm>
                  <a:off x="4249" y="2409"/>
                  <a:ext cx="13" cy="9"/>
                </a:xfrm>
                <a:prstGeom prst="ellipse">
                  <a:avLst/>
                </a:prstGeom>
                <a:solidFill>
                  <a:srgbClr val="996633"/>
                </a:solidFill>
                <a:ln w="12700">
                  <a:solidFill>
                    <a:srgbClr val="996633"/>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600" b="0" i="0" u="none" strike="noStrike" kern="0" cap="none" spc="0" normalizeH="0" baseline="0" noProof="0">
                    <a:ln>
                      <a:noFill/>
                    </a:ln>
                    <a:solidFill>
                      <a:sysClr val="windowText" lastClr="000000"/>
                    </a:solidFill>
                    <a:effectLst/>
                    <a:uLnTx/>
                    <a:uFillTx/>
                  </a:endParaRPr>
                </a:p>
              </p:txBody>
            </p:sp>
            <p:sp>
              <p:nvSpPr>
                <p:cNvPr id="394" name="Oval 73"/>
                <p:cNvSpPr>
                  <a:spLocks noChangeArrowheads="1"/>
                </p:cNvSpPr>
                <p:nvPr/>
              </p:nvSpPr>
              <p:spPr bwMode="auto">
                <a:xfrm>
                  <a:off x="4361" y="2402"/>
                  <a:ext cx="16" cy="10"/>
                </a:xfrm>
                <a:prstGeom prst="ellipse">
                  <a:avLst/>
                </a:prstGeom>
                <a:solidFill>
                  <a:srgbClr val="996633"/>
                </a:solidFill>
                <a:ln w="12700">
                  <a:solidFill>
                    <a:srgbClr val="996633"/>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600" b="0" i="0" u="none" strike="noStrike" kern="0" cap="none" spc="0" normalizeH="0" baseline="0" noProof="0">
                    <a:ln>
                      <a:noFill/>
                    </a:ln>
                    <a:solidFill>
                      <a:sysClr val="windowText" lastClr="000000"/>
                    </a:solidFill>
                    <a:effectLst/>
                    <a:uLnTx/>
                    <a:uFillTx/>
                  </a:endParaRPr>
                </a:p>
              </p:txBody>
            </p:sp>
            <p:sp>
              <p:nvSpPr>
                <p:cNvPr id="395" name="Oval 74"/>
                <p:cNvSpPr>
                  <a:spLocks noChangeArrowheads="1"/>
                </p:cNvSpPr>
                <p:nvPr/>
              </p:nvSpPr>
              <p:spPr bwMode="auto">
                <a:xfrm>
                  <a:off x="4321" y="2473"/>
                  <a:ext cx="15" cy="10"/>
                </a:xfrm>
                <a:prstGeom prst="ellipse">
                  <a:avLst/>
                </a:prstGeom>
                <a:solidFill>
                  <a:srgbClr val="996633"/>
                </a:solidFill>
                <a:ln w="12700">
                  <a:solidFill>
                    <a:srgbClr val="996633"/>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600" b="0" i="0" u="none" strike="noStrike" kern="0" cap="none" spc="0" normalizeH="0" baseline="0" noProof="0">
                    <a:ln>
                      <a:noFill/>
                    </a:ln>
                    <a:solidFill>
                      <a:sysClr val="windowText" lastClr="000000"/>
                    </a:solidFill>
                    <a:effectLst/>
                    <a:uLnTx/>
                    <a:uFillTx/>
                  </a:endParaRPr>
                </a:p>
              </p:txBody>
            </p:sp>
            <p:sp>
              <p:nvSpPr>
                <p:cNvPr id="396" name="Oval 75"/>
                <p:cNvSpPr>
                  <a:spLocks noChangeArrowheads="1"/>
                </p:cNvSpPr>
                <p:nvPr/>
              </p:nvSpPr>
              <p:spPr bwMode="auto">
                <a:xfrm>
                  <a:off x="4447" y="2458"/>
                  <a:ext cx="15" cy="9"/>
                </a:xfrm>
                <a:prstGeom prst="ellipse">
                  <a:avLst/>
                </a:prstGeom>
                <a:solidFill>
                  <a:srgbClr val="996633"/>
                </a:solidFill>
                <a:ln w="12700">
                  <a:solidFill>
                    <a:srgbClr val="996633"/>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600" b="0" i="0" u="none" strike="noStrike" kern="0" cap="none" spc="0" normalizeH="0" baseline="0" noProof="0">
                    <a:ln>
                      <a:noFill/>
                    </a:ln>
                    <a:solidFill>
                      <a:sysClr val="windowText" lastClr="000000"/>
                    </a:solidFill>
                    <a:effectLst/>
                    <a:uLnTx/>
                    <a:uFillTx/>
                  </a:endParaRPr>
                </a:p>
              </p:txBody>
            </p:sp>
            <p:sp>
              <p:nvSpPr>
                <p:cNvPr id="397" name="Oval 76"/>
                <p:cNvSpPr>
                  <a:spLocks noChangeArrowheads="1"/>
                </p:cNvSpPr>
                <p:nvPr/>
              </p:nvSpPr>
              <p:spPr bwMode="auto">
                <a:xfrm>
                  <a:off x="4574" y="2475"/>
                  <a:ext cx="15" cy="10"/>
                </a:xfrm>
                <a:prstGeom prst="ellipse">
                  <a:avLst/>
                </a:prstGeom>
                <a:solidFill>
                  <a:srgbClr val="996633"/>
                </a:solidFill>
                <a:ln w="12700">
                  <a:solidFill>
                    <a:srgbClr val="996633"/>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600" b="0" i="0" u="none" strike="noStrike" kern="0" cap="none" spc="0" normalizeH="0" baseline="0" noProof="0">
                    <a:ln>
                      <a:noFill/>
                    </a:ln>
                    <a:solidFill>
                      <a:sysClr val="windowText" lastClr="000000"/>
                    </a:solidFill>
                    <a:effectLst/>
                    <a:uLnTx/>
                    <a:uFillTx/>
                  </a:endParaRPr>
                </a:p>
              </p:txBody>
            </p:sp>
            <p:sp>
              <p:nvSpPr>
                <p:cNvPr id="398" name="Oval 77"/>
                <p:cNvSpPr>
                  <a:spLocks noChangeArrowheads="1"/>
                </p:cNvSpPr>
                <p:nvPr/>
              </p:nvSpPr>
              <p:spPr bwMode="auto">
                <a:xfrm>
                  <a:off x="4860" y="2485"/>
                  <a:ext cx="14" cy="10"/>
                </a:xfrm>
                <a:prstGeom prst="ellipse">
                  <a:avLst/>
                </a:prstGeom>
                <a:solidFill>
                  <a:srgbClr val="996633"/>
                </a:solidFill>
                <a:ln w="12700">
                  <a:solidFill>
                    <a:srgbClr val="996633"/>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600" b="0" i="0" u="none" strike="noStrike" kern="0" cap="none" spc="0" normalizeH="0" baseline="0" noProof="0">
                    <a:ln>
                      <a:noFill/>
                    </a:ln>
                    <a:solidFill>
                      <a:sysClr val="windowText" lastClr="000000"/>
                    </a:solidFill>
                    <a:effectLst/>
                    <a:uLnTx/>
                    <a:uFillTx/>
                  </a:endParaRPr>
                </a:p>
              </p:txBody>
            </p:sp>
            <p:sp>
              <p:nvSpPr>
                <p:cNvPr id="399" name="Oval 78"/>
                <p:cNvSpPr>
                  <a:spLocks noChangeArrowheads="1"/>
                </p:cNvSpPr>
                <p:nvPr/>
              </p:nvSpPr>
              <p:spPr bwMode="auto">
                <a:xfrm>
                  <a:off x="4811" y="2543"/>
                  <a:ext cx="15" cy="8"/>
                </a:xfrm>
                <a:prstGeom prst="ellipse">
                  <a:avLst/>
                </a:prstGeom>
                <a:solidFill>
                  <a:srgbClr val="996633"/>
                </a:solidFill>
                <a:ln w="12700">
                  <a:solidFill>
                    <a:srgbClr val="996633"/>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600" b="0" i="0" u="none" strike="noStrike" kern="0" cap="none" spc="0" normalizeH="0" baseline="0" noProof="0">
                    <a:ln>
                      <a:noFill/>
                    </a:ln>
                    <a:solidFill>
                      <a:sysClr val="windowText" lastClr="000000"/>
                    </a:solidFill>
                    <a:effectLst/>
                    <a:uLnTx/>
                    <a:uFillTx/>
                  </a:endParaRPr>
                </a:p>
              </p:txBody>
            </p:sp>
            <p:sp>
              <p:nvSpPr>
                <p:cNvPr id="400" name="Oval 79"/>
                <p:cNvSpPr>
                  <a:spLocks noChangeArrowheads="1"/>
                </p:cNvSpPr>
                <p:nvPr/>
              </p:nvSpPr>
              <p:spPr bwMode="auto">
                <a:xfrm>
                  <a:off x="4984" y="2529"/>
                  <a:ext cx="13" cy="8"/>
                </a:xfrm>
                <a:prstGeom prst="ellipse">
                  <a:avLst/>
                </a:prstGeom>
                <a:solidFill>
                  <a:srgbClr val="996633"/>
                </a:solidFill>
                <a:ln w="12700">
                  <a:solidFill>
                    <a:srgbClr val="996633"/>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600" b="0" i="0" u="none" strike="noStrike" kern="0" cap="none" spc="0" normalizeH="0" baseline="0" noProof="0">
                    <a:ln>
                      <a:noFill/>
                    </a:ln>
                    <a:solidFill>
                      <a:sysClr val="windowText" lastClr="000000"/>
                    </a:solidFill>
                    <a:effectLst/>
                    <a:uLnTx/>
                    <a:uFillTx/>
                  </a:endParaRPr>
                </a:p>
              </p:txBody>
            </p:sp>
            <p:sp>
              <p:nvSpPr>
                <p:cNvPr id="401" name="Oval 80"/>
                <p:cNvSpPr>
                  <a:spLocks noChangeArrowheads="1"/>
                </p:cNvSpPr>
                <p:nvPr/>
              </p:nvSpPr>
              <p:spPr bwMode="auto">
                <a:xfrm>
                  <a:off x="4724" y="2481"/>
                  <a:ext cx="13" cy="10"/>
                </a:xfrm>
                <a:prstGeom prst="ellipse">
                  <a:avLst/>
                </a:prstGeom>
                <a:solidFill>
                  <a:srgbClr val="996633"/>
                </a:solidFill>
                <a:ln w="12700">
                  <a:solidFill>
                    <a:srgbClr val="996633"/>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600" b="0" i="0" u="none" strike="noStrike" kern="0" cap="none" spc="0" normalizeH="0" baseline="0" noProof="0">
                    <a:ln>
                      <a:noFill/>
                    </a:ln>
                    <a:solidFill>
                      <a:sysClr val="windowText" lastClr="000000"/>
                    </a:solidFill>
                    <a:effectLst/>
                    <a:uLnTx/>
                    <a:uFillTx/>
                  </a:endParaRPr>
                </a:p>
              </p:txBody>
            </p:sp>
            <p:sp>
              <p:nvSpPr>
                <p:cNvPr id="402" name="Oval 81"/>
                <p:cNvSpPr>
                  <a:spLocks noChangeArrowheads="1"/>
                </p:cNvSpPr>
                <p:nvPr/>
              </p:nvSpPr>
              <p:spPr bwMode="auto">
                <a:xfrm>
                  <a:off x="4689" y="2435"/>
                  <a:ext cx="13" cy="10"/>
                </a:xfrm>
                <a:prstGeom prst="ellipse">
                  <a:avLst/>
                </a:prstGeom>
                <a:solidFill>
                  <a:srgbClr val="996633"/>
                </a:solidFill>
                <a:ln w="12700">
                  <a:solidFill>
                    <a:srgbClr val="996633"/>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600" b="0" i="0" u="none" strike="noStrike" kern="0" cap="none" spc="0" normalizeH="0" baseline="0" noProof="0">
                    <a:ln>
                      <a:noFill/>
                    </a:ln>
                    <a:solidFill>
                      <a:sysClr val="windowText" lastClr="000000"/>
                    </a:solidFill>
                    <a:effectLst/>
                    <a:uLnTx/>
                    <a:uFillTx/>
                  </a:endParaRPr>
                </a:p>
              </p:txBody>
            </p:sp>
            <p:sp>
              <p:nvSpPr>
                <p:cNvPr id="403" name="Oval 82"/>
                <p:cNvSpPr>
                  <a:spLocks noChangeArrowheads="1"/>
                </p:cNvSpPr>
                <p:nvPr/>
              </p:nvSpPr>
              <p:spPr bwMode="auto">
                <a:xfrm>
                  <a:off x="5156" y="2609"/>
                  <a:ext cx="15" cy="9"/>
                </a:xfrm>
                <a:prstGeom prst="ellipse">
                  <a:avLst/>
                </a:prstGeom>
                <a:solidFill>
                  <a:srgbClr val="996633"/>
                </a:solidFill>
                <a:ln w="12700">
                  <a:solidFill>
                    <a:srgbClr val="996633"/>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600" b="0" i="0" u="none" strike="noStrike" kern="0" cap="none" spc="0" normalizeH="0" baseline="0" noProof="0">
                    <a:ln>
                      <a:noFill/>
                    </a:ln>
                    <a:solidFill>
                      <a:sysClr val="windowText" lastClr="000000"/>
                    </a:solidFill>
                    <a:effectLst/>
                    <a:uLnTx/>
                    <a:uFillTx/>
                  </a:endParaRPr>
                </a:p>
              </p:txBody>
            </p:sp>
            <p:sp>
              <p:nvSpPr>
                <p:cNvPr id="404" name="Oval 83"/>
                <p:cNvSpPr>
                  <a:spLocks noChangeArrowheads="1"/>
                </p:cNvSpPr>
                <p:nvPr/>
              </p:nvSpPr>
              <p:spPr bwMode="auto">
                <a:xfrm>
                  <a:off x="5178" y="2550"/>
                  <a:ext cx="13" cy="9"/>
                </a:xfrm>
                <a:prstGeom prst="ellipse">
                  <a:avLst/>
                </a:prstGeom>
                <a:solidFill>
                  <a:srgbClr val="996633"/>
                </a:solidFill>
                <a:ln w="12700">
                  <a:solidFill>
                    <a:srgbClr val="996633"/>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600" b="0" i="0" u="none" strike="noStrike" kern="0" cap="none" spc="0" normalizeH="0" baseline="0" noProof="0">
                    <a:ln>
                      <a:noFill/>
                    </a:ln>
                    <a:solidFill>
                      <a:sysClr val="windowText" lastClr="000000"/>
                    </a:solidFill>
                    <a:effectLst/>
                    <a:uLnTx/>
                    <a:uFillTx/>
                  </a:endParaRPr>
                </a:p>
              </p:txBody>
            </p:sp>
            <p:sp>
              <p:nvSpPr>
                <p:cNvPr id="405" name="Oval 84"/>
                <p:cNvSpPr>
                  <a:spLocks noChangeArrowheads="1"/>
                </p:cNvSpPr>
                <p:nvPr/>
              </p:nvSpPr>
              <p:spPr bwMode="auto">
                <a:xfrm>
                  <a:off x="5093" y="2662"/>
                  <a:ext cx="13" cy="12"/>
                </a:xfrm>
                <a:prstGeom prst="ellipse">
                  <a:avLst/>
                </a:prstGeom>
                <a:solidFill>
                  <a:srgbClr val="996633"/>
                </a:solidFill>
                <a:ln w="12700">
                  <a:solidFill>
                    <a:srgbClr val="996633"/>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600" b="0" i="0" u="none" strike="noStrike" kern="0" cap="none" spc="0" normalizeH="0" baseline="0" noProof="0">
                    <a:ln>
                      <a:noFill/>
                    </a:ln>
                    <a:solidFill>
                      <a:sysClr val="windowText" lastClr="000000"/>
                    </a:solidFill>
                    <a:effectLst/>
                    <a:uLnTx/>
                    <a:uFillTx/>
                  </a:endParaRPr>
                </a:p>
              </p:txBody>
            </p:sp>
            <p:sp>
              <p:nvSpPr>
                <p:cNvPr id="406" name="Oval 85"/>
                <p:cNvSpPr>
                  <a:spLocks noChangeArrowheads="1"/>
                </p:cNvSpPr>
                <p:nvPr/>
              </p:nvSpPr>
              <p:spPr bwMode="auto">
                <a:xfrm>
                  <a:off x="5074" y="2505"/>
                  <a:ext cx="13" cy="10"/>
                </a:xfrm>
                <a:prstGeom prst="ellipse">
                  <a:avLst/>
                </a:prstGeom>
                <a:solidFill>
                  <a:srgbClr val="996633"/>
                </a:solidFill>
                <a:ln w="12700">
                  <a:solidFill>
                    <a:srgbClr val="996633"/>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600" b="0" i="0" u="none" strike="noStrike" kern="0" cap="none" spc="0" normalizeH="0" baseline="0" noProof="0">
                    <a:ln>
                      <a:noFill/>
                    </a:ln>
                    <a:solidFill>
                      <a:sysClr val="windowText" lastClr="000000"/>
                    </a:solidFill>
                    <a:effectLst/>
                    <a:uLnTx/>
                    <a:uFillTx/>
                  </a:endParaRPr>
                </a:p>
              </p:txBody>
            </p:sp>
            <p:sp>
              <p:nvSpPr>
                <p:cNvPr id="407" name="Oval 86"/>
                <p:cNvSpPr>
                  <a:spLocks noChangeArrowheads="1"/>
                </p:cNvSpPr>
                <p:nvPr/>
              </p:nvSpPr>
              <p:spPr bwMode="auto">
                <a:xfrm>
                  <a:off x="4991" y="2657"/>
                  <a:ext cx="15" cy="10"/>
                </a:xfrm>
                <a:prstGeom prst="ellipse">
                  <a:avLst/>
                </a:prstGeom>
                <a:solidFill>
                  <a:srgbClr val="996633"/>
                </a:solidFill>
                <a:ln w="12700">
                  <a:solidFill>
                    <a:srgbClr val="996633"/>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600" b="0" i="0" u="none" strike="noStrike" kern="0" cap="none" spc="0" normalizeH="0" baseline="0" noProof="0">
                    <a:ln>
                      <a:noFill/>
                    </a:ln>
                    <a:solidFill>
                      <a:sysClr val="windowText" lastClr="000000"/>
                    </a:solidFill>
                    <a:effectLst/>
                    <a:uLnTx/>
                    <a:uFillTx/>
                  </a:endParaRPr>
                </a:p>
              </p:txBody>
            </p:sp>
            <p:sp>
              <p:nvSpPr>
                <p:cNvPr id="408" name="Oval 87"/>
                <p:cNvSpPr>
                  <a:spLocks noChangeArrowheads="1"/>
                </p:cNvSpPr>
                <p:nvPr/>
              </p:nvSpPr>
              <p:spPr bwMode="auto">
                <a:xfrm>
                  <a:off x="4883" y="2675"/>
                  <a:ext cx="15" cy="10"/>
                </a:xfrm>
                <a:prstGeom prst="ellipse">
                  <a:avLst/>
                </a:prstGeom>
                <a:solidFill>
                  <a:srgbClr val="996633"/>
                </a:solidFill>
                <a:ln w="12700">
                  <a:solidFill>
                    <a:srgbClr val="996633"/>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600" b="0" i="0" u="none" strike="noStrike" kern="0" cap="none" spc="0" normalizeH="0" baseline="0" noProof="0">
                    <a:ln>
                      <a:noFill/>
                    </a:ln>
                    <a:solidFill>
                      <a:sysClr val="windowText" lastClr="000000"/>
                    </a:solidFill>
                    <a:effectLst/>
                    <a:uLnTx/>
                    <a:uFillTx/>
                  </a:endParaRPr>
                </a:p>
              </p:txBody>
            </p:sp>
            <p:sp>
              <p:nvSpPr>
                <p:cNvPr id="409" name="Oval 88"/>
                <p:cNvSpPr>
                  <a:spLocks noChangeArrowheads="1"/>
                </p:cNvSpPr>
                <p:nvPr/>
              </p:nvSpPr>
              <p:spPr bwMode="auto">
                <a:xfrm>
                  <a:off x="5146" y="2734"/>
                  <a:ext cx="15" cy="10"/>
                </a:xfrm>
                <a:prstGeom prst="ellipse">
                  <a:avLst/>
                </a:prstGeom>
                <a:solidFill>
                  <a:srgbClr val="996633"/>
                </a:solidFill>
                <a:ln w="12700">
                  <a:solidFill>
                    <a:srgbClr val="996633"/>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600" b="0" i="0" u="none" strike="noStrike" kern="0" cap="none" spc="0" normalizeH="0" baseline="0" noProof="0">
                    <a:ln>
                      <a:noFill/>
                    </a:ln>
                    <a:solidFill>
                      <a:sysClr val="windowText" lastClr="000000"/>
                    </a:solidFill>
                    <a:effectLst/>
                    <a:uLnTx/>
                    <a:uFillTx/>
                  </a:endParaRPr>
                </a:p>
              </p:txBody>
            </p:sp>
            <p:sp>
              <p:nvSpPr>
                <p:cNvPr id="410" name="Oval 89"/>
                <p:cNvSpPr>
                  <a:spLocks noChangeArrowheads="1"/>
                </p:cNvSpPr>
                <p:nvPr/>
              </p:nvSpPr>
              <p:spPr bwMode="auto">
                <a:xfrm>
                  <a:off x="4753" y="2622"/>
                  <a:ext cx="14" cy="9"/>
                </a:xfrm>
                <a:prstGeom prst="ellipse">
                  <a:avLst/>
                </a:prstGeom>
                <a:solidFill>
                  <a:srgbClr val="996633"/>
                </a:solidFill>
                <a:ln w="12700">
                  <a:solidFill>
                    <a:srgbClr val="996633"/>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600" b="0" i="0" u="none" strike="noStrike" kern="0" cap="none" spc="0" normalizeH="0" baseline="0" noProof="0">
                    <a:ln>
                      <a:noFill/>
                    </a:ln>
                    <a:solidFill>
                      <a:sysClr val="windowText" lastClr="000000"/>
                    </a:solidFill>
                    <a:effectLst/>
                    <a:uLnTx/>
                    <a:uFillTx/>
                  </a:endParaRPr>
                </a:p>
              </p:txBody>
            </p:sp>
            <p:sp>
              <p:nvSpPr>
                <p:cNvPr id="411" name="Oval 90"/>
                <p:cNvSpPr>
                  <a:spLocks noChangeArrowheads="1"/>
                </p:cNvSpPr>
                <p:nvPr/>
              </p:nvSpPr>
              <p:spPr bwMode="auto">
                <a:xfrm>
                  <a:off x="4610" y="2635"/>
                  <a:ext cx="13" cy="10"/>
                </a:xfrm>
                <a:prstGeom prst="ellipse">
                  <a:avLst/>
                </a:prstGeom>
                <a:solidFill>
                  <a:srgbClr val="996633"/>
                </a:solidFill>
                <a:ln w="12700">
                  <a:solidFill>
                    <a:srgbClr val="996633"/>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600" b="0" i="0" u="none" strike="noStrike" kern="0" cap="none" spc="0" normalizeH="0" baseline="0" noProof="0">
                    <a:ln>
                      <a:noFill/>
                    </a:ln>
                    <a:solidFill>
                      <a:sysClr val="windowText" lastClr="000000"/>
                    </a:solidFill>
                    <a:effectLst/>
                    <a:uLnTx/>
                    <a:uFillTx/>
                  </a:endParaRPr>
                </a:p>
              </p:txBody>
            </p:sp>
            <p:sp>
              <p:nvSpPr>
                <p:cNvPr id="412" name="Oval 91"/>
                <p:cNvSpPr>
                  <a:spLocks noChangeArrowheads="1"/>
                </p:cNvSpPr>
                <p:nvPr/>
              </p:nvSpPr>
              <p:spPr bwMode="auto">
                <a:xfrm>
                  <a:off x="4353" y="2564"/>
                  <a:ext cx="14" cy="10"/>
                </a:xfrm>
                <a:prstGeom prst="ellipse">
                  <a:avLst/>
                </a:prstGeom>
                <a:solidFill>
                  <a:srgbClr val="996633"/>
                </a:solidFill>
                <a:ln w="12700">
                  <a:solidFill>
                    <a:srgbClr val="996633"/>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600" b="0" i="0" u="none" strike="noStrike" kern="0" cap="none" spc="0" normalizeH="0" baseline="0" noProof="0">
                    <a:ln>
                      <a:noFill/>
                    </a:ln>
                    <a:solidFill>
                      <a:sysClr val="windowText" lastClr="000000"/>
                    </a:solidFill>
                    <a:effectLst/>
                    <a:uLnTx/>
                    <a:uFillTx/>
                  </a:endParaRPr>
                </a:p>
              </p:txBody>
            </p:sp>
            <p:sp>
              <p:nvSpPr>
                <p:cNvPr id="413" name="Oval 92"/>
                <p:cNvSpPr>
                  <a:spLocks noChangeArrowheads="1"/>
                </p:cNvSpPr>
                <p:nvPr/>
              </p:nvSpPr>
              <p:spPr bwMode="auto">
                <a:xfrm>
                  <a:off x="4460" y="2598"/>
                  <a:ext cx="16" cy="9"/>
                </a:xfrm>
                <a:prstGeom prst="ellipse">
                  <a:avLst/>
                </a:prstGeom>
                <a:solidFill>
                  <a:srgbClr val="996633"/>
                </a:solidFill>
                <a:ln w="12700">
                  <a:solidFill>
                    <a:srgbClr val="996633"/>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600" b="0" i="0" u="none" strike="noStrike" kern="0" cap="none" spc="0" normalizeH="0" baseline="0" noProof="0">
                    <a:ln>
                      <a:noFill/>
                    </a:ln>
                    <a:solidFill>
                      <a:sysClr val="windowText" lastClr="000000"/>
                    </a:solidFill>
                    <a:effectLst/>
                    <a:uLnTx/>
                    <a:uFillTx/>
                  </a:endParaRPr>
                </a:p>
              </p:txBody>
            </p:sp>
            <p:sp>
              <p:nvSpPr>
                <p:cNvPr id="414" name="Oval 93"/>
                <p:cNvSpPr>
                  <a:spLocks noChangeArrowheads="1"/>
                </p:cNvSpPr>
                <p:nvPr/>
              </p:nvSpPr>
              <p:spPr bwMode="auto">
                <a:xfrm>
                  <a:off x="4215" y="2535"/>
                  <a:ext cx="13" cy="9"/>
                </a:xfrm>
                <a:prstGeom prst="ellipse">
                  <a:avLst/>
                </a:prstGeom>
                <a:solidFill>
                  <a:srgbClr val="996633"/>
                </a:solidFill>
                <a:ln w="12700">
                  <a:solidFill>
                    <a:srgbClr val="996633"/>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600" b="0" i="0" u="none" strike="noStrike" kern="0" cap="none" spc="0" normalizeH="0" baseline="0" noProof="0">
                    <a:ln>
                      <a:noFill/>
                    </a:ln>
                    <a:solidFill>
                      <a:sysClr val="windowText" lastClr="000000"/>
                    </a:solidFill>
                    <a:effectLst/>
                    <a:uLnTx/>
                    <a:uFillTx/>
                  </a:endParaRPr>
                </a:p>
              </p:txBody>
            </p:sp>
            <p:sp>
              <p:nvSpPr>
                <p:cNvPr id="415" name="Oval 94"/>
                <p:cNvSpPr>
                  <a:spLocks noChangeArrowheads="1"/>
                </p:cNvSpPr>
                <p:nvPr/>
              </p:nvSpPr>
              <p:spPr bwMode="auto">
                <a:xfrm>
                  <a:off x="3901" y="2521"/>
                  <a:ext cx="13" cy="9"/>
                </a:xfrm>
                <a:prstGeom prst="ellipse">
                  <a:avLst/>
                </a:prstGeom>
                <a:solidFill>
                  <a:srgbClr val="996633"/>
                </a:solidFill>
                <a:ln w="12700">
                  <a:solidFill>
                    <a:srgbClr val="996633"/>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600" b="0" i="0" u="none" strike="noStrike" kern="0" cap="none" spc="0" normalizeH="0" baseline="0" noProof="0">
                    <a:ln>
                      <a:noFill/>
                    </a:ln>
                    <a:solidFill>
                      <a:sysClr val="windowText" lastClr="000000"/>
                    </a:solidFill>
                    <a:effectLst/>
                    <a:uLnTx/>
                    <a:uFillTx/>
                  </a:endParaRPr>
                </a:p>
              </p:txBody>
            </p:sp>
            <p:sp>
              <p:nvSpPr>
                <p:cNvPr id="416" name="Oval 95"/>
                <p:cNvSpPr>
                  <a:spLocks noChangeArrowheads="1"/>
                </p:cNvSpPr>
                <p:nvPr/>
              </p:nvSpPr>
              <p:spPr bwMode="auto">
                <a:xfrm>
                  <a:off x="3627" y="2466"/>
                  <a:ext cx="15" cy="9"/>
                </a:xfrm>
                <a:prstGeom prst="ellipse">
                  <a:avLst/>
                </a:prstGeom>
                <a:solidFill>
                  <a:srgbClr val="996633"/>
                </a:solidFill>
                <a:ln w="12700">
                  <a:solidFill>
                    <a:srgbClr val="996633"/>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600" b="0" i="0" u="none" strike="noStrike" kern="0" cap="none" spc="0" normalizeH="0" baseline="0" noProof="0">
                    <a:ln>
                      <a:noFill/>
                    </a:ln>
                    <a:solidFill>
                      <a:sysClr val="windowText" lastClr="000000"/>
                    </a:solidFill>
                    <a:effectLst/>
                    <a:uLnTx/>
                    <a:uFillTx/>
                  </a:endParaRPr>
                </a:p>
              </p:txBody>
            </p:sp>
            <p:sp>
              <p:nvSpPr>
                <p:cNvPr id="417" name="Oval 96"/>
                <p:cNvSpPr>
                  <a:spLocks noChangeArrowheads="1"/>
                </p:cNvSpPr>
                <p:nvPr/>
              </p:nvSpPr>
              <p:spPr bwMode="auto">
                <a:xfrm>
                  <a:off x="3733" y="2516"/>
                  <a:ext cx="12" cy="8"/>
                </a:xfrm>
                <a:prstGeom prst="ellipse">
                  <a:avLst/>
                </a:prstGeom>
                <a:solidFill>
                  <a:srgbClr val="996633"/>
                </a:solidFill>
                <a:ln w="12700">
                  <a:solidFill>
                    <a:srgbClr val="996633"/>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600" b="0" i="0" u="none" strike="noStrike" kern="0" cap="none" spc="0" normalizeH="0" baseline="0" noProof="0">
                    <a:ln>
                      <a:noFill/>
                    </a:ln>
                    <a:solidFill>
                      <a:sysClr val="windowText" lastClr="000000"/>
                    </a:solidFill>
                    <a:effectLst/>
                    <a:uLnTx/>
                    <a:uFillTx/>
                  </a:endParaRPr>
                </a:p>
              </p:txBody>
            </p:sp>
            <p:sp>
              <p:nvSpPr>
                <p:cNvPr id="418" name="Oval 97"/>
                <p:cNvSpPr>
                  <a:spLocks noChangeArrowheads="1"/>
                </p:cNvSpPr>
                <p:nvPr/>
              </p:nvSpPr>
              <p:spPr bwMode="auto">
                <a:xfrm>
                  <a:off x="4069" y="2540"/>
                  <a:ext cx="13" cy="10"/>
                </a:xfrm>
                <a:prstGeom prst="ellipse">
                  <a:avLst/>
                </a:prstGeom>
                <a:solidFill>
                  <a:srgbClr val="996633"/>
                </a:solidFill>
                <a:ln w="12700">
                  <a:solidFill>
                    <a:srgbClr val="996633"/>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600" b="0" i="0" u="none" strike="noStrike" kern="0" cap="none" spc="0" normalizeH="0" baseline="0" noProof="0">
                    <a:ln>
                      <a:noFill/>
                    </a:ln>
                    <a:solidFill>
                      <a:sysClr val="windowText" lastClr="000000"/>
                    </a:solidFill>
                    <a:effectLst/>
                    <a:uLnTx/>
                    <a:uFillTx/>
                  </a:endParaRPr>
                </a:p>
              </p:txBody>
            </p:sp>
            <p:sp>
              <p:nvSpPr>
                <p:cNvPr id="419" name="Oval 98"/>
                <p:cNvSpPr>
                  <a:spLocks noChangeArrowheads="1"/>
                </p:cNvSpPr>
                <p:nvPr/>
              </p:nvSpPr>
              <p:spPr bwMode="auto">
                <a:xfrm>
                  <a:off x="3299" y="2442"/>
                  <a:ext cx="13" cy="9"/>
                </a:xfrm>
                <a:prstGeom prst="ellipse">
                  <a:avLst/>
                </a:prstGeom>
                <a:solidFill>
                  <a:srgbClr val="996633"/>
                </a:solidFill>
                <a:ln w="12700">
                  <a:solidFill>
                    <a:srgbClr val="996633"/>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600" b="0" i="0" u="none" strike="noStrike" kern="0" cap="none" spc="0" normalizeH="0" baseline="0" noProof="0">
                    <a:ln>
                      <a:noFill/>
                    </a:ln>
                    <a:solidFill>
                      <a:sysClr val="windowText" lastClr="000000"/>
                    </a:solidFill>
                    <a:effectLst/>
                    <a:uLnTx/>
                    <a:uFillTx/>
                  </a:endParaRPr>
                </a:p>
              </p:txBody>
            </p:sp>
            <p:sp>
              <p:nvSpPr>
                <p:cNvPr id="420" name="Oval 99"/>
                <p:cNvSpPr>
                  <a:spLocks noChangeArrowheads="1"/>
                </p:cNvSpPr>
                <p:nvPr/>
              </p:nvSpPr>
              <p:spPr bwMode="auto">
                <a:xfrm>
                  <a:off x="3493" y="2461"/>
                  <a:ext cx="14" cy="10"/>
                </a:xfrm>
                <a:prstGeom prst="ellipse">
                  <a:avLst/>
                </a:prstGeom>
                <a:solidFill>
                  <a:srgbClr val="996633"/>
                </a:solidFill>
                <a:ln w="12700">
                  <a:solidFill>
                    <a:srgbClr val="996633"/>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600" b="0" i="0" u="none" strike="noStrike" kern="0" cap="none" spc="0" normalizeH="0" baseline="0" noProof="0">
                    <a:ln>
                      <a:noFill/>
                    </a:ln>
                    <a:solidFill>
                      <a:sysClr val="windowText" lastClr="000000"/>
                    </a:solidFill>
                    <a:effectLst/>
                    <a:uLnTx/>
                    <a:uFillTx/>
                  </a:endParaRPr>
                </a:p>
              </p:txBody>
            </p:sp>
            <p:sp>
              <p:nvSpPr>
                <p:cNvPr id="421" name="Oval 100"/>
                <p:cNvSpPr>
                  <a:spLocks noChangeArrowheads="1"/>
                </p:cNvSpPr>
                <p:nvPr/>
              </p:nvSpPr>
              <p:spPr bwMode="auto">
                <a:xfrm>
                  <a:off x="572" y="2493"/>
                  <a:ext cx="12" cy="9"/>
                </a:xfrm>
                <a:prstGeom prst="ellipse">
                  <a:avLst/>
                </a:prstGeom>
                <a:solidFill>
                  <a:srgbClr val="996633"/>
                </a:solidFill>
                <a:ln w="12700">
                  <a:solidFill>
                    <a:srgbClr val="996633"/>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600" b="0" i="0" u="none" strike="noStrike" kern="0" cap="none" spc="0" normalizeH="0" baseline="0" noProof="0">
                    <a:ln>
                      <a:noFill/>
                    </a:ln>
                    <a:solidFill>
                      <a:sysClr val="windowText" lastClr="000000"/>
                    </a:solidFill>
                    <a:effectLst/>
                    <a:uLnTx/>
                    <a:uFillTx/>
                  </a:endParaRPr>
                </a:p>
              </p:txBody>
            </p:sp>
            <p:sp>
              <p:nvSpPr>
                <p:cNvPr id="422" name="Oval 101"/>
                <p:cNvSpPr>
                  <a:spLocks noChangeArrowheads="1"/>
                </p:cNvSpPr>
                <p:nvPr/>
              </p:nvSpPr>
              <p:spPr bwMode="auto">
                <a:xfrm>
                  <a:off x="564" y="2657"/>
                  <a:ext cx="14" cy="10"/>
                </a:xfrm>
                <a:prstGeom prst="ellipse">
                  <a:avLst/>
                </a:prstGeom>
                <a:solidFill>
                  <a:srgbClr val="996633"/>
                </a:solidFill>
                <a:ln w="12700">
                  <a:solidFill>
                    <a:srgbClr val="996633"/>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600" b="0" i="0" u="none" strike="noStrike" kern="0" cap="none" spc="0" normalizeH="0" baseline="0" noProof="0">
                    <a:ln>
                      <a:noFill/>
                    </a:ln>
                    <a:solidFill>
                      <a:sysClr val="windowText" lastClr="000000"/>
                    </a:solidFill>
                    <a:effectLst/>
                    <a:uLnTx/>
                    <a:uFillTx/>
                  </a:endParaRPr>
                </a:p>
              </p:txBody>
            </p:sp>
            <p:sp>
              <p:nvSpPr>
                <p:cNvPr id="423" name="Oval 102"/>
                <p:cNvSpPr>
                  <a:spLocks noChangeArrowheads="1"/>
                </p:cNvSpPr>
                <p:nvPr/>
              </p:nvSpPr>
              <p:spPr bwMode="auto">
                <a:xfrm>
                  <a:off x="707" y="2516"/>
                  <a:ext cx="15" cy="9"/>
                </a:xfrm>
                <a:prstGeom prst="ellipse">
                  <a:avLst/>
                </a:prstGeom>
                <a:solidFill>
                  <a:srgbClr val="996633"/>
                </a:solidFill>
                <a:ln w="12700">
                  <a:solidFill>
                    <a:srgbClr val="996633"/>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600" b="0" i="0" u="none" strike="noStrike" kern="0" cap="none" spc="0" normalizeH="0" baseline="0" noProof="0">
                    <a:ln>
                      <a:noFill/>
                    </a:ln>
                    <a:solidFill>
                      <a:sysClr val="windowText" lastClr="000000"/>
                    </a:solidFill>
                    <a:effectLst/>
                    <a:uLnTx/>
                    <a:uFillTx/>
                  </a:endParaRPr>
                </a:p>
              </p:txBody>
            </p:sp>
            <p:sp>
              <p:nvSpPr>
                <p:cNvPr id="424" name="Oval 103"/>
                <p:cNvSpPr>
                  <a:spLocks noChangeArrowheads="1"/>
                </p:cNvSpPr>
                <p:nvPr/>
              </p:nvSpPr>
              <p:spPr bwMode="auto">
                <a:xfrm>
                  <a:off x="743" y="2644"/>
                  <a:ext cx="12" cy="9"/>
                </a:xfrm>
                <a:prstGeom prst="ellipse">
                  <a:avLst/>
                </a:prstGeom>
                <a:solidFill>
                  <a:srgbClr val="996633"/>
                </a:solidFill>
                <a:ln w="12700">
                  <a:solidFill>
                    <a:srgbClr val="996633"/>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600" b="0" i="0" u="none" strike="noStrike" kern="0" cap="none" spc="0" normalizeH="0" baseline="0" noProof="0">
                    <a:ln>
                      <a:noFill/>
                    </a:ln>
                    <a:solidFill>
                      <a:sysClr val="windowText" lastClr="000000"/>
                    </a:solidFill>
                    <a:effectLst/>
                    <a:uLnTx/>
                    <a:uFillTx/>
                  </a:endParaRPr>
                </a:p>
              </p:txBody>
            </p:sp>
            <p:sp>
              <p:nvSpPr>
                <p:cNvPr id="425" name="Oval 104"/>
                <p:cNvSpPr>
                  <a:spLocks noChangeArrowheads="1"/>
                </p:cNvSpPr>
                <p:nvPr/>
              </p:nvSpPr>
              <p:spPr bwMode="auto">
                <a:xfrm>
                  <a:off x="1116" y="2489"/>
                  <a:ext cx="12" cy="9"/>
                </a:xfrm>
                <a:prstGeom prst="ellipse">
                  <a:avLst/>
                </a:prstGeom>
                <a:solidFill>
                  <a:srgbClr val="996633"/>
                </a:solidFill>
                <a:ln w="12700">
                  <a:solidFill>
                    <a:srgbClr val="996633"/>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600" b="0" i="0" u="none" strike="noStrike" kern="0" cap="none" spc="0" normalizeH="0" baseline="0" noProof="0">
                    <a:ln>
                      <a:noFill/>
                    </a:ln>
                    <a:solidFill>
                      <a:sysClr val="windowText" lastClr="000000"/>
                    </a:solidFill>
                    <a:effectLst/>
                    <a:uLnTx/>
                    <a:uFillTx/>
                  </a:endParaRPr>
                </a:p>
              </p:txBody>
            </p:sp>
            <p:sp>
              <p:nvSpPr>
                <p:cNvPr id="426" name="Oval 105"/>
                <p:cNvSpPr>
                  <a:spLocks noChangeArrowheads="1"/>
                </p:cNvSpPr>
                <p:nvPr/>
              </p:nvSpPr>
              <p:spPr bwMode="auto">
                <a:xfrm>
                  <a:off x="1147" y="2593"/>
                  <a:ext cx="14" cy="8"/>
                </a:xfrm>
                <a:prstGeom prst="ellipse">
                  <a:avLst/>
                </a:prstGeom>
                <a:solidFill>
                  <a:srgbClr val="996633"/>
                </a:solidFill>
                <a:ln w="12700">
                  <a:solidFill>
                    <a:srgbClr val="996633"/>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600" b="0" i="0" u="none" strike="noStrike" kern="0" cap="none" spc="0" normalizeH="0" baseline="0" noProof="0">
                    <a:ln>
                      <a:noFill/>
                    </a:ln>
                    <a:solidFill>
                      <a:sysClr val="windowText" lastClr="000000"/>
                    </a:solidFill>
                    <a:effectLst/>
                    <a:uLnTx/>
                    <a:uFillTx/>
                  </a:endParaRPr>
                </a:p>
              </p:txBody>
            </p:sp>
            <p:sp>
              <p:nvSpPr>
                <p:cNvPr id="427" name="Oval 106"/>
                <p:cNvSpPr>
                  <a:spLocks noChangeArrowheads="1"/>
                </p:cNvSpPr>
                <p:nvPr/>
              </p:nvSpPr>
              <p:spPr bwMode="auto">
                <a:xfrm>
                  <a:off x="869" y="2564"/>
                  <a:ext cx="13" cy="10"/>
                </a:xfrm>
                <a:prstGeom prst="ellipse">
                  <a:avLst/>
                </a:prstGeom>
                <a:solidFill>
                  <a:srgbClr val="996633"/>
                </a:solidFill>
                <a:ln w="12700">
                  <a:solidFill>
                    <a:srgbClr val="996633"/>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600" b="0" i="0" u="none" strike="noStrike" kern="0" cap="none" spc="0" normalizeH="0" baseline="0" noProof="0">
                    <a:ln>
                      <a:noFill/>
                    </a:ln>
                    <a:solidFill>
                      <a:sysClr val="windowText" lastClr="000000"/>
                    </a:solidFill>
                    <a:effectLst/>
                    <a:uLnTx/>
                    <a:uFillTx/>
                  </a:endParaRPr>
                </a:p>
              </p:txBody>
            </p:sp>
            <p:sp>
              <p:nvSpPr>
                <p:cNvPr id="428" name="Oval 107"/>
                <p:cNvSpPr>
                  <a:spLocks noChangeArrowheads="1"/>
                </p:cNvSpPr>
                <p:nvPr/>
              </p:nvSpPr>
              <p:spPr bwMode="auto">
                <a:xfrm>
                  <a:off x="1012" y="2420"/>
                  <a:ext cx="13" cy="10"/>
                </a:xfrm>
                <a:prstGeom prst="ellipse">
                  <a:avLst/>
                </a:prstGeom>
                <a:solidFill>
                  <a:srgbClr val="996633"/>
                </a:solidFill>
                <a:ln w="12700">
                  <a:solidFill>
                    <a:srgbClr val="996633"/>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600" b="0" i="0" u="none" strike="noStrike" kern="0" cap="none" spc="0" normalizeH="0" baseline="0" noProof="0">
                    <a:ln>
                      <a:noFill/>
                    </a:ln>
                    <a:solidFill>
                      <a:sysClr val="windowText" lastClr="000000"/>
                    </a:solidFill>
                    <a:effectLst/>
                    <a:uLnTx/>
                    <a:uFillTx/>
                  </a:endParaRPr>
                </a:p>
              </p:txBody>
            </p:sp>
            <p:sp>
              <p:nvSpPr>
                <p:cNvPr id="429" name="Oval 108"/>
                <p:cNvSpPr>
                  <a:spLocks noChangeArrowheads="1"/>
                </p:cNvSpPr>
                <p:nvPr/>
              </p:nvSpPr>
              <p:spPr bwMode="auto">
                <a:xfrm>
                  <a:off x="788" y="2459"/>
                  <a:ext cx="15" cy="10"/>
                </a:xfrm>
                <a:prstGeom prst="ellipse">
                  <a:avLst/>
                </a:prstGeom>
                <a:solidFill>
                  <a:srgbClr val="996633"/>
                </a:solidFill>
                <a:ln w="12700">
                  <a:solidFill>
                    <a:srgbClr val="996633"/>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600" b="0" i="0" u="none" strike="noStrike" kern="0" cap="none" spc="0" normalizeH="0" baseline="0" noProof="0">
                    <a:ln>
                      <a:noFill/>
                    </a:ln>
                    <a:solidFill>
                      <a:sysClr val="windowText" lastClr="000000"/>
                    </a:solidFill>
                    <a:effectLst/>
                    <a:uLnTx/>
                    <a:uFillTx/>
                  </a:endParaRPr>
                </a:p>
              </p:txBody>
            </p:sp>
            <p:sp>
              <p:nvSpPr>
                <p:cNvPr id="430" name="Oval 109"/>
                <p:cNvSpPr>
                  <a:spLocks noChangeArrowheads="1"/>
                </p:cNvSpPr>
                <p:nvPr/>
              </p:nvSpPr>
              <p:spPr bwMode="auto">
                <a:xfrm>
                  <a:off x="1725" y="2322"/>
                  <a:ext cx="13" cy="9"/>
                </a:xfrm>
                <a:prstGeom prst="ellipse">
                  <a:avLst/>
                </a:prstGeom>
                <a:solidFill>
                  <a:srgbClr val="996633"/>
                </a:solidFill>
                <a:ln w="12700">
                  <a:solidFill>
                    <a:srgbClr val="996633"/>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600" b="0" i="0" u="none" strike="noStrike" kern="0" cap="none" spc="0" normalizeH="0" baseline="0" noProof="0">
                    <a:ln>
                      <a:noFill/>
                    </a:ln>
                    <a:solidFill>
                      <a:sysClr val="windowText" lastClr="000000"/>
                    </a:solidFill>
                    <a:effectLst/>
                    <a:uLnTx/>
                    <a:uFillTx/>
                  </a:endParaRPr>
                </a:p>
              </p:txBody>
            </p:sp>
            <p:sp>
              <p:nvSpPr>
                <p:cNvPr id="431" name="Oval 110"/>
                <p:cNvSpPr>
                  <a:spLocks noChangeArrowheads="1"/>
                </p:cNvSpPr>
                <p:nvPr/>
              </p:nvSpPr>
              <p:spPr bwMode="auto">
                <a:xfrm>
                  <a:off x="1742" y="2507"/>
                  <a:ext cx="13" cy="11"/>
                </a:xfrm>
                <a:prstGeom prst="ellipse">
                  <a:avLst/>
                </a:prstGeom>
                <a:solidFill>
                  <a:srgbClr val="996633"/>
                </a:solidFill>
                <a:ln w="12700">
                  <a:solidFill>
                    <a:srgbClr val="996633"/>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600" b="0" i="0" u="none" strike="noStrike" kern="0" cap="none" spc="0" normalizeH="0" baseline="0" noProof="0">
                    <a:ln>
                      <a:noFill/>
                    </a:ln>
                    <a:solidFill>
                      <a:sysClr val="windowText" lastClr="000000"/>
                    </a:solidFill>
                    <a:effectLst/>
                    <a:uLnTx/>
                    <a:uFillTx/>
                  </a:endParaRPr>
                </a:p>
              </p:txBody>
            </p:sp>
            <p:sp>
              <p:nvSpPr>
                <p:cNvPr id="432" name="Oval 111"/>
                <p:cNvSpPr>
                  <a:spLocks noChangeArrowheads="1"/>
                </p:cNvSpPr>
                <p:nvPr/>
              </p:nvSpPr>
              <p:spPr bwMode="auto">
                <a:xfrm>
                  <a:off x="1595" y="2410"/>
                  <a:ext cx="14" cy="9"/>
                </a:xfrm>
                <a:prstGeom prst="ellipse">
                  <a:avLst/>
                </a:prstGeom>
                <a:solidFill>
                  <a:srgbClr val="996633"/>
                </a:solidFill>
                <a:ln w="12700">
                  <a:solidFill>
                    <a:srgbClr val="996633"/>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600" b="0" i="0" u="none" strike="noStrike" kern="0" cap="none" spc="0" normalizeH="0" baseline="0" noProof="0">
                    <a:ln>
                      <a:noFill/>
                    </a:ln>
                    <a:solidFill>
                      <a:sysClr val="windowText" lastClr="000000"/>
                    </a:solidFill>
                    <a:effectLst/>
                    <a:uLnTx/>
                    <a:uFillTx/>
                  </a:endParaRPr>
                </a:p>
              </p:txBody>
            </p:sp>
            <p:sp>
              <p:nvSpPr>
                <p:cNvPr id="433" name="Oval 112"/>
                <p:cNvSpPr>
                  <a:spLocks noChangeArrowheads="1"/>
                </p:cNvSpPr>
                <p:nvPr/>
              </p:nvSpPr>
              <p:spPr bwMode="auto">
                <a:xfrm>
                  <a:off x="1550" y="2499"/>
                  <a:ext cx="14" cy="10"/>
                </a:xfrm>
                <a:prstGeom prst="ellipse">
                  <a:avLst/>
                </a:prstGeom>
                <a:solidFill>
                  <a:srgbClr val="996633"/>
                </a:solidFill>
                <a:ln w="12700">
                  <a:solidFill>
                    <a:srgbClr val="996633"/>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600" b="0" i="0" u="none" strike="noStrike" kern="0" cap="none" spc="0" normalizeH="0" baseline="0" noProof="0">
                    <a:ln>
                      <a:noFill/>
                    </a:ln>
                    <a:solidFill>
                      <a:sysClr val="windowText" lastClr="000000"/>
                    </a:solidFill>
                    <a:effectLst/>
                    <a:uLnTx/>
                    <a:uFillTx/>
                  </a:endParaRPr>
                </a:p>
              </p:txBody>
            </p:sp>
            <p:sp>
              <p:nvSpPr>
                <p:cNvPr id="434" name="Oval 113"/>
                <p:cNvSpPr>
                  <a:spLocks noChangeArrowheads="1"/>
                </p:cNvSpPr>
                <p:nvPr/>
              </p:nvSpPr>
              <p:spPr bwMode="auto">
                <a:xfrm>
                  <a:off x="1481" y="2381"/>
                  <a:ext cx="15" cy="9"/>
                </a:xfrm>
                <a:prstGeom prst="ellipse">
                  <a:avLst/>
                </a:prstGeom>
                <a:solidFill>
                  <a:srgbClr val="996633"/>
                </a:solidFill>
                <a:ln w="12700">
                  <a:solidFill>
                    <a:srgbClr val="996633"/>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600" b="0" i="0" u="none" strike="noStrike" kern="0" cap="none" spc="0" normalizeH="0" baseline="0" noProof="0">
                    <a:ln>
                      <a:noFill/>
                    </a:ln>
                    <a:solidFill>
                      <a:sysClr val="windowText" lastClr="000000"/>
                    </a:solidFill>
                    <a:effectLst/>
                    <a:uLnTx/>
                    <a:uFillTx/>
                  </a:endParaRPr>
                </a:p>
              </p:txBody>
            </p:sp>
            <p:sp>
              <p:nvSpPr>
                <p:cNvPr id="435" name="Oval 114"/>
                <p:cNvSpPr>
                  <a:spLocks noChangeArrowheads="1"/>
                </p:cNvSpPr>
                <p:nvPr/>
              </p:nvSpPr>
              <p:spPr bwMode="auto">
                <a:xfrm>
                  <a:off x="1359" y="2545"/>
                  <a:ext cx="13" cy="9"/>
                </a:xfrm>
                <a:prstGeom prst="ellipse">
                  <a:avLst/>
                </a:prstGeom>
                <a:solidFill>
                  <a:srgbClr val="996633"/>
                </a:solidFill>
                <a:ln w="12700">
                  <a:solidFill>
                    <a:srgbClr val="996633"/>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600" b="0" i="0" u="none" strike="noStrike" kern="0" cap="none" spc="0" normalizeH="0" baseline="0" noProof="0">
                    <a:ln>
                      <a:noFill/>
                    </a:ln>
                    <a:solidFill>
                      <a:sysClr val="windowText" lastClr="000000"/>
                    </a:solidFill>
                    <a:effectLst/>
                    <a:uLnTx/>
                    <a:uFillTx/>
                  </a:endParaRPr>
                </a:p>
              </p:txBody>
            </p:sp>
            <p:sp>
              <p:nvSpPr>
                <p:cNvPr id="436" name="Oval 115"/>
                <p:cNvSpPr>
                  <a:spLocks noChangeArrowheads="1"/>
                </p:cNvSpPr>
                <p:nvPr/>
              </p:nvSpPr>
              <p:spPr bwMode="auto">
                <a:xfrm>
                  <a:off x="1276" y="2391"/>
                  <a:ext cx="15" cy="8"/>
                </a:xfrm>
                <a:prstGeom prst="ellipse">
                  <a:avLst/>
                </a:prstGeom>
                <a:solidFill>
                  <a:srgbClr val="996633"/>
                </a:solidFill>
                <a:ln w="12700">
                  <a:solidFill>
                    <a:srgbClr val="996633"/>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600" b="0" i="0" u="none" strike="noStrike" kern="0" cap="none" spc="0" normalizeH="0" baseline="0" noProof="0">
                    <a:ln>
                      <a:noFill/>
                    </a:ln>
                    <a:solidFill>
                      <a:sysClr val="windowText" lastClr="000000"/>
                    </a:solidFill>
                    <a:effectLst/>
                    <a:uLnTx/>
                    <a:uFillTx/>
                  </a:endParaRPr>
                </a:p>
              </p:txBody>
            </p:sp>
            <p:sp>
              <p:nvSpPr>
                <p:cNvPr id="437" name="Oval 116"/>
                <p:cNvSpPr>
                  <a:spLocks noChangeArrowheads="1"/>
                </p:cNvSpPr>
                <p:nvPr/>
              </p:nvSpPr>
              <p:spPr bwMode="auto">
                <a:xfrm>
                  <a:off x="2361" y="2316"/>
                  <a:ext cx="14" cy="8"/>
                </a:xfrm>
                <a:prstGeom prst="ellipse">
                  <a:avLst/>
                </a:prstGeom>
                <a:solidFill>
                  <a:srgbClr val="996633"/>
                </a:solidFill>
                <a:ln w="12700">
                  <a:solidFill>
                    <a:srgbClr val="996633"/>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600" b="0" i="0" u="none" strike="noStrike" kern="0" cap="none" spc="0" normalizeH="0" baseline="0" noProof="0">
                    <a:ln>
                      <a:noFill/>
                    </a:ln>
                    <a:solidFill>
                      <a:sysClr val="windowText" lastClr="000000"/>
                    </a:solidFill>
                    <a:effectLst/>
                    <a:uLnTx/>
                    <a:uFillTx/>
                  </a:endParaRPr>
                </a:p>
              </p:txBody>
            </p:sp>
            <p:sp>
              <p:nvSpPr>
                <p:cNvPr id="438" name="Oval 117"/>
                <p:cNvSpPr>
                  <a:spLocks noChangeArrowheads="1"/>
                </p:cNvSpPr>
                <p:nvPr/>
              </p:nvSpPr>
              <p:spPr bwMode="auto">
                <a:xfrm>
                  <a:off x="1967" y="2400"/>
                  <a:ext cx="14" cy="11"/>
                </a:xfrm>
                <a:prstGeom prst="ellipse">
                  <a:avLst/>
                </a:prstGeom>
                <a:solidFill>
                  <a:srgbClr val="996633"/>
                </a:solidFill>
                <a:ln w="12700">
                  <a:solidFill>
                    <a:srgbClr val="996633"/>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600" b="0" i="0" u="none" strike="noStrike" kern="0" cap="none" spc="0" normalizeH="0" baseline="0" noProof="0">
                    <a:ln>
                      <a:noFill/>
                    </a:ln>
                    <a:solidFill>
                      <a:sysClr val="windowText" lastClr="000000"/>
                    </a:solidFill>
                    <a:effectLst/>
                    <a:uLnTx/>
                    <a:uFillTx/>
                  </a:endParaRPr>
                </a:p>
              </p:txBody>
            </p:sp>
            <p:sp>
              <p:nvSpPr>
                <p:cNvPr id="439" name="Oval 118"/>
                <p:cNvSpPr>
                  <a:spLocks noChangeArrowheads="1"/>
                </p:cNvSpPr>
                <p:nvPr/>
              </p:nvSpPr>
              <p:spPr bwMode="auto">
                <a:xfrm>
                  <a:off x="2078" y="2275"/>
                  <a:ext cx="14" cy="10"/>
                </a:xfrm>
                <a:prstGeom prst="ellipse">
                  <a:avLst/>
                </a:prstGeom>
                <a:solidFill>
                  <a:srgbClr val="996633"/>
                </a:solidFill>
                <a:ln w="12700">
                  <a:solidFill>
                    <a:srgbClr val="996633"/>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600" b="0" i="0" u="none" strike="noStrike" kern="0" cap="none" spc="0" normalizeH="0" baseline="0" noProof="0">
                    <a:ln>
                      <a:noFill/>
                    </a:ln>
                    <a:solidFill>
                      <a:sysClr val="windowText" lastClr="000000"/>
                    </a:solidFill>
                    <a:effectLst/>
                    <a:uLnTx/>
                    <a:uFillTx/>
                  </a:endParaRPr>
                </a:p>
              </p:txBody>
            </p:sp>
            <p:sp>
              <p:nvSpPr>
                <p:cNvPr id="440" name="Oval 119"/>
                <p:cNvSpPr>
                  <a:spLocks noChangeArrowheads="1"/>
                </p:cNvSpPr>
                <p:nvPr/>
              </p:nvSpPr>
              <p:spPr bwMode="auto">
                <a:xfrm>
                  <a:off x="2187" y="2324"/>
                  <a:ext cx="13" cy="11"/>
                </a:xfrm>
                <a:prstGeom prst="ellipse">
                  <a:avLst/>
                </a:prstGeom>
                <a:solidFill>
                  <a:srgbClr val="996633"/>
                </a:solidFill>
                <a:ln w="12700">
                  <a:solidFill>
                    <a:srgbClr val="996633"/>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600" b="0" i="0" u="none" strike="noStrike" kern="0" cap="none" spc="0" normalizeH="0" baseline="0" noProof="0">
                    <a:ln>
                      <a:noFill/>
                    </a:ln>
                    <a:solidFill>
                      <a:sysClr val="windowText" lastClr="000000"/>
                    </a:solidFill>
                    <a:effectLst/>
                    <a:uLnTx/>
                    <a:uFillTx/>
                  </a:endParaRPr>
                </a:p>
              </p:txBody>
            </p:sp>
            <p:sp>
              <p:nvSpPr>
                <p:cNvPr id="441" name="Oval 120"/>
                <p:cNvSpPr>
                  <a:spLocks noChangeArrowheads="1"/>
                </p:cNvSpPr>
                <p:nvPr/>
              </p:nvSpPr>
              <p:spPr bwMode="auto">
                <a:xfrm>
                  <a:off x="2444" y="2400"/>
                  <a:ext cx="13" cy="11"/>
                </a:xfrm>
                <a:prstGeom prst="ellipse">
                  <a:avLst/>
                </a:prstGeom>
                <a:solidFill>
                  <a:srgbClr val="996633"/>
                </a:solidFill>
                <a:ln w="12700">
                  <a:solidFill>
                    <a:srgbClr val="996633"/>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600" b="0" i="0" u="none" strike="noStrike" kern="0" cap="none" spc="0" normalizeH="0" baseline="0" noProof="0">
                    <a:ln>
                      <a:noFill/>
                    </a:ln>
                    <a:solidFill>
                      <a:sysClr val="windowText" lastClr="000000"/>
                    </a:solidFill>
                    <a:effectLst/>
                    <a:uLnTx/>
                    <a:uFillTx/>
                  </a:endParaRPr>
                </a:p>
              </p:txBody>
            </p:sp>
            <p:sp>
              <p:nvSpPr>
                <p:cNvPr id="442" name="Oval 121"/>
                <p:cNvSpPr>
                  <a:spLocks noChangeArrowheads="1"/>
                </p:cNvSpPr>
                <p:nvPr/>
              </p:nvSpPr>
              <p:spPr bwMode="auto">
                <a:xfrm>
                  <a:off x="1961" y="2302"/>
                  <a:ext cx="14" cy="9"/>
                </a:xfrm>
                <a:prstGeom prst="ellipse">
                  <a:avLst/>
                </a:prstGeom>
                <a:solidFill>
                  <a:srgbClr val="996633"/>
                </a:solidFill>
                <a:ln w="12700">
                  <a:solidFill>
                    <a:srgbClr val="996633"/>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600" b="0" i="0" u="none" strike="noStrike" kern="0" cap="none" spc="0" normalizeH="0" baseline="0" noProof="0">
                    <a:ln>
                      <a:noFill/>
                    </a:ln>
                    <a:solidFill>
                      <a:sysClr val="windowText" lastClr="000000"/>
                    </a:solidFill>
                    <a:effectLst/>
                    <a:uLnTx/>
                    <a:uFillTx/>
                  </a:endParaRPr>
                </a:p>
              </p:txBody>
            </p:sp>
            <p:sp>
              <p:nvSpPr>
                <p:cNvPr id="443" name="Oval 122"/>
                <p:cNvSpPr>
                  <a:spLocks noChangeArrowheads="1"/>
                </p:cNvSpPr>
                <p:nvPr/>
              </p:nvSpPr>
              <p:spPr bwMode="auto">
                <a:xfrm>
                  <a:off x="2297" y="2430"/>
                  <a:ext cx="13" cy="9"/>
                </a:xfrm>
                <a:prstGeom prst="ellipse">
                  <a:avLst/>
                </a:prstGeom>
                <a:solidFill>
                  <a:srgbClr val="996633"/>
                </a:solidFill>
                <a:ln w="12700">
                  <a:solidFill>
                    <a:srgbClr val="996633"/>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600" b="0" i="0" u="none" strike="noStrike" kern="0" cap="none" spc="0" normalizeH="0" baseline="0" noProof="0">
                    <a:ln>
                      <a:noFill/>
                    </a:ln>
                    <a:solidFill>
                      <a:sysClr val="windowText" lastClr="000000"/>
                    </a:solidFill>
                    <a:effectLst/>
                    <a:uLnTx/>
                    <a:uFillTx/>
                  </a:endParaRPr>
                </a:p>
              </p:txBody>
            </p:sp>
            <p:sp>
              <p:nvSpPr>
                <p:cNvPr id="444" name="Oval 123"/>
                <p:cNvSpPr>
                  <a:spLocks noChangeArrowheads="1"/>
                </p:cNvSpPr>
                <p:nvPr/>
              </p:nvSpPr>
              <p:spPr bwMode="auto">
                <a:xfrm>
                  <a:off x="2076" y="2470"/>
                  <a:ext cx="12" cy="8"/>
                </a:xfrm>
                <a:prstGeom prst="ellipse">
                  <a:avLst/>
                </a:prstGeom>
                <a:solidFill>
                  <a:srgbClr val="996633"/>
                </a:solidFill>
                <a:ln w="12700">
                  <a:solidFill>
                    <a:srgbClr val="996633"/>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600" b="0" i="0" u="none" strike="noStrike" kern="0" cap="none" spc="0" normalizeH="0" baseline="0" noProof="0">
                    <a:ln>
                      <a:noFill/>
                    </a:ln>
                    <a:solidFill>
                      <a:sysClr val="windowText" lastClr="000000"/>
                    </a:solidFill>
                    <a:effectLst/>
                    <a:uLnTx/>
                    <a:uFillTx/>
                  </a:endParaRPr>
                </a:p>
              </p:txBody>
            </p:sp>
            <p:sp>
              <p:nvSpPr>
                <p:cNvPr id="445" name="Oval 124"/>
                <p:cNvSpPr>
                  <a:spLocks noChangeArrowheads="1"/>
                </p:cNvSpPr>
                <p:nvPr/>
              </p:nvSpPr>
              <p:spPr bwMode="auto">
                <a:xfrm>
                  <a:off x="852" y="2647"/>
                  <a:ext cx="13" cy="9"/>
                </a:xfrm>
                <a:prstGeom prst="ellipse">
                  <a:avLst/>
                </a:prstGeom>
                <a:solidFill>
                  <a:srgbClr val="996633"/>
                </a:solidFill>
                <a:ln w="12700">
                  <a:solidFill>
                    <a:srgbClr val="996633"/>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600" b="0" i="0" u="none" strike="noStrike" kern="0" cap="none" spc="0" normalizeH="0" baseline="0" noProof="0">
                    <a:ln>
                      <a:noFill/>
                    </a:ln>
                    <a:solidFill>
                      <a:sysClr val="windowText" lastClr="000000"/>
                    </a:solidFill>
                    <a:effectLst/>
                    <a:uLnTx/>
                    <a:uFillTx/>
                  </a:endParaRPr>
                </a:p>
              </p:txBody>
            </p:sp>
            <p:sp>
              <p:nvSpPr>
                <p:cNvPr id="446" name="Oval 125"/>
                <p:cNvSpPr>
                  <a:spLocks noChangeArrowheads="1"/>
                </p:cNvSpPr>
                <p:nvPr/>
              </p:nvSpPr>
              <p:spPr bwMode="auto">
                <a:xfrm>
                  <a:off x="523" y="2569"/>
                  <a:ext cx="14" cy="9"/>
                </a:xfrm>
                <a:prstGeom prst="ellipse">
                  <a:avLst/>
                </a:prstGeom>
                <a:solidFill>
                  <a:srgbClr val="996633"/>
                </a:solidFill>
                <a:ln w="12700">
                  <a:solidFill>
                    <a:srgbClr val="996633"/>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600" b="0" i="0" u="none" strike="noStrike" kern="0" cap="none" spc="0" normalizeH="0" baseline="0" noProof="0">
                    <a:ln>
                      <a:noFill/>
                    </a:ln>
                    <a:solidFill>
                      <a:sysClr val="windowText" lastClr="000000"/>
                    </a:solidFill>
                    <a:effectLst/>
                    <a:uLnTx/>
                    <a:uFillTx/>
                  </a:endParaRPr>
                </a:p>
              </p:txBody>
            </p:sp>
            <p:sp>
              <p:nvSpPr>
                <p:cNvPr id="447" name="Oval 126"/>
                <p:cNvSpPr>
                  <a:spLocks noChangeArrowheads="1"/>
                </p:cNvSpPr>
                <p:nvPr/>
              </p:nvSpPr>
              <p:spPr bwMode="auto">
                <a:xfrm>
                  <a:off x="988" y="2627"/>
                  <a:ext cx="14" cy="10"/>
                </a:xfrm>
                <a:prstGeom prst="ellipse">
                  <a:avLst/>
                </a:prstGeom>
                <a:solidFill>
                  <a:srgbClr val="996633"/>
                </a:solidFill>
                <a:ln w="12700">
                  <a:solidFill>
                    <a:srgbClr val="996633"/>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600" b="0" i="0" u="none" strike="noStrike" kern="0" cap="none" spc="0" normalizeH="0" baseline="0" noProof="0">
                    <a:ln>
                      <a:noFill/>
                    </a:ln>
                    <a:solidFill>
                      <a:sysClr val="windowText" lastClr="000000"/>
                    </a:solidFill>
                    <a:effectLst/>
                    <a:uLnTx/>
                    <a:uFillTx/>
                  </a:endParaRPr>
                </a:p>
              </p:txBody>
            </p:sp>
            <p:sp>
              <p:nvSpPr>
                <p:cNvPr id="448" name="Oval 127"/>
                <p:cNvSpPr>
                  <a:spLocks noChangeArrowheads="1"/>
                </p:cNvSpPr>
                <p:nvPr/>
              </p:nvSpPr>
              <p:spPr bwMode="auto">
                <a:xfrm>
                  <a:off x="1157" y="2391"/>
                  <a:ext cx="14" cy="8"/>
                </a:xfrm>
                <a:prstGeom prst="ellipse">
                  <a:avLst/>
                </a:prstGeom>
                <a:solidFill>
                  <a:srgbClr val="996633"/>
                </a:solidFill>
                <a:ln w="12700">
                  <a:solidFill>
                    <a:srgbClr val="996633"/>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600" b="0" i="0" u="none" strike="noStrike" kern="0" cap="none" spc="0" normalizeH="0" baseline="0" noProof="0">
                    <a:ln>
                      <a:noFill/>
                    </a:ln>
                    <a:solidFill>
                      <a:sysClr val="windowText" lastClr="000000"/>
                    </a:solidFill>
                    <a:effectLst/>
                    <a:uLnTx/>
                    <a:uFillTx/>
                  </a:endParaRPr>
                </a:p>
              </p:txBody>
            </p:sp>
            <p:sp>
              <p:nvSpPr>
                <p:cNvPr id="449" name="Oval 128"/>
                <p:cNvSpPr>
                  <a:spLocks noChangeArrowheads="1"/>
                </p:cNvSpPr>
                <p:nvPr/>
              </p:nvSpPr>
              <p:spPr bwMode="auto">
                <a:xfrm>
                  <a:off x="1257" y="2493"/>
                  <a:ext cx="12" cy="9"/>
                </a:xfrm>
                <a:prstGeom prst="ellipse">
                  <a:avLst/>
                </a:prstGeom>
                <a:solidFill>
                  <a:srgbClr val="996633"/>
                </a:solidFill>
                <a:ln w="12700">
                  <a:solidFill>
                    <a:srgbClr val="996633"/>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600" b="0" i="0" u="none" strike="noStrike" kern="0" cap="none" spc="0" normalizeH="0" baseline="0" noProof="0">
                    <a:ln>
                      <a:noFill/>
                    </a:ln>
                    <a:solidFill>
                      <a:sysClr val="windowText" lastClr="000000"/>
                    </a:solidFill>
                    <a:effectLst/>
                    <a:uLnTx/>
                    <a:uFillTx/>
                  </a:endParaRPr>
                </a:p>
              </p:txBody>
            </p:sp>
            <p:sp>
              <p:nvSpPr>
                <p:cNvPr id="450" name="Oval 129"/>
                <p:cNvSpPr>
                  <a:spLocks noChangeArrowheads="1"/>
                </p:cNvSpPr>
                <p:nvPr/>
              </p:nvSpPr>
              <p:spPr bwMode="auto">
                <a:xfrm>
                  <a:off x="1372" y="2381"/>
                  <a:ext cx="14" cy="9"/>
                </a:xfrm>
                <a:prstGeom prst="ellipse">
                  <a:avLst/>
                </a:prstGeom>
                <a:solidFill>
                  <a:srgbClr val="996633"/>
                </a:solidFill>
                <a:ln w="12700">
                  <a:solidFill>
                    <a:srgbClr val="996633"/>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600" b="0" i="0" u="none" strike="noStrike" kern="0" cap="none" spc="0" normalizeH="0" baseline="0" noProof="0">
                    <a:ln>
                      <a:noFill/>
                    </a:ln>
                    <a:solidFill>
                      <a:sysClr val="windowText" lastClr="000000"/>
                    </a:solidFill>
                    <a:effectLst/>
                    <a:uLnTx/>
                    <a:uFillTx/>
                  </a:endParaRPr>
                </a:p>
              </p:txBody>
            </p:sp>
            <p:grpSp>
              <p:nvGrpSpPr>
                <p:cNvPr id="8" name="Group 130"/>
                <p:cNvGrpSpPr>
                  <a:grpSpLocks/>
                </p:cNvGrpSpPr>
                <p:nvPr/>
              </p:nvGrpSpPr>
              <p:grpSpPr bwMode="auto">
                <a:xfrm>
                  <a:off x="492" y="3033"/>
                  <a:ext cx="1996" cy="835"/>
                  <a:chOff x="492" y="3033"/>
                  <a:chExt cx="1996" cy="835"/>
                </a:xfrm>
              </p:grpSpPr>
              <p:sp>
                <p:nvSpPr>
                  <p:cNvPr id="548" name="Line 131"/>
                  <p:cNvSpPr>
                    <a:spLocks noChangeShapeType="1"/>
                  </p:cNvSpPr>
                  <p:nvPr/>
                </p:nvSpPr>
                <p:spPr bwMode="auto">
                  <a:xfrm>
                    <a:off x="492" y="3509"/>
                    <a:ext cx="1996" cy="0"/>
                  </a:xfrm>
                  <a:prstGeom prst="line">
                    <a:avLst/>
                  </a:prstGeom>
                  <a:noFill/>
                  <a:ln w="19050">
                    <a:solidFill>
                      <a:srgbClr val="0000FF"/>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200" b="0" i="0" u="none" strike="noStrike" kern="0" cap="none" spc="0" normalizeH="0" baseline="0" noProof="0">
                      <a:ln>
                        <a:noFill/>
                      </a:ln>
                      <a:solidFill>
                        <a:sysClr val="windowText" lastClr="000000"/>
                      </a:solidFill>
                      <a:effectLst/>
                      <a:uLnTx/>
                      <a:uFillTx/>
                    </a:endParaRPr>
                  </a:p>
                </p:txBody>
              </p:sp>
              <p:sp>
                <p:nvSpPr>
                  <p:cNvPr id="549" name="Oval 132"/>
                  <p:cNvSpPr>
                    <a:spLocks noChangeArrowheads="1"/>
                  </p:cNvSpPr>
                  <p:nvPr/>
                </p:nvSpPr>
                <p:spPr bwMode="auto">
                  <a:xfrm>
                    <a:off x="2105" y="3397"/>
                    <a:ext cx="14" cy="11"/>
                  </a:xfrm>
                  <a:prstGeom prst="ellipse">
                    <a:avLst/>
                  </a:prstGeom>
                  <a:solidFill>
                    <a:srgbClr val="996633"/>
                  </a:solidFill>
                  <a:ln w="12700">
                    <a:solidFill>
                      <a:srgbClr val="996633"/>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600" b="0" i="0" u="none" strike="noStrike" kern="0" cap="none" spc="0" normalizeH="0" baseline="0" noProof="0">
                      <a:ln>
                        <a:noFill/>
                      </a:ln>
                      <a:solidFill>
                        <a:sysClr val="windowText" lastClr="000000"/>
                      </a:solidFill>
                      <a:effectLst/>
                      <a:uLnTx/>
                      <a:uFillTx/>
                    </a:endParaRPr>
                  </a:p>
                </p:txBody>
              </p:sp>
              <p:sp>
                <p:nvSpPr>
                  <p:cNvPr id="550" name="Oval 133"/>
                  <p:cNvSpPr>
                    <a:spLocks noChangeArrowheads="1"/>
                  </p:cNvSpPr>
                  <p:nvPr/>
                </p:nvSpPr>
                <p:spPr bwMode="auto">
                  <a:xfrm>
                    <a:off x="556" y="3443"/>
                    <a:ext cx="14" cy="10"/>
                  </a:xfrm>
                  <a:prstGeom prst="ellipse">
                    <a:avLst/>
                  </a:prstGeom>
                  <a:solidFill>
                    <a:srgbClr val="996633"/>
                  </a:solidFill>
                  <a:ln w="12700">
                    <a:solidFill>
                      <a:srgbClr val="996633"/>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600" b="0" i="0" u="none" strike="noStrike" kern="0" cap="none" spc="0" normalizeH="0" baseline="0" noProof="0">
                      <a:ln>
                        <a:noFill/>
                      </a:ln>
                      <a:solidFill>
                        <a:sysClr val="windowText" lastClr="000000"/>
                      </a:solidFill>
                      <a:effectLst/>
                      <a:uLnTx/>
                      <a:uFillTx/>
                    </a:endParaRPr>
                  </a:p>
                </p:txBody>
              </p:sp>
              <p:sp>
                <p:nvSpPr>
                  <p:cNvPr id="551" name="Oval 134"/>
                  <p:cNvSpPr>
                    <a:spLocks noChangeArrowheads="1"/>
                  </p:cNvSpPr>
                  <p:nvPr/>
                </p:nvSpPr>
                <p:spPr bwMode="auto">
                  <a:xfrm>
                    <a:off x="543" y="3753"/>
                    <a:ext cx="13" cy="10"/>
                  </a:xfrm>
                  <a:prstGeom prst="ellipse">
                    <a:avLst/>
                  </a:prstGeom>
                  <a:solidFill>
                    <a:srgbClr val="996633"/>
                  </a:solidFill>
                  <a:ln w="12700">
                    <a:solidFill>
                      <a:srgbClr val="996633"/>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600" b="0" i="0" u="none" strike="noStrike" kern="0" cap="none" spc="0" normalizeH="0" baseline="0" noProof="0">
                      <a:ln>
                        <a:noFill/>
                      </a:ln>
                      <a:solidFill>
                        <a:sysClr val="windowText" lastClr="000000"/>
                      </a:solidFill>
                      <a:effectLst/>
                      <a:uLnTx/>
                      <a:uFillTx/>
                    </a:endParaRPr>
                  </a:p>
                </p:txBody>
              </p:sp>
              <p:sp>
                <p:nvSpPr>
                  <p:cNvPr id="552" name="Oval 135"/>
                  <p:cNvSpPr>
                    <a:spLocks noChangeArrowheads="1"/>
                  </p:cNvSpPr>
                  <p:nvPr/>
                </p:nvSpPr>
                <p:spPr bwMode="auto">
                  <a:xfrm>
                    <a:off x="775" y="3539"/>
                    <a:ext cx="14" cy="11"/>
                  </a:xfrm>
                  <a:prstGeom prst="ellipse">
                    <a:avLst/>
                  </a:prstGeom>
                  <a:solidFill>
                    <a:srgbClr val="996633"/>
                  </a:solidFill>
                  <a:ln w="12700">
                    <a:solidFill>
                      <a:srgbClr val="996633"/>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600" b="0" i="0" u="none" strike="noStrike" kern="0" cap="none" spc="0" normalizeH="0" baseline="0" noProof="0">
                      <a:ln>
                        <a:noFill/>
                      </a:ln>
                      <a:solidFill>
                        <a:sysClr val="windowText" lastClr="000000"/>
                      </a:solidFill>
                      <a:effectLst/>
                      <a:uLnTx/>
                      <a:uFillTx/>
                    </a:endParaRPr>
                  </a:p>
                </p:txBody>
              </p:sp>
              <p:sp>
                <p:nvSpPr>
                  <p:cNvPr id="553" name="Oval 136"/>
                  <p:cNvSpPr>
                    <a:spLocks noChangeArrowheads="1"/>
                  </p:cNvSpPr>
                  <p:nvPr/>
                </p:nvSpPr>
                <p:spPr bwMode="auto">
                  <a:xfrm>
                    <a:off x="809" y="3668"/>
                    <a:ext cx="14" cy="11"/>
                  </a:xfrm>
                  <a:prstGeom prst="ellipse">
                    <a:avLst/>
                  </a:prstGeom>
                  <a:solidFill>
                    <a:srgbClr val="996633"/>
                  </a:solidFill>
                  <a:ln w="12700">
                    <a:solidFill>
                      <a:srgbClr val="996633"/>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600" b="0" i="0" u="none" strike="noStrike" kern="0" cap="none" spc="0" normalizeH="0" baseline="0" noProof="0">
                      <a:ln>
                        <a:noFill/>
                      </a:ln>
                      <a:solidFill>
                        <a:sysClr val="windowText" lastClr="000000"/>
                      </a:solidFill>
                      <a:effectLst/>
                      <a:uLnTx/>
                      <a:uFillTx/>
                    </a:endParaRPr>
                  </a:p>
                </p:txBody>
              </p:sp>
              <p:sp>
                <p:nvSpPr>
                  <p:cNvPr id="554" name="Oval 137"/>
                  <p:cNvSpPr>
                    <a:spLocks noChangeArrowheads="1"/>
                  </p:cNvSpPr>
                  <p:nvPr/>
                </p:nvSpPr>
                <p:spPr bwMode="auto">
                  <a:xfrm>
                    <a:off x="1122" y="3727"/>
                    <a:ext cx="14" cy="10"/>
                  </a:xfrm>
                  <a:prstGeom prst="ellipse">
                    <a:avLst/>
                  </a:prstGeom>
                  <a:solidFill>
                    <a:srgbClr val="996633"/>
                  </a:solidFill>
                  <a:ln w="12700">
                    <a:solidFill>
                      <a:srgbClr val="996633"/>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600" b="0" i="0" u="none" strike="noStrike" kern="0" cap="none" spc="0" normalizeH="0" baseline="0" noProof="0">
                      <a:ln>
                        <a:noFill/>
                      </a:ln>
                      <a:solidFill>
                        <a:sysClr val="windowText" lastClr="000000"/>
                      </a:solidFill>
                      <a:effectLst/>
                      <a:uLnTx/>
                      <a:uFillTx/>
                    </a:endParaRPr>
                  </a:p>
                </p:txBody>
              </p:sp>
              <p:sp>
                <p:nvSpPr>
                  <p:cNvPr id="555" name="Oval 138"/>
                  <p:cNvSpPr>
                    <a:spLocks noChangeArrowheads="1"/>
                  </p:cNvSpPr>
                  <p:nvPr/>
                </p:nvSpPr>
                <p:spPr bwMode="auto">
                  <a:xfrm>
                    <a:off x="1212" y="3615"/>
                    <a:ext cx="15" cy="10"/>
                  </a:xfrm>
                  <a:prstGeom prst="ellipse">
                    <a:avLst/>
                  </a:prstGeom>
                  <a:solidFill>
                    <a:srgbClr val="996633"/>
                  </a:solidFill>
                  <a:ln w="12700">
                    <a:solidFill>
                      <a:srgbClr val="996633"/>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600" b="0" i="0" u="none" strike="noStrike" kern="0" cap="none" spc="0" normalizeH="0" baseline="0" noProof="0">
                      <a:ln>
                        <a:noFill/>
                      </a:ln>
                      <a:solidFill>
                        <a:sysClr val="windowText" lastClr="000000"/>
                      </a:solidFill>
                      <a:effectLst/>
                      <a:uLnTx/>
                      <a:uFillTx/>
                    </a:endParaRPr>
                  </a:p>
                </p:txBody>
              </p:sp>
              <p:sp>
                <p:nvSpPr>
                  <p:cNvPr id="556" name="Oval 139"/>
                  <p:cNvSpPr>
                    <a:spLocks noChangeArrowheads="1"/>
                  </p:cNvSpPr>
                  <p:nvPr/>
                </p:nvSpPr>
                <p:spPr bwMode="auto">
                  <a:xfrm>
                    <a:off x="936" y="3589"/>
                    <a:ext cx="13" cy="10"/>
                  </a:xfrm>
                  <a:prstGeom prst="ellipse">
                    <a:avLst/>
                  </a:prstGeom>
                  <a:solidFill>
                    <a:srgbClr val="996633"/>
                  </a:solidFill>
                  <a:ln w="12700">
                    <a:solidFill>
                      <a:srgbClr val="996633"/>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600" b="0" i="0" u="none" strike="noStrike" kern="0" cap="none" spc="0" normalizeH="0" baseline="0" noProof="0">
                      <a:ln>
                        <a:noFill/>
                      </a:ln>
                      <a:solidFill>
                        <a:sysClr val="windowText" lastClr="000000"/>
                      </a:solidFill>
                      <a:effectLst/>
                      <a:uLnTx/>
                      <a:uFillTx/>
                    </a:endParaRPr>
                  </a:p>
                </p:txBody>
              </p:sp>
              <p:sp>
                <p:nvSpPr>
                  <p:cNvPr id="557" name="Oval 140"/>
                  <p:cNvSpPr>
                    <a:spLocks noChangeArrowheads="1"/>
                  </p:cNvSpPr>
                  <p:nvPr/>
                </p:nvSpPr>
                <p:spPr bwMode="auto">
                  <a:xfrm>
                    <a:off x="1080" y="3443"/>
                    <a:ext cx="15" cy="10"/>
                  </a:xfrm>
                  <a:prstGeom prst="ellipse">
                    <a:avLst/>
                  </a:prstGeom>
                  <a:solidFill>
                    <a:srgbClr val="996633"/>
                  </a:solidFill>
                  <a:ln w="12700">
                    <a:solidFill>
                      <a:srgbClr val="996633"/>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600" b="0" i="0" u="none" strike="noStrike" kern="0" cap="none" spc="0" normalizeH="0" baseline="0" noProof="0">
                      <a:ln>
                        <a:noFill/>
                      </a:ln>
                      <a:solidFill>
                        <a:sysClr val="windowText" lastClr="000000"/>
                      </a:solidFill>
                      <a:effectLst/>
                      <a:uLnTx/>
                      <a:uFillTx/>
                    </a:endParaRPr>
                  </a:p>
                </p:txBody>
              </p:sp>
              <p:sp>
                <p:nvSpPr>
                  <p:cNvPr id="558" name="Oval 141"/>
                  <p:cNvSpPr>
                    <a:spLocks noChangeArrowheads="1"/>
                  </p:cNvSpPr>
                  <p:nvPr/>
                </p:nvSpPr>
                <p:spPr bwMode="auto">
                  <a:xfrm>
                    <a:off x="858" y="3483"/>
                    <a:ext cx="13" cy="9"/>
                  </a:xfrm>
                  <a:prstGeom prst="ellipse">
                    <a:avLst/>
                  </a:prstGeom>
                  <a:solidFill>
                    <a:srgbClr val="996633"/>
                  </a:solidFill>
                  <a:ln w="12700">
                    <a:solidFill>
                      <a:srgbClr val="996633"/>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600" b="0" i="0" u="none" strike="noStrike" kern="0" cap="none" spc="0" normalizeH="0" baseline="0" noProof="0">
                      <a:ln>
                        <a:noFill/>
                      </a:ln>
                      <a:solidFill>
                        <a:sysClr val="windowText" lastClr="000000"/>
                      </a:solidFill>
                      <a:effectLst/>
                      <a:uLnTx/>
                      <a:uFillTx/>
                    </a:endParaRPr>
                  </a:p>
                </p:txBody>
              </p:sp>
              <p:sp>
                <p:nvSpPr>
                  <p:cNvPr id="559" name="Oval 142"/>
                  <p:cNvSpPr>
                    <a:spLocks noChangeArrowheads="1"/>
                  </p:cNvSpPr>
                  <p:nvPr/>
                </p:nvSpPr>
                <p:spPr bwMode="auto">
                  <a:xfrm>
                    <a:off x="1897" y="3167"/>
                    <a:ext cx="15" cy="11"/>
                  </a:xfrm>
                  <a:prstGeom prst="ellipse">
                    <a:avLst/>
                  </a:prstGeom>
                  <a:solidFill>
                    <a:srgbClr val="996633"/>
                  </a:solidFill>
                  <a:ln w="12700">
                    <a:solidFill>
                      <a:srgbClr val="996633"/>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600" b="0" i="0" u="none" strike="noStrike" kern="0" cap="none" spc="0" normalizeH="0" baseline="0" noProof="0">
                      <a:ln>
                        <a:noFill/>
                      </a:ln>
                      <a:solidFill>
                        <a:sysClr val="windowText" lastClr="000000"/>
                      </a:solidFill>
                      <a:effectLst/>
                      <a:uLnTx/>
                      <a:uFillTx/>
                    </a:endParaRPr>
                  </a:p>
                </p:txBody>
              </p:sp>
              <p:sp>
                <p:nvSpPr>
                  <p:cNvPr id="560" name="Oval 143"/>
                  <p:cNvSpPr>
                    <a:spLocks noChangeArrowheads="1"/>
                  </p:cNvSpPr>
                  <p:nvPr/>
                </p:nvSpPr>
                <p:spPr bwMode="auto">
                  <a:xfrm>
                    <a:off x="1922" y="3591"/>
                    <a:ext cx="13" cy="12"/>
                  </a:xfrm>
                  <a:prstGeom prst="ellipse">
                    <a:avLst/>
                  </a:prstGeom>
                  <a:solidFill>
                    <a:srgbClr val="996633"/>
                  </a:solidFill>
                  <a:ln w="12700">
                    <a:solidFill>
                      <a:srgbClr val="996633"/>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600" b="0" i="0" u="none" strike="noStrike" kern="0" cap="none" spc="0" normalizeH="0" baseline="0" noProof="0">
                      <a:ln>
                        <a:noFill/>
                      </a:ln>
                      <a:solidFill>
                        <a:sysClr val="windowText" lastClr="000000"/>
                      </a:solidFill>
                      <a:effectLst/>
                      <a:uLnTx/>
                      <a:uFillTx/>
                    </a:endParaRPr>
                  </a:p>
                </p:txBody>
              </p:sp>
              <p:sp>
                <p:nvSpPr>
                  <p:cNvPr id="561" name="Oval 144"/>
                  <p:cNvSpPr>
                    <a:spLocks noChangeArrowheads="1"/>
                  </p:cNvSpPr>
                  <p:nvPr/>
                </p:nvSpPr>
                <p:spPr bwMode="auto">
                  <a:xfrm>
                    <a:off x="1662" y="3434"/>
                    <a:ext cx="15" cy="10"/>
                  </a:xfrm>
                  <a:prstGeom prst="ellipse">
                    <a:avLst/>
                  </a:prstGeom>
                  <a:solidFill>
                    <a:srgbClr val="996633"/>
                  </a:solidFill>
                  <a:ln w="12700">
                    <a:solidFill>
                      <a:srgbClr val="996633"/>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600" b="0" i="0" u="none" strike="noStrike" kern="0" cap="none" spc="0" normalizeH="0" baseline="0" noProof="0">
                      <a:ln>
                        <a:noFill/>
                      </a:ln>
                      <a:solidFill>
                        <a:sysClr val="windowText" lastClr="000000"/>
                      </a:solidFill>
                      <a:effectLst/>
                      <a:uLnTx/>
                      <a:uFillTx/>
                    </a:endParaRPr>
                  </a:p>
                </p:txBody>
              </p:sp>
              <p:sp>
                <p:nvSpPr>
                  <p:cNvPr id="562" name="Oval 145"/>
                  <p:cNvSpPr>
                    <a:spLocks noChangeArrowheads="1"/>
                  </p:cNvSpPr>
                  <p:nvPr/>
                </p:nvSpPr>
                <p:spPr bwMode="auto">
                  <a:xfrm>
                    <a:off x="1676" y="3671"/>
                    <a:ext cx="15" cy="10"/>
                  </a:xfrm>
                  <a:prstGeom prst="ellipse">
                    <a:avLst/>
                  </a:prstGeom>
                  <a:solidFill>
                    <a:srgbClr val="996633"/>
                  </a:solidFill>
                  <a:ln w="12700">
                    <a:solidFill>
                      <a:srgbClr val="996633"/>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600" b="0" i="0" u="none" strike="noStrike" kern="0" cap="none" spc="0" normalizeH="0" baseline="0" noProof="0">
                      <a:ln>
                        <a:noFill/>
                      </a:ln>
                      <a:solidFill>
                        <a:sysClr val="windowText" lastClr="000000"/>
                      </a:solidFill>
                      <a:effectLst/>
                      <a:uLnTx/>
                      <a:uFillTx/>
                    </a:endParaRPr>
                  </a:p>
                </p:txBody>
              </p:sp>
              <p:sp>
                <p:nvSpPr>
                  <p:cNvPr id="563" name="Oval 146"/>
                  <p:cNvSpPr>
                    <a:spLocks noChangeArrowheads="1"/>
                  </p:cNvSpPr>
                  <p:nvPr/>
                </p:nvSpPr>
                <p:spPr bwMode="auto">
                  <a:xfrm>
                    <a:off x="1549" y="3406"/>
                    <a:ext cx="12" cy="7"/>
                  </a:xfrm>
                  <a:prstGeom prst="ellipse">
                    <a:avLst/>
                  </a:prstGeom>
                  <a:solidFill>
                    <a:srgbClr val="996633"/>
                  </a:solidFill>
                  <a:ln w="12700">
                    <a:solidFill>
                      <a:srgbClr val="996633"/>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600" b="0" i="0" u="none" strike="noStrike" kern="0" cap="none" spc="0" normalizeH="0" baseline="0" noProof="0">
                      <a:ln>
                        <a:noFill/>
                      </a:ln>
                      <a:solidFill>
                        <a:sysClr val="windowText" lastClr="000000"/>
                      </a:solidFill>
                      <a:effectLst/>
                      <a:uLnTx/>
                      <a:uFillTx/>
                    </a:endParaRPr>
                  </a:p>
                </p:txBody>
              </p:sp>
              <p:sp>
                <p:nvSpPr>
                  <p:cNvPr id="564" name="Oval 147"/>
                  <p:cNvSpPr>
                    <a:spLocks noChangeArrowheads="1"/>
                  </p:cNvSpPr>
                  <p:nvPr/>
                </p:nvSpPr>
                <p:spPr bwMode="auto">
                  <a:xfrm>
                    <a:off x="1426" y="3570"/>
                    <a:ext cx="14" cy="9"/>
                  </a:xfrm>
                  <a:prstGeom prst="ellipse">
                    <a:avLst/>
                  </a:prstGeom>
                  <a:solidFill>
                    <a:srgbClr val="996633"/>
                  </a:solidFill>
                  <a:ln w="12700">
                    <a:solidFill>
                      <a:srgbClr val="996633"/>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600" b="0" i="0" u="none" strike="noStrike" kern="0" cap="none" spc="0" normalizeH="0" baseline="0" noProof="0">
                      <a:ln>
                        <a:noFill/>
                      </a:ln>
                      <a:solidFill>
                        <a:sysClr val="windowText" lastClr="000000"/>
                      </a:solidFill>
                      <a:effectLst/>
                      <a:uLnTx/>
                      <a:uFillTx/>
                    </a:endParaRPr>
                  </a:p>
                </p:txBody>
              </p:sp>
              <p:sp>
                <p:nvSpPr>
                  <p:cNvPr id="565" name="Oval 148"/>
                  <p:cNvSpPr>
                    <a:spLocks noChangeArrowheads="1"/>
                  </p:cNvSpPr>
                  <p:nvPr/>
                </p:nvSpPr>
                <p:spPr bwMode="auto">
                  <a:xfrm>
                    <a:off x="1343" y="3415"/>
                    <a:ext cx="14" cy="9"/>
                  </a:xfrm>
                  <a:prstGeom prst="ellipse">
                    <a:avLst/>
                  </a:prstGeom>
                  <a:solidFill>
                    <a:srgbClr val="996633"/>
                  </a:solidFill>
                  <a:ln w="12700">
                    <a:solidFill>
                      <a:srgbClr val="996633"/>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600" b="0" i="0" u="none" strike="noStrike" kern="0" cap="none" spc="0" normalizeH="0" baseline="0" noProof="0">
                      <a:ln>
                        <a:noFill/>
                      </a:ln>
                      <a:solidFill>
                        <a:sysClr val="windowText" lastClr="000000"/>
                      </a:solidFill>
                      <a:effectLst/>
                      <a:uLnTx/>
                      <a:uFillTx/>
                    </a:endParaRPr>
                  </a:p>
                </p:txBody>
              </p:sp>
              <p:sp>
                <p:nvSpPr>
                  <p:cNvPr id="566" name="Oval 149"/>
                  <p:cNvSpPr>
                    <a:spLocks noChangeArrowheads="1"/>
                  </p:cNvSpPr>
                  <p:nvPr/>
                </p:nvSpPr>
                <p:spPr bwMode="auto">
                  <a:xfrm>
                    <a:off x="2428" y="3339"/>
                    <a:ext cx="16" cy="9"/>
                  </a:xfrm>
                  <a:prstGeom prst="ellipse">
                    <a:avLst/>
                  </a:prstGeom>
                  <a:solidFill>
                    <a:srgbClr val="996633"/>
                  </a:solidFill>
                  <a:ln w="12700">
                    <a:solidFill>
                      <a:srgbClr val="996633"/>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600" b="0" i="0" u="none" strike="noStrike" kern="0" cap="none" spc="0" normalizeH="0" baseline="0" noProof="0">
                      <a:ln>
                        <a:noFill/>
                      </a:ln>
                      <a:solidFill>
                        <a:sysClr val="windowText" lastClr="000000"/>
                      </a:solidFill>
                      <a:effectLst/>
                      <a:uLnTx/>
                      <a:uFillTx/>
                    </a:endParaRPr>
                  </a:p>
                </p:txBody>
              </p:sp>
              <p:sp>
                <p:nvSpPr>
                  <p:cNvPr id="567" name="Oval 150"/>
                  <p:cNvSpPr>
                    <a:spLocks noChangeArrowheads="1"/>
                  </p:cNvSpPr>
                  <p:nvPr/>
                </p:nvSpPr>
                <p:spPr bwMode="auto">
                  <a:xfrm>
                    <a:off x="2189" y="3149"/>
                    <a:ext cx="13" cy="7"/>
                  </a:xfrm>
                  <a:prstGeom prst="ellipse">
                    <a:avLst/>
                  </a:prstGeom>
                  <a:solidFill>
                    <a:srgbClr val="996633"/>
                  </a:solidFill>
                  <a:ln w="12700">
                    <a:solidFill>
                      <a:srgbClr val="996633"/>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600" b="0" i="0" u="none" strike="noStrike" kern="0" cap="none" spc="0" normalizeH="0" baseline="0" noProof="0">
                      <a:ln>
                        <a:noFill/>
                      </a:ln>
                      <a:solidFill>
                        <a:sysClr val="windowText" lastClr="000000"/>
                      </a:solidFill>
                      <a:effectLst/>
                      <a:uLnTx/>
                      <a:uFillTx/>
                    </a:endParaRPr>
                  </a:p>
                </p:txBody>
              </p:sp>
              <p:sp>
                <p:nvSpPr>
                  <p:cNvPr id="568" name="Oval 151"/>
                  <p:cNvSpPr>
                    <a:spLocks noChangeArrowheads="1"/>
                  </p:cNvSpPr>
                  <p:nvPr/>
                </p:nvSpPr>
                <p:spPr bwMode="auto">
                  <a:xfrm>
                    <a:off x="2145" y="3300"/>
                    <a:ext cx="12" cy="8"/>
                  </a:xfrm>
                  <a:prstGeom prst="ellipse">
                    <a:avLst/>
                  </a:prstGeom>
                  <a:solidFill>
                    <a:srgbClr val="996633"/>
                  </a:solidFill>
                  <a:ln w="12700">
                    <a:solidFill>
                      <a:srgbClr val="996633"/>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600" b="0" i="0" u="none" strike="noStrike" kern="0" cap="none" spc="0" normalizeH="0" baseline="0" noProof="0">
                      <a:ln>
                        <a:noFill/>
                      </a:ln>
                      <a:solidFill>
                        <a:sysClr val="windowText" lastClr="000000"/>
                      </a:solidFill>
                      <a:effectLst/>
                      <a:uLnTx/>
                      <a:uFillTx/>
                    </a:endParaRPr>
                  </a:p>
                </p:txBody>
              </p:sp>
              <p:sp>
                <p:nvSpPr>
                  <p:cNvPr id="569" name="Oval 152"/>
                  <p:cNvSpPr>
                    <a:spLocks noChangeArrowheads="1"/>
                  </p:cNvSpPr>
                  <p:nvPr/>
                </p:nvSpPr>
                <p:spPr bwMode="auto">
                  <a:xfrm>
                    <a:off x="2256" y="3347"/>
                    <a:ext cx="13" cy="12"/>
                  </a:xfrm>
                  <a:prstGeom prst="ellipse">
                    <a:avLst/>
                  </a:prstGeom>
                  <a:solidFill>
                    <a:srgbClr val="996633"/>
                  </a:solidFill>
                  <a:ln w="12700">
                    <a:solidFill>
                      <a:srgbClr val="996633"/>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600" b="0" i="0" u="none" strike="noStrike" kern="0" cap="none" spc="0" normalizeH="0" baseline="0" noProof="0">
                      <a:ln>
                        <a:noFill/>
                      </a:ln>
                      <a:solidFill>
                        <a:sysClr val="windowText" lastClr="000000"/>
                      </a:solidFill>
                      <a:effectLst/>
                      <a:uLnTx/>
                      <a:uFillTx/>
                    </a:endParaRPr>
                  </a:p>
                </p:txBody>
              </p:sp>
              <p:sp>
                <p:nvSpPr>
                  <p:cNvPr id="570" name="Oval 153"/>
                  <p:cNvSpPr>
                    <a:spLocks noChangeArrowheads="1"/>
                  </p:cNvSpPr>
                  <p:nvPr/>
                </p:nvSpPr>
                <p:spPr bwMode="auto">
                  <a:xfrm>
                    <a:off x="1838" y="3095"/>
                    <a:ext cx="12" cy="9"/>
                  </a:xfrm>
                  <a:prstGeom prst="ellipse">
                    <a:avLst/>
                  </a:prstGeom>
                  <a:solidFill>
                    <a:srgbClr val="996633"/>
                  </a:solidFill>
                  <a:ln w="12700">
                    <a:solidFill>
                      <a:srgbClr val="996633"/>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600" b="0" i="0" u="none" strike="noStrike" kern="0" cap="none" spc="0" normalizeH="0" baseline="0" noProof="0">
                      <a:ln>
                        <a:noFill/>
                      </a:ln>
                      <a:solidFill>
                        <a:sysClr val="windowText" lastClr="000000"/>
                      </a:solidFill>
                      <a:effectLst/>
                      <a:uLnTx/>
                      <a:uFillTx/>
                    </a:endParaRPr>
                  </a:p>
                </p:txBody>
              </p:sp>
              <p:sp>
                <p:nvSpPr>
                  <p:cNvPr id="571" name="Oval 154"/>
                  <p:cNvSpPr>
                    <a:spLocks noChangeArrowheads="1"/>
                  </p:cNvSpPr>
                  <p:nvPr/>
                </p:nvSpPr>
                <p:spPr bwMode="auto">
                  <a:xfrm>
                    <a:off x="2028" y="3327"/>
                    <a:ext cx="14" cy="7"/>
                  </a:xfrm>
                  <a:prstGeom prst="ellipse">
                    <a:avLst/>
                  </a:prstGeom>
                  <a:solidFill>
                    <a:srgbClr val="996633"/>
                  </a:solidFill>
                  <a:ln w="12700">
                    <a:solidFill>
                      <a:srgbClr val="996633"/>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600" b="0" i="0" u="none" strike="noStrike" kern="0" cap="none" spc="0" normalizeH="0" baseline="0" noProof="0">
                      <a:ln>
                        <a:noFill/>
                      </a:ln>
                      <a:solidFill>
                        <a:sysClr val="windowText" lastClr="000000"/>
                      </a:solidFill>
                      <a:effectLst/>
                      <a:uLnTx/>
                      <a:uFillTx/>
                    </a:endParaRPr>
                  </a:p>
                </p:txBody>
              </p:sp>
              <p:sp>
                <p:nvSpPr>
                  <p:cNvPr id="572" name="Oval 155"/>
                  <p:cNvSpPr>
                    <a:spLocks noChangeArrowheads="1"/>
                  </p:cNvSpPr>
                  <p:nvPr/>
                </p:nvSpPr>
                <p:spPr bwMode="auto">
                  <a:xfrm>
                    <a:off x="2363" y="3455"/>
                    <a:ext cx="14" cy="8"/>
                  </a:xfrm>
                  <a:prstGeom prst="ellipse">
                    <a:avLst/>
                  </a:prstGeom>
                  <a:solidFill>
                    <a:srgbClr val="996633"/>
                  </a:solidFill>
                  <a:ln w="12700">
                    <a:solidFill>
                      <a:srgbClr val="996633"/>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600" b="0" i="0" u="none" strike="noStrike" kern="0" cap="none" spc="0" normalizeH="0" baseline="0" noProof="0">
                      <a:ln>
                        <a:noFill/>
                      </a:ln>
                      <a:solidFill>
                        <a:sysClr val="windowText" lastClr="000000"/>
                      </a:solidFill>
                      <a:effectLst/>
                      <a:uLnTx/>
                      <a:uFillTx/>
                    </a:endParaRPr>
                  </a:p>
                </p:txBody>
              </p:sp>
              <p:sp>
                <p:nvSpPr>
                  <p:cNvPr id="573" name="Oval 156"/>
                  <p:cNvSpPr>
                    <a:spLocks noChangeArrowheads="1"/>
                  </p:cNvSpPr>
                  <p:nvPr/>
                </p:nvSpPr>
                <p:spPr bwMode="auto">
                  <a:xfrm>
                    <a:off x="2412" y="3216"/>
                    <a:ext cx="14" cy="11"/>
                  </a:xfrm>
                  <a:prstGeom prst="ellipse">
                    <a:avLst/>
                  </a:prstGeom>
                  <a:solidFill>
                    <a:srgbClr val="996633"/>
                  </a:solidFill>
                  <a:ln w="12700">
                    <a:solidFill>
                      <a:srgbClr val="996633"/>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600" b="0" i="0" u="none" strike="noStrike" kern="0" cap="none" spc="0" normalizeH="0" baseline="0" noProof="0">
                      <a:ln>
                        <a:noFill/>
                      </a:ln>
                      <a:solidFill>
                        <a:sysClr val="windowText" lastClr="000000"/>
                      </a:solidFill>
                      <a:effectLst/>
                      <a:uLnTx/>
                      <a:uFillTx/>
                    </a:endParaRPr>
                  </a:p>
                </p:txBody>
              </p:sp>
              <p:sp>
                <p:nvSpPr>
                  <p:cNvPr id="574" name="Oval 157"/>
                  <p:cNvSpPr>
                    <a:spLocks noChangeArrowheads="1"/>
                  </p:cNvSpPr>
                  <p:nvPr/>
                </p:nvSpPr>
                <p:spPr bwMode="auto">
                  <a:xfrm>
                    <a:off x="919" y="3671"/>
                    <a:ext cx="13" cy="10"/>
                  </a:xfrm>
                  <a:prstGeom prst="ellipse">
                    <a:avLst/>
                  </a:prstGeom>
                  <a:solidFill>
                    <a:srgbClr val="996633"/>
                  </a:solidFill>
                  <a:ln w="12700">
                    <a:solidFill>
                      <a:srgbClr val="996633"/>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600" b="0" i="0" u="none" strike="noStrike" kern="0" cap="none" spc="0" normalizeH="0" baseline="0" noProof="0">
                      <a:ln>
                        <a:noFill/>
                      </a:ln>
                      <a:solidFill>
                        <a:sysClr val="windowText" lastClr="000000"/>
                      </a:solidFill>
                      <a:effectLst/>
                      <a:uLnTx/>
                      <a:uFillTx/>
                    </a:endParaRPr>
                  </a:p>
                </p:txBody>
              </p:sp>
              <p:sp>
                <p:nvSpPr>
                  <p:cNvPr id="575" name="Oval 158"/>
                  <p:cNvSpPr>
                    <a:spLocks noChangeArrowheads="1"/>
                  </p:cNvSpPr>
                  <p:nvPr/>
                </p:nvSpPr>
                <p:spPr bwMode="auto">
                  <a:xfrm>
                    <a:off x="591" y="3591"/>
                    <a:ext cx="13" cy="12"/>
                  </a:xfrm>
                  <a:prstGeom prst="ellipse">
                    <a:avLst/>
                  </a:prstGeom>
                  <a:solidFill>
                    <a:srgbClr val="996633"/>
                  </a:solidFill>
                  <a:ln w="12700">
                    <a:solidFill>
                      <a:srgbClr val="996633"/>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600" b="0" i="0" u="none" strike="noStrike" kern="0" cap="none" spc="0" normalizeH="0" baseline="0" noProof="0">
                      <a:ln>
                        <a:noFill/>
                      </a:ln>
                      <a:solidFill>
                        <a:sysClr val="windowText" lastClr="000000"/>
                      </a:solidFill>
                      <a:effectLst/>
                      <a:uLnTx/>
                      <a:uFillTx/>
                    </a:endParaRPr>
                  </a:p>
                </p:txBody>
              </p:sp>
              <p:sp>
                <p:nvSpPr>
                  <p:cNvPr id="576" name="Oval 159"/>
                  <p:cNvSpPr>
                    <a:spLocks noChangeArrowheads="1"/>
                  </p:cNvSpPr>
                  <p:nvPr/>
                </p:nvSpPr>
                <p:spPr bwMode="auto">
                  <a:xfrm>
                    <a:off x="1057" y="3651"/>
                    <a:ext cx="13" cy="9"/>
                  </a:xfrm>
                  <a:prstGeom prst="ellipse">
                    <a:avLst/>
                  </a:prstGeom>
                  <a:solidFill>
                    <a:srgbClr val="996633"/>
                  </a:solidFill>
                  <a:ln w="12700">
                    <a:solidFill>
                      <a:srgbClr val="996633"/>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600" b="0" i="0" u="none" strike="noStrike" kern="0" cap="none" spc="0" normalizeH="0" baseline="0" noProof="0">
                      <a:ln>
                        <a:noFill/>
                      </a:ln>
                      <a:solidFill>
                        <a:sysClr val="windowText" lastClr="000000"/>
                      </a:solidFill>
                      <a:effectLst/>
                      <a:uLnTx/>
                      <a:uFillTx/>
                    </a:endParaRPr>
                  </a:p>
                </p:txBody>
              </p:sp>
              <p:sp>
                <p:nvSpPr>
                  <p:cNvPr id="577" name="Oval 160"/>
                  <p:cNvSpPr>
                    <a:spLocks noChangeArrowheads="1"/>
                  </p:cNvSpPr>
                  <p:nvPr/>
                </p:nvSpPr>
                <p:spPr bwMode="auto">
                  <a:xfrm>
                    <a:off x="1224" y="3415"/>
                    <a:ext cx="14" cy="9"/>
                  </a:xfrm>
                  <a:prstGeom prst="ellipse">
                    <a:avLst/>
                  </a:prstGeom>
                  <a:solidFill>
                    <a:srgbClr val="996633"/>
                  </a:solidFill>
                  <a:ln w="12700">
                    <a:solidFill>
                      <a:srgbClr val="996633"/>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600" b="0" i="0" u="none" strike="noStrike" kern="0" cap="none" spc="0" normalizeH="0" baseline="0" noProof="0">
                      <a:ln>
                        <a:noFill/>
                      </a:ln>
                      <a:solidFill>
                        <a:sysClr val="windowText" lastClr="000000"/>
                      </a:solidFill>
                      <a:effectLst/>
                      <a:uLnTx/>
                      <a:uFillTx/>
                    </a:endParaRPr>
                  </a:p>
                </p:txBody>
              </p:sp>
              <p:sp>
                <p:nvSpPr>
                  <p:cNvPr id="578" name="Oval 161"/>
                  <p:cNvSpPr>
                    <a:spLocks noChangeArrowheads="1"/>
                  </p:cNvSpPr>
                  <p:nvPr/>
                </p:nvSpPr>
                <p:spPr bwMode="auto">
                  <a:xfrm>
                    <a:off x="1545" y="3562"/>
                    <a:ext cx="14" cy="10"/>
                  </a:xfrm>
                  <a:prstGeom prst="ellipse">
                    <a:avLst/>
                  </a:prstGeom>
                  <a:solidFill>
                    <a:srgbClr val="996633"/>
                  </a:solidFill>
                  <a:ln w="12700">
                    <a:solidFill>
                      <a:srgbClr val="996633"/>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600" b="0" i="0" u="none" strike="noStrike" kern="0" cap="none" spc="0" normalizeH="0" baseline="0" noProof="0">
                      <a:ln>
                        <a:noFill/>
                      </a:ln>
                      <a:solidFill>
                        <a:sysClr val="windowText" lastClr="000000"/>
                      </a:solidFill>
                      <a:effectLst/>
                      <a:uLnTx/>
                      <a:uFillTx/>
                    </a:endParaRPr>
                  </a:p>
                </p:txBody>
              </p:sp>
              <p:sp>
                <p:nvSpPr>
                  <p:cNvPr id="579" name="Oval 162"/>
                  <p:cNvSpPr>
                    <a:spLocks noChangeArrowheads="1"/>
                  </p:cNvSpPr>
                  <p:nvPr/>
                </p:nvSpPr>
                <p:spPr bwMode="auto">
                  <a:xfrm>
                    <a:off x="1440" y="3406"/>
                    <a:ext cx="14" cy="7"/>
                  </a:xfrm>
                  <a:prstGeom prst="ellipse">
                    <a:avLst/>
                  </a:prstGeom>
                  <a:solidFill>
                    <a:srgbClr val="996633"/>
                  </a:solidFill>
                  <a:ln w="12700">
                    <a:solidFill>
                      <a:srgbClr val="996633"/>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600" b="0" i="0" u="none" strike="noStrike" kern="0" cap="none" spc="0" normalizeH="0" baseline="0" noProof="0">
                      <a:ln>
                        <a:noFill/>
                      </a:ln>
                      <a:solidFill>
                        <a:sysClr val="windowText" lastClr="000000"/>
                      </a:solidFill>
                      <a:effectLst/>
                      <a:uLnTx/>
                      <a:uFillTx/>
                    </a:endParaRPr>
                  </a:p>
                </p:txBody>
              </p:sp>
              <p:sp>
                <p:nvSpPr>
                  <p:cNvPr id="580" name="Oval 163"/>
                  <p:cNvSpPr>
                    <a:spLocks noChangeArrowheads="1"/>
                  </p:cNvSpPr>
                  <p:nvPr/>
                </p:nvSpPr>
                <p:spPr bwMode="auto">
                  <a:xfrm>
                    <a:off x="696" y="3269"/>
                    <a:ext cx="15" cy="11"/>
                  </a:xfrm>
                  <a:prstGeom prst="ellipse">
                    <a:avLst/>
                  </a:prstGeom>
                  <a:solidFill>
                    <a:srgbClr val="996633"/>
                  </a:solidFill>
                  <a:ln w="12700">
                    <a:solidFill>
                      <a:srgbClr val="996633"/>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600" b="0" i="0" u="none" strike="noStrike" kern="0" cap="none" spc="0" normalizeH="0" baseline="0" noProof="0">
                      <a:ln>
                        <a:noFill/>
                      </a:ln>
                      <a:solidFill>
                        <a:sysClr val="windowText" lastClr="000000"/>
                      </a:solidFill>
                      <a:effectLst/>
                      <a:uLnTx/>
                      <a:uFillTx/>
                    </a:endParaRPr>
                  </a:p>
                </p:txBody>
              </p:sp>
              <p:sp>
                <p:nvSpPr>
                  <p:cNvPr id="581" name="Oval 164"/>
                  <p:cNvSpPr>
                    <a:spLocks noChangeArrowheads="1"/>
                  </p:cNvSpPr>
                  <p:nvPr/>
                </p:nvSpPr>
                <p:spPr bwMode="auto">
                  <a:xfrm>
                    <a:off x="758" y="3361"/>
                    <a:ext cx="15" cy="11"/>
                  </a:xfrm>
                  <a:prstGeom prst="ellipse">
                    <a:avLst/>
                  </a:prstGeom>
                  <a:solidFill>
                    <a:srgbClr val="996633"/>
                  </a:solidFill>
                  <a:ln w="12700">
                    <a:solidFill>
                      <a:srgbClr val="996633"/>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600" b="0" i="0" u="none" strike="noStrike" kern="0" cap="none" spc="0" normalizeH="0" baseline="0" noProof="0">
                      <a:ln>
                        <a:noFill/>
                      </a:ln>
                      <a:solidFill>
                        <a:sysClr val="windowText" lastClr="000000"/>
                      </a:solidFill>
                      <a:effectLst/>
                      <a:uLnTx/>
                      <a:uFillTx/>
                    </a:endParaRPr>
                  </a:p>
                </p:txBody>
              </p:sp>
              <p:sp>
                <p:nvSpPr>
                  <p:cNvPr id="582" name="Oval 165"/>
                  <p:cNvSpPr>
                    <a:spLocks noChangeArrowheads="1"/>
                  </p:cNvSpPr>
                  <p:nvPr/>
                </p:nvSpPr>
                <p:spPr bwMode="auto">
                  <a:xfrm>
                    <a:off x="833" y="3292"/>
                    <a:ext cx="13" cy="10"/>
                  </a:xfrm>
                  <a:prstGeom prst="ellipse">
                    <a:avLst/>
                  </a:prstGeom>
                  <a:solidFill>
                    <a:srgbClr val="996633"/>
                  </a:solidFill>
                  <a:ln w="12700">
                    <a:solidFill>
                      <a:srgbClr val="996633"/>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600" b="0" i="0" u="none" strike="noStrike" kern="0" cap="none" spc="0" normalizeH="0" baseline="0" noProof="0">
                      <a:ln>
                        <a:noFill/>
                      </a:ln>
                      <a:solidFill>
                        <a:sysClr val="windowText" lastClr="000000"/>
                      </a:solidFill>
                      <a:effectLst/>
                      <a:uLnTx/>
                      <a:uFillTx/>
                    </a:endParaRPr>
                  </a:p>
                </p:txBody>
              </p:sp>
              <p:sp>
                <p:nvSpPr>
                  <p:cNvPr id="583" name="Oval 166"/>
                  <p:cNvSpPr>
                    <a:spLocks noChangeArrowheads="1"/>
                  </p:cNvSpPr>
                  <p:nvPr/>
                </p:nvSpPr>
                <p:spPr bwMode="auto">
                  <a:xfrm>
                    <a:off x="769" y="3434"/>
                    <a:ext cx="11" cy="10"/>
                  </a:xfrm>
                  <a:prstGeom prst="ellipse">
                    <a:avLst/>
                  </a:prstGeom>
                  <a:solidFill>
                    <a:srgbClr val="996633"/>
                  </a:solidFill>
                  <a:ln w="12700">
                    <a:solidFill>
                      <a:srgbClr val="996633"/>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600" b="0" i="0" u="none" strike="noStrike" kern="0" cap="none" spc="0" normalizeH="0" baseline="0" noProof="0">
                      <a:ln>
                        <a:noFill/>
                      </a:ln>
                      <a:solidFill>
                        <a:sysClr val="windowText" lastClr="000000"/>
                      </a:solidFill>
                      <a:effectLst/>
                      <a:uLnTx/>
                      <a:uFillTx/>
                    </a:endParaRPr>
                  </a:p>
                </p:txBody>
              </p:sp>
              <p:sp>
                <p:nvSpPr>
                  <p:cNvPr id="584" name="Oval 167"/>
                  <p:cNvSpPr>
                    <a:spLocks noChangeArrowheads="1"/>
                  </p:cNvSpPr>
                  <p:nvPr/>
                </p:nvSpPr>
                <p:spPr bwMode="auto">
                  <a:xfrm>
                    <a:off x="1241" y="3266"/>
                    <a:ext cx="13" cy="9"/>
                  </a:xfrm>
                  <a:prstGeom prst="ellipse">
                    <a:avLst/>
                  </a:prstGeom>
                  <a:solidFill>
                    <a:srgbClr val="996633"/>
                  </a:solidFill>
                  <a:ln w="12700">
                    <a:solidFill>
                      <a:srgbClr val="996633"/>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600" b="0" i="0" u="none" strike="noStrike" kern="0" cap="none" spc="0" normalizeH="0" baseline="0" noProof="0">
                      <a:ln>
                        <a:noFill/>
                      </a:ln>
                      <a:solidFill>
                        <a:sysClr val="windowText" lastClr="000000"/>
                      </a:solidFill>
                      <a:effectLst/>
                      <a:uLnTx/>
                      <a:uFillTx/>
                    </a:endParaRPr>
                  </a:p>
                </p:txBody>
              </p:sp>
              <p:sp>
                <p:nvSpPr>
                  <p:cNvPr id="585" name="Oval 168"/>
                  <p:cNvSpPr>
                    <a:spLocks noChangeArrowheads="1"/>
                  </p:cNvSpPr>
                  <p:nvPr/>
                </p:nvSpPr>
                <p:spPr bwMode="auto">
                  <a:xfrm>
                    <a:off x="1272" y="3368"/>
                    <a:ext cx="16" cy="10"/>
                  </a:xfrm>
                  <a:prstGeom prst="ellipse">
                    <a:avLst/>
                  </a:prstGeom>
                  <a:solidFill>
                    <a:srgbClr val="996633"/>
                  </a:solidFill>
                  <a:ln w="12700">
                    <a:solidFill>
                      <a:srgbClr val="996633"/>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600" b="0" i="0" u="none" strike="noStrike" kern="0" cap="none" spc="0" normalizeH="0" baseline="0" noProof="0">
                      <a:ln>
                        <a:noFill/>
                      </a:ln>
                      <a:solidFill>
                        <a:sysClr val="windowText" lastClr="000000"/>
                      </a:solidFill>
                      <a:effectLst/>
                      <a:uLnTx/>
                      <a:uFillTx/>
                    </a:endParaRPr>
                  </a:p>
                </p:txBody>
              </p:sp>
              <p:sp>
                <p:nvSpPr>
                  <p:cNvPr id="586" name="Oval 169"/>
                  <p:cNvSpPr>
                    <a:spLocks noChangeArrowheads="1"/>
                  </p:cNvSpPr>
                  <p:nvPr/>
                </p:nvSpPr>
                <p:spPr bwMode="auto">
                  <a:xfrm>
                    <a:off x="993" y="3341"/>
                    <a:ext cx="15" cy="10"/>
                  </a:xfrm>
                  <a:prstGeom prst="ellipse">
                    <a:avLst/>
                  </a:prstGeom>
                  <a:solidFill>
                    <a:srgbClr val="996633"/>
                  </a:solidFill>
                  <a:ln w="12700">
                    <a:solidFill>
                      <a:srgbClr val="996633"/>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600" b="0" i="0" u="none" strike="noStrike" kern="0" cap="none" spc="0" normalizeH="0" baseline="0" noProof="0">
                      <a:ln>
                        <a:noFill/>
                      </a:ln>
                      <a:solidFill>
                        <a:sysClr val="windowText" lastClr="000000"/>
                      </a:solidFill>
                      <a:effectLst/>
                      <a:uLnTx/>
                      <a:uFillTx/>
                    </a:endParaRPr>
                  </a:p>
                </p:txBody>
              </p:sp>
              <p:sp>
                <p:nvSpPr>
                  <p:cNvPr id="587" name="Oval 170"/>
                  <p:cNvSpPr>
                    <a:spLocks noChangeArrowheads="1"/>
                  </p:cNvSpPr>
                  <p:nvPr/>
                </p:nvSpPr>
                <p:spPr bwMode="auto">
                  <a:xfrm>
                    <a:off x="1137" y="3197"/>
                    <a:ext cx="15" cy="9"/>
                  </a:xfrm>
                  <a:prstGeom prst="ellipse">
                    <a:avLst/>
                  </a:prstGeom>
                  <a:solidFill>
                    <a:srgbClr val="996633"/>
                  </a:solidFill>
                  <a:ln w="12700">
                    <a:solidFill>
                      <a:srgbClr val="996633"/>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600" b="0" i="0" u="none" strike="noStrike" kern="0" cap="none" spc="0" normalizeH="0" baseline="0" noProof="0">
                      <a:ln>
                        <a:noFill/>
                      </a:ln>
                      <a:solidFill>
                        <a:sysClr val="windowText" lastClr="000000"/>
                      </a:solidFill>
                      <a:effectLst/>
                      <a:uLnTx/>
                      <a:uFillTx/>
                    </a:endParaRPr>
                  </a:p>
                </p:txBody>
              </p:sp>
              <p:sp>
                <p:nvSpPr>
                  <p:cNvPr id="588" name="Oval 171"/>
                  <p:cNvSpPr>
                    <a:spLocks noChangeArrowheads="1"/>
                  </p:cNvSpPr>
                  <p:nvPr/>
                </p:nvSpPr>
                <p:spPr bwMode="auto">
                  <a:xfrm>
                    <a:off x="914" y="3237"/>
                    <a:ext cx="15" cy="9"/>
                  </a:xfrm>
                  <a:prstGeom prst="ellipse">
                    <a:avLst/>
                  </a:prstGeom>
                  <a:solidFill>
                    <a:srgbClr val="996633"/>
                  </a:solidFill>
                  <a:ln w="12700">
                    <a:solidFill>
                      <a:srgbClr val="996633"/>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600" b="0" i="0" u="none" strike="noStrike" kern="0" cap="none" spc="0" normalizeH="0" baseline="0" noProof="0">
                      <a:ln>
                        <a:noFill/>
                      </a:ln>
                      <a:solidFill>
                        <a:sysClr val="windowText" lastClr="000000"/>
                      </a:solidFill>
                      <a:effectLst/>
                      <a:uLnTx/>
                      <a:uFillTx/>
                    </a:endParaRPr>
                  </a:p>
                </p:txBody>
              </p:sp>
              <p:sp>
                <p:nvSpPr>
                  <p:cNvPr id="589" name="Oval 172"/>
                  <p:cNvSpPr>
                    <a:spLocks noChangeArrowheads="1"/>
                  </p:cNvSpPr>
                  <p:nvPr/>
                </p:nvSpPr>
                <p:spPr bwMode="auto">
                  <a:xfrm>
                    <a:off x="1867" y="3287"/>
                    <a:ext cx="14" cy="8"/>
                  </a:xfrm>
                  <a:prstGeom prst="ellipse">
                    <a:avLst/>
                  </a:prstGeom>
                  <a:solidFill>
                    <a:srgbClr val="996633"/>
                  </a:solidFill>
                  <a:ln w="12700">
                    <a:solidFill>
                      <a:srgbClr val="996633"/>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600" b="0" i="0" u="none" strike="noStrike" kern="0" cap="none" spc="0" normalizeH="0" baseline="0" noProof="0">
                      <a:ln>
                        <a:noFill/>
                      </a:ln>
                      <a:solidFill>
                        <a:sysClr val="windowText" lastClr="000000"/>
                      </a:solidFill>
                      <a:effectLst/>
                      <a:uLnTx/>
                      <a:uFillTx/>
                    </a:endParaRPr>
                  </a:p>
                </p:txBody>
              </p:sp>
              <p:sp>
                <p:nvSpPr>
                  <p:cNvPr id="590" name="Oval 173"/>
                  <p:cNvSpPr>
                    <a:spLocks noChangeArrowheads="1"/>
                  </p:cNvSpPr>
                  <p:nvPr/>
                </p:nvSpPr>
                <p:spPr bwMode="auto">
                  <a:xfrm>
                    <a:off x="1720" y="3188"/>
                    <a:ext cx="14" cy="8"/>
                  </a:xfrm>
                  <a:prstGeom prst="ellipse">
                    <a:avLst/>
                  </a:prstGeom>
                  <a:solidFill>
                    <a:srgbClr val="996633"/>
                  </a:solidFill>
                  <a:ln w="12700">
                    <a:solidFill>
                      <a:srgbClr val="996633"/>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600" b="0" i="0" u="none" strike="noStrike" kern="0" cap="none" spc="0" normalizeH="0" baseline="0" noProof="0">
                      <a:ln>
                        <a:noFill/>
                      </a:ln>
                      <a:solidFill>
                        <a:sysClr val="windowText" lastClr="000000"/>
                      </a:solidFill>
                      <a:effectLst/>
                      <a:uLnTx/>
                      <a:uFillTx/>
                    </a:endParaRPr>
                  </a:p>
                </p:txBody>
              </p:sp>
              <p:sp>
                <p:nvSpPr>
                  <p:cNvPr id="591" name="Oval 174"/>
                  <p:cNvSpPr>
                    <a:spLocks noChangeArrowheads="1"/>
                  </p:cNvSpPr>
                  <p:nvPr/>
                </p:nvSpPr>
                <p:spPr bwMode="auto">
                  <a:xfrm>
                    <a:off x="1676" y="3277"/>
                    <a:ext cx="15" cy="8"/>
                  </a:xfrm>
                  <a:prstGeom prst="ellipse">
                    <a:avLst/>
                  </a:prstGeom>
                  <a:solidFill>
                    <a:srgbClr val="996633"/>
                  </a:solidFill>
                  <a:ln w="12700">
                    <a:solidFill>
                      <a:srgbClr val="996633"/>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600" b="0" i="0" u="none" strike="noStrike" kern="0" cap="none" spc="0" normalizeH="0" baseline="0" noProof="0">
                      <a:ln>
                        <a:noFill/>
                      </a:ln>
                      <a:solidFill>
                        <a:sysClr val="windowText" lastClr="000000"/>
                      </a:solidFill>
                      <a:effectLst/>
                      <a:uLnTx/>
                      <a:uFillTx/>
                    </a:endParaRPr>
                  </a:p>
                </p:txBody>
              </p:sp>
              <p:sp>
                <p:nvSpPr>
                  <p:cNvPr id="592" name="Oval 175"/>
                  <p:cNvSpPr>
                    <a:spLocks noChangeArrowheads="1"/>
                  </p:cNvSpPr>
                  <p:nvPr/>
                </p:nvSpPr>
                <p:spPr bwMode="auto">
                  <a:xfrm>
                    <a:off x="1607" y="3158"/>
                    <a:ext cx="13" cy="9"/>
                  </a:xfrm>
                  <a:prstGeom prst="ellipse">
                    <a:avLst/>
                  </a:prstGeom>
                  <a:solidFill>
                    <a:srgbClr val="996633"/>
                  </a:solidFill>
                  <a:ln w="12700">
                    <a:solidFill>
                      <a:srgbClr val="996633"/>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600" b="0" i="0" u="none" strike="noStrike" kern="0" cap="none" spc="0" normalizeH="0" baseline="0" noProof="0">
                      <a:ln>
                        <a:noFill/>
                      </a:ln>
                      <a:solidFill>
                        <a:sysClr val="windowText" lastClr="000000"/>
                      </a:solidFill>
                      <a:effectLst/>
                      <a:uLnTx/>
                      <a:uFillTx/>
                    </a:endParaRPr>
                  </a:p>
                </p:txBody>
              </p:sp>
              <p:sp>
                <p:nvSpPr>
                  <p:cNvPr id="593" name="Oval 176"/>
                  <p:cNvSpPr>
                    <a:spLocks noChangeArrowheads="1"/>
                  </p:cNvSpPr>
                  <p:nvPr/>
                </p:nvSpPr>
                <p:spPr bwMode="auto">
                  <a:xfrm>
                    <a:off x="1483" y="3321"/>
                    <a:ext cx="15" cy="11"/>
                  </a:xfrm>
                  <a:prstGeom prst="ellipse">
                    <a:avLst/>
                  </a:prstGeom>
                  <a:solidFill>
                    <a:srgbClr val="996633"/>
                  </a:solidFill>
                  <a:ln w="12700">
                    <a:solidFill>
                      <a:srgbClr val="996633"/>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600" b="0" i="0" u="none" strike="noStrike" kern="0" cap="none" spc="0" normalizeH="0" baseline="0" noProof="0">
                      <a:ln>
                        <a:noFill/>
                      </a:ln>
                      <a:solidFill>
                        <a:sysClr val="windowText" lastClr="000000"/>
                      </a:solidFill>
                      <a:effectLst/>
                      <a:uLnTx/>
                      <a:uFillTx/>
                    </a:endParaRPr>
                  </a:p>
                </p:txBody>
              </p:sp>
              <p:sp>
                <p:nvSpPr>
                  <p:cNvPr id="594" name="Oval 177"/>
                  <p:cNvSpPr>
                    <a:spLocks noChangeArrowheads="1"/>
                  </p:cNvSpPr>
                  <p:nvPr/>
                </p:nvSpPr>
                <p:spPr bwMode="auto">
                  <a:xfrm>
                    <a:off x="1402" y="3167"/>
                    <a:ext cx="14" cy="11"/>
                  </a:xfrm>
                  <a:prstGeom prst="ellipse">
                    <a:avLst/>
                  </a:prstGeom>
                  <a:solidFill>
                    <a:srgbClr val="996633"/>
                  </a:solidFill>
                  <a:ln w="12700">
                    <a:solidFill>
                      <a:srgbClr val="996633"/>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600" b="0" i="0" u="none" strike="noStrike" kern="0" cap="none" spc="0" normalizeH="0" baseline="0" noProof="0">
                      <a:ln>
                        <a:noFill/>
                      </a:ln>
                      <a:solidFill>
                        <a:sysClr val="windowText" lastClr="000000"/>
                      </a:solidFill>
                      <a:effectLst/>
                      <a:uLnTx/>
                      <a:uFillTx/>
                    </a:endParaRPr>
                  </a:p>
                </p:txBody>
              </p:sp>
              <p:sp>
                <p:nvSpPr>
                  <p:cNvPr id="595" name="Oval 178"/>
                  <p:cNvSpPr>
                    <a:spLocks noChangeArrowheads="1"/>
                  </p:cNvSpPr>
                  <p:nvPr/>
                </p:nvSpPr>
                <p:spPr bwMode="auto">
                  <a:xfrm>
                    <a:off x="978" y="3423"/>
                    <a:ext cx="14" cy="11"/>
                  </a:xfrm>
                  <a:prstGeom prst="ellipse">
                    <a:avLst/>
                  </a:prstGeom>
                  <a:solidFill>
                    <a:srgbClr val="996633"/>
                  </a:solidFill>
                  <a:ln w="12700">
                    <a:solidFill>
                      <a:srgbClr val="996633"/>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600" b="0" i="0" u="none" strike="noStrike" kern="0" cap="none" spc="0" normalizeH="0" baseline="0" noProof="0">
                      <a:ln>
                        <a:noFill/>
                      </a:ln>
                      <a:solidFill>
                        <a:sysClr val="windowText" lastClr="000000"/>
                      </a:solidFill>
                      <a:effectLst/>
                      <a:uLnTx/>
                      <a:uFillTx/>
                    </a:endParaRPr>
                  </a:p>
                </p:txBody>
              </p:sp>
              <p:sp>
                <p:nvSpPr>
                  <p:cNvPr id="596" name="Oval 179"/>
                  <p:cNvSpPr>
                    <a:spLocks noChangeArrowheads="1"/>
                  </p:cNvSpPr>
                  <p:nvPr/>
                </p:nvSpPr>
                <p:spPr bwMode="auto">
                  <a:xfrm>
                    <a:off x="587" y="3355"/>
                    <a:ext cx="13" cy="9"/>
                  </a:xfrm>
                  <a:prstGeom prst="ellipse">
                    <a:avLst/>
                  </a:prstGeom>
                  <a:solidFill>
                    <a:srgbClr val="996633"/>
                  </a:solidFill>
                  <a:ln w="12700">
                    <a:solidFill>
                      <a:srgbClr val="996633"/>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600" b="0" i="0" u="none" strike="noStrike" kern="0" cap="none" spc="0" normalizeH="0" baseline="0" noProof="0">
                      <a:ln>
                        <a:noFill/>
                      </a:ln>
                      <a:solidFill>
                        <a:sysClr val="windowText" lastClr="000000"/>
                      </a:solidFill>
                      <a:effectLst/>
                      <a:uLnTx/>
                      <a:uFillTx/>
                    </a:endParaRPr>
                  </a:p>
                </p:txBody>
              </p:sp>
              <p:sp>
                <p:nvSpPr>
                  <p:cNvPr id="597" name="Oval 180"/>
                  <p:cNvSpPr>
                    <a:spLocks noChangeArrowheads="1"/>
                  </p:cNvSpPr>
                  <p:nvPr/>
                </p:nvSpPr>
                <p:spPr bwMode="auto">
                  <a:xfrm>
                    <a:off x="1114" y="3306"/>
                    <a:ext cx="12" cy="8"/>
                  </a:xfrm>
                  <a:prstGeom prst="ellipse">
                    <a:avLst/>
                  </a:prstGeom>
                  <a:solidFill>
                    <a:srgbClr val="996633"/>
                  </a:solidFill>
                  <a:ln w="12700">
                    <a:solidFill>
                      <a:srgbClr val="996633"/>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600" b="0" i="0" u="none" strike="noStrike" kern="0" cap="none" spc="0" normalizeH="0" baseline="0" noProof="0">
                      <a:ln>
                        <a:noFill/>
                      </a:ln>
                      <a:solidFill>
                        <a:sysClr val="windowText" lastClr="000000"/>
                      </a:solidFill>
                      <a:effectLst/>
                      <a:uLnTx/>
                      <a:uFillTx/>
                    </a:endParaRPr>
                  </a:p>
                </p:txBody>
              </p:sp>
              <p:sp>
                <p:nvSpPr>
                  <p:cNvPr id="598" name="Oval 181"/>
                  <p:cNvSpPr>
                    <a:spLocks noChangeArrowheads="1"/>
                  </p:cNvSpPr>
                  <p:nvPr/>
                </p:nvSpPr>
                <p:spPr bwMode="auto">
                  <a:xfrm>
                    <a:off x="1282" y="3167"/>
                    <a:ext cx="13" cy="11"/>
                  </a:xfrm>
                  <a:prstGeom prst="ellipse">
                    <a:avLst/>
                  </a:prstGeom>
                  <a:solidFill>
                    <a:srgbClr val="996633"/>
                  </a:solidFill>
                  <a:ln w="12700">
                    <a:solidFill>
                      <a:srgbClr val="996633"/>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600" b="0" i="0" u="none" strike="noStrike" kern="0" cap="none" spc="0" normalizeH="0" baseline="0" noProof="0">
                      <a:ln>
                        <a:noFill/>
                      </a:ln>
                      <a:solidFill>
                        <a:sysClr val="windowText" lastClr="000000"/>
                      </a:solidFill>
                      <a:effectLst/>
                      <a:uLnTx/>
                      <a:uFillTx/>
                    </a:endParaRPr>
                  </a:p>
                </p:txBody>
              </p:sp>
              <p:sp>
                <p:nvSpPr>
                  <p:cNvPr id="599" name="Oval 182"/>
                  <p:cNvSpPr>
                    <a:spLocks noChangeArrowheads="1"/>
                  </p:cNvSpPr>
                  <p:nvPr/>
                </p:nvSpPr>
                <p:spPr bwMode="auto">
                  <a:xfrm>
                    <a:off x="1381" y="3269"/>
                    <a:ext cx="14" cy="11"/>
                  </a:xfrm>
                  <a:prstGeom prst="ellipse">
                    <a:avLst/>
                  </a:prstGeom>
                  <a:solidFill>
                    <a:srgbClr val="996633"/>
                  </a:solidFill>
                  <a:ln w="12700">
                    <a:solidFill>
                      <a:srgbClr val="996633"/>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600" b="0" i="0" u="none" strike="noStrike" kern="0" cap="none" spc="0" normalizeH="0" baseline="0" noProof="0">
                      <a:ln>
                        <a:noFill/>
                      </a:ln>
                      <a:solidFill>
                        <a:sysClr val="windowText" lastClr="000000"/>
                      </a:solidFill>
                      <a:effectLst/>
                      <a:uLnTx/>
                      <a:uFillTx/>
                    </a:endParaRPr>
                  </a:p>
                </p:txBody>
              </p:sp>
              <p:sp>
                <p:nvSpPr>
                  <p:cNvPr id="600" name="Oval 183"/>
                  <p:cNvSpPr>
                    <a:spLocks noChangeArrowheads="1"/>
                  </p:cNvSpPr>
                  <p:nvPr/>
                </p:nvSpPr>
                <p:spPr bwMode="auto">
                  <a:xfrm>
                    <a:off x="1498" y="3158"/>
                    <a:ext cx="13" cy="9"/>
                  </a:xfrm>
                  <a:prstGeom prst="ellipse">
                    <a:avLst/>
                  </a:prstGeom>
                  <a:solidFill>
                    <a:srgbClr val="996633"/>
                  </a:solidFill>
                  <a:ln w="12700">
                    <a:solidFill>
                      <a:srgbClr val="996633"/>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600" b="0" i="0" u="none" strike="noStrike" kern="0" cap="none" spc="0" normalizeH="0" baseline="0" noProof="0">
                      <a:ln>
                        <a:noFill/>
                      </a:ln>
                      <a:solidFill>
                        <a:sysClr val="windowText" lastClr="000000"/>
                      </a:solidFill>
                      <a:effectLst/>
                      <a:uLnTx/>
                      <a:uFillTx/>
                    </a:endParaRPr>
                  </a:p>
                </p:txBody>
              </p:sp>
              <p:sp>
                <p:nvSpPr>
                  <p:cNvPr id="601" name="Oval 184"/>
                  <p:cNvSpPr>
                    <a:spLocks noChangeArrowheads="1"/>
                  </p:cNvSpPr>
                  <p:nvPr/>
                </p:nvSpPr>
                <p:spPr bwMode="auto">
                  <a:xfrm>
                    <a:off x="742" y="3787"/>
                    <a:ext cx="12" cy="10"/>
                  </a:xfrm>
                  <a:prstGeom prst="ellipse">
                    <a:avLst/>
                  </a:prstGeom>
                  <a:solidFill>
                    <a:srgbClr val="996633"/>
                  </a:solidFill>
                  <a:ln w="12700">
                    <a:solidFill>
                      <a:srgbClr val="996633"/>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600" b="0" i="0" u="none" strike="noStrike" kern="0" cap="none" spc="0" normalizeH="0" baseline="0" noProof="0">
                      <a:ln>
                        <a:noFill/>
                      </a:ln>
                      <a:solidFill>
                        <a:sysClr val="windowText" lastClr="000000"/>
                      </a:solidFill>
                      <a:effectLst/>
                      <a:uLnTx/>
                      <a:uFillTx/>
                    </a:endParaRPr>
                  </a:p>
                </p:txBody>
              </p:sp>
              <p:sp>
                <p:nvSpPr>
                  <p:cNvPr id="602" name="Oval 185"/>
                  <p:cNvSpPr>
                    <a:spLocks noChangeArrowheads="1"/>
                  </p:cNvSpPr>
                  <p:nvPr/>
                </p:nvSpPr>
                <p:spPr bwMode="auto">
                  <a:xfrm>
                    <a:off x="686" y="3665"/>
                    <a:ext cx="13" cy="8"/>
                  </a:xfrm>
                  <a:prstGeom prst="ellipse">
                    <a:avLst/>
                  </a:prstGeom>
                  <a:solidFill>
                    <a:srgbClr val="996633"/>
                  </a:solidFill>
                  <a:ln w="12700">
                    <a:solidFill>
                      <a:srgbClr val="996633"/>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600" b="0" i="0" u="none" strike="noStrike" kern="0" cap="none" spc="0" normalizeH="0" baseline="0" noProof="0">
                      <a:ln>
                        <a:noFill/>
                      </a:ln>
                      <a:solidFill>
                        <a:sysClr val="windowText" lastClr="000000"/>
                      </a:solidFill>
                      <a:effectLst/>
                      <a:uLnTx/>
                      <a:uFillTx/>
                    </a:endParaRPr>
                  </a:p>
                </p:txBody>
              </p:sp>
              <p:sp>
                <p:nvSpPr>
                  <p:cNvPr id="603" name="Oval 186"/>
                  <p:cNvSpPr>
                    <a:spLocks noChangeArrowheads="1"/>
                  </p:cNvSpPr>
                  <p:nvPr/>
                </p:nvSpPr>
                <p:spPr bwMode="auto">
                  <a:xfrm>
                    <a:off x="909" y="3780"/>
                    <a:ext cx="12" cy="8"/>
                  </a:xfrm>
                  <a:prstGeom prst="ellipse">
                    <a:avLst/>
                  </a:prstGeom>
                  <a:solidFill>
                    <a:srgbClr val="996633"/>
                  </a:solidFill>
                  <a:ln w="12700">
                    <a:solidFill>
                      <a:srgbClr val="996633"/>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600" b="0" i="0" u="none" strike="noStrike" kern="0" cap="none" spc="0" normalizeH="0" baseline="0" noProof="0">
                      <a:ln>
                        <a:noFill/>
                      </a:ln>
                      <a:solidFill>
                        <a:sysClr val="windowText" lastClr="000000"/>
                      </a:solidFill>
                      <a:effectLst/>
                      <a:uLnTx/>
                      <a:uFillTx/>
                    </a:endParaRPr>
                  </a:p>
                </p:txBody>
              </p:sp>
              <p:sp>
                <p:nvSpPr>
                  <p:cNvPr id="604" name="Oval 187"/>
                  <p:cNvSpPr>
                    <a:spLocks noChangeArrowheads="1"/>
                  </p:cNvSpPr>
                  <p:nvPr/>
                </p:nvSpPr>
                <p:spPr bwMode="auto">
                  <a:xfrm>
                    <a:off x="651" y="3859"/>
                    <a:ext cx="14" cy="9"/>
                  </a:xfrm>
                  <a:prstGeom prst="ellipse">
                    <a:avLst/>
                  </a:prstGeom>
                  <a:solidFill>
                    <a:srgbClr val="996633"/>
                  </a:solidFill>
                  <a:ln w="12700">
                    <a:solidFill>
                      <a:srgbClr val="996633"/>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600" b="0" i="0" u="none" strike="noStrike" kern="0" cap="none" spc="0" normalizeH="0" baseline="0" noProof="0">
                      <a:ln>
                        <a:noFill/>
                      </a:ln>
                      <a:solidFill>
                        <a:sysClr val="windowText" lastClr="000000"/>
                      </a:solidFill>
                      <a:effectLst/>
                      <a:uLnTx/>
                      <a:uFillTx/>
                    </a:endParaRPr>
                  </a:p>
                </p:txBody>
              </p:sp>
              <p:sp>
                <p:nvSpPr>
                  <p:cNvPr id="605" name="Oval 188"/>
                  <p:cNvSpPr>
                    <a:spLocks noChangeArrowheads="1"/>
                  </p:cNvSpPr>
                  <p:nvPr/>
                </p:nvSpPr>
                <p:spPr bwMode="auto">
                  <a:xfrm>
                    <a:off x="1902" y="3450"/>
                    <a:ext cx="12" cy="11"/>
                  </a:xfrm>
                  <a:prstGeom prst="ellipse">
                    <a:avLst/>
                  </a:prstGeom>
                  <a:solidFill>
                    <a:srgbClr val="996633"/>
                  </a:solidFill>
                  <a:ln w="12700">
                    <a:solidFill>
                      <a:srgbClr val="996633"/>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600" b="0" i="0" u="none" strike="noStrike" kern="0" cap="none" spc="0" normalizeH="0" baseline="0" noProof="0">
                      <a:ln>
                        <a:noFill/>
                      </a:ln>
                      <a:solidFill>
                        <a:sysClr val="windowText" lastClr="000000"/>
                      </a:solidFill>
                      <a:effectLst/>
                      <a:uLnTx/>
                      <a:uFillTx/>
                    </a:endParaRPr>
                  </a:p>
                </p:txBody>
              </p:sp>
              <p:sp>
                <p:nvSpPr>
                  <p:cNvPr id="606" name="Oval 189"/>
                  <p:cNvSpPr>
                    <a:spLocks noChangeArrowheads="1"/>
                  </p:cNvSpPr>
                  <p:nvPr/>
                </p:nvSpPr>
                <p:spPr bwMode="auto">
                  <a:xfrm>
                    <a:off x="1979" y="3392"/>
                    <a:ext cx="12" cy="9"/>
                  </a:xfrm>
                  <a:prstGeom prst="ellipse">
                    <a:avLst/>
                  </a:prstGeom>
                  <a:solidFill>
                    <a:srgbClr val="996633"/>
                  </a:solidFill>
                  <a:ln w="12700">
                    <a:solidFill>
                      <a:srgbClr val="996633"/>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600" b="0" i="0" u="none" strike="noStrike" kern="0" cap="none" spc="0" normalizeH="0" baseline="0" noProof="0">
                      <a:ln>
                        <a:noFill/>
                      </a:ln>
                      <a:solidFill>
                        <a:sysClr val="windowText" lastClr="000000"/>
                      </a:solidFill>
                      <a:effectLst/>
                      <a:uLnTx/>
                      <a:uFillTx/>
                    </a:endParaRPr>
                  </a:p>
                </p:txBody>
              </p:sp>
              <p:sp>
                <p:nvSpPr>
                  <p:cNvPr id="607" name="Oval 190"/>
                  <p:cNvSpPr>
                    <a:spLocks noChangeArrowheads="1"/>
                  </p:cNvSpPr>
                  <p:nvPr/>
                </p:nvSpPr>
                <p:spPr bwMode="auto">
                  <a:xfrm>
                    <a:off x="2060" y="3061"/>
                    <a:ext cx="14" cy="11"/>
                  </a:xfrm>
                  <a:prstGeom prst="ellipse">
                    <a:avLst/>
                  </a:prstGeom>
                  <a:solidFill>
                    <a:srgbClr val="996633"/>
                  </a:solidFill>
                  <a:ln w="12700">
                    <a:solidFill>
                      <a:srgbClr val="996633"/>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600" b="0" i="0" u="none" strike="noStrike" kern="0" cap="none" spc="0" normalizeH="0" baseline="0" noProof="0">
                      <a:ln>
                        <a:noFill/>
                      </a:ln>
                      <a:solidFill>
                        <a:sysClr val="windowText" lastClr="000000"/>
                      </a:solidFill>
                      <a:effectLst/>
                      <a:uLnTx/>
                      <a:uFillTx/>
                    </a:endParaRPr>
                  </a:p>
                </p:txBody>
              </p:sp>
              <p:sp>
                <p:nvSpPr>
                  <p:cNvPr id="608" name="Oval 191"/>
                  <p:cNvSpPr>
                    <a:spLocks noChangeArrowheads="1"/>
                  </p:cNvSpPr>
                  <p:nvPr/>
                </p:nvSpPr>
                <p:spPr bwMode="auto">
                  <a:xfrm>
                    <a:off x="1786" y="3381"/>
                    <a:ext cx="13" cy="9"/>
                  </a:xfrm>
                  <a:prstGeom prst="ellipse">
                    <a:avLst/>
                  </a:prstGeom>
                  <a:solidFill>
                    <a:srgbClr val="996633"/>
                  </a:solidFill>
                  <a:ln w="12700">
                    <a:solidFill>
                      <a:srgbClr val="996633"/>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600" b="0" i="0" u="none" strike="noStrike" kern="0" cap="none" spc="0" normalizeH="0" baseline="0" noProof="0">
                      <a:ln>
                        <a:noFill/>
                      </a:ln>
                      <a:solidFill>
                        <a:sysClr val="windowText" lastClr="000000"/>
                      </a:solidFill>
                      <a:effectLst/>
                      <a:uLnTx/>
                      <a:uFillTx/>
                    </a:endParaRPr>
                  </a:p>
                </p:txBody>
              </p:sp>
              <p:sp>
                <p:nvSpPr>
                  <p:cNvPr id="609" name="Oval 192"/>
                  <p:cNvSpPr>
                    <a:spLocks noChangeArrowheads="1"/>
                  </p:cNvSpPr>
                  <p:nvPr/>
                </p:nvSpPr>
                <p:spPr bwMode="auto">
                  <a:xfrm>
                    <a:off x="2328" y="3188"/>
                    <a:ext cx="12" cy="8"/>
                  </a:xfrm>
                  <a:prstGeom prst="ellipse">
                    <a:avLst/>
                  </a:prstGeom>
                  <a:solidFill>
                    <a:srgbClr val="996633"/>
                  </a:solidFill>
                  <a:ln w="12700">
                    <a:solidFill>
                      <a:srgbClr val="996633"/>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600" b="0" i="0" u="none" strike="noStrike" kern="0" cap="none" spc="0" normalizeH="0" baseline="0" noProof="0">
                      <a:ln>
                        <a:noFill/>
                      </a:ln>
                      <a:solidFill>
                        <a:sysClr val="windowText" lastClr="000000"/>
                      </a:solidFill>
                      <a:effectLst/>
                      <a:uLnTx/>
                      <a:uFillTx/>
                    </a:endParaRPr>
                  </a:p>
                </p:txBody>
              </p:sp>
              <p:sp>
                <p:nvSpPr>
                  <p:cNvPr id="610" name="Oval 193"/>
                  <p:cNvSpPr>
                    <a:spLocks noChangeArrowheads="1"/>
                  </p:cNvSpPr>
                  <p:nvPr/>
                </p:nvSpPr>
                <p:spPr bwMode="auto">
                  <a:xfrm>
                    <a:off x="2306" y="3098"/>
                    <a:ext cx="15" cy="9"/>
                  </a:xfrm>
                  <a:prstGeom prst="ellipse">
                    <a:avLst/>
                  </a:prstGeom>
                  <a:solidFill>
                    <a:srgbClr val="996633"/>
                  </a:solidFill>
                  <a:ln w="12700">
                    <a:solidFill>
                      <a:srgbClr val="996633"/>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600" b="0" i="0" u="none" strike="noStrike" kern="0" cap="none" spc="0" normalizeH="0" baseline="0" noProof="0">
                      <a:ln>
                        <a:noFill/>
                      </a:ln>
                      <a:solidFill>
                        <a:sysClr val="windowText" lastClr="000000"/>
                      </a:solidFill>
                      <a:effectLst/>
                      <a:uLnTx/>
                      <a:uFillTx/>
                    </a:endParaRPr>
                  </a:p>
                </p:txBody>
              </p:sp>
              <p:sp>
                <p:nvSpPr>
                  <p:cNvPr id="611" name="Oval 194"/>
                  <p:cNvSpPr>
                    <a:spLocks noChangeArrowheads="1"/>
                  </p:cNvSpPr>
                  <p:nvPr/>
                </p:nvSpPr>
                <p:spPr bwMode="auto">
                  <a:xfrm>
                    <a:off x="2420" y="3033"/>
                    <a:ext cx="12" cy="9"/>
                  </a:xfrm>
                  <a:prstGeom prst="ellipse">
                    <a:avLst/>
                  </a:prstGeom>
                  <a:solidFill>
                    <a:srgbClr val="996633"/>
                  </a:solidFill>
                  <a:ln w="12700">
                    <a:solidFill>
                      <a:srgbClr val="996633"/>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600" b="0" i="0" u="none" strike="noStrike" kern="0" cap="none" spc="0" normalizeH="0" baseline="0" noProof="0">
                      <a:ln>
                        <a:noFill/>
                      </a:ln>
                      <a:solidFill>
                        <a:sysClr val="windowText" lastClr="000000"/>
                      </a:solidFill>
                      <a:effectLst/>
                      <a:uLnTx/>
                      <a:uFillTx/>
                    </a:endParaRPr>
                  </a:p>
                </p:txBody>
              </p:sp>
              <p:sp>
                <p:nvSpPr>
                  <p:cNvPr id="612" name="Oval 195"/>
                  <p:cNvSpPr>
                    <a:spLocks noChangeArrowheads="1"/>
                  </p:cNvSpPr>
                  <p:nvPr/>
                </p:nvSpPr>
                <p:spPr bwMode="auto">
                  <a:xfrm>
                    <a:off x="2028" y="3161"/>
                    <a:ext cx="14" cy="9"/>
                  </a:xfrm>
                  <a:prstGeom prst="ellipse">
                    <a:avLst/>
                  </a:prstGeom>
                  <a:solidFill>
                    <a:srgbClr val="996633"/>
                  </a:solidFill>
                  <a:ln w="12700">
                    <a:solidFill>
                      <a:srgbClr val="996633"/>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600" b="0" i="0" u="none" strike="noStrike" kern="0" cap="none" spc="0" normalizeH="0" baseline="0" noProof="0">
                      <a:ln>
                        <a:noFill/>
                      </a:ln>
                      <a:solidFill>
                        <a:sysClr val="windowText" lastClr="000000"/>
                      </a:solidFill>
                      <a:effectLst/>
                      <a:uLnTx/>
                      <a:uFillTx/>
                    </a:endParaRPr>
                  </a:p>
                </p:txBody>
              </p:sp>
              <p:sp>
                <p:nvSpPr>
                  <p:cNvPr id="613" name="Oval 196"/>
                  <p:cNvSpPr>
                    <a:spLocks noChangeArrowheads="1"/>
                  </p:cNvSpPr>
                  <p:nvPr/>
                </p:nvSpPr>
                <p:spPr bwMode="auto">
                  <a:xfrm>
                    <a:off x="2087" y="3239"/>
                    <a:ext cx="13" cy="10"/>
                  </a:xfrm>
                  <a:prstGeom prst="ellipse">
                    <a:avLst/>
                  </a:prstGeom>
                  <a:solidFill>
                    <a:srgbClr val="996633"/>
                  </a:solidFill>
                  <a:ln w="12700">
                    <a:solidFill>
                      <a:srgbClr val="996633"/>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600" b="0" i="0" u="none" strike="noStrike" kern="0" cap="none" spc="0" normalizeH="0" baseline="0" noProof="0">
                      <a:ln>
                        <a:noFill/>
                      </a:ln>
                      <a:solidFill>
                        <a:sysClr val="windowText" lastClr="000000"/>
                      </a:solidFill>
                      <a:effectLst/>
                      <a:uLnTx/>
                      <a:uFillTx/>
                    </a:endParaRPr>
                  </a:p>
                </p:txBody>
              </p:sp>
              <p:sp>
                <p:nvSpPr>
                  <p:cNvPr id="614" name="Oval 197"/>
                  <p:cNvSpPr>
                    <a:spLocks noChangeArrowheads="1"/>
                  </p:cNvSpPr>
                  <p:nvPr/>
                </p:nvSpPr>
                <p:spPr bwMode="auto">
                  <a:xfrm>
                    <a:off x="1778" y="3614"/>
                    <a:ext cx="15" cy="10"/>
                  </a:xfrm>
                  <a:prstGeom prst="ellipse">
                    <a:avLst/>
                  </a:prstGeom>
                  <a:solidFill>
                    <a:srgbClr val="996633"/>
                  </a:solidFill>
                  <a:ln w="12700">
                    <a:solidFill>
                      <a:srgbClr val="996633"/>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600" b="0" i="0" u="none" strike="noStrike" kern="0" cap="none" spc="0" normalizeH="0" baseline="0" noProof="0">
                      <a:ln>
                        <a:noFill/>
                      </a:ln>
                      <a:solidFill>
                        <a:sysClr val="windowText" lastClr="000000"/>
                      </a:solidFill>
                      <a:effectLst/>
                      <a:uLnTx/>
                      <a:uFillTx/>
                    </a:endParaRPr>
                  </a:p>
                </p:txBody>
              </p:sp>
              <p:sp>
                <p:nvSpPr>
                  <p:cNvPr id="615" name="Oval 198"/>
                  <p:cNvSpPr>
                    <a:spLocks noChangeArrowheads="1"/>
                  </p:cNvSpPr>
                  <p:nvPr/>
                </p:nvSpPr>
                <p:spPr bwMode="auto">
                  <a:xfrm>
                    <a:off x="2063" y="3549"/>
                    <a:ext cx="13" cy="10"/>
                  </a:xfrm>
                  <a:prstGeom prst="ellipse">
                    <a:avLst/>
                  </a:prstGeom>
                  <a:solidFill>
                    <a:srgbClr val="996633"/>
                  </a:solidFill>
                  <a:ln w="12700">
                    <a:solidFill>
                      <a:srgbClr val="996633"/>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600" b="0" i="0" u="none" strike="noStrike" kern="0" cap="none" spc="0" normalizeH="0" baseline="0" noProof="0">
                      <a:ln>
                        <a:noFill/>
                      </a:ln>
                      <a:solidFill>
                        <a:sysClr val="windowText" lastClr="000000"/>
                      </a:solidFill>
                      <a:effectLst/>
                      <a:uLnTx/>
                      <a:uFillTx/>
                    </a:endParaRPr>
                  </a:p>
                </p:txBody>
              </p:sp>
              <p:sp>
                <p:nvSpPr>
                  <p:cNvPr id="616" name="Oval 199"/>
                  <p:cNvSpPr>
                    <a:spLocks noChangeArrowheads="1"/>
                  </p:cNvSpPr>
                  <p:nvPr/>
                </p:nvSpPr>
                <p:spPr bwMode="auto">
                  <a:xfrm>
                    <a:off x="1665" y="3590"/>
                    <a:ext cx="14" cy="10"/>
                  </a:xfrm>
                  <a:prstGeom prst="ellipse">
                    <a:avLst/>
                  </a:prstGeom>
                  <a:solidFill>
                    <a:srgbClr val="996633"/>
                  </a:solidFill>
                  <a:ln w="12700">
                    <a:solidFill>
                      <a:srgbClr val="996633"/>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600" b="0" i="0" u="none" strike="noStrike" kern="0" cap="none" spc="0" normalizeH="0" baseline="0" noProof="0">
                      <a:ln>
                        <a:noFill/>
                      </a:ln>
                      <a:solidFill>
                        <a:sysClr val="windowText" lastClr="000000"/>
                      </a:solidFill>
                      <a:effectLst/>
                      <a:uLnTx/>
                      <a:uFillTx/>
                    </a:endParaRPr>
                  </a:p>
                </p:txBody>
              </p:sp>
              <p:sp>
                <p:nvSpPr>
                  <p:cNvPr id="617" name="Oval 200"/>
                  <p:cNvSpPr>
                    <a:spLocks noChangeArrowheads="1"/>
                  </p:cNvSpPr>
                  <p:nvPr/>
                </p:nvSpPr>
                <p:spPr bwMode="auto">
                  <a:xfrm>
                    <a:off x="1321" y="3696"/>
                    <a:ext cx="12" cy="10"/>
                  </a:xfrm>
                  <a:prstGeom prst="ellipse">
                    <a:avLst/>
                  </a:prstGeom>
                  <a:solidFill>
                    <a:srgbClr val="996633"/>
                  </a:solidFill>
                  <a:ln w="12700">
                    <a:solidFill>
                      <a:srgbClr val="996633"/>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600" b="0" i="0" u="none" strike="noStrike" kern="0" cap="none" spc="0" normalizeH="0" baseline="0" noProof="0">
                      <a:ln>
                        <a:noFill/>
                      </a:ln>
                      <a:solidFill>
                        <a:sysClr val="windowText" lastClr="000000"/>
                      </a:solidFill>
                      <a:effectLst/>
                      <a:uLnTx/>
                      <a:uFillTx/>
                    </a:endParaRPr>
                  </a:p>
                </p:txBody>
              </p:sp>
              <p:sp>
                <p:nvSpPr>
                  <p:cNvPr id="618" name="Oval 201"/>
                  <p:cNvSpPr>
                    <a:spLocks noChangeArrowheads="1"/>
                  </p:cNvSpPr>
                  <p:nvPr/>
                </p:nvSpPr>
                <p:spPr bwMode="auto">
                  <a:xfrm>
                    <a:off x="1340" y="3597"/>
                    <a:ext cx="13" cy="10"/>
                  </a:xfrm>
                  <a:prstGeom prst="ellipse">
                    <a:avLst/>
                  </a:prstGeom>
                  <a:solidFill>
                    <a:srgbClr val="996633"/>
                  </a:solidFill>
                  <a:ln w="12700">
                    <a:solidFill>
                      <a:srgbClr val="996633"/>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600" b="0" i="0" u="none" strike="noStrike" kern="0" cap="none" spc="0" normalizeH="0" baseline="0" noProof="0">
                      <a:ln>
                        <a:noFill/>
                      </a:ln>
                      <a:solidFill>
                        <a:sysClr val="windowText" lastClr="000000"/>
                      </a:solidFill>
                      <a:effectLst/>
                      <a:uLnTx/>
                      <a:uFillTx/>
                    </a:endParaRPr>
                  </a:p>
                </p:txBody>
              </p:sp>
              <p:sp>
                <p:nvSpPr>
                  <p:cNvPr id="619" name="Oval 202"/>
                  <p:cNvSpPr>
                    <a:spLocks noChangeArrowheads="1"/>
                  </p:cNvSpPr>
                  <p:nvPr/>
                </p:nvSpPr>
                <p:spPr bwMode="auto">
                  <a:xfrm>
                    <a:off x="1498" y="3656"/>
                    <a:ext cx="13" cy="10"/>
                  </a:xfrm>
                  <a:prstGeom prst="ellipse">
                    <a:avLst/>
                  </a:prstGeom>
                  <a:solidFill>
                    <a:srgbClr val="996633"/>
                  </a:solidFill>
                  <a:ln w="12700">
                    <a:solidFill>
                      <a:srgbClr val="996633"/>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600" b="0" i="0" u="none" strike="noStrike" kern="0" cap="none" spc="0" normalizeH="0" baseline="0" noProof="0">
                      <a:ln>
                        <a:noFill/>
                      </a:ln>
                      <a:solidFill>
                        <a:sysClr val="windowText" lastClr="000000"/>
                      </a:solidFill>
                      <a:effectLst/>
                      <a:uLnTx/>
                      <a:uFillTx/>
                    </a:endParaRPr>
                  </a:p>
                </p:txBody>
              </p:sp>
              <p:sp>
                <p:nvSpPr>
                  <p:cNvPr id="620" name="Oval 203"/>
                  <p:cNvSpPr>
                    <a:spLocks noChangeArrowheads="1"/>
                  </p:cNvSpPr>
                  <p:nvPr/>
                </p:nvSpPr>
                <p:spPr bwMode="auto">
                  <a:xfrm>
                    <a:off x="2285" y="3583"/>
                    <a:ext cx="13" cy="8"/>
                  </a:xfrm>
                  <a:prstGeom prst="ellipse">
                    <a:avLst/>
                  </a:prstGeom>
                  <a:solidFill>
                    <a:srgbClr val="996633"/>
                  </a:solidFill>
                  <a:ln w="12700">
                    <a:solidFill>
                      <a:srgbClr val="996633"/>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600" b="0" i="0" u="none" strike="noStrike" kern="0" cap="none" spc="0" normalizeH="0" baseline="0" noProof="0">
                      <a:ln>
                        <a:noFill/>
                      </a:ln>
                      <a:solidFill>
                        <a:sysClr val="windowText" lastClr="000000"/>
                      </a:solidFill>
                      <a:effectLst/>
                      <a:uLnTx/>
                      <a:uFillTx/>
                    </a:endParaRPr>
                  </a:p>
                </p:txBody>
              </p:sp>
              <p:sp>
                <p:nvSpPr>
                  <p:cNvPr id="621" name="Oval 204"/>
                  <p:cNvSpPr>
                    <a:spLocks noChangeArrowheads="1"/>
                  </p:cNvSpPr>
                  <p:nvPr/>
                </p:nvSpPr>
                <p:spPr bwMode="auto">
                  <a:xfrm>
                    <a:off x="2186" y="3568"/>
                    <a:ext cx="13" cy="10"/>
                  </a:xfrm>
                  <a:prstGeom prst="ellipse">
                    <a:avLst/>
                  </a:prstGeom>
                  <a:solidFill>
                    <a:srgbClr val="996633"/>
                  </a:solidFill>
                  <a:ln w="12700">
                    <a:solidFill>
                      <a:srgbClr val="996633"/>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600" b="0" i="0" u="none" strike="noStrike" kern="0" cap="none" spc="0" normalizeH="0" baseline="0" noProof="0">
                      <a:ln>
                        <a:noFill/>
                      </a:ln>
                      <a:solidFill>
                        <a:sysClr val="windowText" lastClr="000000"/>
                      </a:solidFill>
                      <a:effectLst/>
                      <a:uLnTx/>
                      <a:uFillTx/>
                    </a:endParaRPr>
                  </a:p>
                </p:txBody>
              </p:sp>
              <p:sp>
                <p:nvSpPr>
                  <p:cNvPr id="622" name="Oval 205"/>
                  <p:cNvSpPr>
                    <a:spLocks noChangeArrowheads="1"/>
                  </p:cNvSpPr>
                  <p:nvPr/>
                </p:nvSpPr>
                <p:spPr bwMode="auto">
                  <a:xfrm>
                    <a:off x="2398" y="3585"/>
                    <a:ext cx="14" cy="7"/>
                  </a:xfrm>
                  <a:prstGeom prst="ellipse">
                    <a:avLst/>
                  </a:prstGeom>
                  <a:solidFill>
                    <a:srgbClr val="996633"/>
                  </a:solidFill>
                  <a:ln w="12700">
                    <a:solidFill>
                      <a:srgbClr val="996633"/>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600" b="0" i="0" u="none" strike="noStrike" kern="0" cap="none" spc="0" normalizeH="0" baseline="0" noProof="0">
                      <a:ln>
                        <a:noFill/>
                      </a:ln>
                      <a:solidFill>
                        <a:sysClr val="windowText" lastClr="000000"/>
                      </a:solidFill>
                      <a:effectLst/>
                      <a:uLnTx/>
                      <a:uFillTx/>
                    </a:endParaRPr>
                  </a:p>
                </p:txBody>
              </p:sp>
            </p:grpSp>
            <p:sp>
              <p:nvSpPr>
                <p:cNvPr id="452" name="Oval 206"/>
                <p:cNvSpPr>
                  <a:spLocks noChangeArrowheads="1"/>
                </p:cNvSpPr>
                <p:nvPr/>
              </p:nvSpPr>
              <p:spPr bwMode="auto">
                <a:xfrm rot="-9840000">
                  <a:off x="3660" y="3282"/>
                  <a:ext cx="14" cy="12"/>
                </a:xfrm>
                <a:prstGeom prst="ellipse">
                  <a:avLst/>
                </a:prstGeom>
                <a:solidFill>
                  <a:srgbClr val="996633"/>
                </a:solidFill>
                <a:ln w="12700">
                  <a:solidFill>
                    <a:srgbClr val="996633"/>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600" b="0" i="0" u="none" strike="noStrike" kern="0" cap="none" spc="0" normalizeH="0" baseline="0" noProof="0">
                    <a:ln>
                      <a:noFill/>
                    </a:ln>
                    <a:solidFill>
                      <a:sysClr val="windowText" lastClr="000000"/>
                    </a:solidFill>
                    <a:effectLst/>
                    <a:uLnTx/>
                    <a:uFillTx/>
                  </a:endParaRPr>
                </a:p>
              </p:txBody>
            </p:sp>
            <p:sp>
              <p:nvSpPr>
                <p:cNvPr id="453" name="Oval 207"/>
                <p:cNvSpPr>
                  <a:spLocks noChangeArrowheads="1"/>
                </p:cNvSpPr>
                <p:nvPr/>
              </p:nvSpPr>
              <p:spPr bwMode="auto">
                <a:xfrm rot="-9840000">
                  <a:off x="5158" y="3649"/>
                  <a:ext cx="16" cy="11"/>
                </a:xfrm>
                <a:prstGeom prst="ellipse">
                  <a:avLst/>
                </a:prstGeom>
                <a:solidFill>
                  <a:srgbClr val="996633"/>
                </a:solidFill>
                <a:ln w="12700">
                  <a:solidFill>
                    <a:srgbClr val="996633"/>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600" b="0" i="0" u="none" strike="noStrike" kern="0" cap="none" spc="0" normalizeH="0" baseline="0" noProof="0">
                    <a:ln>
                      <a:noFill/>
                    </a:ln>
                    <a:solidFill>
                      <a:sysClr val="windowText" lastClr="000000"/>
                    </a:solidFill>
                    <a:effectLst/>
                    <a:uLnTx/>
                    <a:uFillTx/>
                  </a:endParaRPr>
                </a:p>
              </p:txBody>
            </p:sp>
            <p:sp>
              <p:nvSpPr>
                <p:cNvPr id="454" name="Oval 208"/>
                <p:cNvSpPr>
                  <a:spLocks noChangeArrowheads="1"/>
                </p:cNvSpPr>
                <p:nvPr/>
              </p:nvSpPr>
              <p:spPr bwMode="auto">
                <a:xfrm rot="-9840000">
                  <a:off x="5173" y="3803"/>
                  <a:ext cx="15" cy="10"/>
                </a:xfrm>
                <a:prstGeom prst="ellipse">
                  <a:avLst/>
                </a:prstGeom>
                <a:solidFill>
                  <a:srgbClr val="996633"/>
                </a:solidFill>
                <a:ln w="12700">
                  <a:solidFill>
                    <a:srgbClr val="996633"/>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600" b="0" i="0" u="none" strike="noStrike" kern="0" cap="none" spc="0" normalizeH="0" baseline="0" noProof="0">
                    <a:ln>
                      <a:noFill/>
                    </a:ln>
                    <a:solidFill>
                      <a:sysClr val="windowText" lastClr="000000"/>
                    </a:solidFill>
                    <a:effectLst/>
                    <a:uLnTx/>
                    <a:uFillTx/>
                  </a:endParaRPr>
                </a:p>
              </p:txBody>
            </p:sp>
            <p:sp>
              <p:nvSpPr>
                <p:cNvPr id="455" name="Oval 209"/>
                <p:cNvSpPr>
                  <a:spLocks noChangeArrowheads="1"/>
                </p:cNvSpPr>
                <p:nvPr/>
              </p:nvSpPr>
              <p:spPr bwMode="auto">
                <a:xfrm rot="-9840000">
                  <a:off x="4977" y="3498"/>
                  <a:ext cx="17" cy="12"/>
                </a:xfrm>
                <a:prstGeom prst="ellipse">
                  <a:avLst/>
                </a:prstGeom>
                <a:solidFill>
                  <a:srgbClr val="996633"/>
                </a:solidFill>
                <a:ln w="12700">
                  <a:solidFill>
                    <a:srgbClr val="996633"/>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600" b="0" i="0" u="none" strike="noStrike" kern="0" cap="none" spc="0" normalizeH="0" baseline="0" noProof="0">
                    <a:ln>
                      <a:noFill/>
                    </a:ln>
                    <a:solidFill>
                      <a:sysClr val="windowText" lastClr="000000"/>
                    </a:solidFill>
                    <a:effectLst/>
                    <a:uLnTx/>
                    <a:uFillTx/>
                  </a:endParaRPr>
                </a:p>
              </p:txBody>
            </p:sp>
            <p:sp>
              <p:nvSpPr>
                <p:cNvPr id="456" name="Oval 210"/>
                <p:cNvSpPr>
                  <a:spLocks noChangeArrowheads="1"/>
                </p:cNvSpPr>
                <p:nvPr/>
              </p:nvSpPr>
              <p:spPr bwMode="auto">
                <a:xfrm rot="-9840000">
                  <a:off x="4981" y="3367"/>
                  <a:ext cx="15" cy="8"/>
                </a:xfrm>
                <a:prstGeom prst="ellipse">
                  <a:avLst/>
                </a:prstGeom>
                <a:solidFill>
                  <a:srgbClr val="996633"/>
                </a:solidFill>
                <a:ln w="12700">
                  <a:solidFill>
                    <a:srgbClr val="996633"/>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600" b="0" i="0" u="none" strike="noStrike" kern="0" cap="none" spc="0" normalizeH="0" baseline="0" noProof="0">
                    <a:ln>
                      <a:noFill/>
                    </a:ln>
                    <a:solidFill>
                      <a:sysClr val="windowText" lastClr="000000"/>
                    </a:solidFill>
                    <a:effectLst/>
                    <a:uLnTx/>
                    <a:uFillTx/>
                  </a:endParaRPr>
                </a:p>
              </p:txBody>
            </p:sp>
            <p:sp>
              <p:nvSpPr>
                <p:cNvPr id="457" name="Oval 211"/>
                <p:cNvSpPr>
                  <a:spLocks noChangeArrowheads="1"/>
                </p:cNvSpPr>
                <p:nvPr/>
              </p:nvSpPr>
              <p:spPr bwMode="auto">
                <a:xfrm rot="-9840000">
                  <a:off x="4697" y="3227"/>
                  <a:ext cx="16" cy="9"/>
                </a:xfrm>
                <a:prstGeom prst="ellipse">
                  <a:avLst/>
                </a:prstGeom>
                <a:solidFill>
                  <a:srgbClr val="996633"/>
                </a:solidFill>
                <a:ln w="12700">
                  <a:solidFill>
                    <a:srgbClr val="996633"/>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600" b="0" i="0" u="none" strike="noStrike" kern="0" cap="none" spc="0" normalizeH="0" baseline="0" noProof="0">
                    <a:ln>
                      <a:noFill/>
                    </a:ln>
                    <a:solidFill>
                      <a:sysClr val="windowText" lastClr="000000"/>
                    </a:solidFill>
                    <a:effectLst/>
                    <a:uLnTx/>
                    <a:uFillTx/>
                  </a:endParaRPr>
                </a:p>
              </p:txBody>
            </p:sp>
            <p:sp>
              <p:nvSpPr>
                <p:cNvPr id="458" name="Oval 212"/>
                <p:cNvSpPr>
                  <a:spLocks noChangeArrowheads="1"/>
                </p:cNvSpPr>
                <p:nvPr/>
              </p:nvSpPr>
              <p:spPr bwMode="auto">
                <a:xfrm rot="-9840000">
                  <a:off x="4577" y="3310"/>
                  <a:ext cx="16" cy="12"/>
                </a:xfrm>
                <a:prstGeom prst="ellipse">
                  <a:avLst/>
                </a:prstGeom>
                <a:solidFill>
                  <a:srgbClr val="996633"/>
                </a:solidFill>
                <a:ln w="12700">
                  <a:solidFill>
                    <a:srgbClr val="996633"/>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600" b="0" i="0" u="none" strike="noStrike" kern="0" cap="none" spc="0" normalizeH="0" baseline="0" noProof="0">
                    <a:ln>
                      <a:noFill/>
                    </a:ln>
                    <a:solidFill>
                      <a:sysClr val="windowText" lastClr="000000"/>
                    </a:solidFill>
                    <a:effectLst/>
                    <a:uLnTx/>
                    <a:uFillTx/>
                  </a:endParaRPr>
                </a:p>
              </p:txBody>
            </p:sp>
            <p:sp>
              <p:nvSpPr>
                <p:cNvPr id="459" name="Oval 213"/>
                <p:cNvSpPr>
                  <a:spLocks noChangeArrowheads="1"/>
                </p:cNvSpPr>
                <p:nvPr/>
              </p:nvSpPr>
              <p:spPr bwMode="auto">
                <a:xfrm rot="-9840000">
                  <a:off x="4836" y="3409"/>
                  <a:ext cx="18" cy="12"/>
                </a:xfrm>
                <a:prstGeom prst="ellipse">
                  <a:avLst/>
                </a:prstGeom>
                <a:solidFill>
                  <a:srgbClr val="996633"/>
                </a:solidFill>
                <a:ln w="12700">
                  <a:solidFill>
                    <a:srgbClr val="996633"/>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600" b="0" i="0" u="none" strike="noStrike" kern="0" cap="none" spc="0" normalizeH="0" baseline="0" noProof="0">
                    <a:ln>
                      <a:noFill/>
                    </a:ln>
                    <a:solidFill>
                      <a:sysClr val="windowText" lastClr="000000"/>
                    </a:solidFill>
                    <a:effectLst/>
                    <a:uLnTx/>
                    <a:uFillTx/>
                  </a:endParaRPr>
                </a:p>
              </p:txBody>
            </p:sp>
            <p:sp>
              <p:nvSpPr>
                <p:cNvPr id="460" name="Oval 214"/>
                <p:cNvSpPr>
                  <a:spLocks noChangeArrowheads="1"/>
                </p:cNvSpPr>
                <p:nvPr/>
              </p:nvSpPr>
              <p:spPr bwMode="auto">
                <a:xfrm rot="-9840000">
                  <a:off x="4644" y="3412"/>
                  <a:ext cx="15" cy="12"/>
                </a:xfrm>
                <a:prstGeom prst="ellipse">
                  <a:avLst/>
                </a:prstGeom>
                <a:solidFill>
                  <a:srgbClr val="996633"/>
                </a:solidFill>
                <a:ln w="12700">
                  <a:solidFill>
                    <a:srgbClr val="996633"/>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600" b="0" i="0" u="none" strike="noStrike" kern="0" cap="none" spc="0" normalizeH="0" baseline="0" noProof="0">
                    <a:ln>
                      <a:noFill/>
                    </a:ln>
                    <a:solidFill>
                      <a:sysClr val="windowText" lastClr="000000"/>
                    </a:solidFill>
                    <a:effectLst/>
                    <a:uLnTx/>
                    <a:uFillTx/>
                  </a:endParaRPr>
                </a:p>
              </p:txBody>
            </p:sp>
            <p:sp>
              <p:nvSpPr>
                <p:cNvPr id="461" name="Oval 215"/>
                <p:cNvSpPr>
                  <a:spLocks noChangeArrowheads="1"/>
                </p:cNvSpPr>
                <p:nvPr/>
              </p:nvSpPr>
              <p:spPr bwMode="auto">
                <a:xfrm rot="-9840000">
                  <a:off x="4882" y="3533"/>
                  <a:ext cx="17" cy="9"/>
                </a:xfrm>
                <a:prstGeom prst="ellipse">
                  <a:avLst/>
                </a:prstGeom>
                <a:solidFill>
                  <a:srgbClr val="996633"/>
                </a:solidFill>
                <a:ln w="12700">
                  <a:solidFill>
                    <a:srgbClr val="996633"/>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600" b="0" i="0" u="none" strike="noStrike" kern="0" cap="none" spc="0" normalizeH="0" baseline="0" noProof="0">
                    <a:ln>
                      <a:noFill/>
                    </a:ln>
                    <a:solidFill>
                      <a:sysClr val="windowText" lastClr="000000"/>
                    </a:solidFill>
                    <a:effectLst/>
                    <a:uLnTx/>
                    <a:uFillTx/>
                  </a:endParaRPr>
                </a:p>
              </p:txBody>
            </p:sp>
            <p:sp>
              <p:nvSpPr>
                <p:cNvPr id="462" name="Oval 216"/>
                <p:cNvSpPr>
                  <a:spLocks noChangeArrowheads="1"/>
                </p:cNvSpPr>
                <p:nvPr/>
              </p:nvSpPr>
              <p:spPr bwMode="auto">
                <a:xfrm rot="-9840000">
                  <a:off x="3792" y="3559"/>
                  <a:ext cx="15" cy="11"/>
                </a:xfrm>
                <a:prstGeom prst="ellipse">
                  <a:avLst/>
                </a:prstGeom>
                <a:solidFill>
                  <a:srgbClr val="996633"/>
                </a:solidFill>
                <a:ln w="12700">
                  <a:solidFill>
                    <a:srgbClr val="996633"/>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600" b="0" i="0" u="none" strike="noStrike" kern="0" cap="none" spc="0" normalizeH="0" baseline="0" noProof="0">
                    <a:ln>
                      <a:noFill/>
                    </a:ln>
                    <a:solidFill>
                      <a:sysClr val="windowText" lastClr="000000"/>
                    </a:solidFill>
                    <a:effectLst/>
                    <a:uLnTx/>
                    <a:uFillTx/>
                  </a:endParaRPr>
                </a:p>
              </p:txBody>
            </p:sp>
            <p:sp>
              <p:nvSpPr>
                <p:cNvPr id="463" name="Oval 217"/>
                <p:cNvSpPr>
                  <a:spLocks noChangeArrowheads="1"/>
                </p:cNvSpPr>
                <p:nvPr/>
              </p:nvSpPr>
              <p:spPr bwMode="auto">
                <a:xfrm rot="-9840000">
                  <a:off x="3889" y="3144"/>
                  <a:ext cx="16" cy="10"/>
                </a:xfrm>
                <a:prstGeom prst="ellipse">
                  <a:avLst/>
                </a:prstGeom>
                <a:solidFill>
                  <a:srgbClr val="996633"/>
                </a:solidFill>
                <a:ln w="12700">
                  <a:solidFill>
                    <a:srgbClr val="996633"/>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600" b="0" i="0" u="none" strike="noStrike" kern="0" cap="none" spc="0" normalizeH="0" baseline="0" noProof="0">
                    <a:ln>
                      <a:noFill/>
                    </a:ln>
                    <a:solidFill>
                      <a:sysClr val="windowText" lastClr="000000"/>
                    </a:solidFill>
                    <a:effectLst/>
                    <a:uLnTx/>
                    <a:uFillTx/>
                  </a:endParaRPr>
                </a:p>
              </p:txBody>
            </p:sp>
            <p:sp>
              <p:nvSpPr>
                <p:cNvPr id="464" name="Oval 218"/>
                <p:cNvSpPr>
                  <a:spLocks noChangeArrowheads="1"/>
                </p:cNvSpPr>
                <p:nvPr/>
              </p:nvSpPr>
              <p:spPr bwMode="auto">
                <a:xfrm rot="-9840000">
                  <a:off x="4095" y="3366"/>
                  <a:ext cx="14" cy="9"/>
                </a:xfrm>
                <a:prstGeom prst="ellipse">
                  <a:avLst/>
                </a:prstGeom>
                <a:solidFill>
                  <a:srgbClr val="996633"/>
                </a:solidFill>
                <a:ln w="12700">
                  <a:solidFill>
                    <a:srgbClr val="996633"/>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600" b="0" i="0" u="none" strike="noStrike" kern="0" cap="none" spc="0" normalizeH="0" baseline="0" noProof="0">
                    <a:ln>
                      <a:noFill/>
                    </a:ln>
                    <a:solidFill>
                      <a:sysClr val="windowText" lastClr="000000"/>
                    </a:solidFill>
                    <a:effectLst/>
                    <a:uLnTx/>
                    <a:uFillTx/>
                  </a:endParaRPr>
                </a:p>
              </p:txBody>
            </p:sp>
            <p:sp>
              <p:nvSpPr>
                <p:cNvPr id="465" name="Oval 219"/>
                <p:cNvSpPr>
                  <a:spLocks noChangeArrowheads="1"/>
                </p:cNvSpPr>
                <p:nvPr/>
              </p:nvSpPr>
              <p:spPr bwMode="auto">
                <a:xfrm rot="-9840000">
                  <a:off x="4151" y="3135"/>
                  <a:ext cx="14" cy="10"/>
                </a:xfrm>
                <a:prstGeom prst="ellipse">
                  <a:avLst/>
                </a:prstGeom>
                <a:solidFill>
                  <a:srgbClr val="996633"/>
                </a:solidFill>
                <a:ln w="12700">
                  <a:solidFill>
                    <a:srgbClr val="996633"/>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600" b="0" i="0" u="none" strike="noStrike" kern="0" cap="none" spc="0" normalizeH="0" baseline="0" noProof="0">
                    <a:ln>
                      <a:noFill/>
                    </a:ln>
                    <a:solidFill>
                      <a:sysClr val="windowText" lastClr="000000"/>
                    </a:solidFill>
                    <a:effectLst/>
                    <a:uLnTx/>
                    <a:uFillTx/>
                  </a:endParaRPr>
                </a:p>
              </p:txBody>
            </p:sp>
            <p:sp>
              <p:nvSpPr>
                <p:cNvPr id="466" name="Oval 220"/>
                <p:cNvSpPr>
                  <a:spLocks noChangeArrowheads="1"/>
                </p:cNvSpPr>
                <p:nvPr/>
              </p:nvSpPr>
              <p:spPr bwMode="auto">
                <a:xfrm rot="-9840000">
                  <a:off x="4195" y="3422"/>
                  <a:ext cx="16" cy="12"/>
                </a:xfrm>
                <a:prstGeom prst="ellipse">
                  <a:avLst/>
                </a:prstGeom>
                <a:solidFill>
                  <a:srgbClr val="996633"/>
                </a:solidFill>
                <a:ln w="12700">
                  <a:solidFill>
                    <a:srgbClr val="996633"/>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600" b="0" i="0" u="none" strike="noStrike" kern="0" cap="none" spc="0" normalizeH="0" baseline="0" noProof="0">
                    <a:ln>
                      <a:noFill/>
                    </a:ln>
                    <a:solidFill>
                      <a:sysClr val="windowText" lastClr="000000"/>
                    </a:solidFill>
                    <a:effectLst/>
                    <a:uLnTx/>
                    <a:uFillTx/>
                  </a:endParaRPr>
                </a:p>
              </p:txBody>
            </p:sp>
            <p:sp>
              <p:nvSpPr>
                <p:cNvPr id="467" name="Oval 221"/>
                <p:cNvSpPr>
                  <a:spLocks noChangeArrowheads="1"/>
                </p:cNvSpPr>
                <p:nvPr/>
              </p:nvSpPr>
              <p:spPr bwMode="auto">
                <a:xfrm rot="-9840000">
                  <a:off x="4361" y="3300"/>
                  <a:ext cx="16" cy="9"/>
                </a:xfrm>
                <a:prstGeom prst="ellipse">
                  <a:avLst/>
                </a:prstGeom>
                <a:solidFill>
                  <a:srgbClr val="996633"/>
                </a:solidFill>
                <a:ln w="12700">
                  <a:solidFill>
                    <a:srgbClr val="996633"/>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600" b="0" i="0" u="none" strike="noStrike" kern="0" cap="none" spc="0" normalizeH="0" baseline="0" noProof="0">
                    <a:ln>
                      <a:noFill/>
                    </a:ln>
                    <a:solidFill>
                      <a:sysClr val="windowText" lastClr="000000"/>
                    </a:solidFill>
                    <a:effectLst/>
                    <a:uLnTx/>
                    <a:uFillTx/>
                  </a:endParaRPr>
                </a:p>
              </p:txBody>
            </p:sp>
            <p:sp>
              <p:nvSpPr>
                <p:cNvPr id="468" name="Oval 222"/>
                <p:cNvSpPr>
                  <a:spLocks noChangeArrowheads="1"/>
                </p:cNvSpPr>
                <p:nvPr/>
              </p:nvSpPr>
              <p:spPr bwMode="auto">
                <a:xfrm rot="-9840000">
                  <a:off x="4395" y="3470"/>
                  <a:ext cx="16" cy="10"/>
                </a:xfrm>
                <a:prstGeom prst="ellipse">
                  <a:avLst/>
                </a:prstGeom>
                <a:solidFill>
                  <a:srgbClr val="996633"/>
                </a:solidFill>
                <a:ln w="12700">
                  <a:solidFill>
                    <a:srgbClr val="996633"/>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600" b="0" i="0" u="none" strike="noStrike" kern="0" cap="none" spc="0" normalizeH="0" baseline="0" noProof="0">
                    <a:ln>
                      <a:noFill/>
                    </a:ln>
                    <a:solidFill>
                      <a:sysClr val="windowText" lastClr="000000"/>
                    </a:solidFill>
                    <a:effectLst/>
                    <a:uLnTx/>
                    <a:uFillTx/>
                  </a:endParaRPr>
                </a:p>
              </p:txBody>
            </p:sp>
            <p:sp>
              <p:nvSpPr>
                <p:cNvPr id="469" name="Oval 223"/>
                <p:cNvSpPr>
                  <a:spLocks noChangeArrowheads="1"/>
                </p:cNvSpPr>
                <p:nvPr/>
              </p:nvSpPr>
              <p:spPr bwMode="auto">
                <a:xfrm rot="-9840000">
                  <a:off x="3333" y="3254"/>
                  <a:ext cx="14" cy="11"/>
                </a:xfrm>
                <a:prstGeom prst="ellipse">
                  <a:avLst/>
                </a:prstGeom>
                <a:solidFill>
                  <a:srgbClr val="996633"/>
                </a:solidFill>
                <a:ln w="12700">
                  <a:solidFill>
                    <a:srgbClr val="996633"/>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600" b="0" i="0" u="none" strike="noStrike" kern="0" cap="none" spc="0" normalizeH="0" baseline="0" noProof="0">
                    <a:ln>
                      <a:noFill/>
                    </a:ln>
                    <a:solidFill>
                      <a:sysClr val="windowText" lastClr="000000"/>
                    </a:solidFill>
                    <a:effectLst/>
                    <a:uLnTx/>
                    <a:uFillTx/>
                  </a:endParaRPr>
                </a:p>
              </p:txBody>
            </p:sp>
            <p:sp>
              <p:nvSpPr>
                <p:cNvPr id="470" name="Oval 224"/>
                <p:cNvSpPr>
                  <a:spLocks noChangeArrowheads="1"/>
                </p:cNvSpPr>
                <p:nvPr/>
              </p:nvSpPr>
              <p:spPr bwMode="auto">
                <a:xfrm rot="-9840000">
                  <a:off x="3504" y="3500"/>
                  <a:ext cx="16" cy="11"/>
                </a:xfrm>
                <a:prstGeom prst="ellipse">
                  <a:avLst/>
                </a:prstGeom>
                <a:solidFill>
                  <a:srgbClr val="996633"/>
                </a:solidFill>
                <a:ln w="12700">
                  <a:solidFill>
                    <a:srgbClr val="996633"/>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600" b="0" i="0" u="none" strike="noStrike" kern="0" cap="none" spc="0" normalizeH="0" baseline="0" noProof="0">
                    <a:ln>
                      <a:noFill/>
                    </a:ln>
                    <a:solidFill>
                      <a:sysClr val="windowText" lastClr="000000"/>
                    </a:solidFill>
                    <a:effectLst/>
                    <a:uLnTx/>
                    <a:uFillTx/>
                  </a:endParaRPr>
                </a:p>
              </p:txBody>
            </p:sp>
            <p:sp>
              <p:nvSpPr>
                <p:cNvPr id="471" name="Oval 225"/>
                <p:cNvSpPr>
                  <a:spLocks noChangeArrowheads="1"/>
                </p:cNvSpPr>
                <p:nvPr/>
              </p:nvSpPr>
              <p:spPr bwMode="auto">
                <a:xfrm rot="-9840000">
                  <a:off x="3593" y="3367"/>
                  <a:ext cx="13" cy="11"/>
                </a:xfrm>
                <a:prstGeom prst="ellipse">
                  <a:avLst/>
                </a:prstGeom>
                <a:solidFill>
                  <a:srgbClr val="996633"/>
                </a:solidFill>
                <a:ln w="12700">
                  <a:solidFill>
                    <a:srgbClr val="996633"/>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600" b="0" i="0" u="none" strike="noStrike" kern="0" cap="none" spc="0" normalizeH="0" baseline="0" noProof="0">
                    <a:ln>
                      <a:noFill/>
                    </a:ln>
                    <a:solidFill>
                      <a:sysClr val="windowText" lastClr="000000"/>
                    </a:solidFill>
                    <a:effectLst/>
                    <a:uLnTx/>
                    <a:uFillTx/>
                  </a:endParaRPr>
                </a:p>
              </p:txBody>
            </p:sp>
            <p:sp>
              <p:nvSpPr>
                <p:cNvPr id="472" name="Oval 226"/>
                <p:cNvSpPr>
                  <a:spLocks noChangeArrowheads="1"/>
                </p:cNvSpPr>
                <p:nvPr/>
              </p:nvSpPr>
              <p:spPr bwMode="auto">
                <a:xfrm rot="-9840000">
                  <a:off x="3501" y="3291"/>
                  <a:ext cx="14" cy="11"/>
                </a:xfrm>
                <a:prstGeom prst="ellipse">
                  <a:avLst/>
                </a:prstGeom>
                <a:solidFill>
                  <a:srgbClr val="996633"/>
                </a:solidFill>
                <a:ln w="12700">
                  <a:solidFill>
                    <a:srgbClr val="996633"/>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600" b="0" i="0" u="none" strike="noStrike" kern="0" cap="none" spc="0" normalizeH="0" baseline="0" noProof="0">
                    <a:ln>
                      <a:noFill/>
                    </a:ln>
                    <a:solidFill>
                      <a:sysClr val="windowText" lastClr="000000"/>
                    </a:solidFill>
                    <a:effectLst/>
                    <a:uLnTx/>
                    <a:uFillTx/>
                  </a:endParaRPr>
                </a:p>
              </p:txBody>
            </p:sp>
            <p:sp>
              <p:nvSpPr>
                <p:cNvPr id="473" name="Oval 227"/>
                <p:cNvSpPr>
                  <a:spLocks noChangeArrowheads="1"/>
                </p:cNvSpPr>
                <p:nvPr/>
              </p:nvSpPr>
              <p:spPr bwMode="auto">
                <a:xfrm rot="-9840000">
                  <a:off x="3830" y="3646"/>
                  <a:ext cx="15" cy="11"/>
                </a:xfrm>
                <a:prstGeom prst="ellipse">
                  <a:avLst/>
                </a:prstGeom>
                <a:solidFill>
                  <a:srgbClr val="996633"/>
                </a:solidFill>
                <a:ln w="12700">
                  <a:solidFill>
                    <a:srgbClr val="996633"/>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600" b="0" i="0" u="none" strike="noStrike" kern="0" cap="none" spc="0" normalizeH="0" baseline="0" noProof="0">
                    <a:ln>
                      <a:noFill/>
                    </a:ln>
                    <a:solidFill>
                      <a:sysClr val="windowText" lastClr="000000"/>
                    </a:solidFill>
                    <a:effectLst/>
                    <a:uLnTx/>
                    <a:uFillTx/>
                  </a:endParaRPr>
                </a:p>
              </p:txBody>
            </p:sp>
            <p:sp>
              <p:nvSpPr>
                <p:cNvPr id="474" name="Oval 228"/>
                <p:cNvSpPr>
                  <a:spLocks noChangeArrowheads="1"/>
                </p:cNvSpPr>
                <p:nvPr/>
              </p:nvSpPr>
              <p:spPr bwMode="auto">
                <a:xfrm rot="-9840000">
                  <a:off x="3711" y="3372"/>
                  <a:ext cx="16" cy="12"/>
                </a:xfrm>
                <a:prstGeom prst="ellipse">
                  <a:avLst/>
                </a:prstGeom>
                <a:solidFill>
                  <a:srgbClr val="996633"/>
                </a:solidFill>
                <a:ln w="12700">
                  <a:solidFill>
                    <a:srgbClr val="996633"/>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600" b="0" i="0" u="none" strike="noStrike" kern="0" cap="none" spc="0" normalizeH="0" baseline="0" noProof="0">
                    <a:ln>
                      <a:noFill/>
                    </a:ln>
                    <a:solidFill>
                      <a:sysClr val="windowText" lastClr="000000"/>
                    </a:solidFill>
                    <a:effectLst/>
                    <a:uLnTx/>
                    <a:uFillTx/>
                  </a:endParaRPr>
                </a:p>
              </p:txBody>
            </p:sp>
            <p:sp>
              <p:nvSpPr>
                <p:cNvPr id="475" name="Oval 229"/>
                <p:cNvSpPr>
                  <a:spLocks noChangeArrowheads="1"/>
                </p:cNvSpPr>
                <p:nvPr/>
              </p:nvSpPr>
              <p:spPr bwMode="auto">
                <a:xfrm rot="-9840000">
                  <a:off x="3430" y="3161"/>
                  <a:ext cx="13" cy="13"/>
                </a:xfrm>
                <a:prstGeom prst="ellipse">
                  <a:avLst/>
                </a:prstGeom>
                <a:solidFill>
                  <a:srgbClr val="996633"/>
                </a:solidFill>
                <a:ln w="12700">
                  <a:solidFill>
                    <a:srgbClr val="996633"/>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600" b="0" i="0" u="none" strike="noStrike" kern="0" cap="none" spc="0" normalizeH="0" baseline="0" noProof="0">
                    <a:ln>
                      <a:noFill/>
                    </a:ln>
                    <a:solidFill>
                      <a:sysClr val="windowText" lastClr="000000"/>
                    </a:solidFill>
                    <a:effectLst/>
                    <a:uLnTx/>
                    <a:uFillTx/>
                  </a:endParaRPr>
                </a:p>
              </p:txBody>
            </p:sp>
            <p:sp>
              <p:nvSpPr>
                <p:cNvPr id="476" name="Oval 230"/>
                <p:cNvSpPr>
                  <a:spLocks noChangeArrowheads="1"/>
                </p:cNvSpPr>
                <p:nvPr/>
              </p:nvSpPr>
              <p:spPr bwMode="auto">
                <a:xfrm rot="-9840000">
                  <a:off x="3313" y="3377"/>
                  <a:ext cx="14" cy="10"/>
                </a:xfrm>
                <a:prstGeom prst="ellipse">
                  <a:avLst/>
                </a:prstGeom>
                <a:solidFill>
                  <a:srgbClr val="996633"/>
                </a:solidFill>
                <a:ln w="12700">
                  <a:solidFill>
                    <a:srgbClr val="996633"/>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600" b="0" i="0" u="none" strike="noStrike" kern="0" cap="none" spc="0" normalizeH="0" baseline="0" noProof="0">
                    <a:ln>
                      <a:noFill/>
                    </a:ln>
                    <a:solidFill>
                      <a:sysClr val="windowText" lastClr="000000"/>
                    </a:solidFill>
                    <a:effectLst/>
                    <a:uLnTx/>
                    <a:uFillTx/>
                  </a:endParaRPr>
                </a:p>
              </p:txBody>
            </p:sp>
            <p:sp>
              <p:nvSpPr>
                <p:cNvPr id="477" name="Oval 231"/>
                <p:cNvSpPr>
                  <a:spLocks noChangeArrowheads="1"/>
                </p:cNvSpPr>
                <p:nvPr/>
              </p:nvSpPr>
              <p:spPr bwMode="auto">
                <a:xfrm rot="-9840000">
                  <a:off x="4876" y="3334"/>
                  <a:ext cx="16" cy="12"/>
                </a:xfrm>
                <a:prstGeom prst="ellipse">
                  <a:avLst/>
                </a:prstGeom>
                <a:solidFill>
                  <a:srgbClr val="996633"/>
                </a:solidFill>
                <a:ln w="12700">
                  <a:solidFill>
                    <a:srgbClr val="996633"/>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600" b="0" i="0" u="none" strike="noStrike" kern="0" cap="none" spc="0" normalizeH="0" baseline="0" noProof="0">
                    <a:ln>
                      <a:noFill/>
                    </a:ln>
                    <a:solidFill>
                      <a:sysClr val="windowText" lastClr="000000"/>
                    </a:solidFill>
                    <a:effectLst/>
                    <a:uLnTx/>
                    <a:uFillTx/>
                  </a:endParaRPr>
                </a:p>
              </p:txBody>
            </p:sp>
            <p:sp>
              <p:nvSpPr>
                <p:cNvPr id="478" name="Oval 232"/>
                <p:cNvSpPr>
                  <a:spLocks noChangeArrowheads="1"/>
                </p:cNvSpPr>
                <p:nvPr/>
              </p:nvSpPr>
              <p:spPr bwMode="auto">
                <a:xfrm rot="-9840000">
                  <a:off x="5170" y="3497"/>
                  <a:ext cx="14" cy="11"/>
                </a:xfrm>
                <a:prstGeom prst="ellipse">
                  <a:avLst/>
                </a:prstGeom>
                <a:solidFill>
                  <a:srgbClr val="996633"/>
                </a:solidFill>
                <a:ln w="12700">
                  <a:solidFill>
                    <a:srgbClr val="996633"/>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600" b="0" i="0" u="none" strike="noStrike" kern="0" cap="none" spc="0" normalizeH="0" baseline="0" noProof="0">
                    <a:ln>
                      <a:noFill/>
                    </a:ln>
                    <a:solidFill>
                      <a:sysClr val="windowText" lastClr="000000"/>
                    </a:solidFill>
                    <a:effectLst/>
                    <a:uLnTx/>
                    <a:uFillTx/>
                  </a:endParaRPr>
                </a:p>
              </p:txBody>
            </p:sp>
            <p:sp>
              <p:nvSpPr>
                <p:cNvPr id="479" name="Oval 233"/>
                <p:cNvSpPr>
                  <a:spLocks noChangeArrowheads="1"/>
                </p:cNvSpPr>
                <p:nvPr/>
              </p:nvSpPr>
              <p:spPr bwMode="auto">
                <a:xfrm rot="-9840000">
                  <a:off x="4739" y="3316"/>
                  <a:ext cx="17" cy="11"/>
                </a:xfrm>
                <a:prstGeom prst="ellipse">
                  <a:avLst/>
                </a:prstGeom>
                <a:solidFill>
                  <a:srgbClr val="996633"/>
                </a:solidFill>
                <a:ln w="12700">
                  <a:solidFill>
                    <a:srgbClr val="996633"/>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600" b="0" i="0" u="none" strike="noStrike" kern="0" cap="none" spc="0" normalizeH="0" baseline="0" noProof="0">
                    <a:ln>
                      <a:noFill/>
                    </a:ln>
                    <a:solidFill>
                      <a:sysClr val="windowText" lastClr="000000"/>
                    </a:solidFill>
                    <a:effectLst/>
                    <a:uLnTx/>
                    <a:uFillTx/>
                  </a:endParaRPr>
                </a:p>
              </p:txBody>
            </p:sp>
            <p:sp>
              <p:nvSpPr>
                <p:cNvPr id="480" name="Oval 234"/>
                <p:cNvSpPr>
                  <a:spLocks noChangeArrowheads="1"/>
                </p:cNvSpPr>
                <p:nvPr/>
              </p:nvSpPr>
              <p:spPr bwMode="auto">
                <a:xfrm rot="-9840000">
                  <a:off x="4510" y="3500"/>
                  <a:ext cx="15" cy="12"/>
                </a:xfrm>
                <a:prstGeom prst="ellipse">
                  <a:avLst/>
                </a:prstGeom>
                <a:solidFill>
                  <a:srgbClr val="996633"/>
                </a:solidFill>
                <a:ln w="12700">
                  <a:solidFill>
                    <a:srgbClr val="996633"/>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600" b="0" i="0" u="none" strike="noStrike" kern="0" cap="none" spc="0" normalizeH="0" baseline="0" noProof="0">
                    <a:ln>
                      <a:noFill/>
                    </a:ln>
                    <a:solidFill>
                      <a:sysClr val="windowText" lastClr="000000"/>
                    </a:solidFill>
                    <a:effectLst/>
                    <a:uLnTx/>
                    <a:uFillTx/>
                  </a:endParaRPr>
                </a:p>
              </p:txBody>
            </p:sp>
            <p:sp>
              <p:nvSpPr>
                <p:cNvPr id="481" name="Oval 235"/>
                <p:cNvSpPr>
                  <a:spLocks noChangeArrowheads="1"/>
                </p:cNvSpPr>
                <p:nvPr/>
              </p:nvSpPr>
              <p:spPr bwMode="auto">
                <a:xfrm rot="-9840000">
                  <a:off x="4246" y="3275"/>
                  <a:ext cx="13" cy="8"/>
                </a:xfrm>
                <a:prstGeom prst="ellipse">
                  <a:avLst/>
                </a:prstGeom>
                <a:solidFill>
                  <a:srgbClr val="996633"/>
                </a:solidFill>
                <a:ln w="12700">
                  <a:solidFill>
                    <a:srgbClr val="996633"/>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600" b="0" i="0" u="none" strike="noStrike" kern="0" cap="none" spc="0" normalizeH="0" baseline="0" noProof="0">
                    <a:ln>
                      <a:noFill/>
                    </a:ln>
                    <a:solidFill>
                      <a:sysClr val="windowText" lastClr="000000"/>
                    </a:solidFill>
                    <a:effectLst/>
                    <a:uLnTx/>
                    <a:uFillTx/>
                  </a:endParaRPr>
                </a:p>
              </p:txBody>
            </p:sp>
            <p:sp>
              <p:nvSpPr>
                <p:cNvPr id="482" name="Oval 236"/>
                <p:cNvSpPr>
                  <a:spLocks noChangeArrowheads="1"/>
                </p:cNvSpPr>
                <p:nvPr/>
              </p:nvSpPr>
              <p:spPr bwMode="auto">
                <a:xfrm rot="-9840000">
                  <a:off x="4300" y="3454"/>
                  <a:ext cx="16" cy="9"/>
                </a:xfrm>
                <a:prstGeom prst="ellipse">
                  <a:avLst/>
                </a:prstGeom>
                <a:solidFill>
                  <a:srgbClr val="996633"/>
                </a:solidFill>
                <a:ln w="12700">
                  <a:solidFill>
                    <a:srgbClr val="996633"/>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600" b="0" i="0" u="none" strike="noStrike" kern="0" cap="none" spc="0" normalizeH="0" baseline="0" noProof="0">
                    <a:ln>
                      <a:noFill/>
                    </a:ln>
                    <a:solidFill>
                      <a:sysClr val="windowText" lastClr="000000"/>
                    </a:solidFill>
                    <a:effectLst/>
                    <a:uLnTx/>
                    <a:uFillTx/>
                  </a:endParaRPr>
                </a:p>
              </p:txBody>
            </p:sp>
            <p:sp>
              <p:nvSpPr>
                <p:cNvPr id="483" name="Oval 237"/>
                <p:cNvSpPr>
                  <a:spLocks noChangeArrowheads="1"/>
                </p:cNvSpPr>
                <p:nvPr/>
              </p:nvSpPr>
              <p:spPr bwMode="auto">
                <a:xfrm rot="-9840000">
                  <a:off x="4976" y="3778"/>
                  <a:ext cx="17" cy="10"/>
                </a:xfrm>
                <a:prstGeom prst="ellipse">
                  <a:avLst/>
                </a:prstGeom>
                <a:solidFill>
                  <a:srgbClr val="996633"/>
                </a:solidFill>
                <a:ln w="12700">
                  <a:solidFill>
                    <a:srgbClr val="996633"/>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600" b="0" i="0" u="none" strike="noStrike" kern="0" cap="none" spc="0" normalizeH="0" baseline="0" noProof="0">
                    <a:ln>
                      <a:noFill/>
                    </a:ln>
                    <a:solidFill>
                      <a:sysClr val="windowText" lastClr="000000"/>
                    </a:solidFill>
                    <a:effectLst/>
                    <a:uLnTx/>
                    <a:uFillTx/>
                  </a:endParaRPr>
                </a:p>
              </p:txBody>
            </p:sp>
            <p:sp>
              <p:nvSpPr>
                <p:cNvPr id="484" name="Oval 238"/>
                <p:cNvSpPr>
                  <a:spLocks noChangeArrowheads="1"/>
                </p:cNvSpPr>
                <p:nvPr/>
              </p:nvSpPr>
              <p:spPr bwMode="auto">
                <a:xfrm rot="-9840000">
                  <a:off x="4943" y="3675"/>
                  <a:ext cx="13" cy="10"/>
                </a:xfrm>
                <a:prstGeom prst="ellipse">
                  <a:avLst/>
                </a:prstGeom>
                <a:solidFill>
                  <a:srgbClr val="996633"/>
                </a:solidFill>
                <a:ln w="12700">
                  <a:solidFill>
                    <a:srgbClr val="996633"/>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600" b="0" i="0" u="none" strike="noStrike" kern="0" cap="none" spc="0" normalizeH="0" baseline="0" noProof="0">
                    <a:ln>
                      <a:noFill/>
                    </a:ln>
                    <a:solidFill>
                      <a:sysClr val="windowText" lastClr="000000"/>
                    </a:solidFill>
                    <a:effectLst/>
                    <a:uLnTx/>
                    <a:uFillTx/>
                  </a:endParaRPr>
                </a:p>
              </p:txBody>
            </p:sp>
            <p:sp>
              <p:nvSpPr>
                <p:cNvPr id="485" name="Oval 239"/>
                <p:cNvSpPr>
                  <a:spLocks noChangeArrowheads="1"/>
                </p:cNvSpPr>
                <p:nvPr/>
              </p:nvSpPr>
              <p:spPr bwMode="auto">
                <a:xfrm rot="-9840000">
                  <a:off x="4852" y="3719"/>
                  <a:ext cx="15" cy="12"/>
                </a:xfrm>
                <a:prstGeom prst="ellipse">
                  <a:avLst/>
                </a:prstGeom>
                <a:solidFill>
                  <a:srgbClr val="996633"/>
                </a:solidFill>
                <a:ln w="12700">
                  <a:solidFill>
                    <a:srgbClr val="996633"/>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600" b="0" i="0" u="none" strike="noStrike" kern="0" cap="none" spc="0" normalizeH="0" baseline="0" noProof="0">
                    <a:ln>
                      <a:noFill/>
                    </a:ln>
                    <a:solidFill>
                      <a:sysClr val="windowText" lastClr="000000"/>
                    </a:solidFill>
                    <a:effectLst/>
                    <a:uLnTx/>
                    <a:uFillTx/>
                  </a:endParaRPr>
                </a:p>
              </p:txBody>
            </p:sp>
            <p:sp>
              <p:nvSpPr>
                <p:cNvPr id="486" name="Oval 240"/>
                <p:cNvSpPr>
                  <a:spLocks noChangeArrowheads="1"/>
                </p:cNvSpPr>
                <p:nvPr/>
              </p:nvSpPr>
              <p:spPr bwMode="auto">
                <a:xfrm rot="-9840000">
                  <a:off x="4952" y="3603"/>
                  <a:ext cx="16" cy="11"/>
                </a:xfrm>
                <a:prstGeom prst="ellipse">
                  <a:avLst/>
                </a:prstGeom>
                <a:solidFill>
                  <a:srgbClr val="996633"/>
                </a:solidFill>
                <a:ln w="12700">
                  <a:solidFill>
                    <a:srgbClr val="996633"/>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600" b="0" i="0" u="none" strike="noStrike" kern="0" cap="none" spc="0" normalizeH="0" baseline="0" noProof="0">
                    <a:ln>
                      <a:noFill/>
                    </a:ln>
                    <a:solidFill>
                      <a:sysClr val="windowText" lastClr="000000"/>
                    </a:solidFill>
                    <a:effectLst/>
                    <a:uLnTx/>
                    <a:uFillTx/>
                  </a:endParaRPr>
                </a:p>
              </p:txBody>
            </p:sp>
            <p:sp>
              <p:nvSpPr>
                <p:cNvPr id="487" name="Oval 241"/>
                <p:cNvSpPr>
                  <a:spLocks noChangeArrowheads="1"/>
                </p:cNvSpPr>
                <p:nvPr/>
              </p:nvSpPr>
              <p:spPr bwMode="auto">
                <a:xfrm rot="-9840000">
                  <a:off x="4451" y="3639"/>
                  <a:ext cx="14" cy="10"/>
                </a:xfrm>
                <a:prstGeom prst="ellipse">
                  <a:avLst/>
                </a:prstGeom>
                <a:solidFill>
                  <a:srgbClr val="996633"/>
                </a:solidFill>
                <a:ln w="12700">
                  <a:solidFill>
                    <a:srgbClr val="996633"/>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600" b="0" i="0" u="none" strike="noStrike" kern="0" cap="none" spc="0" normalizeH="0" baseline="0" noProof="0">
                    <a:ln>
                      <a:noFill/>
                    </a:ln>
                    <a:solidFill>
                      <a:sysClr val="windowText" lastClr="000000"/>
                    </a:solidFill>
                    <a:effectLst/>
                    <a:uLnTx/>
                    <a:uFillTx/>
                  </a:endParaRPr>
                </a:p>
              </p:txBody>
            </p:sp>
            <p:sp>
              <p:nvSpPr>
                <p:cNvPr id="488" name="Oval 242"/>
                <p:cNvSpPr>
                  <a:spLocks noChangeArrowheads="1"/>
                </p:cNvSpPr>
                <p:nvPr/>
              </p:nvSpPr>
              <p:spPr bwMode="auto">
                <a:xfrm rot="-9840000">
                  <a:off x="4656" y="3752"/>
                  <a:ext cx="16" cy="11"/>
                </a:xfrm>
                <a:prstGeom prst="ellipse">
                  <a:avLst/>
                </a:prstGeom>
                <a:solidFill>
                  <a:srgbClr val="996633"/>
                </a:solidFill>
                <a:ln w="12700">
                  <a:solidFill>
                    <a:srgbClr val="996633"/>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600" b="0" i="0" u="none" strike="noStrike" kern="0" cap="none" spc="0" normalizeH="0" baseline="0" noProof="0">
                    <a:ln>
                      <a:noFill/>
                    </a:ln>
                    <a:solidFill>
                      <a:sysClr val="windowText" lastClr="000000"/>
                    </a:solidFill>
                    <a:effectLst/>
                    <a:uLnTx/>
                    <a:uFillTx/>
                  </a:endParaRPr>
                </a:p>
              </p:txBody>
            </p:sp>
            <p:sp>
              <p:nvSpPr>
                <p:cNvPr id="489" name="Oval 243"/>
                <p:cNvSpPr>
                  <a:spLocks noChangeArrowheads="1"/>
                </p:cNvSpPr>
                <p:nvPr/>
              </p:nvSpPr>
              <p:spPr bwMode="auto">
                <a:xfrm rot="-9840000">
                  <a:off x="4708" y="3630"/>
                  <a:ext cx="17" cy="11"/>
                </a:xfrm>
                <a:prstGeom prst="ellipse">
                  <a:avLst/>
                </a:prstGeom>
                <a:solidFill>
                  <a:srgbClr val="996633"/>
                </a:solidFill>
                <a:ln w="12700">
                  <a:solidFill>
                    <a:srgbClr val="996633"/>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600" b="0" i="0" u="none" strike="noStrike" kern="0" cap="none" spc="0" normalizeH="0" baseline="0" noProof="0">
                    <a:ln>
                      <a:noFill/>
                    </a:ln>
                    <a:solidFill>
                      <a:sysClr val="windowText" lastClr="000000"/>
                    </a:solidFill>
                    <a:effectLst/>
                    <a:uLnTx/>
                    <a:uFillTx/>
                  </a:endParaRPr>
                </a:p>
              </p:txBody>
            </p:sp>
            <p:sp>
              <p:nvSpPr>
                <p:cNvPr id="490" name="Oval 244"/>
                <p:cNvSpPr>
                  <a:spLocks noChangeArrowheads="1"/>
                </p:cNvSpPr>
                <p:nvPr/>
              </p:nvSpPr>
              <p:spPr bwMode="auto">
                <a:xfrm rot="-9840000">
                  <a:off x="4532" y="3733"/>
                  <a:ext cx="14" cy="11"/>
                </a:xfrm>
                <a:prstGeom prst="ellipse">
                  <a:avLst/>
                </a:prstGeom>
                <a:solidFill>
                  <a:srgbClr val="996633"/>
                </a:solidFill>
                <a:ln w="12700">
                  <a:solidFill>
                    <a:srgbClr val="996633"/>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600" b="0" i="0" u="none" strike="noStrike" kern="0" cap="none" spc="0" normalizeH="0" baseline="0" noProof="0">
                    <a:ln>
                      <a:noFill/>
                    </a:ln>
                    <a:solidFill>
                      <a:sysClr val="windowText" lastClr="000000"/>
                    </a:solidFill>
                    <a:effectLst/>
                    <a:uLnTx/>
                    <a:uFillTx/>
                  </a:endParaRPr>
                </a:p>
              </p:txBody>
            </p:sp>
            <p:sp>
              <p:nvSpPr>
                <p:cNvPr id="491" name="Oval 245"/>
                <p:cNvSpPr>
                  <a:spLocks noChangeArrowheads="1"/>
                </p:cNvSpPr>
                <p:nvPr/>
              </p:nvSpPr>
              <p:spPr bwMode="auto">
                <a:xfrm rot="-9840000">
                  <a:off x="4755" y="3752"/>
                  <a:ext cx="16" cy="11"/>
                </a:xfrm>
                <a:prstGeom prst="ellipse">
                  <a:avLst/>
                </a:prstGeom>
                <a:solidFill>
                  <a:srgbClr val="996633"/>
                </a:solidFill>
                <a:ln w="12700">
                  <a:solidFill>
                    <a:srgbClr val="996633"/>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600" b="0" i="0" u="none" strike="noStrike" kern="0" cap="none" spc="0" normalizeH="0" baseline="0" noProof="0">
                    <a:ln>
                      <a:noFill/>
                    </a:ln>
                    <a:solidFill>
                      <a:sysClr val="windowText" lastClr="000000"/>
                    </a:solidFill>
                    <a:effectLst/>
                    <a:uLnTx/>
                    <a:uFillTx/>
                  </a:endParaRPr>
                </a:p>
              </p:txBody>
            </p:sp>
            <p:sp>
              <p:nvSpPr>
                <p:cNvPr id="492" name="Oval 246"/>
                <p:cNvSpPr>
                  <a:spLocks noChangeArrowheads="1"/>
                </p:cNvSpPr>
                <p:nvPr/>
              </p:nvSpPr>
              <p:spPr bwMode="auto">
                <a:xfrm rot="-9840000">
                  <a:off x="3853" y="3455"/>
                  <a:ext cx="15" cy="10"/>
                </a:xfrm>
                <a:prstGeom prst="ellipse">
                  <a:avLst/>
                </a:prstGeom>
                <a:solidFill>
                  <a:srgbClr val="996633"/>
                </a:solidFill>
                <a:ln w="12700">
                  <a:solidFill>
                    <a:srgbClr val="996633"/>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600" b="0" i="0" u="none" strike="noStrike" kern="0" cap="none" spc="0" normalizeH="0" baseline="0" noProof="0">
                    <a:ln>
                      <a:noFill/>
                    </a:ln>
                    <a:solidFill>
                      <a:sysClr val="windowText" lastClr="000000"/>
                    </a:solidFill>
                    <a:effectLst/>
                    <a:uLnTx/>
                    <a:uFillTx/>
                  </a:endParaRPr>
                </a:p>
              </p:txBody>
            </p:sp>
            <p:sp>
              <p:nvSpPr>
                <p:cNvPr id="493" name="Oval 247"/>
                <p:cNvSpPr>
                  <a:spLocks noChangeArrowheads="1"/>
                </p:cNvSpPr>
                <p:nvPr/>
              </p:nvSpPr>
              <p:spPr bwMode="auto">
                <a:xfrm rot="-9840000">
                  <a:off x="3971" y="3588"/>
                  <a:ext cx="14" cy="11"/>
                </a:xfrm>
                <a:prstGeom prst="ellipse">
                  <a:avLst/>
                </a:prstGeom>
                <a:solidFill>
                  <a:srgbClr val="996633"/>
                </a:solidFill>
                <a:ln w="12700">
                  <a:solidFill>
                    <a:srgbClr val="996633"/>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600" b="0" i="0" u="none" strike="noStrike" kern="0" cap="none" spc="0" normalizeH="0" baseline="0" noProof="0">
                    <a:ln>
                      <a:noFill/>
                    </a:ln>
                    <a:solidFill>
                      <a:sysClr val="windowText" lastClr="000000"/>
                    </a:solidFill>
                    <a:effectLst/>
                    <a:uLnTx/>
                    <a:uFillTx/>
                  </a:endParaRPr>
                </a:p>
              </p:txBody>
            </p:sp>
            <p:sp>
              <p:nvSpPr>
                <p:cNvPr id="494" name="Oval 248"/>
                <p:cNvSpPr>
                  <a:spLocks noChangeArrowheads="1"/>
                </p:cNvSpPr>
                <p:nvPr/>
              </p:nvSpPr>
              <p:spPr bwMode="auto">
                <a:xfrm rot="-9840000">
                  <a:off x="4013" y="3267"/>
                  <a:ext cx="16" cy="12"/>
                </a:xfrm>
                <a:prstGeom prst="ellipse">
                  <a:avLst/>
                </a:prstGeom>
                <a:solidFill>
                  <a:srgbClr val="996633"/>
                </a:solidFill>
                <a:ln w="12700">
                  <a:solidFill>
                    <a:srgbClr val="996633"/>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600" b="0" i="0" u="none" strike="noStrike" kern="0" cap="none" spc="0" normalizeH="0" baseline="0" noProof="0">
                    <a:ln>
                      <a:noFill/>
                    </a:ln>
                    <a:solidFill>
                      <a:sysClr val="windowText" lastClr="000000"/>
                    </a:solidFill>
                    <a:effectLst/>
                    <a:uLnTx/>
                    <a:uFillTx/>
                  </a:endParaRPr>
                </a:p>
              </p:txBody>
            </p:sp>
            <p:sp>
              <p:nvSpPr>
                <p:cNvPr id="495" name="Oval 249"/>
                <p:cNvSpPr>
                  <a:spLocks noChangeArrowheads="1"/>
                </p:cNvSpPr>
                <p:nvPr/>
              </p:nvSpPr>
              <p:spPr bwMode="auto">
                <a:xfrm rot="-9840000">
                  <a:off x="4069" y="3646"/>
                  <a:ext cx="13" cy="10"/>
                </a:xfrm>
                <a:prstGeom prst="ellipse">
                  <a:avLst/>
                </a:prstGeom>
                <a:solidFill>
                  <a:srgbClr val="996633"/>
                </a:solidFill>
                <a:ln w="12700">
                  <a:solidFill>
                    <a:srgbClr val="996633"/>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600" b="0" i="0" u="none" strike="noStrike" kern="0" cap="none" spc="0" normalizeH="0" baseline="0" noProof="0">
                    <a:ln>
                      <a:noFill/>
                    </a:ln>
                    <a:solidFill>
                      <a:sysClr val="windowText" lastClr="000000"/>
                    </a:solidFill>
                    <a:effectLst/>
                    <a:uLnTx/>
                    <a:uFillTx/>
                  </a:endParaRPr>
                </a:p>
              </p:txBody>
            </p:sp>
            <p:sp>
              <p:nvSpPr>
                <p:cNvPr id="496" name="Oval 250"/>
                <p:cNvSpPr>
                  <a:spLocks noChangeArrowheads="1"/>
                </p:cNvSpPr>
                <p:nvPr/>
              </p:nvSpPr>
              <p:spPr bwMode="auto">
                <a:xfrm rot="-9840000">
                  <a:off x="4190" y="3578"/>
                  <a:ext cx="15" cy="11"/>
                </a:xfrm>
                <a:prstGeom prst="ellipse">
                  <a:avLst/>
                </a:prstGeom>
                <a:solidFill>
                  <a:srgbClr val="996633"/>
                </a:solidFill>
                <a:ln w="12700">
                  <a:solidFill>
                    <a:srgbClr val="996633"/>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600" b="0" i="0" u="none" strike="noStrike" kern="0" cap="none" spc="0" normalizeH="0" baseline="0" noProof="0">
                    <a:ln>
                      <a:noFill/>
                    </a:ln>
                    <a:solidFill>
                      <a:sysClr val="windowText" lastClr="000000"/>
                    </a:solidFill>
                    <a:effectLst/>
                    <a:uLnTx/>
                    <a:uFillTx/>
                  </a:endParaRPr>
                </a:p>
              </p:txBody>
            </p:sp>
            <p:sp>
              <p:nvSpPr>
                <p:cNvPr id="497" name="Oval 251"/>
                <p:cNvSpPr>
                  <a:spLocks noChangeArrowheads="1"/>
                </p:cNvSpPr>
                <p:nvPr/>
              </p:nvSpPr>
              <p:spPr bwMode="auto">
                <a:xfrm rot="-9840000">
                  <a:off x="4270" y="3691"/>
                  <a:ext cx="15" cy="11"/>
                </a:xfrm>
                <a:prstGeom prst="ellipse">
                  <a:avLst/>
                </a:prstGeom>
                <a:solidFill>
                  <a:srgbClr val="996633"/>
                </a:solidFill>
                <a:ln w="12700">
                  <a:solidFill>
                    <a:srgbClr val="996633"/>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600" b="0" i="0" u="none" strike="noStrike" kern="0" cap="none" spc="0" normalizeH="0" baseline="0" noProof="0">
                    <a:ln>
                      <a:noFill/>
                    </a:ln>
                    <a:solidFill>
                      <a:sysClr val="windowText" lastClr="000000"/>
                    </a:solidFill>
                    <a:effectLst/>
                    <a:uLnTx/>
                    <a:uFillTx/>
                  </a:endParaRPr>
                </a:p>
              </p:txBody>
            </p:sp>
            <p:sp>
              <p:nvSpPr>
                <p:cNvPr id="498" name="Oval 252"/>
                <p:cNvSpPr>
                  <a:spLocks noChangeArrowheads="1"/>
                </p:cNvSpPr>
                <p:nvPr/>
              </p:nvSpPr>
              <p:spPr bwMode="auto">
                <a:xfrm rot="-9840000">
                  <a:off x="4752" y="3558"/>
                  <a:ext cx="15" cy="9"/>
                </a:xfrm>
                <a:prstGeom prst="ellipse">
                  <a:avLst/>
                </a:prstGeom>
                <a:solidFill>
                  <a:srgbClr val="996633"/>
                </a:solidFill>
                <a:ln w="12700">
                  <a:solidFill>
                    <a:srgbClr val="996633"/>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600" b="0" i="0" u="none" strike="noStrike" kern="0" cap="none" spc="0" normalizeH="0" baseline="0" noProof="0">
                    <a:ln>
                      <a:noFill/>
                    </a:ln>
                    <a:solidFill>
                      <a:sysClr val="windowText" lastClr="000000"/>
                    </a:solidFill>
                    <a:effectLst/>
                    <a:uLnTx/>
                    <a:uFillTx/>
                  </a:endParaRPr>
                </a:p>
              </p:txBody>
            </p:sp>
            <p:sp>
              <p:nvSpPr>
                <p:cNvPr id="499" name="Oval 253"/>
                <p:cNvSpPr>
                  <a:spLocks noChangeArrowheads="1"/>
                </p:cNvSpPr>
                <p:nvPr/>
              </p:nvSpPr>
              <p:spPr bwMode="auto">
                <a:xfrm rot="-9840000">
                  <a:off x="5105" y="3726"/>
                  <a:ext cx="17" cy="11"/>
                </a:xfrm>
                <a:prstGeom prst="ellipse">
                  <a:avLst/>
                </a:prstGeom>
                <a:solidFill>
                  <a:srgbClr val="996633"/>
                </a:solidFill>
                <a:ln w="12700">
                  <a:solidFill>
                    <a:srgbClr val="996633"/>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600" b="0" i="0" u="none" strike="noStrike" kern="0" cap="none" spc="0" normalizeH="0" baseline="0" noProof="0">
                    <a:ln>
                      <a:noFill/>
                    </a:ln>
                    <a:solidFill>
                      <a:sysClr val="windowText" lastClr="000000"/>
                    </a:solidFill>
                    <a:effectLst/>
                    <a:uLnTx/>
                    <a:uFillTx/>
                  </a:endParaRPr>
                </a:p>
              </p:txBody>
            </p:sp>
            <p:sp>
              <p:nvSpPr>
                <p:cNvPr id="500" name="Oval 254"/>
                <p:cNvSpPr>
                  <a:spLocks noChangeArrowheads="1"/>
                </p:cNvSpPr>
                <p:nvPr/>
              </p:nvSpPr>
              <p:spPr bwMode="auto">
                <a:xfrm rot="-9840000">
                  <a:off x="4586" y="3635"/>
                  <a:ext cx="15" cy="9"/>
                </a:xfrm>
                <a:prstGeom prst="ellipse">
                  <a:avLst/>
                </a:prstGeom>
                <a:solidFill>
                  <a:srgbClr val="996633"/>
                </a:solidFill>
                <a:ln w="12700">
                  <a:solidFill>
                    <a:srgbClr val="996633"/>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600" b="0" i="0" u="none" strike="noStrike" kern="0" cap="none" spc="0" normalizeH="0" baseline="0" noProof="0">
                    <a:ln>
                      <a:noFill/>
                    </a:ln>
                    <a:solidFill>
                      <a:sysClr val="windowText" lastClr="000000"/>
                    </a:solidFill>
                    <a:effectLst/>
                    <a:uLnTx/>
                    <a:uFillTx/>
                  </a:endParaRPr>
                </a:p>
              </p:txBody>
            </p:sp>
            <p:sp>
              <p:nvSpPr>
                <p:cNvPr id="501" name="Oval 255"/>
                <p:cNvSpPr>
                  <a:spLocks noChangeArrowheads="1"/>
                </p:cNvSpPr>
                <p:nvPr/>
              </p:nvSpPr>
              <p:spPr bwMode="auto">
                <a:xfrm rot="-9840000">
                  <a:off x="4386" y="3722"/>
                  <a:ext cx="14" cy="11"/>
                </a:xfrm>
                <a:prstGeom prst="ellipse">
                  <a:avLst/>
                </a:prstGeom>
                <a:solidFill>
                  <a:srgbClr val="996633"/>
                </a:solidFill>
                <a:ln w="12700">
                  <a:solidFill>
                    <a:srgbClr val="996633"/>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600" b="0" i="0" u="none" strike="noStrike" kern="0" cap="none" spc="0" normalizeH="0" baseline="0" noProof="0">
                    <a:ln>
                      <a:noFill/>
                    </a:ln>
                    <a:solidFill>
                      <a:sysClr val="windowText" lastClr="000000"/>
                    </a:solidFill>
                    <a:effectLst/>
                    <a:uLnTx/>
                    <a:uFillTx/>
                  </a:endParaRPr>
                </a:p>
              </p:txBody>
            </p:sp>
            <p:sp>
              <p:nvSpPr>
                <p:cNvPr id="502" name="Oval 256"/>
                <p:cNvSpPr>
                  <a:spLocks noChangeArrowheads="1"/>
                </p:cNvSpPr>
                <p:nvPr/>
              </p:nvSpPr>
              <p:spPr bwMode="auto">
                <a:xfrm rot="-9840000">
                  <a:off x="4318" y="3597"/>
                  <a:ext cx="15" cy="11"/>
                </a:xfrm>
                <a:prstGeom prst="ellipse">
                  <a:avLst/>
                </a:prstGeom>
                <a:solidFill>
                  <a:srgbClr val="996633"/>
                </a:solidFill>
                <a:ln w="12700">
                  <a:solidFill>
                    <a:srgbClr val="996633"/>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600" b="0" i="0" u="none" strike="noStrike" kern="0" cap="none" spc="0" normalizeH="0" baseline="0" noProof="0">
                    <a:ln>
                      <a:noFill/>
                    </a:ln>
                    <a:solidFill>
                      <a:sysClr val="windowText" lastClr="000000"/>
                    </a:solidFill>
                    <a:effectLst/>
                    <a:uLnTx/>
                    <a:uFillTx/>
                  </a:endParaRPr>
                </a:p>
              </p:txBody>
            </p:sp>
            <p:sp>
              <p:nvSpPr>
                <p:cNvPr id="503" name="Oval 257"/>
                <p:cNvSpPr>
                  <a:spLocks noChangeArrowheads="1"/>
                </p:cNvSpPr>
                <p:nvPr/>
              </p:nvSpPr>
              <p:spPr bwMode="auto">
                <a:xfrm rot="-9840000">
                  <a:off x="4174" y="3675"/>
                  <a:ext cx="15" cy="10"/>
                </a:xfrm>
                <a:prstGeom prst="ellipse">
                  <a:avLst/>
                </a:prstGeom>
                <a:solidFill>
                  <a:srgbClr val="996633"/>
                </a:solidFill>
                <a:ln w="12700">
                  <a:solidFill>
                    <a:srgbClr val="996633"/>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600" b="0" i="0" u="none" strike="noStrike" kern="0" cap="none" spc="0" normalizeH="0" baseline="0" noProof="0">
                    <a:ln>
                      <a:noFill/>
                    </a:ln>
                    <a:solidFill>
                      <a:sysClr val="windowText" lastClr="000000"/>
                    </a:solidFill>
                    <a:effectLst/>
                    <a:uLnTx/>
                    <a:uFillTx/>
                  </a:endParaRPr>
                </a:p>
              </p:txBody>
            </p:sp>
            <p:sp>
              <p:nvSpPr>
                <p:cNvPr id="504" name="Oval 258"/>
                <p:cNvSpPr>
                  <a:spLocks noChangeArrowheads="1"/>
                </p:cNvSpPr>
                <p:nvPr/>
              </p:nvSpPr>
              <p:spPr bwMode="auto">
                <a:xfrm rot="-9840000">
                  <a:off x="5083" y="3315"/>
                  <a:ext cx="14" cy="10"/>
                </a:xfrm>
                <a:prstGeom prst="ellipse">
                  <a:avLst/>
                </a:prstGeom>
                <a:solidFill>
                  <a:srgbClr val="996633"/>
                </a:solidFill>
                <a:ln w="12700">
                  <a:solidFill>
                    <a:srgbClr val="996633"/>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600" b="0" i="0" u="none" strike="noStrike" kern="0" cap="none" spc="0" normalizeH="0" baseline="0" noProof="0">
                    <a:ln>
                      <a:noFill/>
                    </a:ln>
                    <a:solidFill>
                      <a:sysClr val="windowText" lastClr="000000"/>
                    </a:solidFill>
                    <a:effectLst/>
                    <a:uLnTx/>
                    <a:uFillTx/>
                  </a:endParaRPr>
                </a:p>
              </p:txBody>
            </p:sp>
            <p:sp>
              <p:nvSpPr>
                <p:cNvPr id="505" name="Oval 259"/>
                <p:cNvSpPr>
                  <a:spLocks noChangeArrowheads="1"/>
                </p:cNvSpPr>
                <p:nvPr/>
              </p:nvSpPr>
              <p:spPr bwMode="auto">
                <a:xfrm rot="-9840000">
                  <a:off x="5099" y="3403"/>
                  <a:ext cx="16" cy="10"/>
                </a:xfrm>
                <a:prstGeom prst="ellipse">
                  <a:avLst/>
                </a:prstGeom>
                <a:solidFill>
                  <a:srgbClr val="996633"/>
                </a:solidFill>
                <a:ln w="12700">
                  <a:solidFill>
                    <a:srgbClr val="996633"/>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600" b="0" i="0" u="none" strike="noStrike" kern="0" cap="none" spc="0" normalizeH="0" baseline="0" noProof="0">
                    <a:ln>
                      <a:noFill/>
                    </a:ln>
                    <a:solidFill>
                      <a:sysClr val="windowText" lastClr="000000"/>
                    </a:solidFill>
                    <a:effectLst/>
                    <a:uLnTx/>
                    <a:uFillTx/>
                  </a:endParaRPr>
                </a:p>
              </p:txBody>
            </p:sp>
            <p:sp>
              <p:nvSpPr>
                <p:cNvPr id="506" name="Oval 260"/>
                <p:cNvSpPr>
                  <a:spLocks noChangeArrowheads="1"/>
                </p:cNvSpPr>
                <p:nvPr/>
              </p:nvSpPr>
              <p:spPr bwMode="auto">
                <a:xfrm rot="-9840000">
                  <a:off x="4924" y="3262"/>
                  <a:ext cx="17" cy="9"/>
                </a:xfrm>
                <a:prstGeom prst="ellipse">
                  <a:avLst/>
                </a:prstGeom>
                <a:solidFill>
                  <a:srgbClr val="996633"/>
                </a:solidFill>
                <a:ln w="12700">
                  <a:solidFill>
                    <a:srgbClr val="996633"/>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600" b="0" i="0" u="none" strike="noStrike" kern="0" cap="none" spc="0" normalizeH="0" baseline="0" noProof="0">
                    <a:ln>
                      <a:noFill/>
                    </a:ln>
                    <a:solidFill>
                      <a:sysClr val="windowText" lastClr="000000"/>
                    </a:solidFill>
                    <a:effectLst/>
                    <a:uLnTx/>
                    <a:uFillTx/>
                  </a:endParaRPr>
                </a:p>
              </p:txBody>
            </p:sp>
            <p:sp>
              <p:nvSpPr>
                <p:cNvPr id="507" name="Oval 261"/>
                <p:cNvSpPr>
                  <a:spLocks noChangeArrowheads="1"/>
                </p:cNvSpPr>
                <p:nvPr/>
              </p:nvSpPr>
              <p:spPr bwMode="auto">
                <a:xfrm rot="-9840000">
                  <a:off x="5108" y="3850"/>
                  <a:ext cx="14" cy="12"/>
                </a:xfrm>
                <a:prstGeom prst="ellipse">
                  <a:avLst/>
                </a:prstGeom>
                <a:solidFill>
                  <a:srgbClr val="996633"/>
                </a:solidFill>
                <a:ln w="12700">
                  <a:solidFill>
                    <a:srgbClr val="996633"/>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600" b="0" i="0" u="none" strike="noStrike" kern="0" cap="none" spc="0" normalizeH="0" baseline="0" noProof="0">
                    <a:ln>
                      <a:noFill/>
                    </a:ln>
                    <a:solidFill>
                      <a:sysClr val="windowText" lastClr="000000"/>
                    </a:solidFill>
                    <a:effectLst/>
                    <a:uLnTx/>
                    <a:uFillTx/>
                  </a:endParaRPr>
                </a:p>
              </p:txBody>
            </p:sp>
            <p:sp>
              <p:nvSpPr>
                <p:cNvPr id="508" name="Oval 262"/>
                <p:cNvSpPr>
                  <a:spLocks noChangeArrowheads="1"/>
                </p:cNvSpPr>
                <p:nvPr/>
              </p:nvSpPr>
              <p:spPr bwMode="auto">
                <a:xfrm rot="-9840000">
                  <a:off x="3870" y="3286"/>
                  <a:ext cx="15" cy="9"/>
                </a:xfrm>
                <a:prstGeom prst="ellipse">
                  <a:avLst/>
                </a:prstGeom>
                <a:solidFill>
                  <a:srgbClr val="996633"/>
                </a:solidFill>
                <a:ln w="12700">
                  <a:solidFill>
                    <a:srgbClr val="996633"/>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600" b="0" i="0" u="none" strike="noStrike" kern="0" cap="none" spc="0" normalizeH="0" baseline="0" noProof="0">
                    <a:ln>
                      <a:noFill/>
                    </a:ln>
                    <a:solidFill>
                      <a:sysClr val="windowText" lastClr="000000"/>
                    </a:solidFill>
                    <a:effectLst/>
                    <a:uLnTx/>
                    <a:uFillTx/>
                  </a:endParaRPr>
                </a:p>
              </p:txBody>
            </p:sp>
            <p:sp>
              <p:nvSpPr>
                <p:cNvPr id="509" name="Oval 263"/>
                <p:cNvSpPr>
                  <a:spLocks noChangeArrowheads="1"/>
                </p:cNvSpPr>
                <p:nvPr/>
              </p:nvSpPr>
              <p:spPr bwMode="auto">
                <a:xfrm rot="-9840000">
                  <a:off x="3779" y="3322"/>
                  <a:ext cx="15" cy="12"/>
                </a:xfrm>
                <a:prstGeom prst="ellipse">
                  <a:avLst/>
                </a:prstGeom>
                <a:solidFill>
                  <a:srgbClr val="996633"/>
                </a:solidFill>
                <a:ln w="12700">
                  <a:solidFill>
                    <a:srgbClr val="996633"/>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600" b="0" i="0" u="none" strike="noStrike" kern="0" cap="none" spc="0" normalizeH="0" baseline="0" noProof="0">
                    <a:ln>
                      <a:noFill/>
                    </a:ln>
                    <a:solidFill>
                      <a:sysClr val="windowText" lastClr="000000"/>
                    </a:solidFill>
                    <a:effectLst/>
                    <a:uLnTx/>
                    <a:uFillTx/>
                  </a:endParaRPr>
                </a:p>
              </p:txBody>
            </p:sp>
            <p:sp>
              <p:nvSpPr>
                <p:cNvPr id="510" name="Oval 264"/>
                <p:cNvSpPr>
                  <a:spLocks noChangeArrowheads="1"/>
                </p:cNvSpPr>
                <p:nvPr/>
              </p:nvSpPr>
              <p:spPr bwMode="auto">
                <a:xfrm rot="-9840000">
                  <a:off x="3609" y="3616"/>
                  <a:ext cx="13" cy="12"/>
                </a:xfrm>
                <a:prstGeom prst="ellipse">
                  <a:avLst/>
                </a:prstGeom>
                <a:solidFill>
                  <a:srgbClr val="996633"/>
                </a:solidFill>
                <a:ln w="12700">
                  <a:solidFill>
                    <a:srgbClr val="996633"/>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600" b="0" i="0" u="none" strike="noStrike" kern="0" cap="none" spc="0" normalizeH="0" baseline="0" noProof="0">
                    <a:ln>
                      <a:noFill/>
                    </a:ln>
                    <a:solidFill>
                      <a:sysClr val="windowText" lastClr="000000"/>
                    </a:solidFill>
                    <a:effectLst/>
                    <a:uLnTx/>
                    <a:uFillTx/>
                  </a:endParaRPr>
                </a:p>
              </p:txBody>
            </p:sp>
            <p:sp>
              <p:nvSpPr>
                <p:cNvPr id="511" name="Oval 265"/>
                <p:cNvSpPr>
                  <a:spLocks noChangeArrowheads="1"/>
                </p:cNvSpPr>
                <p:nvPr/>
              </p:nvSpPr>
              <p:spPr bwMode="auto">
                <a:xfrm rot="-9840000">
                  <a:off x="3962" y="3383"/>
                  <a:ext cx="13" cy="13"/>
                </a:xfrm>
                <a:prstGeom prst="ellipse">
                  <a:avLst/>
                </a:prstGeom>
                <a:solidFill>
                  <a:srgbClr val="996633"/>
                </a:solidFill>
                <a:ln w="12700">
                  <a:solidFill>
                    <a:srgbClr val="996633"/>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600" b="0" i="0" u="none" strike="noStrike" kern="0" cap="none" spc="0" normalizeH="0" baseline="0" noProof="0">
                    <a:ln>
                      <a:noFill/>
                    </a:ln>
                    <a:solidFill>
                      <a:sysClr val="windowText" lastClr="000000"/>
                    </a:solidFill>
                    <a:effectLst/>
                    <a:uLnTx/>
                    <a:uFillTx/>
                  </a:endParaRPr>
                </a:p>
              </p:txBody>
            </p:sp>
            <p:sp>
              <p:nvSpPr>
                <p:cNvPr id="512" name="Oval 266"/>
                <p:cNvSpPr>
                  <a:spLocks noChangeArrowheads="1"/>
                </p:cNvSpPr>
                <p:nvPr/>
              </p:nvSpPr>
              <p:spPr bwMode="auto">
                <a:xfrm rot="-9840000">
                  <a:off x="3386" y="3427"/>
                  <a:ext cx="15" cy="10"/>
                </a:xfrm>
                <a:prstGeom prst="ellipse">
                  <a:avLst/>
                </a:prstGeom>
                <a:solidFill>
                  <a:srgbClr val="996633"/>
                </a:solidFill>
                <a:ln w="12700">
                  <a:solidFill>
                    <a:srgbClr val="996633"/>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600" b="0" i="0" u="none" strike="noStrike" kern="0" cap="none" spc="0" normalizeH="0" baseline="0" noProof="0">
                    <a:ln>
                      <a:noFill/>
                    </a:ln>
                    <a:solidFill>
                      <a:sysClr val="windowText" lastClr="000000"/>
                    </a:solidFill>
                    <a:effectLst/>
                    <a:uLnTx/>
                    <a:uFillTx/>
                  </a:endParaRPr>
                </a:p>
              </p:txBody>
            </p:sp>
            <p:sp>
              <p:nvSpPr>
                <p:cNvPr id="513" name="Oval 267"/>
                <p:cNvSpPr>
                  <a:spLocks noChangeArrowheads="1"/>
                </p:cNvSpPr>
                <p:nvPr/>
              </p:nvSpPr>
              <p:spPr bwMode="auto">
                <a:xfrm rot="-9840000">
                  <a:off x="3454" y="3570"/>
                  <a:ext cx="15" cy="10"/>
                </a:xfrm>
                <a:prstGeom prst="ellipse">
                  <a:avLst/>
                </a:prstGeom>
                <a:solidFill>
                  <a:srgbClr val="996633"/>
                </a:solidFill>
                <a:ln w="12700">
                  <a:solidFill>
                    <a:srgbClr val="996633"/>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600" b="0" i="0" u="none" strike="noStrike" kern="0" cap="none" spc="0" normalizeH="0" baseline="0" noProof="0">
                    <a:ln>
                      <a:noFill/>
                    </a:ln>
                    <a:solidFill>
                      <a:sysClr val="windowText" lastClr="000000"/>
                    </a:solidFill>
                    <a:effectLst/>
                    <a:uLnTx/>
                    <a:uFillTx/>
                  </a:endParaRPr>
                </a:p>
              </p:txBody>
            </p:sp>
            <p:sp>
              <p:nvSpPr>
                <p:cNvPr id="514" name="Oval 268"/>
                <p:cNvSpPr>
                  <a:spLocks noChangeArrowheads="1"/>
                </p:cNvSpPr>
                <p:nvPr/>
              </p:nvSpPr>
              <p:spPr bwMode="auto">
                <a:xfrm rot="-9840000">
                  <a:off x="3292" y="3576"/>
                  <a:ext cx="16" cy="12"/>
                </a:xfrm>
                <a:prstGeom prst="ellipse">
                  <a:avLst/>
                </a:prstGeom>
                <a:solidFill>
                  <a:srgbClr val="996633"/>
                </a:solidFill>
                <a:ln w="12700">
                  <a:solidFill>
                    <a:srgbClr val="996633"/>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600" b="0" i="0" u="none" strike="noStrike" kern="0" cap="none" spc="0" normalizeH="0" baseline="0" noProof="0">
                    <a:ln>
                      <a:noFill/>
                    </a:ln>
                    <a:solidFill>
                      <a:sysClr val="windowText" lastClr="000000"/>
                    </a:solidFill>
                    <a:effectLst/>
                    <a:uLnTx/>
                    <a:uFillTx/>
                  </a:endParaRPr>
                </a:p>
              </p:txBody>
            </p:sp>
            <p:sp>
              <p:nvSpPr>
                <p:cNvPr id="515" name="Oval 269"/>
                <p:cNvSpPr>
                  <a:spLocks noChangeArrowheads="1"/>
                </p:cNvSpPr>
                <p:nvPr/>
              </p:nvSpPr>
              <p:spPr bwMode="auto">
                <a:xfrm rot="-9840000">
                  <a:off x="3664" y="3530"/>
                  <a:ext cx="13" cy="9"/>
                </a:xfrm>
                <a:prstGeom prst="ellipse">
                  <a:avLst/>
                </a:prstGeom>
                <a:solidFill>
                  <a:srgbClr val="996633"/>
                </a:solidFill>
                <a:ln w="12700">
                  <a:solidFill>
                    <a:srgbClr val="996633"/>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600" b="0" i="0" u="none" strike="noStrike" kern="0" cap="none" spc="0" normalizeH="0" baseline="0" noProof="0">
                    <a:ln>
                      <a:noFill/>
                    </a:ln>
                    <a:solidFill>
                      <a:sysClr val="windowText" lastClr="000000"/>
                    </a:solidFill>
                    <a:effectLst/>
                    <a:uLnTx/>
                    <a:uFillTx/>
                  </a:endParaRPr>
                </a:p>
              </p:txBody>
            </p:sp>
            <p:sp>
              <p:nvSpPr>
                <p:cNvPr id="516" name="Oval 270"/>
                <p:cNvSpPr>
                  <a:spLocks noChangeArrowheads="1"/>
                </p:cNvSpPr>
                <p:nvPr/>
              </p:nvSpPr>
              <p:spPr bwMode="auto">
                <a:xfrm rot="-9840000">
                  <a:off x="3632" y="3441"/>
                  <a:ext cx="15" cy="10"/>
                </a:xfrm>
                <a:prstGeom prst="ellipse">
                  <a:avLst/>
                </a:prstGeom>
                <a:solidFill>
                  <a:srgbClr val="996633"/>
                </a:solidFill>
                <a:ln w="12700">
                  <a:solidFill>
                    <a:srgbClr val="996633"/>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600" b="0" i="0" u="none" strike="noStrike" kern="0" cap="none" spc="0" normalizeH="0" baseline="0" noProof="0">
                    <a:ln>
                      <a:noFill/>
                    </a:ln>
                    <a:solidFill>
                      <a:sysClr val="windowText" lastClr="000000"/>
                    </a:solidFill>
                    <a:effectLst/>
                    <a:uLnTx/>
                    <a:uFillTx/>
                  </a:endParaRPr>
                </a:p>
              </p:txBody>
            </p:sp>
            <p:sp>
              <p:nvSpPr>
                <p:cNvPr id="517" name="Oval 271"/>
                <p:cNvSpPr>
                  <a:spLocks noChangeArrowheads="1"/>
                </p:cNvSpPr>
                <p:nvPr/>
              </p:nvSpPr>
              <p:spPr bwMode="auto">
                <a:xfrm rot="-9840000">
                  <a:off x="4034" y="3161"/>
                  <a:ext cx="16" cy="11"/>
                </a:xfrm>
                <a:prstGeom prst="ellipse">
                  <a:avLst/>
                </a:prstGeom>
                <a:solidFill>
                  <a:srgbClr val="996633"/>
                </a:solidFill>
                <a:ln w="12700">
                  <a:solidFill>
                    <a:srgbClr val="996633"/>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600" b="0" i="0" u="none" strike="noStrike" kern="0" cap="none" spc="0" normalizeH="0" baseline="0" noProof="0">
                    <a:ln>
                      <a:noFill/>
                    </a:ln>
                    <a:solidFill>
                      <a:sysClr val="windowText" lastClr="000000"/>
                    </a:solidFill>
                    <a:effectLst/>
                    <a:uLnTx/>
                    <a:uFillTx/>
                  </a:endParaRPr>
                </a:p>
              </p:txBody>
            </p:sp>
            <p:sp>
              <p:nvSpPr>
                <p:cNvPr id="518" name="Oval 272"/>
                <p:cNvSpPr>
                  <a:spLocks noChangeArrowheads="1"/>
                </p:cNvSpPr>
                <p:nvPr/>
              </p:nvSpPr>
              <p:spPr bwMode="auto">
                <a:xfrm rot="-9840000">
                  <a:off x="3742" y="3150"/>
                  <a:ext cx="17" cy="9"/>
                </a:xfrm>
                <a:prstGeom prst="ellipse">
                  <a:avLst/>
                </a:prstGeom>
                <a:solidFill>
                  <a:srgbClr val="996633"/>
                </a:solidFill>
                <a:ln w="12700">
                  <a:solidFill>
                    <a:srgbClr val="996633"/>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600" b="0" i="0" u="none" strike="noStrike" kern="0" cap="none" spc="0" normalizeH="0" baseline="0" noProof="0">
                    <a:ln>
                      <a:noFill/>
                    </a:ln>
                    <a:solidFill>
                      <a:sysClr val="windowText" lastClr="000000"/>
                    </a:solidFill>
                    <a:effectLst/>
                    <a:uLnTx/>
                    <a:uFillTx/>
                  </a:endParaRPr>
                </a:p>
              </p:txBody>
            </p:sp>
            <p:sp>
              <p:nvSpPr>
                <p:cNvPr id="519" name="Oval 273"/>
                <p:cNvSpPr>
                  <a:spLocks noChangeArrowheads="1"/>
                </p:cNvSpPr>
                <p:nvPr/>
              </p:nvSpPr>
              <p:spPr bwMode="auto">
                <a:xfrm rot="-9840000">
                  <a:off x="4137" y="3215"/>
                  <a:ext cx="12" cy="12"/>
                </a:xfrm>
                <a:prstGeom prst="ellipse">
                  <a:avLst/>
                </a:prstGeom>
                <a:solidFill>
                  <a:srgbClr val="996633"/>
                </a:solidFill>
                <a:ln w="12700">
                  <a:solidFill>
                    <a:srgbClr val="996633"/>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600" b="0" i="0" u="none" strike="noStrike" kern="0" cap="none" spc="0" normalizeH="0" baseline="0" noProof="0">
                    <a:ln>
                      <a:noFill/>
                    </a:ln>
                    <a:solidFill>
                      <a:sysClr val="windowText" lastClr="000000"/>
                    </a:solidFill>
                    <a:effectLst/>
                    <a:uLnTx/>
                    <a:uFillTx/>
                  </a:endParaRPr>
                </a:p>
              </p:txBody>
            </p:sp>
            <p:sp>
              <p:nvSpPr>
                <p:cNvPr id="520" name="Oval 274"/>
                <p:cNvSpPr>
                  <a:spLocks noChangeArrowheads="1"/>
                </p:cNvSpPr>
                <p:nvPr/>
              </p:nvSpPr>
              <p:spPr bwMode="auto">
                <a:xfrm rot="-9840000">
                  <a:off x="4498" y="3203"/>
                  <a:ext cx="17" cy="11"/>
                </a:xfrm>
                <a:prstGeom prst="ellipse">
                  <a:avLst/>
                </a:prstGeom>
                <a:solidFill>
                  <a:srgbClr val="996633"/>
                </a:solidFill>
                <a:ln w="12700">
                  <a:solidFill>
                    <a:srgbClr val="996633"/>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600" b="0" i="0" u="none" strike="noStrike" kern="0" cap="none" spc="0" normalizeH="0" baseline="0" noProof="0">
                    <a:ln>
                      <a:noFill/>
                    </a:ln>
                    <a:solidFill>
                      <a:sysClr val="windowText" lastClr="000000"/>
                    </a:solidFill>
                    <a:effectLst/>
                    <a:uLnTx/>
                    <a:uFillTx/>
                  </a:endParaRPr>
                </a:p>
              </p:txBody>
            </p:sp>
            <p:sp>
              <p:nvSpPr>
                <p:cNvPr id="521" name="Oval 275"/>
                <p:cNvSpPr>
                  <a:spLocks noChangeArrowheads="1"/>
                </p:cNvSpPr>
                <p:nvPr/>
              </p:nvSpPr>
              <p:spPr bwMode="auto">
                <a:xfrm rot="-9840000">
                  <a:off x="4449" y="3293"/>
                  <a:ext cx="16" cy="12"/>
                </a:xfrm>
                <a:prstGeom prst="ellipse">
                  <a:avLst/>
                </a:prstGeom>
                <a:solidFill>
                  <a:srgbClr val="996633"/>
                </a:solidFill>
                <a:ln w="12700">
                  <a:solidFill>
                    <a:srgbClr val="996633"/>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600" b="0" i="0" u="none" strike="noStrike" kern="0" cap="none" spc="0" normalizeH="0" baseline="0" noProof="0">
                    <a:ln>
                      <a:noFill/>
                    </a:ln>
                    <a:solidFill>
                      <a:sysClr val="windowText" lastClr="000000"/>
                    </a:solidFill>
                    <a:effectLst/>
                    <a:uLnTx/>
                    <a:uFillTx/>
                  </a:endParaRPr>
                </a:p>
              </p:txBody>
            </p:sp>
            <p:sp>
              <p:nvSpPr>
                <p:cNvPr id="522" name="Oval 276"/>
                <p:cNvSpPr>
                  <a:spLocks noChangeArrowheads="1"/>
                </p:cNvSpPr>
                <p:nvPr/>
              </p:nvSpPr>
              <p:spPr bwMode="auto">
                <a:xfrm rot="-9840000">
                  <a:off x="4317" y="3195"/>
                  <a:ext cx="15" cy="10"/>
                </a:xfrm>
                <a:prstGeom prst="ellipse">
                  <a:avLst/>
                </a:prstGeom>
                <a:solidFill>
                  <a:srgbClr val="996633"/>
                </a:solidFill>
                <a:ln w="12700">
                  <a:solidFill>
                    <a:srgbClr val="996633"/>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600" b="0" i="0" u="none" strike="noStrike" kern="0" cap="none" spc="0" normalizeH="0" baseline="0" noProof="0">
                    <a:ln>
                      <a:noFill/>
                    </a:ln>
                    <a:solidFill>
                      <a:sysClr val="windowText" lastClr="000000"/>
                    </a:solidFill>
                    <a:effectLst/>
                    <a:uLnTx/>
                    <a:uFillTx/>
                  </a:endParaRPr>
                </a:p>
              </p:txBody>
            </p:sp>
            <p:sp>
              <p:nvSpPr>
                <p:cNvPr id="523" name="Oval 277"/>
                <p:cNvSpPr>
                  <a:spLocks noChangeArrowheads="1"/>
                </p:cNvSpPr>
                <p:nvPr/>
              </p:nvSpPr>
              <p:spPr bwMode="auto">
                <a:xfrm rot="-9840000">
                  <a:off x="3539" y="3058"/>
                  <a:ext cx="14" cy="10"/>
                </a:xfrm>
                <a:prstGeom prst="ellipse">
                  <a:avLst/>
                </a:prstGeom>
                <a:solidFill>
                  <a:srgbClr val="996633"/>
                </a:solidFill>
                <a:ln w="12700">
                  <a:solidFill>
                    <a:srgbClr val="996633"/>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600" b="0" i="0" u="none" strike="noStrike" kern="0" cap="none" spc="0" normalizeH="0" baseline="0" noProof="0">
                    <a:ln>
                      <a:noFill/>
                    </a:ln>
                    <a:solidFill>
                      <a:sysClr val="windowText" lastClr="000000"/>
                    </a:solidFill>
                    <a:effectLst/>
                    <a:uLnTx/>
                    <a:uFillTx/>
                  </a:endParaRPr>
                </a:p>
              </p:txBody>
            </p:sp>
            <p:sp>
              <p:nvSpPr>
                <p:cNvPr id="524" name="Oval 278"/>
                <p:cNvSpPr>
                  <a:spLocks noChangeArrowheads="1"/>
                </p:cNvSpPr>
                <p:nvPr/>
              </p:nvSpPr>
              <p:spPr bwMode="auto">
                <a:xfrm rot="-9840000">
                  <a:off x="3629" y="3098"/>
                  <a:ext cx="14" cy="9"/>
                </a:xfrm>
                <a:prstGeom prst="ellipse">
                  <a:avLst/>
                </a:prstGeom>
                <a:solidFill>
                  <a:srgbClr val="996633"/>
                </a:solidFill>
                <a:ln w="12700">
                  <a:solidFill>
                    <a:srgbClr val="996633"/>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600" b="0" i="0" u="none" strike="noStrike" kern="0" cap="none" spc="0" normalizeH="0" baseline="0" noProof="0">
                    <a:ln>
                      <a:noFill/>
                    </a:ln>
                    <a:solidFill>
                      <a:sysClr val="windowText" lastClr="000000"/>
                    </a:solidFill>
                    <a:effectLst/>
                    <a:uLnTx/>
                    <a:uFillTx/>
                  </a:endParaRPr>
                </a:p>
              </p:txBody>
            </p:sp>
            <p:sp>
              <p:nvSpPr>
                <p:cNvPr id="525" name="Oval 279"/>
                <p:cNvSpPr>
                  <a:spLocks noChangeArrowheads="1"/>
                </p:cNvSpPr>
                <p:nvPr/>
              </p:nvSpPr>
              <p:spPr bwMode="auto">
                <a:xfrm rot="-9840000">
                  <a:off x="3429" y="3025"/>
                  <a:ext cx="16" cy="11"/>
                </a:xfrm>
                <a:prstGeom prst="ellipse">
                  <a:avLst/>
                </a:prstGeom>
                <a:solidFill>
                  <a:srgbClr val="996633"/>
                </a:solidFill>
                <a:ln w="12700">
                  <a:solidFill>
                    <a:srgbClr val="996633"/>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600" b="0" i="0" u="none" strike="noStrike" kern="0" cap="none" spc="0" normalizeH="0" baseline="0" noProof="0">
                    <a:ln>
                      <a:noFill/>
                    </a:ln>
                    <a:solidFill>
                      <a:sysClr val="windowText" lastClr="000000"/>
                    </a:solidFill>
                    <a:effectLst/>
                    <a:uLnTx/>
                    <a:uFillTx/>
                  </a:endParaRPr>
                </a:p>
              </p:txBody>
            </p:sp>
            <p:sp>
              <p:nvSpPr>
                <p:cNvPr id="526" name="Oval 280"/>
                <p:cNvSpPr>
                  <a:spLocks noChangeArrowheads="1"/>
                </p:cNvSpPr>
                <p:nvPr/>
              </p:nvSpPr>
              <p:spPr bwMode="auto">
                <a:xfrm rot="-9840000">
                  <a:off x="3296" y="3053"/>
                  <a:ext cx="14" cy="11"/>
                </a:xfrm>
                <a:prstGeom prst="ellipse">
                  <a:avLst/>
                </a:prstGeom>
                <a:solidFill>
                  <a:srgbClr val="996633"/>
                </a:solidFill>
                <a:ln w="12700">
                  <a:solidFill>
                    <a:srgbClr val="996633"/>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600" b="0" i="0" u="none" strike="noStrike" kern="0" cap="none" spc="0" normalizeH="0" baseline="0" noProof="0">
                    <a:ln>
                      <a:noFill/>
                    </a:ln>
                    <a:solidFill>
                      <a:sysClr val="windowText" lastClr="000000"/>
                    </a:solidFill>
                    <a:effectLst/>
                    <a:uLnTx/>
                    <a:uFillTx/>
                  </a:endParaRPr>
                </a:p>
              </p:txBody>
            </p:sp>
            <p:sp>
              <p:nvSpPr>
                <p:cNvPr id="527" name="Oval 281"/>
                <p:cNvSpPr>
                  <a:spLocks noChangeArrowheads="1"/>
                </p:cNvSpPr>
                <p:nvPr/>
              </p:nvSpPr>
              <p:spPr bwMode="auto">
                <a:xfrm rot="-9840000">
                  <a:off x="3580" y="3175"/>
                  <a:ext cx="15" cy="9"/>
                </a:xfrm>
                <a:prstGeom prst="ellipse">
                  <a:avLst/>
                </a:prstGeom>
                <a:solidFill>
                  <a:srgbClr val="996633"/>
                </a:solidFill>
                <a:ln w="12700">
                  <a:solidFill>
                    <a:srgbClr val="996633"/>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600" b="0" i="0" u="none" strike="noStrike" kern="0" cap="none" spc="0" normalizeH="0" baseline="0" noProof="0">
                    <a:ln>
                      <a:noFill/>
                    </a:ln>
                    <a:solidFill>
                      <a:sysClr val="windowText" lastClr="000000"/>
                    </a:solidFill>
                    <a:effectLst/>
                    <a:uLnTx/>
                    <a:uFillTx/>
                  </a:endParaRPr>
                </a:p>
              </p:txBody>
            </p:sp>
            <p:sp>
              <p:nvSpPr>
                <p:cNvPr id="528" name="Rectangle 283"/>
                <p:cNvSpPr>
                  <a:spLocks noChangeArrowheads="1"/>
                </p:cNvSpPr>
                <p:nvPr/>
              </p:nvSpPr>
              <p:spPr bwMode="auto">
                <a:xfrm>
                  <a:off x="1092" y="3244"/>
                  <a:ext cx="218" cy="4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8" tIns="44450" rIns="90488" bIns="44450">
                  <a:spAutoFit/>
                </a:bodyPr>
                <a:lstStyle/>
                <a:p>
                  <a:pPr marL="0" marR="0" lvl="0" indent="0" algn="ctr" defTabSz="762000" eaLnBrk="1" fontAlgn="auto" latinLnBrk="0" hangingPunct="1">
                    <a:lnSpc>
                      <a:spcPct val="100000"/>
                    </a:lnSpc>
                    <a:spcBef>
                      <a:spcPts val="0"/>
                    </a:spcBef>
                    <a:spcAft>
                      <a:spcPts val="0"/>
                    </a:spcAft>
                    <a:buClrTx/>
                    <a:buSzTx/>
                    <a:buFontTx/>
                    <a:buNone/>
                    <a:tabLst/>
                    <a:defRPr/>
                  </a:pPr>
                  <a:endParaRPr kumimoji="0" lang="es-ES_tradnl" sz="900" b="1" i="0" u="none" strike="noStrike" kern="0" cap="none" spc="0" normalizeH="0" baseline="0" noProof="0">
                    <a:ln>
                      <a:noFill/>
                    </a:ln>
                    <a:solidFill>
                      <a:sysClr val="windowText" lastClr="000000"/>
                    </a:solidFill>
                    <a:effectLst/>
                    <a:uLnTx/>
                    <a:uFillTx/>
                  </a:endParaRPr>
                </a:p>
              </p:txBody>
            </p:sp>
            <p:grpSp>
              <p:nvGrpSpPr>
                <p:cNvPr id="9" name="Group 285"/>
                <p:cNvGrpSpPr>
                  <a:grpSpLocks/>
                </p:cNvGrpSpPr>
                <p:nvPr/>
              </p:nvGrpSpPr>
              <p:grpSpPr bwMode="auto">
                <a:xfrm>
                  <a:off x="2769" y="1011"/>
                  <a:ext cx="184" cy="493"/>
                  <a:chOff x="2769" y="1011"/>
                  <a:chExt cx="184" cy="493"/>
                </a:xfrm>
              </p:grpSpPr>
              <p:sp>
                <p:nvSpPr>
                  <p:cNvPr id="531" name="Freeform 286"/>
                  <p:cNvSpPr>
                    <a:spLocks/>
                  </p:cNvSpPr>
                  <p:nvPr/>
                </p:nvSpPr>
                <p:spPr bwMode="auto">
                  <a:xfrm>
                    <a:off x="2855" y="1401"/>
                    <a:ext cx="13" cy="103"/>
                  </a:xfrm>
                  <a:custGeom>
                    <a:avLst/>
                    <a:gdLst>
                      <a:gd name="T0" fmla="*/ 0 w 13"/>
                      <a:gd name="T1" fmla="*/ 0 h 103"/>
                      <a:gd name="T2" fmla="*/ 12 w 13"/>
                      <a:gd name="T3" fmla="*/ 0 h 103"/>
                      <a:gd name="T4" fmla="*/ 12 w 13"/>
                      <a:gd name="T5" fmla="*/ 102 h 103"/>
                      <a:gd name="T6" fmla="*/ 0 w 13"/>
                      <a:gd name="T7" fmla="*/ 102 h 103"/>
                      <a:gd name="T8" fmla="*/ 0 w 13"/>
                      <a:gd name="T9" fmla="*/ 0 h 103"/>
                      <a:gd name="T10" fmla="*/ 0 60000 65536"/>
                      <a:gd name="T11" fmla="*/ 0 60000 65536"/>
                      <a:gd name="T12" fmla="*/ 0 60000 65536"/>
                      <a:gd name="T13" fmla="*/ 0 60000 65536"/>
                      <a:gd name="T14" fmla="*/ 0 60000 65536"/>
                      <a:gd name="T15" fmla="*/ 0 w 13"/>
                      <a:gd name="T16" fmla="*/ 0 h 103"/>
                      <a:gd name="T17" fmla="*/ 13 w 13"/>
                      <a:gd name="T18" fmla="*/ 103 h 103"/>
                    </a:gdLst>
                    <a:ahLst/>
                    <a:cxnLst>
                      <a:cxn ang="T10">
                        <a:pos x="T0" y="T1"/>
                      </a:cxn>
                      <a:cxn ang="T11">
                        <a:pos x="T2" y="T3"/>
                      </a:cxn>
                      <a:cxn ang="T12">
                        <a:pos x="T4" y="T5"/>
                      </a:cxn>
                      <a:cxn ang="T13">
                        <a:pos x="T6" y="T7"/>
                      </a:cxn>
                      <a:cxn ang="T14">
                        <a:pos x="T8" y="T9"/>
                      </a:cxn>
                    </a:cxnLst>
                    <a:rect l="T15" t="T16" r="T17" b="T18"/>
                    <a:pathLst>
                      <a:path w="13" h="103">
                        <a:moveTo>
                          <a:pt x="0" y="0"/>
                        </a:moveTo>
                        <a:lnTo>
                          <a:pt x="12" y="0"/>
                        </a:lnTo>
                        <a:lnTo>
                          <a:pt x="12" y="102"/>
                        </a:lnTo>
                        <a:lnTo>
                          <a:pt x="0" y="102"/>
                        </a:lnTo>
                        <a:lnTo>
                          <a:pt x="0" y="0"/>
                        </a:lnTo>
                      </a:path>
                    </a:pathLst>
                  </a:custGeom>
                  <a:solidFill>
                    <a:srgbClr val="372000"/>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200" b="0" i="0" u="none" strike="noStrike" kern="0" cap="none" spc="0" normalizeH="0" baseline="0" noProof="0">
                      <a:ln>
                        <a:noFill/>
                      </a:ln>
                      <a:solidFill>
                        <a:sysClr val="windowText" lastClr="000000"/>
                      </a:solidFill>
                      <a:effectLst/>
                      <a:uLnTx/>
                      <a:uFillTx/>
                    </a:endParaRPr>
                  </a:p>
                </p:txBody>
              </p:sp>
              <p:sp>
                <p:nvSpPr>
                  <p:cNvPr id="532" name="Freeform 287"/>
                  <p:cNvSpPr>
                    <a:spLocks/>
                  </p:cNvSpPr>
                  <p:nvPr/>
                </p:nvSpPr>
                <p:spPr bwMode="auto">
                  <a:xfrm>
                    <a:off x="2796" y="1322"/>
                    <a:ext cx="127" cy="9"/>
                  </a:xfrm>
                  <a:custGeom>
                    <a:avLst/>
                    <a:gdLst>
                      <a:gd name="T0" fmla="*/ 0 w 127"/>
                      <a:gd name="T1" fmla="*/ 0 h 9"/>
                      <a:gd name="T2" fmla="*/ 126 w 127"/>
                      <a:gd name="T3" fmla="*/ 0 h 9"/>
                      <a:gd name="T4" fmla="*/ 126 w 127"/>
                      <a:gd name="T5" fmla="*/ 8 h 9"/>
                      <a:gd name="T6" fmla="*/ 0 w 127"/>
                      <a:gd name="T7" fmla="*/ 8 h 9"/>
                      <a:gd name="T8" fmla="*/ 0 w 127"/>
                      <a:gd name="T9" fmla="*/ 0 h 9"/>
                      <a:gd name="T10" fmla="*/ 0 60000 65536"/>
                      <a:gd name="T11" fmla="*/ 0 60000 65536"/>
                      <a:gd name="T12" fmla="*/ 0 60000 65536"/>
                      <a:gd name="T13" fmla="*/ 0 60000 65536"/>
                      <a:gd name="T14" fmla="*/ 0 60000 65536"/>
                      <a:gd name="T15" fmla="*/ 0 w 127"/>
                      <a:gd name="T16" fmla="*/ 0 h 9"/>
                      <a:gd name="T17" fmla="*/ 127 w 127"/>
                      <a:gd name="T18" fmla="*/ 9 h 9"/>
                    </a:gdLst>
                    <a:ahLst/>
                    <a:cxnLst>
                      <a:cxn ang="T10">
                        <a:pos x="T0" y="T1"/>
                      </a:cxn>
                      <a:cxn ang="T11">
                        <a:pos x="T2" y="T3"/>
                      </a:cxn>
                      <a:cxn ang="T12">
                        <a:pos x="T4" y="T5"/>
                      </a:cxn>
                      <a:cxn ang="T13">
                        <a:pos x="T6" y="T7"/>
                      </a:cxn>
                      <a:cxn ang="T14">
                        <a:pos x="T8" y="T9"/>
                      </a:cxn>
                    </a:cxnLst>
                    <a:rect l="T15" t="T16" r="T17" b="T18"/>
                    <a:pathLst>
                      <a:path w="127" h="9">
                        <a:moveTo>
                          <a:pt x="0" y="0"/>
                        </a:moveTo>
                        <a:lnTo>
                          <a:pt x="126" y="0"/>
                        </a:lnTo>
                        <a:lnTo>
                          <a:pt x="126" y="8"/>
                        </a:lnTo>
                        <a:lnTo>
                          <a:pt x="0" y="8"/>
                        </a:lnTo>
                        <a:lnTo>
                          <a:pt x="0" y="0"/>
                        </a:lnTo>
                      </a:path>
                    </a:pathLst>
                  </a:custGeom>
                  <a:solidFill>
                    <a:srgbClr val="372000"/>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200" b="0" i="0" u="none" strike="noStrike" kern="0" cap="none" spc="0" normalizeH="0" baseline="0" noProof="0">
                      <a:ln>
                        <a:noFill/>
                      </a:ln>
                      <a:solidFill>
                        <a:sysClr val="windowText" lastClr="000000"/>
                      </a:solidFill>
                      <a:effectLst/>
                      <a:uLnTx/>
                      <a:uFillTx/>
                    </a:endParaRPr>
                  </a:p>
                </p:txBody>
              </p:sp>
              <p:sp>
                <p:nvSpPr>
                  <p:cNvPr id="533" name="Freeform 288"/>
                  <p:cNvSpPr>
                    <a:spLocks/>
                  </p:cNvSpPr>
                  <p:nvPr/>
                </p:nvSpPr>
                <p:spPr bwMode="auto">
                  <a:xfrm>
                    <a:off x="2784" y="1413"/>
                    <a:ext cx="152" cy="4"/>
                  </a:xfrm>
                  <a:custGeom>
                    <a:avLst/>
                    <a:gdLst>
                      <a:gd name="T0" fmla="*/ 0 w 152"/>
                      <a:gd name="T1" fmla="*/ 0 h 4"/>
                      <a:gd name="T2" fmla="*/ 151 w 152"/>
                      <a:gd name="T3" fmla="*/ 0 h 4"/>
                      <a:gd name="T4" fmla="*/ 151 w 152"/>
                      <a:gd name="T5" fmla="*/ 3 h 4"/>
                      <a:gd name="T6" fmla="*/ 0 w 152"/>
                      <a:gd name="T7" fmla="*/ 3 h 4"/>
                      <a:gd name="T8" fmla="*/ 0 w 152"/>
                      <a:gd name="T9" fmla="*/ 0 h 4"/>
                      <a:gd name="T10" fmla="*/ 0 60000 65536"/>
                      <a:gd name="T11" fmla="*/ 0 60000 65536"/>
                      <a:gd name="T12" fmla="*/ 0 60000 65536"/>
                      <a:gd name="T13" fmla="*/ 0 60000 65536"/>
                      <a:gd name="T14" fmla="*/ 0 60000 65536"/>
                      <a:gd name="T15" fmla="*/ 0 w 152"/>
                      <a:gd name="T16" fmla="*/ 0 h 4"/>
                      <a:gd name="T17" fmla="*/ 152 w 152"/>
                      <a:gd name="T18" fmla="*/ 4 h 4"/>
                    </a:gdLst>
                    <a:ahLst/>
                    <a:cxnLst>
                      <a:cxn ang="T10">
                        <a:pos x="T0" y="T1"/>
                      </a:cxn>
                      <a:cxn ang="T11">
                        <a:pos x="T2" y="T3"/>
                      </a:cxn>
                      <a:cxn ang="T12">
                        <a:pos x="T4" y="T5"/>
                      </a:cxn>
                      <a:cxn ang="T13">
                        <a:pos x="T6" y="T7"/>
                      </a:cxn>
                      <a:cxn ang="T14">
                        <a:pos x="T8" y="T9"/>
                      </a:cxn>
                    </a:cxnLst>
                    <a:rect l="T15" t="T16" r="T17" b="T18"/>
                    <a:pathLst>
                      <a:path w="152" h="4">
                        <a:moveTo>
                          <a:pt x="0" y="0"/>
                        </a:moveTo>
                        <a:lnTo>
                          <a:pt x="151" y="0"/>
                        </a:lnTo>
                        <a:lnTo>
                          <a:pt x="151" y="3"/>
                        </a:lnTo>
                        <a:lnTo>
                          <a:pt x="0" y="3"/>
                        </a:lnTo>
                        <a:lnTo>
                          <a:pt x="0" y="0"/>
                        </a:lnTo>
                      </a:path>
                    </a:pathLst>
                  </a:custGeom>
                  <a:solidFill>
                    <a:srgbClr val="372000"/>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200" b="0" i="0" u="none" strike="noStrike" kern="0" cap="none" spc="0" normalizeH="0" baseline="0" noProof="0">
                      <a:ln>
                        <a:noFill/>
                      </a:ln>
                      <a:solidFill>
                        <a:sysClr val="windowText" lastClr="000000"/>
                      </a:solidFill>
                      <a:effectLst/>
                      <a:uLnTx/>
                      <a:uFillTx/>
                    </a:endParaRPr>
                  </a:p>
                </p:txBody>
              </p:sp>
              <p:sp>
                <p:nvSpPr>
                  <p:cNvPr id="534" name="Freeform 289"/>
                  <p:cNvSpPr>
                    <a:spLocks/>
                  </p:cNvSpPr>
                  <p:nvPr/>
                </p:nvSpPr>
                <p:spPr bwMode="auto">
                  <a:xfrm>
                    <a:off x="2808" y="1227"/>
                    <a:ext cx="104" cy="5"/>
                  </a:xfrm>
                  <a:custGeom>
                    <a:avLst/>
                    <a:gdLst>
                      <a:gd name="T0" fmla="*/ 0 w 104"/>
                      <a:gd name="T1" fmla="*/ 0 h 5"/>
                      <a:gd name="T2" fmla="*/ 103 w 104"/>
                      <a:gd name="T3" fmla="*/ 0 h 5"/>
                      <a:gd name="T4" fmla="*/ 103 w 104"/>
                      <a:gd name="T5" fmla="*/ 4 h 5"/>
                      <a:gd name="T6" fmla="*/ 0 w 104"/>
                      <a:gd name="T7" fmla="*/ 4 h 5"/>
                      <a:gd name="T8" fmla="*/ 0 w 104"/>
                      <a:gd name="T9" fmla="*/ 0 h 5"/>
                      <a:gd name="T10" fmla="*/ 0 60000 65536"/>
                      <a:gd name="T11" fmla="*/ 0 60000 65536"/>
                      <a:gd name="T12" fmla="*/ 0 60000 65536"/>
                      <a:gd name="T13" fmla="*/ 0 60000 65536"/>
                      <a:gd name="T14" fmla="*/ 0 60000 65536"/>
                      <a:gd name="T15" fmla="*/ 0 w 104"/>
                      <a:gd name="T16" fmla="*/ 0 h 5"/>
                      <a:gd name="T17" fmla="*/ 104 w 104"/>
                      <a:gd name="T18" fmla="*/ 5 h 5"/>
                    </a:gdLst>
                    <a:ahLst/>
                    <a:cxnLst>
                      <a:cxn ang="T10">
                        <a:pos x="T0" y="T1"/>
                      </a:cxn>
                      <a:cxn ang="T11">
                        <a:pos x="T2" y="T3"/>
                      </a:cxn>
                      <a:cxn ang="T12">
                        <a:pos x="T4" y="T5"/>
                      </a:cxn>
                      <a:cxn ang="T13">
                        <a:pos x="T6" y="T7"/>
                      </a:cxn>
                      <a:cxn ang="T14">
                        <a:pos x="T8" y="T9"/>
                      </a:cxn>
                    </a:cxnLst>
                    <a:rect l="T15" t="T16" r="T17" b="T18"/>
                    <a:pathLst>
                      <a:path w="104" h="5">
                        <a:moveTo>
                          <a:pt x="0" y="0"/>
                        </a:moveTo>
                        <a:lnTo>
                          <a:pt x="103" y="0"/>
                        </a:lnTo>
                        <a:lnTo>
                          <a:pt x="103" y="4"/>
                        </a:lnTo>
                        <a:lnTo>
                          <a:pt x="0" y="4"/>
                        </a:lnTo>
                        <a:lnTo>
                          <a:pt x="0" y="0"/>
                        </a:lnTo>
                      </a:path>
                    </a:pathLst>
                  </a:custGeom>
                  <a:solidFill>
                    <a:srgbClr val="372000"/>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200" b="0" i="0" u="none" strike="noStrike" kern="0" cap="none" spc="0" normalizeH="0" baseline="0" noProof="0">
                      <a:ln>
                        <a:noFill/>
                      </a:ln>
                      <a:solidFill>
                        <a:sysClr val="windowText" lastClr="000000"/>
                      </a:solidFill>
                      <a:effectLst/>
                      <a:uLnTx/>
                      <a:uFillTx/>
                    </a:endParaRPr>
                  </a:p>
                </p:txBody>
              </p:sp>
              <p:sp>
                <p:nvSpPr>
                  <p:cNvPr id="535" name="Freeform 290"/>
                  <p:cNvSpPr>
                    <a:spLocks/>
                  </p:cNvSpPr>
                  <p:nvPr/>
                </p:nvSpPr>
                <p:spPr bwMode="auto">
                  <a:xfrm>
                    <a:off x="2820" y="1140"/>
                    <a:ext cx="78" cy="3"/>
                  </a:xfrm>
                  <a:custGeom>
                    <a:avLst/>
                    <a:gdLst>
                      <a:gd name="T0" fmla="*/ 0 w 78"/>
                      <a:gd name="T1" fmla="*/ 0 h 3"/>
                      <a:gd name="T2" fmla="*/ 77 w 78"/>
                      <a:gd name="T3" fmla="*/ 0 h 3"/>
                      <a:gd name="T4" fmla="*/ 77 w 78"/>
                      <a:gd name="T5" fmla="*/ 2 h 3"/>
                      <a:gd name="T6" fmla="*/ 0 w 78"/>
                      <a:gd name="T7" fmla="*/ 2 h 3"/>
                      <a:gd name="T8" fmla="*/ 0 w 78"/>
                      <a:gd name="T9" fmla="*/ 0 h 3"/>
                      <a:gd name="T10" fmla="*/ 0 60000 65536"/>
                      <a:gd name="T11" fmla="*/ 0 60000 65536"/>
                      <a:gd name="T12" fmla="*/ 0 60000 65536"/>
                      <a:gd name="T13" fmla="*/ 0 60000 65536"/>
                      <a:gd name="T14" fmla="*/ 0 60000 65536"/>
                      <a:gd name="T15" fmla="*/ 0 w 78"/>
                      <a:gd name="T16" fmla="*/ 0 h 3"/>
                      <a:gd name="T17" fmla="*/ 78 w 78"/>
                      <a:gd name="T18" fmla="*/ 3 h 3"/>
                    </a:gdLst>
                    <a:ahLst/>
                    <a:cxnLst>
                      <a:cxn ang="T10">
                        <a:pos x="T0" y="T1"/>
                      </a:cxn>
                      <a:cxn ang="T11">
                        <a:pos x="T2" y="T3"/>
                      </a:cxn>
                      <a:cxn ang="T12">
                        <a:pos x="T4" y="T5"/>
                      </a:cxn>
                      <a:cxn ang="T13">
                        <a:pos x="T6" y="T7"/>
                      </a:cxn>
                      <a:cxn ang="T14">
                        <a:pos x="T8" y="T9"/>
                      </a:cxn>
                    </a:cxnLst>
                    <a:rect l="T15" t="T16" r="T17" b="T18"/>
                    <a:pathLst>
                      <a:path w="78" h="3">
                        <a:moveTo>
                          <a:pt x="0" y="0"/>
                        </a:moveTo>
                        <a:lnTo>
                          <a:pt x="77" y="0"/>
                        </a:lnTo>
                        <a:lnTo>
                          <a:pt x="77" y="2"/>
                        </a:lnTo>
                        <a:lnTo>
                          <a:pt x="0" y="2"/>
                        </a:lnTo>
                        <a:lnTo>
                          <a:pt x="0" y="0"/>
                        </a:lnTo>
                      </a:path>
                    </a:pathLst>
                  </a:custGeom>
                  <a:solidFill>
                    <a:srgbClr val="372000"/>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200" b="0" i="0" u="none" strike="noStrike" kern="0" cap="none" spc="0" normalizeH="0" baseline="0" noProof="0">
                      <a:ln>
                        <a:noFill/>
                      </a:ln>
                      <a:solidFill>
                        <a:sysClr val="windowText" lastClr="000000"/>
                      </a:solidFill>
                      <a:effectLst/>
                      <a:uLnTx/>
                      <a:uFillTx/>
                    </a:endParaRPr>
                  </a:p>
                </p:txBody>
              </p:sp>
              <p:sp>
                <p:nvSpPr>
                  <p:cNvPr id="536" name="Rectangle 291"/>
                  <p:cNvSpPr>
                    <a:spLocks noChangeArrowheads="1"/>
                  </p:cNvSpPr>
                  <p:nvPr/>
                </p:nvSpPr>
                <p:spPr bwMode="auto">
                  <a:xfrm>
                    <a:off x="2860" y="1060"/>
                    <a:ext cx="1" cy="334"/>
                  </a:xfrm>
                  <a:prstGeom prst="rect">
                    <a:avLst/>
                  </a:prstGeom>
                  <a:solidFill>
                    <a:srgbClr val="3720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600" b="0" i="0" u="none" strike="noStrike" kern="0" cap="none" spc="0" normalizeH="0" baseline="0" noProof="0">
                      <a:ln>
                        <a:noFill/>
                      </a:ln>
                      <a:solidFill>
                        <a:sysClr val="windowText" lastClr="000000"/>
                      </a:solidFill>
                      <a:effectLst/>
                      <a:uLnTx/>
                      <a:uFillTx/>
                    </a:endParaRPr>
                  </a:p>
                </p:txBody>
              </p:sp>
              <p:sp>
                <p:nvSpPr>
                  <p:cNvPr id="537" name="Freeform 292"/>
                  <p:cNvSpPr>
                    <a:spLocks/>
                  </p:cNvSpPr>
                  <p:nvPr/>
                </p:nvSpPr>
                <p:spPr bwMode="auto">
                  <a:xfrm>
                    <a:off x="2890" y="1060"/>
                    <a:ext cx="63" cy="444"/>
                  </a:xfrm>
                  <a:custGeom>
                    <a:avLst/>
                    <a:gdLst>
                      <a:gd name="T0" fmla="*/ 0 w 63"/>
                      <a:gd name="T1" fmla="*/ 0 h 444"/>
                      <a:gd name="T2" fmla="*/ 56 w 63"/>
                      <a:gd name="T3" fmla="*/ 443 h 444"/>
                      <a:gd name="T4" fmla="*/ 62 w 63"/>
                      <a:gd name="T5" fmla="*/ 443 h 444"/>
                      <a:gd name="T6" fmla="*/ 5 w 63"/>
                      <a:gd name="T7" fmla="*/ 0 h 444"/>
                      <a:gd name="T8" fmla="*/ 0 w 63"/>
                      <a:gd name="T9" fmla="*/ 0 h 444"/>
                      <a:gd name="T10" fmla="*/ 0 60000 65536"/>
                      <a:gd name="T11" fmla="*/ 0 60000 65536"/>
                      <a:gd name="T12" fmla="*/ 0 60000 65536"/>
                      <a:gd name="T13" fmla="*/ 0 60000 65536"/>
                      <a:gd name="T14" fmla="*/ 0 60000 65536"/>
                      <a:gd name="T15" fmla="*/ 0 w 63"/>
                      <a:gd name="T16" fmla="*/ 0 h 444"/>
                      <a:gd name="T17" fmla="*/ 63 w 63"/>
                      <a:gd name="T18" fmla="*/ 444 h 444"/>
                    </a:gdLst>
                    <a:ahLst/>
                    <a:cxnLst>
                      <a:cxn ang="T10">
                        <a:pos x="T0" y="T1"/>
                      </a:cxn>
                      <a:cxn ang="T11">
                        <a:pos x="T2" y="T3"/>
                      </a:cxn>
                      <a:cxn ang="T12">
                        <a:pos x="T4" y="T5"/>
                      </a:cxn>
                      <a:cxn ang="T13">
                        <a:pos x="T6" y="T7"/>
                      </a:cxn>
                      <a:cxn ang="T14">
                        <a:pos x="T8" y="T9"/>
                      </a:cxn>
                    </a:cxnLst>
                    <a:rect l="T15" t="T16" r="T17" b="T18"/>
                    <a:pathLst>
                      <a:path w="63" h="444">
                        <a:moveTo>
                          <a:pt x="0" y="0"/>
                        </a:moveTo>
                        <a:lnTo>
                          <a:pt x="56" y="443"/>
                        </a:lnTo>
                        <a:lnTo>
                          <a:pt x="62" y="443"/>
                        </a:lnTo>
                        <a:lnTo>
                          <a:pt x="5" y="0"/>
                        </a:lnTo>
                        <a:lnTo>
                          <a:pt x="0" y="0"/>
                        </a:lnTo>
                      </a:path>
                    </a:pathLst>
                  </a:custGeom>
                  <a:solidFill>
                    <a:srgbClr val="372000"/>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200" b="0" i="0" u="none" strike="noStrike" kern="0" cap="none" spc="0" normalizeH="0" baseline="0" noProof="0">
                      <a:ln>
                        <a:noFill/>
                      </a:ln>
                      <a:solidFill>
                        <a:sysClr val="windowText" lastClr="000000"/>
                      </a:solidFill>
                      <a:effectLst/>
                      <a:uLnTx/>
                      <a:uFillTx/>
                    </a:endParaRPr>
                  </a:p>
                </p:txBody>
              </p:sp>
              <p:sp>
                <p:nvSpPr>
                  <p:cNvPr id="538" name="Freeform 293"/>
                  <p:cNvSpPr>
                    <a:spLocks/>
                  </p:cNvSpPr>
                  <p:nvPr/>
                </p:nvSpPr>
                <p:spPr bwMode="auto">
                  <a:xfrm>
                    <a:off x="2769" y="1060"/>
                    <a:ext cx="64" cy="444"/>
                  </a:xfrm>
                  <a:custGeom>
                    <a:avLst/>
                    <a:gdLst>
                      <a:gd name="T0" fmla="*/ 63 w 64"/>
                      <a:gd name="T1" fmla="*/ 0 h 444"/>
                      <a:gd name="T2" fmla="*/ 5 w 64"/>
                      <a:gd name="T3" fmla="*/ 443 h 444"/>
                      <a:gd name="T4" fmla="*/ 0 w 64"/>
                      <a:gd name="T5" fmla="*/ 443 h 444"/>
                      <a:gd name="T6" fmla="*/ 58 w 64"/>
                      <a:gd name="T7" fmla="*/ 0 h 444"/>
                      <a:gd name="T8" fmla="*/ 63 w 64"/>
                      <a:gd name="T9" fmla="*/ 0 h 444"/>
                      <a:gd name="T10" fmla="*/ 0 60000 65536"/>
                      <a:gd name="T11" fmla="*/ 0 60000 65536"/>
                      <a:gd name="T12" fmla="*/ 0 60000 65536"/>
                      <a:gd name="T13" fmla="*/ 0 60000 65536"/>
                      <a:gd name="T14" fmla="*/ 0 60000 65536"/>
                      <a:gd name="T15" fmla="*/ 0 w 64"/>
                      <a:gd name="T16" fmla="*/ 0 h 444"/>
                      <a:gd name="T17" fmla="*/ 64 w 64"/>
                      <a:gd name="T18" fmla="*/ 444 h 444"/>
                    </a:gdLst>
                    <a:ahLst/>
                    <a:cxnLst>
                      <a:cxn ang="T10">
                        <a:pos x="T0" y="T1"/>
                      </a:cxn>
                      <a:cxn ang="T11">
                        <a:pos x="T2" y="T3"/>
                      </a:cxn>
                      <a:cxn ang="T12">
                        <a:pos x="T4" y="T5"/>
                      </a:cxn>
                      <a:cxn ang="T13">
                        <a:pos x="T6" y="T7"/>
                      </a:cxn>
                      <a:cxn ang="T14">
                        <a:pos x="T8" y="T9"/>
                      </a:cxn>
                    </a:cxnLst>
                    <a:rect l="T15" t="T16" r="T17" b="T18"/>
                    <a:pathLst>
                      <a:path w="64" h="444">
                        <a:moveTo>
                          <a:pt x="63" y="0"/>
                        </a:moveTo>
                        <a:lnTo>
                          <a:pt x="5" y="443"/>
                        </a:lnTo>
                        <a:lnTo>
                          <a:pt x="0" y="443"/>
                        </a:lnTo>
                        <a:lnTo>
                          <a:pt x="58" y="0"/>
                        </a:lnTo>
                        <a:lnTo>
                          <a:pt x="63" y="0"/>
                        </a:lnTo>
                      </a:path>
                    </a:pathLst>
                  </a:custGeom>
                  <a:solidFill>
                    <a:srgbClr val="372000"/>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200" b="0" i="0" u="none" strike="noStrike" kern="0" cap="none" spc="0" normalizeH="0" baseline="0" noProof="0">
                      <a:ln>
                        <a:noFill/>
                      </a:ln>
                      <a:solidFill>
                        <a:sysClr val="windowText" lastClr="000000"/>
                      </a:solidFill>
                      <a:effectLst/>
                      <a:uLnTx/>
                      <a:uFillTx/>
                    </a:endParaRPr>
                  </a:p>
                </p:txBody>
              </p:sp>
              <p:sp>
                <p:nvSpPr>
                  <p:cNvPr id="539" name="Freeform 294"/>
                  <p:cNvSpPr>
                    <a:spLocks/>
                  </p:cNvSpPr>
                  <p:nvPr/>
                </p:nvSpPr>
                <p:spPr bwMode="auto">
                  <a:xfrm>
                    <a:off x="2832" y="1060"/>
                    <a:ext cx="67" cy="74"/>
                  </a:xfrm>
                  <a:custGeom>
                    <a:avLst/>
                    <a:gdLst>
                      <a:gd name="T0" fmla="*/ 0 w 67"/>
                      <a:gd name="T1" fmla="*/ 0 h 74"/>
                      <a:gd name="T2" fmla="*/ 61 w 67"/>
                      <a:gd name="T3" fmla="*/ 73 h 74"/>
                      <a:gd name="T4" fmla="*/ 66 w 67"/>
                      <a:gd name="T5" fmla="*/ 73 h 74"/>
                      <a:gd name="T6" fmla="*/ 5 w 67"/>
                      <a:gd name="T7" fmla="*/ 0 h 74"/>
                      <a:gd name="T8" fmla="*/ 0 w 67"/>
                      <a:gd name="T9" fmla="*/ 0 h 74"/>
                      <a:gd name="T10" fmla="*/ 0 60000 65536"/>
                      <a:gd name="T11" fmla="*/ 0 60000 65536"/>
                      <a:gd name="T12" fmla="*/ 0 60000 65536"/>
                      <a:gd name="T13" fmla="*/ 0 60000 65536"/>
                      <a:gd name="T14" fmla="*/ 0 60000 65536"/>
                      <a:gd name="T15" fmla="*/ 0 w 67"/>
                      <a:gd name="T16" fmla="*/ 0 h 74"/>
                      <a:gd name="T17" fmla="*/ 67 w 67"/>
                      <a:gd name="T18" fmla="*/ 74 h 74"/>
                    </a:gdLst>
                    <a:ahLst/>
                    <a:cxnLst>
                      <a:cxn ang="T10">
                        <a:pos x="T0" y="T1"/>
                      </a:cxn>
                      <a:cxn ang="T11">
                        <a:pos x="T2" y="T3"/>
                      </a:cxn>
                      <a:cxn ang="T12">
                        <a:pos x="T4" y="T5"/>
                      </a:cxn>
                      <a:cxn ang="T13">
                        <a:pos x="T6" y="T7"/>
                      </a:cxn>
                      <a:cxn ang="T14">
                        <a:pos x="T8" y="T9"/>
                      </a:cxn>
                    </a:cxnLst>
                    <a:rect l="T15" t="T16" r="T17" b="T18"/>
                    <a:pathLst>
                      <a:path w="67" h="74">
                        <a:moveTo>
                          <a:pt x="0" y="0"/>
                        </a:moveTo>
                        <a:lnTo>
                          <a:pt x="61" y="73"/>
                        </a:lnTo>
                        <a:lnTo>
                          <a:pt x="66" y="73"/>
                        </a:lnTo>
                        <a:lnTo>
                          <a:pt x="5" y="0"/>
                        </a:lnTo>
                        <a:lnTo>
                          <a:pt x="0" y="0"/>
                        </a:lnTo>
                      </a:path>
                    </a:pathLst>
                  </a:custGeom>
                  <a:solidFill>
                    <a:srgbClr val="372000"/>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200" b="0" i="0" u="none" strike="noStrike" kern="0" cap="none" spc="0" normalizeH="0" baseline="0" noProof="0">
                      <a:ln>
                        <a:noFill/>
                      </a:ln>
                      <a:solidFill>
                        <a:sysClr val="windowText" lastClr="000000"/>
                      </a:solidFill>
                      <a:effectLst/>
                      <a:uLnTx/>
                      <a:uFillTx/>
                    </a:endParaRPr>
                  </a:p>
                </p:txBody>
              </p:sp>
              <p:sp>
                <p:nvSpPr>
                  <p:cNvPr id="540" name="Freeform 295"/>
                  <p:cNvSpPr>
                    <a:spLocks/>
                  </p:cNvSpPr>
                  <p:nvPr/>
                </p:nvSpPr>
                <p:spPr bwMode="auto">
                  <a:xfrm>
                    <a:off x="2819" y="1060"/>
                    <a:ext cx="69" cy="74"/>
                  </a:xfrm>
                  <a:custGeom>
                    <a:avLst/>
                    <a:gdLst>
                      <a:gd name="T0" fmla="*/ 68 w 69"/>
                      <a:gd name="T1" fmla="*/ 0 h 74"/>
                      <a:gd name="T2" fmla="*/ 5 w 69"/>
                      <a:gd name="T3" fmla="*/ 73 h 74"/>
                      <a:gd name="T4" fmla="*/ 0 w 69"/>
                      <a:gd name="T5" fmla="*/ 73 h 74"/>
                      <a:gd name="T6" fmla="*/ 63 w 69"/>
                      <a:gd name="T7" fmla="*/ 0 h 74"/>
                      <a:gd name="T8" fmla="*/ 68 w 69"/>
                      <a:gd name="T9" fmla="*/ 0 h 74"/>
                      <a:gd name="T10" fmla="*/ 0 60000 65536"/>
                      <a:gd name="T11" fmla="*/ 0 60000 65536"/>
                      <a:gd name="T12" fmla="*/ 0 60000 65536"/>
                      <a:gd name="T13" fmla="*/ 0 60000 65536"/>
                      <a:gd name="T14" fmla="*/ 0 60000 65536"/>
                      <a:gd name="T15" fmla="*/ 0 w 69"/>
                      <a:gd name="T16" fmla="*/ 0 h 74"/>
                      <a:gd name="T17" fmla="*/ 69 w 69"/>
                      <a:gd name="T18" fmla="*/ 74 h 74"/>
                    </a:gdLst>
                    <a:ahLst/>
                    <a:cxnLst>
                      <a:cxn ang="T10">
                        <a:pos x="T0" y="T1"/>
                      </a:cxn>
                      <a:cxn ang="T11">
                        <a:pos x="T2" y="T3"/>
                      </a:cxn>
                      <a:cxn ang="T12">
                        <a:pos x="T4" y="T5"/>
                      </a:cxn>
                      <a:cxn ang="T13">
                        <a:pos x="T6" y="T7"/>
                      </a:cxn>
                      <a:cxn ang="T14">
                        <a:pos x="T8" y="T9"/>
                      </a:cxn>
                    </a:cxnLst>
                    <a:rect l="T15" t="T16" r="T17" b="T18"/>
                    <a:pathLst>
                      <a:path w="69" h="74">
                        <a:moveTo>
                          <a:pt x="68" y="0"/>
                        </a:moveTo>
                        <a:lnTo>
                          <a:pt x="5" y="73"/>
                        </a:lnTo>
                        <a:lnTo>
                          <a:pt x="0" y="73"/>
                        </a:lnTo>
                        <a:lnTo>
                          <a:pt x="63" y="0"/>
                        </a:lnTo>
                        <a:lnTo>
                          <a:pt x="68" y="0"/>
                        </a:lnTo>
                      </a:path>
                    </a:pathLst>
                  </a:custGeom>
                  <a:solidFill>
                    <a:srgbClr val="372000"/>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200" b="0" i="0" u="none" strike="noStrike" kern="0" cap="none" spc="0" normalizeH="0" baseline="0" noProof="0">
                      <a:ln>
                        <a:noFill/>
                      </a:ln>
                      <a:solidFill>
                        <a:sysClr val="windowText" lastClr="000000"/>
                      </a:solidFill>
                      <a:effectLst/>
                      <a:uLnTx/>
                      <a:uFillTx/>
                    </a:endParaRPr>
                  </a:p>
                </p:txBody>
              </p:sp>
              <p:sp>
                <p:nvSpPr>
                  <p:cNvPr id="541" name="Freeform 296"/>
                  <p:cNvSpPr>
                    <a:spLocks/>
                  </p:cNvSpPr>
                  <p:nvPr/>
                </p:nvSpPr>
                <p:spPr bwMode="auto">
                  <a:xfrm>
                    <a:off x="2819" y="1153"/>
                    <a:ext cx="88" cy="66"/>
                  </a:xfrm>
                  <a:custGeom>
                    <a:avLst/>
                    <a:gdLst>
                      <a:gd name="T0" fmla="*/ 5 w 88"/>
                      <a:gd name="T1" fmla="*/ 0 h 66"/>
                      <a:gd name="T2" fmla="*/ 87 w 88"/>
                      <a:gd name="T3" fmla="*/ 65 h 66"/>
                      <a:gd name="T4" fmla="*/ 82 w 88"/>
                      <a:gd name="T5" fmla="*/ 65 h 66"/>
                      <a:gd name="T6" fmla="*/ 0 w 88"/>
                      <a:gd name="T7" fmla="*/ 0 h 66"/>
                      <a:gd name="T8" fmla="*/ 5 w 88"/>
                      <a:gd name="T9" fmla="*/ 0 h 66"/>
                      <a:gd name="T10" fmla="*/ 0 60000 65536"/>
                      <a:gd name="T11" fmla="*/ 0 60000 65536"/>
                      <a:gd name="T12" fmla="*/ 0 60000 65536"/>
                      <a:gd name="T13" fmla="*/ 0 60000 65536"/>
                      <a:gd name="T14" fmla="*/ 0 60000 65536"/>
                      <a:gd name="T15" fmla="*/ 0 w 88"/>
                      <a:gd name="T16" fmla="*/ 0 h 66"/>
                      <a:gd name="T17" fmla="*/ 88 w 88"/>
                      <a:gd name="T18" fmla="*/ 66 h 66"/>
                    </a:gdLst>
                    <a:ahLst/>
                    <a:cxnLst>
                      <a:cxn ang="T10">
                        <a:pos x="T0" y="T1"/>
                      </a:cxn>
                      <a:cxn ang="T11">
                        <a:pos x="T2" y="T3"/>
                      </a:cxn>
                      <a:cxn ang="T12">
                        <a:pos x="T4" y="T5"/>
                      </a:cxn>
                      <a:cxn ang="T13">
                        <a:pos x="T6" y="T7"/>
                      </a:cxn>
                      <a:cxn ang="T14">
                        <a:pos x="T8" y="T9"/>
                      </a:cxn>
                    </a:cxnLst>
                    <a:rect l="T15" t="T16" r="T17" b="T18"/>
                    <a:pathLst>
                      <a:path w="88" h="66">
                        <a:moveTo>
                          <a:pt x="5" y="0"/>
                        </a:moveTo>
                        <a:lnTo>
                          <a:pt x="87" y="65"/>
                        </a:lnTo>
                        <a:lnTo>
                          <a:pt x="82" y="65"/>
                        </a:lnTo>
                        <a:lnTo>
                          <a:pt x="0" y="0"/>
                        </a:lnTo>
                        <a:lnTo>
                          <a:pt x="5" y="0"/>
                        </a:lnTo>
                      </a:path>
                    </a:pathLst>
                  </a:custGeom>
                  <a:solidFill>
                    <a:srgbClr val="372000"/>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200" b="0" i="0" u="none" strike="noStrike" kern="0" cap="none" spc="0" normalizeH="0" baseline="0" noProof="0">
                      <a:ln>
                        <a:noFill/>
                      </a:ln>
                      <a:solidFill>
                        <a:sysClr val="windowText" lastClr="000000"/>
                      </a:solidFill>
                      <a:effectLst/>
                      <a:uLnTx/>
                      <a:uFillTx/>
                    </a:endParaRPr>
                  </a:p>
                </p:txBody>
              </p:sp>
              <p:sp>
                <p:nvSpPr>
                  <p:cNvPr id="542" name="Freeform 297"/>
                  <p:cNvSpPr>
                    <a:spLocks/>
                  </p:cNvSpPr>
                  <p:nvPr/>
                </p:nvSpPr>
                <p:spPr bwMode="auto">
                  <a:xfrm>
                    <a:off x="2814" y="1153"/>
                    <a:ext cx="85" cy="66"/>
                  </a:xfrm>
                  <a:custGeom>
                    <a:avLst/>
                    <a:gdLst>
                      <a:gd name="T0" fmla="*/ 79 w 85"/>
                      <a:gd name="T1" fmla="*/ 0 h 66"/>
                      <a:gd name="T2" fmla="*/ 0 w 85"/>
                      <a:gd name="T3" fmla="*/ 65 h 66"/>
                      <a:gd name="T4" fmla="*/ 5 w 85"/>
                      <a:gd name="T5" fmla="*/ 65 h 66"/>
                      <a:gd name="T6" fmla="*/ 84 w 85"/>
                      <a:gd name="T7" fmla="*/ 0 h 66"/>
                      <a:gd name="T8" fmla="*/ 79 w 85"/>
                      <a:gd name="T9" fmla="*/ 0 h 66"/>
                      <a:gd name="T10" fmla="*/ 0 60000 65536"/>
                      <a:gd name="T11" fmla="*/ 0 60000 65536"/>
                      <a:gd name="T12" fmla="*/ 0 60000 65536"/>
                      <a:gd name="T13" fmla="*/ 0 60000 65536"/>
                      <a:gd name="T14" fmla="*/ 0 60000 65536"/>
                      <a:gd name="T15" fmla="*/ 0 w 85"/>
                      <a:gd name="T16" fmla="*/ 0 h 66"/>
                      <a:gd name="T17" fmla="*/ 85 w 85"/>
                      <a:gd name="T18" fmla="*/ 66 h 66"/>
                    </a:gdLst>
                    <a:ahLst/>
                    <a:cxnLst>
                      <a:cxn ang="T10">
                        <a:pos x="T0" y="T1"/>
                      </a:cxn>
                      <a:cxn ang="T11">
                        <a:pos x="T2" y="T3"/>
                      </a:cxn>
                      <a:cxn ang="T12">
                        <a:pos x="T4" y="T5"/>
                      </a:cxn>
                      <a:cxn ang="T13">
                        <a:pos x="T6" y="T7"/>
                      </a:cxn>
                      <a:cxn ang="T14">
                        <a:pos x="T8" y="T9"/>
                      </a:cxn>
                    </a:cxnLst>
                    <a:rect l="T15" t="T16" r="T17" b="T18"/>
                    <a:pathLst>
                      <a:path w="85" h="66">
                        <a:moveTo>
                          <a:pt x="79" y="0"/>
                        </a:moveTo>
                        <a:lnTo>
                          <a:pt x="0" y="65"/>
                        </a:lnTo>
                        <a:lnTo>
                          <a:pt x="5" y="65"/>
                        </a:lnTo>
                        <a:lnTo>
                          <a:pt x="84" y="0"/>
                        </a:lnTo>
                        <a:lnTo>
                          <a:pt x="79" y="0"/>
                        </a:lnTo>
                      </a:path>
                    </a:pathLst>
                  </a:custGeom>
                  <a:solidFill>
                    <a:srgbClr val="372000"/>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200" b="0" i="0" u="none" strike="noStrike" kern="0" cap="none" spc="0" normalizeH="0" baseline="0" noProof="0">
                      <a:ln>
                        <a:noFill/>
                      </a:ln>
                      <a:solidFill>
                        <a:sysClr val="windowText" lastClr="000000"/>
                      </a:solidFill>
                      <a:effectLst/>
                      <a:uLnTx/>
                      <a:uFillTx/>
                    </a:endParaRPr>
                  </a:p>
                </p:txBody>
              </p:sp>
              <p:sp>
                <p:nvSpPr>
                  <p:cNvPr id="543" name="Freeform 298"/>
                  <p:cNvSpPr>
                    <a:spLocks/>
                  </p:cNvSpPr>
                  <p:nvPr/>
                </p:nvSpPr>
                <p:spPr bwMode="auto">
                  <a:xfrm>
                    <a:off x="2808" y="1236"/>
                    <a:ext cx="115" cy="82"/>
                  </a:xfrm>
                  <a:custGeom>
                    <a:avLst/>
                    <a:gdLst>
                      <a:gd name="T0" fmla="*/ 0 w 115"/>
                      <a:gd name="T1" fmla="*/ 0 h 82"/>
                      <a:gd name="T2" fmla="*/ 108 w 115"/>
                      <a:gd name="T3" fmla="*/ 81 h 82"/>
                      <a:gd name="T4" fmla="*/ 114 w 115"/>
                      <a:gd name="T5" fmla="*/ 81 h 82"/>
                      <a:gd name="T6" fmla="*/ 5 w 115"/>
                      <a:gd name="T7" fmla="*/ 0 h 82"/>
                      <a:gd name="T8" fmla="*/ 0 w 115"/>
                      <a:gd name="T9" fmla="*/ 0 h 82"/>
                      <a:gd name="T10" fmla="*/ 0 60000 65536"/>
                      <a:gd name="T11" fmla="*/ 0 60000 65536"/>
                      <a:gd name="T12" fmla="*/ 0 60000 65536"/>
                      <a:gd name="T13" fmla="*/ 0 60000 65536"/>
                      <a:gd name="T14" fmla="*/ 0 60000 65536"/>
                      <a:gd name="T15" fmla="*/ 0 w 115"/>
                      <a:gd name="T16" fmla="*/ 0 h 82"/>
                      <a:gd name="T17" fmla="*/ 115 w 115"/>
                      <a:gd name="T18" fmla="*/ 82 h 82"/>
                    </a:gdLst>
                    <a:ahLst/>
                    <a:cxnLst>
                      <a:cxn ang="T10">
                        <a:pos x="T0" y="T1"/>
                      </a:cxn>
                      <a:cxn ang="T11">
                        <a:pos x="T2" y="T3"/>
                      </a:cxn>
                      <a:cxn ang="T12">
                        <a:pos x="T4" y="T5"/>
                      </a:cxn>
                      <a:cxn ang="T13">
                        <a:pos x="T6" y="T7"/>
                      </a:cxn>
                      <a:cxn ang="T14">
                        <a:pos x="T8" y="T9"/>
                      </a:cxn>
                    </a:cxnLst>
                    <a:rect l="T15" t="T16" r="T17" b="T18"/>
                    <a:pathLst>
                      <a:path w="115" h="82">
                        <a:moveTo>
                          <a:pt x="0" y="0"/>
                        </a:moveTo>
                        <a:lnTo>
                          <a:pt x="108" y="81"/>
                        </a:lnTo>
                        <a:lnTo>
                          <a:pt x="114" y="81"/>
                        </a:lnTo>
                        <a:lnTo>
                          <a:pt x="5" y="0"/>
                        </a:lnTo>
                        <a:lnTo>
                          <a:pt x="0" y="0"/>
                        </a:lnTo>
                      </a:path>
                    </a:pathLst>
                  </a:custGeom>
                  <a:solidFill>
                    <a:srgbClr val="372000"/>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200" b="0" i="0" u="none" strike="noStrike" kern="0" cap="none" spc="0" normalizeH="0" baseline="0" noProof="0">
                      <a:ln>
                        <a:noFill/>
                      </a:ln>
                      <a:solidFill>
                        <a:sysClr val="windowText" lastClr="000000"/>
                      </a:solidFill>
                      <a:effectLst/>
                      <a:uLnTx/>
                      <a:uFillTx/>
                    </a:endParaRPr>
                  </a:p>
                </p:txBody>
              </p:sp>
              <p:sp>
                <p:nvSpPr>
                  <p:cNvPr id="544" name="Freeform 299"/>
                  <p:cNvSpPr>
                    <a:spLocks/>
                  </p:cNvSpPr>
                  <p:nvPr/>
                </p:nvSpPr>
                <p:spPr bwMode="auto">
                  <a:xfrm>
                    <a:off x="2796" y="1236"/>
                    <a:ext cx="116" cy="82"/>
                  </a:xfrm>
                  <a:custGeom>
                    <a:avLst/>
                    <a:gdLst>
                      <a:gd name="T0" fmla="*/ 115 w 116"/>
                      <a:gd name="T1" fmla="*/ 0 h 82"/>
                      <a:gd name="T2" fmla="*/ 5 w 116"/>
                      <a:gd name="T3" fmla="*/ 81 h 82"/>
                      <a:gd name="T4" fmla="*/ 0 w 116"/>
                      <a:gd name="T5" fmla="*/ 81 h 82"/>
                      <a:gd name="T6" fmla="*/ 110 w 116"/>
                      <a:gd name="T7" fmla="*/ 0 h 82"/>
                      <a:gd name="T8" fmla="*/ 115 w 116"/>
                      <a:gd name="T9" fmla="*/ 0 h 82"/>
                      <a:gd name="T10" fmla="*/ 0 60000 65536"/>
                      <a:gd name="T11" fmla="*/ 0 60000 65536"/>
                      <a:gd name="T12" fmla="*/ 0 60000 65536"/>
                      <a:gd name="T13" fmla="*/ 0 60000 65536"/>
                      <a:gd name="T14" fmla="*/ 0 60000 65536"/>
                      <a:gd name="T15" fmla="*/ 0 w 116"/>
                      <a:gd name="T16" fmla="*/ 0 h 82"/>
                      <a:gd name="T17" fmla="*/ 116 w 116"/>
                      <a:gd name="T18" fmla="*/ 82 h 82"/>
                    </a:gdLst>
                    <a:ahLst/>
                    <a:cxnLst>
                      <a:cxn ang="T10">
                        <a:pos x="T0" y="T1"/>
                      </a:cxn>
                      <a:cxn ang="T11">
                        <a:pos x="T2" y="T3"/>
                      </a:cxn>
                      <a:cxn ang="T12">
                        <a:pos x="T4" y="T5"/>
                      </a:cxn>
                      <a:cxn ang="T13">
                        <a:pos x="T6" y="T7"/>
                      </a:cxn>
                      <a:cxn ang="T14">
                        <a:pos x="T8" y="T9"/>
                      </a:cxn>
                    </a:cxnLst>
                    <a:rect l="T15" t="T16" r="T17" b="T18"/>
                    <a:pathLst>
                      <a:path w="116" h="82">
                        <a:moveTo>
                          <a:pt x="115" y="0"/>
                        </a:moveTo>
                        <a:lnTo>
                          <a:pt x="5" y="81"/>
                        </a:lnTo>
                        <a:lnTo>
                          <a:pt x="0" y="81"/>
                        </a:lnTo>
                        <a:lnTo>
                          <a:pt x="110" y="0"/>
                        </a:lnTo>
                        <a:lnTo>
                          <a:pt x="115" y="0"/>
                        </a:lnTo>
                      </a:path>
                    </a:pathLst>
                  </a:custGeom>
                  <a:solidFill>
                    <a:srgbClr val="372000"/>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200" b="0" i="0" u="none" strike="noStrike" kern="0" cap="none" spc="0" normalizeH="0" baseline="0" noProof="0">
                      <a:ln>
                        <a:noFill/>
                      </a:ln>
                      <a:solidFill>
                        <a:sysClr val="windowText" lastClr="000000"/>
                      </a:solidFill>
                      <a:effectLst/>
                      <a:uLnTx/>
                      <a:uFillTx/>
                    </a:endParaRPr>
                  </a:p>
                </p:txBody>
              </p:sp>
              <p:sp>
                <p:nvSpPr>
                  <p:cNvPr id="545" name="Freeform 300"/>
                  <p:cNvSpPr>
                    <a:spLocks/>
                  </p:cNvSpPr>
                  <p:nvPr/>
                </p:nvSpPr>
                <p:spPr bwMode="auto">
                  <a:xfrm>
                    <a:off x="2796" y="1337"/>
                    <a:ext cx="140" cy="70"/>
                  </a:xfrm>
                  <a:custGeom>
                    <a:avLst/>
                    <a:gdLst>
                      <a:gd name="T0" fmla="*/ 0 w 140"/>
                      <a:gd name="T1" fmla="*/ 0 h 70"/>
                      <a:gd name="T2" fmla="*/ 134 w 140"/>
                      <a:gd name="T3" fmla="*/ 69 h 70"/>
                      <a:gd name="T4" fmla="*/ 139 w 140"/>
                      <a:gd name="T5" fmla="*/ 69 h 70"/>
                      <a:gd name="T6" fmla="*/ 7 w 140"/>
                      <a:gd name="T7" fmla="*/ 0 h 70"/>
                      <a:gd name="T8" fmla="*/ 0 w 140"/>
                      <a:gd name="T9" fmla="*/ 0 h 70"/>
                      <a:gd name="T10" fmla="*/ 0 60000 65536"/>
                      <a:gd name="T11" fmla="*/ 0 60000 65536"/>
                      <a:gd name="T12" fmla="*/ 0 60000 65536"/>
                      <a:gd name="T13" fmla="*/ 0 60000 65536"/>
                      <a:gd name="T14" fmla="*/ 0 60000 65536"/>
                      <a:gd name="T15" fmla="*/ 0 w 140"/>
                      <a:gd name="T16" fmla="*/ 0 h 70"/>
                      <a:gd name="T17" fmla="*/ 140 w 140"/>
                      <a:gd name="T18" fmla="*/ 70 h 70"/>
                    </a:gdLst>
                    <a:ahLst/>
                    <a:cxnLst>
                      <a:cxn ang="T10">
                        <a:pos x="T0" y="T1"/>
                      </a:cxn>
                      <a:cxn ang="T11">
                        <a:pos x="T2" y="T3"/>
                      </a:cxn>
                      <a:cxn ang="T12">
                        <a:pos x="T4" y="T5"/>
                      </a:cxn>
                      <a:cxn ang="T13">
                        <a:pos x="T6" y="T7"/>
                      </a:cxn>
                      <a:cxn ang="T14">
                        <a:pos x="T8" y="T9"/>
                      </a:cxn>
                    </a:cxnLst>
                    <a:rect l="T15" t="T16" r="T17" b="T18"/>
                    <a:pathLst>
                      <a:path w="140" h="70">
                        <a:moveTo>
                          <a:pt x="0" y="0"/>
                        </a:moveTo>
                        <a:lnTo>
                          <a:pt x="134" y="69"/>
                        </a:lnTo>
                        <a:lnTo>
                          <a:pt x="139" y="69"/>
                        </a:lnTo>
                        <a:lnTo>
                          <a:pt x="7" y="0"/>
                        </a:lnTo>
                        <a:lnTo>
                          <a:pt x="0" y="0"/>
                        </a:lnTo>
                      </a:path>
                    </a:pathLst>
                  </a:custGeom>
                  <a:solidFill>
                    <a:srgbClr val="372000"/>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200" b="0" i="0" u="none" strike="noStrike" kern="0" cap="none" spc="0" normalizeH="0" baseline="0" noProof="0">
                      <a:ln>
                        <a:noFill/>
                      </a:ln>
                      <a:solidFill>
                        <a:sysClr val="windowText" lastClr="000000"/>
                      </a:solidFill>
                      <a:effectLst/>
                      <a:uLnTx/>
                      <a:uFillTx/>
                    </a:endParaRPr>
                  </a:p>
                </p:txBody>
              </p:sp>
              <p:sp>
                <p:nvSpPr>
                  <p:cNvPr id="546" name="Freeform 301"/>
                  <p:cNvSpPr>
                    <a:spLocks/>
                  </p:cNvSpPr>
                  <p:nvPr/>
                </p:nvSpPr>
                <p:spPr bwMode="auto">
                  <a:xfrm>
                    <a:off x="2784" y="1337"/>
                    <a:ext cx="138" cy="70"/>
                  </a:xfrm>
                  <a:custGeom>
                    <a:avLst/>
                    <a:gdLst>
                      <a:gd name="T0" fmla="*/ 137 w 138"/>
                      <a:gd name="T1" fmla="*/ 0 h 70"/>
                      <a:gd name="T2" fmla="*/ 5 w 138"/>
                      <a:gd name="T3" fmla="*/ 69 h 70"/>
                      <a:gd name="T4" fmla="*/ 0 w 138"/>
                      <a:gd name="T5" fmla="*/ 69 h 70"/>
                      <a:gd name="T6" fmla="*/ 131 w 138"/>
                      <a:gd name="T7" fmla="*/ 0 h 70"/>
                      <a:gd name="T8" fmla="*/ 137 w 138"/>
                      <a:gd name="T9" fmla="*/ 0 h 70"/>
                      <a:gd name="T10" fmla="*/ 0 60000 65536"/>
                      <a:gd name="T11" fmla="*/ 0 60000 65536"/>
                      <a:gd name="T12" fmla="*/ 0 60000 65536"/>
                      <a:gd name="T13" fmla="*/ 0 60000 65536"/>
                      <a:gd name="T14" fmla="*/ 0 60000 65536"/>
                      <a:gd name="T15" fmla="*/ 0 w 138"/>
                      <a:gd name="T16" fmla="*/ 0 h 70"/>
                      <a:gd name="T17" fmla="*/ 138 w 138"/>
                      <a:gd name="T18" fmla="*/ 70 h 70"/>
                    </a:gdLst>
                    <a:ahLst/>
                    <a:cxnLst>
                      <a:cxn ang="T10">
                        <a:pos x="T0" y="T1"/>
                      </a:cxn>
                      <a:cxn ang="T11">
                        <a:pos x="T2" y="T3"/>
                      </a:cxn>
                      <a:cxn ang="T12">
                        <a:pos x="T4" y="T5"/>
                      </a:cxn>
                      <a:cxn ang="T13">
                        <a:pos x="T6" y="T7"/>
                      </a:cxn>
                      <a:cxn ang="T14">
                        <a:pos x="T8" y="T9"/>
                      </a:cxn>
                    </a:cxnLst>
                    <a:rect l="T15" t="T16" r="T17" b="T18"/>
                    <a:pathLst>
                      <a:path w="138" h="70">
                        <a:moveTo>
                          <a:pt x="137" y="0"/>
                        </a:moveTo>
                        <a:lnTo>
                          <a:pt x="5" y="69"/>
                        </a:lnTo>
                        <a:lnTo>
                          <a:pt x="0" y="69"/>
                        </a:lnTo>
                        <a:lnTo>
                          <a:pt x="131" y="0"/>
                        </a:lnTo>
                        <a:lnTo>
                          <a:pt x="137" y="0"/>
                        </a:lnTo>
                      </a:path>
                    </a:pathLst>
                  </a:custGeom>
                  <a:solidFill>
                    <a:srgbClr val="372000"/>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200" b="0" i="0" u="none" strike="noStrike" kern="0" cap="none" spc="0" normalizeH="0" baseline="0" noProof="0">
                      <a:ln>
                        <a:noFill/>
                      </a:ln>
                      <a:solidFill>
                        <a:sysClr val="windowText" lastClr="000000"/>
                      </a:solidFill>
                      <a:effectLst/>
                      <a:uLnTx/>
                      <a:uFillTx/>
                    </a:endParaRPr>
                  </a:p>
                </p:txBody>
              </p:sp>
              <p:sp>
                <p:nvSpPr>
                  <p:cNvPr id="547" name="Freeform 302"/>
                  <p:cNvSpPr>
                    <a:spLocks/>
                  </p:cNvSpPr>
                  <p:nvPr/>
                </p:nvSpPr>
                <p:spPr bwMode="auto">
                  <a:xfrm>
                    <a:off x="2814" y="1011"/>
                    <a:ext cx="93" cy="44"/>
                  </a:xfrm>
                  <a:custGeom>
                    <a:avLst/>
                    <a:gdLst>
                      <a:gd name="T0" fmla="*/ 31 w 93"/>
                      <a:gd name="T1" fmla="*/ 0 h 44"/>
                      <a:gd name="T2" fmla="*/ 61 w 93"/>
                      <a:gd name="T3" fmla="*/ 0 h 44"/>
                      <a:gd name="T4" fmla="*/ 61 w 93"/>
                      <a:gd name="T5" fmla="*/ 27 h 44"/>
                      <a:gd name="T6" fmla="*/ 92 w 93"/>
                      <a:gd name="T7" fmla="*/ 27 h 44"/>
                      <a:gd name="T8" fmla="*/ 92 w 93"/>
                      <a:gd name="T9" fmla="*/ 43 h 44"/>
                      <a:gd name="T10" fmla="*/ 0 w 93"/>
                      <a:gd name="T11" fmla="*/ 43 h 44"/>
                      <a:gd name="T12" fmla="*/ 0 w 93"/>
                      <a:gd name="T13" fmla="*/ 27 h 44"/>
                      <a:gd name="T14" fmla="*/ 31 w 93"/>
                      <a:gd name="T15" fmla="*/ 27 h 44"/>
                      <a:gd name="T16" fmla="*/ 31 w 93"/>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3"/>
                      <a:gd name="T28" fmla="*/ 0 h 44"/>
                      <a:gd name="T29" fmla="*/ 93 w 93"/>
                      <a:gd name="T30" fmla="*/ 44 h 4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3" h="44">
                        <a:moveTo>
                          <a:pt x="31" y="0"/>
                        </a:moveTo>
                        <a:lnTo>
                          <a:pt x="61" y="0"/>
                        </a:lnTo>
                        <a:lnTo>
                          <a:pt x="61" y="27"/>
                        </a:lnTo>
                        <a:lnTo>
                          <a:pt x="92" y="27"/>
                        </a:lnTo>
                        <a:lnTo>
                          <a:pt x="92" y="43"/>
                        </a:lnTo>
                        <a:lnTo>
                          <a:pt x="0" y="43"/>
                        </a:lnTo>
                        <a:lnTo>
                          <a:pt x="0" y="27"/>
                        </a:lnTo>
                        <a:lnTo>
                          <a:pt x="31" y="27"/>
                        </a:lnTo>
                        <a:lnTo>
                          <a:pt x="31" y="0"/>
                        </a:lnTo>
                      </a:path>
                    </a:pathLst>
                  </a:custGeom>
                  <a:solidFill>
                    <a:srgbClr val="372000"/>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200" b="0" i="0" u="none" strike="noStrike" kern="0" cap="none" spc="0" normalizeH="0" baseline="0" noProof="0">
                      <a:ln>
                        <a:noFill/>
                      </a:ln>
                      <a:solidFill>
                        <a:sysClr val="windowText" lastClr="000000"/>
                      </a:solidFill>
                      <a:effectLst/>
                      <a:uLnTx/>
                      <a:uFillTx/>
                    </a:endParaRPr>
                  </a:p>
                </p:txBody>
              </p:sp>
            </p:grpSp>
            <p:sp>
              <p:nvSpPr>
                <p:cNvPr id="530" name="Freeform 303"/>
                <p:cNvSpPr>
                  <a:spLocks/>
                </p:cNvSpPr>
                <p:nvPr/>
              </p:nvSpPr>
              <p:spPr bwMode="auto">
                <a:xfrm>
                  <a:off x="482" y="1826"/>
                  <a:ext cx="2010" cy="639"/>
                </a:xfrm>
                <a:custGeom>
                  <a:avLst/>
                  <a:gdLst>
                    <a:gd name="T0" fmla="*/ 0 w 2010"/>
                    <a:gd name="T1" fmla="*/ 298 h 639"/>
                    <a:gd name="T2" fmla="*/ 291 w 2010"/>
                    <a:gd name="T3" fmla="*/ 249 h 639"/>
                    <a:gd name="T4" fmla="*/ 571 w 2010"/>
                    <a:gd name="T5" fmla="*/ 207 h 639"/>
                    <a:gd name="T6" fmla="*/ 910 w 2010"/>
                    <a:gd name="T7" fmla="*/ 152 h 639"/>
                    <a:gd name="T8" fmla="*/ 1159 w 2010"/>
                    <a:gd name="T9" fmla="*/ 115 h 639"/>
                    <a:gd name="T10" fmla="*/ 1432 w 2010"/>
                    <a:gd name="T11" fmla="*/ 79 h 639"/>
                    <a:gd name="T12" fmla="*/ 1736 w 2010"/>
                    <a:gd name="T13" fmla="*/ 30 h 639"/>
                    <a:gd name="T14" fmla="*/ 1888 w 2010"/>
                    <a:gd name="T15" fmla="*/ 18 h 639"/>
                    <a:gd name="T16" fmla="*/ 2009 w 2010"/>
                    <a:gd name="T17" fmla="*/ 0 h 639"/>
                    <a:gd name="T18" fmla="*/ 2009 w 2010"/>
                    <a:gd name="T19" fmla="*/ 352 h 639"/>
                    <a:gd name="T20" fmla="*/ 1797 w 2010"/>
                    <a:gd name="T21" fmla="*/ 371 h 639"/>
                    <a:gd name="T22" fmla="*/ 1402 w 2010"/>
                    <a:gd name="T23" fmla="*/ 419 h 639"/>
                    <a:gd name="T24" fmla="*/ 1099 w 2010"/>
                    <a:gd name="T25" fmla="*/ 450 h 639"/>
                    <a:gd name="T26" fmla="*/ 807 w 2010"/>
                    <a:gd name="T27" fmla="*/ 498 h 639"/>
                    <a:gd name="T28" fmla="*/ 577 w 2010"/>
                    <a:gd name="T29" fmla="*/ 529 h 639"/>
                    <a:gd name="T30" fmla="*/ 401 w 2010"/>
                    <a:gd name="T31" fmla="*/ 553 h 639"/>
                    <a:gd name="T32" fmla="*/ 194 w 2010"/>
                    <a:gd name="T33" fmla="*/ 583 h 639"/>
                    <a:gd name="T34" fmla="*/ 0 w 2010"/>
                    <a:gd name="T35" fmla="*/ 638 h 639"/>
                    <a:gd name="T36" fmla="*/ 0 w 2010"/>
                    <a:gd name="T37" fmla="*/ 298 h 63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010"/>
                    <a:gd name="T58" fmla="*/ 0 h 639"/>
                    <a:gd name="T59" fmla="*/ 2010 w 2010"/>
                    <a:gd name="T60" fmla="*/ 639 h 63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010" h="639">
                      <a:moveTo>
                        <a:pt x="0" y="298"/>
                      </a:moveTo>
                      <a:lnTo>
                        <a:pt x="291" y="249"/>
                      </a:lnTo>
                      <a:lnTo>
                        <a:pt x="571" y="207"/>
                      </a:lnTo>
                      <a:lnTo>
                        <a:pt x="910" y="152"/>
                      </a:lnTo>
                      <a:lnTo>
                        <a:pt x="1159" y="115"/>
                      </a:lnTo>
                      <a:lnTo>
                        <a:pt x="1432" y="79"/>
                      </a:lnTo>
                      <a:lnTo>
                        <a:pt x="1736" y="30"/>
                      </a:lnTo>
                      <a:lnTo>
                        <a:pt x="1888" y="18"/>
                      </a:lnTo>
                      <a:lnTo>
                        <a:pt x="2009" y="0"/>
                      </a:lnTo>
                      <a:lnTo>
                        <a:pt x="2009" y="352"/>
                      </a:lnTo>
                      <a:lnTo>
                        <a:pt x="1797" y="371"/>
                      </a:lnTo>
                      <a:lnTo>
                        <a:pt x="1402" y="419"/>
                      </a:lnTo>
                      <a:lnTo>
                        <a:pt x="1099" y="450"/>
                      </a:lnTo>
                      <a:lnTo>
                        <a:pt x="807" y="498"/>
                      </a:lnTo>
                      <a:lnTo>
                        <a:pt x="577" y="529"/>
                      </a:lnTo>
                      <a:lnTo>
                        <a:pt x="401" y="553"/>
                      </a:lnTo>
                      <a:lnTo>
                        <a:pt x="194" y="583"/>
                      </a:lnTo>
                      <a:lnTo>
                        <a:pt x="0" y="638"/>
                      </a:lnTo>
                      <a:lnTo>
                        <a:pt x="0" y="298"/>
                      </a:lnTo>
                    </a:path>
                  </a:pathLst>
                </a:custGeom>
                <a:solidFill>
                  <a:srgbClr val="4C2E00"/>
                </a:solidFill>
                <a:ln w="12700" cap="rnd" cmpd="sng">
                  <a:solidFill>
                    <a:sysClr val="windowText" lastClr="000000"/>
                  </a:solidFill>
                  <a:prstDash val="solid"/>
                  <a:round/>
                  <a:headEnd type="none" w="med" len="med"/>
                  <a:tailEnd type="none" w="med" len="me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200" b="0" i="0" u="none" strike="noStrike" kern="0" cap="none" spc="0" normalizeH="0" baseline="0" noProof="0">
                    <a:ln>
                      <a:noFill/>
                    </a:ln>
                    <a:solidFill>
                      <a:sysClr val="windowText" lastClr="000000"/>
                    </a:solidFill>
                    <a:effectLst/>
                    <a:uLnTx/>
                    <a:uFillTx/>
                  </a:endParaRPr>
                </a:p>
              </p:txBody>
            </p:sp>
          </p:grpSp>
          <p:sp>
            <p:nvSpPr>
              <p:cNvPr id="319" name="Text Box 304"/>
              <p:cNvSpPr txBox="1">
                <a:spLocks noChangeArrowheads="1"/>
              </p:cNvSpPr>
              <p:nvPr/>
            </p:nvSpPr>
            <p:spPr bwMode="auto">
              <a:xfrm>
                <a:off x="12960110" y="1803705"/>
                <a:ext cx="2012702" cy="3905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_tradnl" sz="600" b="0" i="0" u="none" strike="noStrike" kern="0" cap="none" spc="0" normalizeH="0" baseline="0" noProof="0" dirty="0">
                    <a:ln>
                      <a:noFill/>
                    </a:ln>
                    <a:solidFill>
                      <a:sysClr val="windowText" lastClr="000000"/>
                    </a:solidFill>
                    <a:effectLst/>
                    <a:uLnTx/>
                    <a:uFillTx/>
                    <a:latin typeface="Arial" charset="0"/>
                    <a:ea typeface="ＭＳ Ｐゴシック" charset="0"/>
                  </a:rPr>
                  <a:t>Registros en subsuelo</a:t>
                </a:r>
              </a:p>
            </p:txBody>
          </p:sp>
          <p:sp>
            <p:nvSpPr>
              <p:cNvPr id="320" name="Line 305"/>
              <p:cNvSpPr>
                <a:spLocks noChangeShapeType="1"/>
              </p:cNvSpPr>
              <p:nvPr/>
            </p:nvSpPr>
            <p:spPr bwMode="auto">
              <a:xfrm flipH="1">
                <a:off x="12714376" y="1957720"/>
                <a:ext cx="286688" cy="359368"/>
              </a:xfrm>
              <a:prstGeom prst="line">
                <a:avLst/>
              </a:prstGeom>
              <a:noFill/>
              <a:ln w="12700">
                <a:solidFill>
                  <a:srgbClr val="FF0000"/>
                </a:solidFill>
                <a:round/>
                <a:headEnd/>
                <a:tailEnd type="triangle" w="med" len="med"/>
              </a:ln>
              <a:extLst>
                <a:ext uri="{909E8E84-426E-40DD-AFC4-6F175D3DCCD1}">
                  <a14:hiddenFill xmlns:a14="http://schemas.microsoft.com/office/drawing/2010/main" xmlns="">
                    <a:no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200" b="0" i="0" u="none" strike="noStrike" kern="0" cap="none" spc="0" normalizeH="0" baseline="0" noProof="0">
                  <a:ln>
                    <a:noFill/>
                  </a:ln>
                  <a:solidFill>
                    <a:sysClr val="windowText" lastClr="000000"/>
                  </a:solidFill>
                  <a:effectLst/>
                  <a:uLnTx/>
                  <a:uFillTx/>
                </a:endParaRPr>
              </a:p>
            </p:txBody>
          </p:sp>
          <p:sp>
            <p:nvSpPr>
              <p:cNvPr id="321" name="Text Box 306"/>
              <p:cNvSpPr txBox="1">
                <a:spLocks noChangeArrowheads="1"/>
              </p:cNvSpPr>
              <p:nvPr/>
            </p:nvSpPr>
            <p:spPr bwMode="auto">
              <a:xfrm>
                <a:off x="12955891" y="3075399"/>
                <a:ext cx="1566841" cy="358023"/>
              </a:xfrm>
              <a:prstGeom prst="rect">
                <a:avLst/>
              </a:prstGeom>
              <a:noFill/>
              <a:ln>
                <a:noFill/>
              </a:ln>
              <a:extLst>
                <a:ext uri="{91240B29-F687-4F45-9708-019B960494DF}">
                  <a14:hiddenLine xmlns:a14="http://schemas.microsoft.com/office/drawing/2010/main" xmlns="" w="12700">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S_tradnl" sz="500" i="0" u="none" strike="noStrike" kern="0" cap="none" spc="0" normalizeH="0" baseline="0" noProof="0" dirty="0" smtClean="0">
                    <a:ln>
                      <a:noFill/>
                    </a:ln>
                    <a:solidFill>
                      <a:schemeClr val="tx1">
                        <a:lumMod val="95000"/>
                        <a:lumOff val="5000"/>
                      </a:schemeClr>
                    </a:solidFill>
                    <a:effectLst/>
                    <a:uLnTx/>
                    <a:uFillTx/>
                    <a:latin typeface="Arial" charset="0"/>
                    <a:ea typeface="ＭＳ Ｐゴシック" charset="0"/>
                  </a:rPr>
                  <a:t>Roca</a:t>
                </a:r>
                <a:r>
                  <a:rPr kumimoji="0" lang="es-ES_tradnl" sz="500" i="0" u="none" strike="noStrike" kern="0" cap="none" spc="0" normalizeH="0" noProof="0" dirty="0" smtClean="0">
                    <a:ln>
                      <a:noFill/>
                    </a:ln>
                    <a:solidFill>
                      <a:schemeClr val="tx1">
                        <a:lumMod val="95000"/>
                        <a:lumOff val="5000"/>
                      </a:schemeClr>
                    </a:solidFill>
                    <a:effectLst/>
                    <a:uLnTx/>
                    <a:uFillTx/>
                    <a:latin typeface="Arial" charset="0"/>
                    <a:ea typeface="ＭＳ Ｐゴシック" charset="0"/>
                  </a:rPr>
                  <a:t> </a:t>
                </a:r>
                <a:r>
                  <a:rPr kumimoji="0" lang="es-ES_tradnl" sz="500" i="0" u="none" strike="noStrike" kern="0" cap="none" spc="0" normalizeH="0" baseline="0" noProof="0" dirty="0" smtClean="0">
                    <a:ln>
                      <a:noFill/>
                    </a:ln>
                    <a:solidFill>
                      <a:schemeClr val="tx1">
                        <a:lumMod val="95000"/>
                        <a:lumOff val="5000"/>
                      </a:schemeClr>
                    </a:solidFill>
                    <a:effectLst/>
                    <a:uLnTx/>
                    <a:uFillTx/>
                    <a:latin typeface="Arial" charset="0"/>
                    <a:ea typeface="ＭＳ Ｐゴシック" charset="0"/>
                  </a:rPr>
                  <a:t>Reservorio</a:t>
                </a:r>
                <a:endParaRPr kumimoji="0" lang="es-ES_tradnl" sz="500" i="0" u="none" strike="noStrike" kern="0" cap="none" spc="0" normalizeH="0" baseline="0" noProof="0" dirty="0">
                  <a:ln>
                    <a:noFill/>
                  </a:ln>
                  <a:solidFill>
                    <a:schemeClr val="tx1">
                      <a:lumMod val="95000"/>
                      <a:lumOff val="5000"/>
                    </a:schemeClr>
                  </a:solidFill>
                  <a:effectLst/>
                  <a:uLnTx/>
                  <a:uFillTx/>
                  <a:latin typeface="Arial" charset="0"/>
                  <a:ea typeface="ＭＳ Ｐゴシック" charset="0"/>
                </a:endParaRPr>
              </a:p>
            </p:txBody>
          </p:sp>
          <p:sp>
            <p:nvSpPr>
              <p:cNvPr id="322" name="Text Box 307"/>
              <p:cNvSpPr txBox="1">
                <a:spLocks noChangeArrowheads="1"/>
              </p:cNvSpPr>
              <p:nvPr/>
            </p:nvSpPr>
            <p:spPr bwMode="auto">
              <a:xfrm>
                <a:off x="13077788" y="4081287"/>
                <a:ext cx="1395185" cy="358023"/>
              </a:xfrm>
              <a:prstGeom prst="rect">
                <a:avLst/>
              </a:prstGeom>
              <a:no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S_tradnl" sz="500" b="0" i="0" u="none" strike="noStrike" kern="0" cap="none" spc="0" normalizeH="0" baseline="0" noProof="0" dirty="0" smtClean="0">
                    <a:ln>
                      <a:noFill/>
                    </a:ln>
                    <a:solidFill>
                      <a:sysClr val="windowText" lastClr="000000"/>
                    </a:solidFill>
                    <a:effectLst/>
                    <a:uLnTx/>
                    <a:uFillTx/>
                    <a:latin typeface="Arial" charset="0"/>
                    <a:ea typeface="ＭＳ Ｐゴシック" charset="0"/>
                  </a:rPr>
                  <a:t>Roca </a:t>
                </a:r>
                <a:r>
                  <a:rPr kumimoji="0" lang="es-ES_tradnl" sz="500" b="0" i="0" u="none" strike="noStrike" kern="0" cap="none" spc="0" normalizeH="0" baseline="0" noProof="0" dirty="0">
                    <a:ln>
                      <a:noFill/>
                    </a:ln>
                    <a:solidFill>
                      <a:sysClr val="windowText" lastClr="000000"/>
                    </a:solidFill>
                    <a:effectLst/>
                    <a:uLnTx/>
                    <a:uFillTx/>
                    <a:latin typeface="Arial" charset="0"/>
                    <a:ea typeface="ＭＳ Ｐゴシック" charset="0"/>
                  </a:rPr>
                  <a:t>Reservorio</a:t>
                </a:r>
              </a:p>
            </p:txBody>
          </p:sp>
          <p:sp>
            <p:nvSpPr>
              <p:cNvPr id="323" name="Text Box 308"/>
              <p:cNvSpPr txBox="1">
                <a:spLocks noChangeArrowheads="1"/>
              </p:cNvSpPr>
              <p:nvPr/>
            </p:nvSpPr>
            <p:spPr bwMode="auto">
              <a:xfrm>
                <a:off x="13072195" y="2664404"/>
                <a:ext cx="1298609" cy="390570"/>
              </a:xfrm>
              <a:prstGeom prst="rect">
                <a:avLst/>
              </a:prstGeom>
              <a:noFill/>
              <a:ln>
                <a:noFill/>
              </a:ln>
              <a:extLst>
                <a:ext uri="{91240B29-F687-4F45-9708-019B960494DF}">
                  <a14:hiddenLine xmlns:a14="http://schemas.microsoft.com/office/drawing/2010/main" xmlns="" w="12700">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S_tradnl" sz="600" b="0" i="0" u="none" strike="noStrike" kern="0" cap="none" spc="0" normalizeH="0" baseline="0" noProof="0" dirty="0" smtClean="0">
                    <a:ln>
                      <a:noFill/>
                    </a:ln>
                    <a:solidFill>
                      <a:schemeClr val="bg1"/>
                    </a:solidFill>
                    <a:effectLst/>
                    <a:uLnTx/>
                    <a:uFillTx/>
                    <a:latin typeface="Arial" charset="0"/>
                    <a:ea typeface="ＭＳ Ｐゴシック" charset="0"/>
                  </a:rPr>
                  <a:t>Roca </a:t>
                </a:r>
                <a:r>
                  <a:rPr kumimoji="0" lang="es-ES_tradnl" sz="600" b="0" i="0" u="none" strike="noStrike" kern="0" cap="none" spc="0" normalizeH="0" baseline="0" noProof="0" dirty="0">
                    <a:ln>
                      <a:noFill/>
                    </a:ln>
                    <a:solidFill>
                      <a:schemeClr val="bg1"/>
                    </a:solidFill>
                    <a:effectLst/>
                    <a:uLnTx/>
                    <a:uFillTx/>
                    <a:latin typeface="Arial" charset="0"/>
                    <a:ea typeface="ＭＳ Ｐゴシック" charset="0"/>
                  </a:rPr>
                  <a:t>Sello</a:t>
                </a:r>
              </a:p>
            </p:txBody>
          </p:sp>
          <p:pic>
            <p:nvPicPr>
              <p:cNvPr id="324" name="Picture 2"/>
              <p:cNvPicPr>
                <a:picLocks noChangeAspect="1" noChangeArrowheads="1"/>
              </p:cNvPicPr>
              <p:nvPr/>
            </p:nvPicPr>
            <p:blipFill>
              <a:blip r:embed="rId9" cstate="email">
                <a:extLst>
                  <a:ext uri="{28A0092B-C50C-407E-A947-70E740481C1C}">
                    <a14:useLocalDpi xmlns:a14="http://schemas.microsoft.com/office/drawing/2010/main" xmlns=""/>
                  </a:ext>
                </a:extLst>
              </a:blip>
              <a:srcRect/>
              <a:stretch>
                <a:fillRect/>
              </a:stretch>
            </p:blipFill>
            <p:spPr bwMode="auto">
              <a:xfrm>
                <a:off x="10649173" y="1600653"/>
                <a:ext cx="1333123" cy="25528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5" name="Text Box 306"/>
              <p:cNvSpPr txBox="1">
                <a:spLocks noChangeArrowheads="1"/>
              </p:cNvSpPr>
              <p:nvPr/>
            </p:nvSpPr>
            <p:spPr bwMode="auto">
              <a:xfrm>
                <a:off x="12759354" y="3459931"/>
                <a:ext cx="2125810" cy="358023"/>
              </a:xfrm>
              <a:prstGeom prst="rect">
                <a:avLst/>
              </a:prstGeom>
              <a:noFill/>
              <a:ln w="12700">
                <a:noFill/>
                <a:miter lim="800000"/>
                <a:headEnd/>
                <a:tailEnd/>
              </a:ln>
              <a:extLst/>
            </p:spPr>
            <p:txBody>
              <a:bodyPr wrap="squar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S_tradnl" sz="500" b="0" i="0" u="none" strike="noStrike" kern="0" cap="none" spc="0" normalizeH="0" baseline="0" noProof="0" dirty="0" smtClean="0">
                    <a:ln>
                      <a:noFill/>
                    </a:ln>
                    <a:solidFill>
                      <a:schemeClr val="bg1"/>
                    </a:solidFill>
                    <a:effectLst/>
                    <a:uLnTx/>
                    <a:uFillTx/>
                    <a:latin typeface="Arial" charset="0"/>
                    <a:ea typeface="ＭＳ Ｐゴシック" charset="0"/>
                  </a:rPr>
                  <a:t>Roca Generadora</a:t>
                </a:r>
                <a:endParaRPr kumimoji="0" lang="es-ES_tradnl" sz="500" b="0" i="0" u="none" strike="noStrike" kern="0" cap="none" spc="0" normalizeH="0" baseline="0" noProof="0" dirty="0">
                  <a:ln>
                    <a:noFill/>
                  </a:ln>
                  <a:solidFill>
                    <a:schemeClr val="bg1"/>
                  </a:solidFill>
                  <a:effectLst/>
                  <a:uLnTx/>
                  <a:uFillTx/>
                  <a:latin typeface="Arial" charset="0"/>
                  <a:ea typeface="ＭＳ Ｐゴシック" charset="0"/>
                </a:endParaRPr>
              </a:p>
            </p:txBody>
          </p:sp>
        </p:grpSp>
        <p:sp>
          <p:nvSpPr>
            <p:cNvPr id="3" name="2 Rectángulo"/>
            <p:cNvSpPr/>
            <p:nvPr/>
          </p:nvSpPr>
          <p:spPr>
            <a:xfrm>
              <a:off x="6963213" y="3865813"/>
              <a:ext cx="1911158" cy="1781707"/>
            </a:xfrm>
            <a:prstGeom prst="rect">
              <a:avLst/>
            </a:prstGeom>
            <a:noFill/>
            <a:ln>
              <a:solidFill>
                <a:srgbClr val="1F49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spTree>
    <p:extLst>
      <p:ext uri="{BB962C8B-B14F-4D97-AF65-F5344CB8AC3E}">
        <p14:creationId xmlns:p14="http://schemas.microsoft.com/office/powerpoint/2010/main" xmlns="" val="1274985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2"/>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Effect transition="in" filter="wipe(right)" prLst="gradientSize: 0.1">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4 Marcador de número de diapositiva"/>
          <p:cNvSpPr txBox="1">
            <a:spLocks/>
          </p:cNvSpPr>
          <p:nvPr/>
        </p:nvSpPr>
        <p:spPr bwMode="auto">
          <a:xfrm>
            <a:off x="4328544" y="6462095"/>
            <a:ext cx="471487" cy="4000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s-CO"/>
            </a:defPPr>
            <a:lvl1pPr marL="0" algn="r" defTabSz="914400" rtl="0" eaLnBrk="1" latinLnBrk="0" hangingPunct="1">
              <a:defRPr sz="1200" kern="1200">
                <a:solidFill>
                  <a:schemeClr val="tx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fld id="{1E488807-1918-4C23-BCA5-A5E06F4BEA6B}" type="slidenum">
              <a:rPr lang="es-ES" altLang="en-US" smtClean="0">
                <a:solidFill>
                  <a:srgbClr val="000000"/>
                </a:solidFill>
              </a:rPr>
              <a:pPr algn="ctr">
                <a:defRPr/>
              </a:pPr>
              <a:t>3</a:t>
            </a:fld>
            <a:endParaRPr lang="es-ES" altLang="en-US" dirty="0" smtClean="0">
              <a:solidFill>
                <a:srgbClr val="000000"/>
              </a:solidFill>
            </a:endParaRPr>
          </a:p>
        </p:txBody>
      </p:sp>
      <p:sp>
        <p:nvSpPr>
          <p:cNvPr id="5" name="4 CuadroTexto"/>
          <p:cNvSpPr txBox="1"/>
          <p:nvPr/>
        </p:nvSpPr>
        <p:spPr>
          <a:xfrm>
            <a:off x="611560" y="980728"/>
            <a:ext cx="7920880" cy="4216539"/>
          </a:xfrm>
          <a:prstGeom prst="rect">
            <a:avLst/>
          </a:prstGeom>
          <a:noFill/>
        </p:spPr>
        <p:txBody>
          <a:bodyPr wrap="square" rtlCol="0">
            <a:spAutoFit/>
          </a:bodyPr>
          <a:lstStyle/>
          <a:p>
            <a:pPr algn="ctr"/>
            <a:r>
              <a:rPr lang="es-ES" b="1" dirty="0" smtClean="0">
                <a:latin typeface="Arial" pitchFamily="34" charset="0"/>
                <a:cs typeface="Arial" pitchFamily="34" charset="0"/>
              </a:rPr>
              <a:t>AUDIENCIA DE RENDICIÓN DE CUENTAS 2014</a:t>
            </a:r>
            <a:endParaRPr lang="es-CO" dirty="0" smtClean="0">
              <a:latin typeface="Arial" pitchFamily="34" charset="0"/>
              <a:cs typeface="Arial" pitchFamily="34" charset="0"/>
            </a:endParaRPr>
          </a:p>
          <a:p>
            <a:pPr algn="ctr"/>
            <a:r>
              <a:rPr lang="es-ES" sz="1400" dirty="0" smtClean="0">
                <a:latin typeface="Arial" pitchFamily="34" charset="0"/>
                <a:cs typeface="Arial" pitchFamily="34" charset="0"/>
              </a:rPr>
              <a:t>Hotel Tequendama - Salón Esmeralda Diciembre 11 de 2014</a:t>
            </a:r>
            <a:endParaRPr lang="es-CO" sz="1400" dirty="0" smtClean="0">
              <a:latin typeface="Arial" pitchFamily="34" charset="0"/>
              <a:cs typeface="Arial" pitchFamily="34" charset="0"/>
            </a:endParaRPr>
          </a:p>
          <a:p>
            <a:r>
              <a:rPr lang="es-ES" dirty="0" smtClean="0">
                <a:latin typeface="Arial" pitchFamily="34" charset="0"/>
                <a:cs typeface="Arial" pitchFamily="34" charset="0"/>
              </a:rPr>
              <a:t> </a:t>
            </a:r>
            <a:endParaRPr lang="es-CO" dirty="0" smtClean="0">
              <a:latin typeface="Arial" pitchFamily="34" charset="0"/>
              <a:cs typeface="Arial" pitchFamily="34" charset="0"/>
            </a:endParaRPr>
          </a:p>
          <a:p>
            <a:pPr algn="ctr"/>
            <a:r>
              <a:rPr lang="es-ES" b="1" dirty="0" smtClean="0">
                <a:latin typeface="Arial" pitchFamily="34" charset="0"/>
                <a:cs typeface="Arial" pitchFamily="34" charset="0"/>
              </a:rPr>
              <a:t> Orden del día</a:t>
            </a:r>
            <a:endParaRPr lang="es-CO" dirty="0" smtClean="0">
              <a:latin typeface="Arial" pitchFamily="34" charset="0"/>
              <a:cs typeface="Arial" pitchFamily="34" charset="0"/>
            </a:endParaRPr>
          </a:p>
          <a:p>
            <a:r>
              <a:rPr lang="es-ES" dirty="0" smtClean="0">
                <a:latin typeface="Arial" pitchFamily="34" charset="0"/>
                <a:cs typeface="Arial" pitchFamily="34" charset="0"/>
              </a:rPr>
              <a:t> </a:t>
            </a:r>
            <a:endParaRPr lang="es-CO" dirty="0" smtClean="0">
              <a:latin typeface="Arial" pitchFamily="34" charset="0"/>
              <a:cs typeface="Arial" pitchFamily="34" charset="0"/>
            </a:endParaRPr>
          </a:p>
          <a:p>
            <a:pPr>
              <a:tabLst>
                <a:tab pos="1431925" algn="l"/>
              </a:tabLst>
            </a:pPr>
            <a:r>
              <a:rPr lang="es-ES" sz="1400" b="1" dirty="0" smtClean="0">
                <a:latin typeface="Arial" pitchFamily="34" charset="0"/>
                <a:cs typeface="Arial" pitchFamily="34" charset="0"/>
              </a:rPr>
              <a:t>10:10 - 10:30</a:t>
            </a:r>
            <a:r>
              <a:rPr lang="es-ES" sz="1400" dirty="0" smtClean="0">
                <a:latin typeface="Arial" pitchFamily="34" charset="0"/>
                <a:cs typeface="Arial" pitchFamily="34" charset="0"/>
              </a:rPr>
              <a:t>	</a:t>
            </a:r>
            <a:r>
              <a:rPr lang="es-ES" sz="1400" b="1" dirty="0" smtClean="0">
                <a:latin typeface="Arial" pitchFamily="34" charset="0"/>
                <a:cs typeface="Arial" pitchFamily="34" charset="0"/>
              </a:rPr>
              <a:t>Operaciones, Administración de Regalías y Participaciones</a:t>
            </a:r>
            <a:endParaRPr lang="es-CO" sz="1400" dirty="0" smtClean="0">
              <a:latin typeface="Arial" pitchFamily="34" charset="0"/>
              <a:cs typeface="Arial" pitchFamily="34" charset="0"/>
            </a:endParaRPr>
          </a:p>
          <a:p>
            <a:pPr>
              <a:tabLst>
                <a:tab pos="1431925" algn="l"/>
              </a:tabLst>
            </a:pPr>
            <a:r>
              <a:rPr lang="es-ES" sz="1400" dirty="0" smtClean="0">
                <a:latin typeface="Arial" pitchFamily="34" charset="0"/>
                <a:cs typeface="Arial" pitchFamily="34" charset="0"/>
              </a:rPr>
              <a:t>	Dra. Haydee Daisy Cerquera Lozada - Vicepresidenta de Operaciones</a:t>
            </a:r>
            <a:endParaRPr lang="es-CO" sz="1400" dirty="0" smtClean="0">
              <a:latin typeface="Arial" pitchFamily="34" charset="0"/>
              <a:cs typeface="Arial" pitchFamily="34" charset="0"/>
            </a:endParaRPr>
          </a:p>
          <a:p>
            <a:r>
              <a:rPr lang="es-ES" sz="1400" dirty="0" smtClean="0">
                <a:latin typeface="Arial" pitchFamily="34" charset="0"/>
                <a:cs typeface="Arial" pitchFamily="34" charset="0"/>
              </a:rPr>
              <a:t> </a:t>
            </a:r>
            <a:endParaRPr lang="es-CO" sz="1400" dirty="0" smtClean="0">
              <a:latin typeface="Arial" pitchFamily="34" charset="0"/>
              <a:cs typeface="Arial" pitchFamily="34" charset="0"/>
            </a:endParaRPr>
          </a:p>
          <a:p>
            <a:pPr>
              <a:tabLst>
                <a:tab pos="1431925" algn="l"/>
              </a:tabLst>
            </a:pPr>
            <a:r>
              <a:rPr lang="es-ES" sz="1400" b="1" dirty="0" smtClean="0">
                <a:latin typeface="Arial" pitchFamily="34" charset="0"/>
                <a:cs typeface="Arial" pitchFamily="34" charset="0"/>
              </a:rPr>
              <a:t>10:30 - 10:40	Gestión Contractual</a:t>
            </a:r>
            <a:r>
              <a:rPr lang="es-ES" sz="1400" dirty="0" smtClean="0">
                <a:latin typeface="Arial" pitchFamily="34" charset="0"/>
                <a:cs typeface="Arial" pitchFamily="34" charset="0"/>
              </a:rPr>
              <a:t> </a:t>
            </a:r>
            <a:endParaRPr lang="es-CO" sz="1400" dirty="0" smtClean="0">
              <a:latin typeface="Arial" pitchFamily="34" charset="0"/>
              <a:cs typeface="Arial" pitchFamily="34" charset="0"/>
            </a:endParaRPr>
          </a:p>
          <a:p>
            <a:pPr>
              <a:tabLst>
                <a:tab pos="1431925" algn="l"/>
              </a:tabLst>
            </a:pPr>
            <a:r>
              <a:rPr lang="es-ES" sz="1400" b="1" dirty="0" smtClean="0">
                <a:latin typeface="Arial" pitchFamily="34" charset="0"/>
                <a:cs typeface="Arial" pitchFamily="34" charset="0"/>
              </a:rPr>
              <a:t>	</a:t>
            </a:r>
            <a:r>
              <a:rPr lang="es-ES" sz="1400" dirty="0" smtClean="0">
                <a:latin typeface="Arial" pitchFamily="34" charset="0"/>
                <a:cs typeface="Arial" pitchFamily="34" charset="0"/>
              </a:rPr>
              <a:t>Dr. Héctor Galindo Vanegas - Gerente de Asuntos Legales</a:t>
            </a:r>
            <a:endParaRPr lang="es-CO" sz="1400" dirty="0" smtClean="0">
              <a:latin typeface="Arial" pitchFamily="34" charset="0"/>
              <a:cs typeface="Arial" pitchFamily="34" charset="0"/>
            </a:endParaRPr>
          </a:p>
          <a:p>
            <a:endParaRPr lang="es-ES" sz="1400" b="1" dirty="0" smtClean="0">
              <a:latin typeface="Arial" pitchFamily="34" charset="0"/>
              <a:cs typeface="Arial" pitchFamily="34" charset="0"/>
            </a:endParaRPr>
          </a:p>
          <a:p>
            <a:pPr marL="1431925" indent="-1431925">
              <a:tabLst>
                <a:tab pos="1431925" algn="l"/>
              </a:tabLst>
            </a:pPr>
            <a:r>
              <a:rPr lang="es-ES" sz="1400" b="1" dirty="0" smtClean="0">
                <a:latin typeface="Arial" pitchFamily="34" charset="0"/>
                <a:cs typeface="Arial" pitchFamily="34" charset="0"/>
              </a:rPr>
              <a:t>10:40 - 10:50</a:t>
            </a:r>
            <a:r>
              <a:rPr lang="es-ES" sz="1400" dirty="0" smtClean="0">
                <a:latin typeface="Arial" pitchFamily="34" charset="0"/>
                <a:cs typeface="Arial" pitchFamily="34" charset="0"/>
              </a:rPr>
              <a:t>	</a:t>
            </a:r>
            <a:r>
              <a:rPr lang="es-ES" sz="1400" b="1" dirty="0" smtClean="0">
                <a:latin typeface="Arial" pitchFamily="34" charset="0"/>
                <a:cs typeface="Arial" pitchFamily="34" charset="0"/>
              </a:rPr>
              <a:t>Ejecución Presupuestal y Sistema Nacional de Servicio al Ciudadano</a:t>
            </a:r>
            <a:r>
              <a:rPr lang="es-ES" sz="1400" dirty="0" smtClean="0">
                <a:latin typeface="Arial" pitchFamily="34" charset="0"/>
                <a:cs typeface="Arial" pitchFamily="34" charset="0"/>
              </a:rPr>
              <a:t>  </a:t>
            </a:r>
            <a:endParaRPr lang="es-CO" sz="1400" dirty="0" smtClean="0">
              <a:latin typeface="Arial" pitchFamily="34" charset="0"/>
              <a:cs typeface="Arial" pitchFamily="34" charset="0"/>
            </a:endParaRPr>
          </a:p>
          <a:p>
            <a:pPr marL="1431925" indent="-1431925">
              <a:tabLst>
                <a:tab pos="1431925" algn="l"/>
              </a:tabLst>
            </a:pPr>
            <a:r>
              <a:rPr lang="es-ES" sz="1400" dirty="0" smtClean="0">
                <a:latin typeface="Arial" pitchFamily="34" charset="0"/>
                <a:cs typeface="Arial" pitchFamily="34" charset="0"/>
              </a:rPr>
              <a:t>	Dr. Luis Alejandro Dávila Mojica - Vicepresidente Administrativo y Financiero</a:t>
            </a:r>
            <a:endParaRPr lang="es-CO" sz="1400" dirty="0" smtClean="0">
              <a:latin typeface="Arial" pitchFamily="34" charset="0"/>
              <a:cs typeface="Arial" pitchFamily="34" charset="0"/>
            </a:endParaRPr>
          </a:p>
          <a:p>
            <a:r>
              <a:rPr lang="es-ES" sz="1400" dirty="0" smtClean="0">
                <a:latin typeface="Arial" pitchFamily="34" charset="0"/>
                <a:cs typeface="Arial" pitchFamily="34" charset="0"/>
              </a:rPr>
              <a:t> </a:t>
            </a:r>
            <a:endParaRPr lang="es-CO" sz="1400" dirty="0" smtClean="0">
              <a:latin typeface="Arial" pitchFamily="34" charset="0"/>
              <a:cs typeface="Arial" pitchFamily="34" charset="0"/>
            </a:endParaRPr>
          </a:p>
          <a:p>
            <a:pPr>
              <a:tabLst>
                <a:tab pos="1431925" algn="l"/>
              </a:tabLst>
            </a:pPr>
            <a:r>
              <a:rPr lang="es-ES" sz="1400" b="1" dirty="0" smtClean="0">
                <a:latin typeface="Arial" pitchFamily="34" charset="0"/>
                <a:cs typeface="Arial" pitchFamily="34" charset="0"/>
              </a:rPr>
              <a:t>10:50 - 11:50	Preguntas y respuestas</a:t>
            </a:r>
            <a:endParaRPr lang="es-CO" sz="1400" dirty="0" smtClean="0">
              <a:latin typeface="Arial" pitchFamily="34" charset="0"/>
              <a:cs typeface="Arial" pitchFamily="34" charset="0"/>
            </a:endParaRPr>
          </a:p>
          <a:p>
            <a:r>
              <a:rPr lang="es-ES" sz="1400" b="1" dirty="0" smtClean="0">
                <a:latin typeface="Arial" pitchFamily="34" charset="0"/>
                <a:cs typeface="Arial" pitchFamily="34" charset="0"/>
              </a:rPr>
              <a:t>	</a:t>
            </a:r>
            <a:endParaRPr lang="es-CO" sz="1400" dirty="0" smtClean="0">
              <a:latin typeface="Arial" pitchFamily="34" charset="0"/>
              <a:cs typeface="Arial" pitchFamily="34" charset="0"/>
            </a:endParaRPr>
          </a:p>
          <a:p>
            <a:pPr>
              <a:tabLst>
                <a:tab pos="1431925" algn="l"/>
              </a:tabLst>
            </a:pPr>
            <a:r>
              <a:rPr lang="es-ES" sz="1400" b="1" dirty="0" smtClean="0">
                <a:latin typeface="Arial" pitchFamily="34" charset="0"/>
                <a:cs typeface="Arial" pitchFamily="34" charset="0"/>
              </a:rPr>
              <a:t>11:50 - 12:00	Informe de Control Interno</a:t>
            </a:r>
            <a:endParaRPr lang="es-CO" sz="1400" dirty="0" smtClean="0">
              <a:latin typeface="Arial" pitchFamily="34" charset="0"/>
              <a:cs typeface="Arial" pitchFamily="34" charset="0"/>
            </a:endParaRPr>
          </a:p>
          <a:p>
            <a:pPr>
              <a:tabLst>
                <a:tab pos="1431925" algn="l"/>
              </a:tabLst>
            </a:pPr>
            <a:r>
              <a:rPr lang="es-ES" sz="1400" dirty="0" smtClean="0">
                <a:latin typeface="Arial" pitchFamily="34" charset="0"/>
                <a:cs typeface="Arial" pitchFamily="34" charset="0"/>
              </a:rPr>
              <a:t>	Dra. Mireya López Chaparro - Jefe Oficina Asesora de Control Interno</a:t>
            </a:r>
            <a:endParaRPr lang="es-CO" sz="1400" dirty="0">
              <a:latin typeface="Arial" pitchFamily="34" charset="0"/>
              <a:cs typeface="Arial" pitchFamily="34" charset="0"/>
            </a:endParaRPr>
          </a:p>
        </p:txBody>
      </p:sp>
      <p:pic>
        <p:nvPicPr>
          <p:cNvPr id="6" name="4 Imagen" descr="logo.jpg"/>
          <p:cNvPicPr/>
          <p:nvPr/>
        </p:nvPicPr>
        <p:blipFill>
          <a:blip r:embed="rId2" cstate="email"/>
          <a:srcRect/>
          <a:stretch>
            <a:fillRect/>
          </a:stretch>
        </p:blipFill>
        <p:spPr>
          <a:xfrm>
            <a:off x="2863969" y="1643048"/>
            <a:ext cx="3416061" cy="77638"/>
          </a:xfrm>
          <a:prstGeom prst="rect">
            <a:avLst/>
          </a:prstGeom>
          <a:noFill/>
          <a:ln>
            <a:noFill/>
            <a:prstDash/>
          </a:ln>
        </p:spPr>
      </p:pic>
    </p:spTree>
    <p:extLst>
      <p:ext uri="{BB962C8B-B14F-4D97-AF65-F5344CB8AC3E}">
        <p14:creationId xmlns:p14="http://schemas.microsoft.com/office/powerpoint/2010/main" xmlns="" val="180425787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4 Marcador de número de diapositiva"/>
          <p:cNvSpPr txBox="1">
            <a:spLocks/>
          </p:cNvSpPr>
          <p:nvPr/>
        </p:nvSpPr>
        <p:spPr bwMode="auto">
          <a:xfrm>
            <a:off x="4328544" y="6462095"/>
            <a:ext cx="471487" cy="4000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s-CO"/>
            </a:defPPr>
            <a:lvl1pPr marL="0" algn="r" defTabSz="914400" rtl="0" eaLnBrk="1" latinLnBrk="0" hangingPunct="1">
              <a:defRPr sz="1200" kern="1200">
                <a:solidFill>
                  <a:schemeClr val="tx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fld id="{1E488807-1918-4C23-BCA5-A5E06F4BEA6B}" type="slidenum">
              <a:rPr lang="es-ES" altLang="en-US" smtClean="0">
                <a:solidFill>
                  <a:srgbClr val="000000"/>
                </a:solidFill>
              </a:rPr>
              <a:pPr algn="ctr">
                <a:defRPr/>
              </a:pPr>
              <a:t>30</a:t>
            </a:fld>
            <a:endParaRPr lang="es-ES" altLang="en-US" dirty="0" smtClean="0">
              <a:solidFill>
                <a:srgbClr val="000000"/>
              </a:solidFill>
            </a:endParaRPr>
          </a:p>
        </p:txBody>
      </p:sp>
      <p:sp>
        <p:nvSpPr>
          <p:cNvPr id="3" name="Rectangle 2"/>
          <p:cNvSpPr>
            <a:spLocks noChangeArrowheads="1"/>
          </p:cNvSpPr>
          <p:nvPr/>
        </p:nvSpPr>
        <p:spPr bwMode="auto">
          <a:xfrm>
            <a:off x="971600" y="1268760"/>
            <a:ext cx="6192688" cy="2000548"/>
          </a:xfrm>
          <a:prstGeom prst="rect">
            <a:avLst/>
          </a:prstGeom>
          <a:noFill/>
          <a:ln w="9525" algn="ctr">
            <a:noFill/>
            <a:miter lim="800000"/>
            <a:headEnd/>
            <a:tailEnd/>
          </a:ln>
        </p:spPr>
        <p:txBody>
          <a:bodyPr wrap="square">
            <a:spAutoFit/>
          </a:bodyPr>
          <a:lstStyle/>
          <a:p>
            <a:pPr marL="268288" lvl="4" indent="-268288" algn="just">
              <a:buSzPct val="110000"/>
              <a:tabLst>
                <a:tab pos="0" algn="l"/>
              </a:tabLst>
              <a:defRPr/>
            </a:pPr>
            <a:endParaRPr lang="es-CO" dirty="0" smtClean="0">
              <a:latin typeface="Calibri" pitchFamily="34" charset="0"/>
              <a:ea typeface="Tahoma" pitchFamily="34" charset="0"/>
              <a:cs typeface="Calibri" pitchFamily="34" charset="0"/>
            </a:endParaRPr>
          </a:p>
          <a:p>
            <a:pPr marL="268288" lvl="4" indent="-268288" algn="just">
              <a:buSzPct val="110000"/>
              <a:buFont typeface="Arial" pitchFamily="34" charset="0"/>
              <a:buChar char="•"/>
              <a:tabLst>
                <a:tab pos="0" algn="l"/>
              </a:tabLst>
              <a:defRPr/>
            </a:pPr>
            <a:r>
              <a:rPr lang="es-CO" dirty="0" smtClean="0">
                <a:latin typeface="Calibri" pitchFamily="34" charset="0"/>
                <a:ea typeface="Tahoma" pitchFamily="34" charset="0"/>
                <a:cs typeface="Calibri" pitchFamily="34" charset="0"/>
              </a:rPr>
              <a:t> Muestreo del subsuelo en la cuenca Sinú – San Jacinto –</a:t>
            </a:r>
          </a:p>
          <a:p>
            <a:pPr marL="268288" lvl="4" indent="-268288" algn="just">
              <a:buSzPct val="110000"/>
              <a:buFont typeface="Arial" pitchFamily="34" charset="0"/>
              <a:buChar char="•"/>
              <a:tabLst>
                <a:tab pos="0" algn="l"/>
              </a:tabLst>
              <a:defRPr/>
            </a:pPr>
            <a:endParaRPr lang="es-CO" dirty="0" smtClean="0">
              <a:latin typeface="Calibri" pitchFamily="34" charset="0"/>
              <a:ea typeface="Tahoma" pitchFamily="34" charset="0"/>
              <a:cs typeface="Calibri" pitchFamily="34" charset="0"/>
            </a:endParaRPr>
          </a:p>
          <a:p>
            <a:pPr marL="268288" lvl="4" indent="-268288" algn="just">
              <a:buSzPct val="110000"/>
              <a:buFont typeface="Arial" pitchFamily="34" charset="0"/>
              <a:buChar char="•"/>
              <a:tabLst>
                <a:tab pos="0" algn="l"/>
              </a:tabLst>
              <a:defRPr/>
            </a:pPr>
            <a:endParaRPr lang="es-CO" dirty="0" smtClean="0">
              <a:latin typeface="Calibri" pitchFamily="34" charset="0"/>
              <a:ea typeface="Tahoma" pitchFamily="34" charset="0"/>
              <a:cs typeface="Calibri" pitchFamily="34" charset="0"/>
            </a:endParaRPr>
          </a:p>
          <a:p>
            <a:pPr marL="0" lvl="4">
              <a:buSzPct val="110000"/>
              <a:tabLst>
                <a:tab pos="0" algn="l"/>
              </a:tabLst>
              <a:defRPr/>
            </a:pPr>
            <a:r>
              <a:rPr lang="es-CO" dirty="0" smtClean="0"/>
              <a:t>                    Pozo </a:t>
            </a:r>
            <a:r>
              <a:rPr lang="es-CO" dirty="0"/>
              <a:t>moambo-1 </a:t>
            </a:r>
            <a:r>
              <a:rPr lang="es-CO" dirty="0" smtClean="0"/>
              <a:t>- Municipio </a:t>
            </a:r>
            <a:r>
              <a:rPr lang="es-CO" dirty="0"/>
              <a:t>de Lorica - Córdoba</a:t>
            </a:r>
            <a:endParaRPr lang="es-CO" dirty="0" smtClean="0">
              <a:latin typeface="Calibri" pitchFamily="34" charset="0"/>
              <a:ea typeface="Tahoma" pitchFamily="34" charset="0"/>
              <a:cs typeface="Calibri" pitchFamily="34" charset="0"/>
            </a:endParaRPr>
          </a:p>
          <a:p>
            <a:pPr marL="268288" lvl="4" indent="-268288" algn="just">
              <a:buSzPct val="110000"/>
              <a:tabLst>
                <a:tab pos="0" algn="l"/>
              </a:tabLst>
              <a:defRPr/>
            </a:pPr>
            <a:r>
              <a:rPr lang="es-CO" dirty="0" smtClean="0">
                <a:latin typeface="Calibri" pitchFamily="34" charset="0"/>
                <a:ea typeface="Tahoma" pitchFamily="34" charset="0"/>
                <a:cs typeface="Calibri" pitchFamily="34" charset="0"/>
              </a:rPr>
              <a:t> </a:t>
            </a:r>
          </a:p>
          <a:p>
            <a:pPr marL="268288" lvl="5" indent="-268288" algn="just">
              <a:buSzPct val="110000"/>
              <a:buFont typeface="Arial" pitchFamily="34" charset="0"/>
              <a:buChar char="•"/>
              <a:tabLst>
                <a:tab pos="0" algn="l"/>
              </a:tabLst>
              <a:defRPr/>
            </a:pPr>
            <a:endParaRPr lang="es-CO" sz="1600" dirty="0" smtClean="0">
              <a:solidFill>
                <a:srgbClr val="000000"/>
              </a:solidFill>
              <a:latin typeface="Calibri" pitchFamily="34" charset="0"/>
              <a:ea typeface="Tahoma" pitchFamily="34" charset="0"/>
              <a:cs typeface="Calibri" pitchFamily="34" charset="0"/>
            </a:endParaRPr>
          </a:p>
        </p:txBody>
      </p:sp>
      <p:sp>
        <p:nvSpPr>
          <p:cNvPr id="4" name="Rectangle 2"/>
          <p:cNvSpPr>
            <a:spLocks noChangeArrowheads="1"/>
          </p:cNvSpPr>
          <p:nvPr/>
        </p:nvSpPr>
        <p:spPr bwMode="auto">
          <a:xfrm>
            <a:off x="6516216" y="1555651"/>
            <a:ext cx="2304256" cy="923330"/>
          </a:xfrm>
          <a:prstGeom prst="rect">
            <a:avLst/>
          </a:prstGeom>
          <a:noFill/>
          <a:ln w="9525" algn="ctr">
            <a:noFill/>
            <a:miter lim="800000"/>
            <a:headEnd/>
            <a:tailEnd/>
          </a:ln>
        </p:spPr>
        <p:txBody>
          <a:bodyPr wrap="square">
            <a:spAutoFit/>
          </a:bodyPr>
          <a:lstStyle/>
          <a:p>
            <a:pPr marL="268288" lvl="4" indent="-268288" algn="r">
              <a:buSzPct val="110000"/>
              <a:tabLst>
                <a:tab pos="0" algn="l"/>
              </a:tabLst>
              <a:defRPr/>
            </a:pPr>
            <a:r>
              <a:rPr lang="es-CO" dirty="0" smtClean="0">
                <a:ea typeface="Tahoma" pitchFamily="34" charset="0"/>
                <a:cs typeface="Tahoma" pitchFamily="34" charset="0"/>
              </a:rPr>
              <a:t>$ 31.317 millones</a:t>
            </a:r>
          </a:p>
          <a:p>
            <a:pPr marL="268288" lvl="4" indent="-268288" algn="r">
              <a:buSzPct val="110000"/>
              <a:tabLst>
                <a:tab pos="0" algn="l"/>
              </a:tabLst>
              <a:defRPr/>
            </a:pPr>
            <a:endParaRPr lang="es-CO" dirty="0" smtClean="0">
              <a:ea typeface="Tahoma" pitchFamily="34" charset="0"/>
              <a:cs typeface="Tahoma" pitchFamily="34" charset="0"/>
            </a:endParaRPr>
          </a:p>
          <a:p>
            <a:pPr marL="268288" lvl="4" indent="-268288" algn="r">
              <a:buSzPct val="110000"/>
              <a:tabLst>
                <a:tab pos="0" algn="l"/>
              </a:tabLst>
              <a:defRPr/>
            </a:pPr>
            <a:r>
              <a:rPr lang="es-CO" dirty="0" smtClean="0">
                <a:ea typeface="Tahoma" pitchFamily="34" charset="0"/>
                <a:cs typeface="Tahoma" pitchFamily="34" charset="0"/>
              </a:rPr>
              <a:t>	</a:t>
            </a:r>
          </a:p>
        </p:txBody>
      </p:sp>
      <p:graphicFrame>
        <p:nvGraphicFramePr>
          <p:cNvPr id="6" name="80 Diagrama"/>
          <p:cNvGraphicFramePr/>
          <p:nvPr>
            <p:extLst>
              <p:ext uri="{D42A27DB-BD31-4B8C-83A1-F6EECF244321}">
                <p14:modId xmlns:p14="http://schemas.microsoft.com/office/powerpoint/2010/main" xmlns="" val="3325103576"/>
              </p:ext>
            </p:extLst>
          </p:nvPr>
        </p:nvGraphicFramePr>
        <p:xfrm>
          <a:off x="395536" y="6093296"/>
          <a:ext cx="3705877" cy="5760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xt Box 1"/>
          <p:cNvSpPr txBox="1">
            <a:spLocks noChangeArrowheads="1"/>
          </p:cNvSpPr>
          <p:nvPr/>
        </p:nvSpPr>
        <p:spPr bwMode="auto">
          <a:xfrm>
            <a:off x="1682253" y="618669"/>
            <a:ext cx="4680520" cy="574675"/>
          </a:xfrm>
          <a:prstGeom prst="rect">
            <a:avLst/>
          </a:prstGeom>
          <a:noFill/>
          <a:ln w="9525">
            <a:noFill/>
            <a:round/>
            <a:headEnd/>
            <a:tailEnd/>
          </a:ln>
        </p:spPr>
        <p:txBody>
          <a:bodyPr lIns="90000" tIns="46800" rIns="90000" bIns="46800" anchor="ctr"/>
          <a:lstStyle/>
          <a:p>
            <a:pPr>
              <a:buFont typeface="Tahoma" pitchFamily="34"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s-CO" b="1" dirty="0" smtClean="0">
                <a:latin typeface="Arial Black" pitchFamily="34" charset="0"/>
                <a:ea typeface="Tahoma" pitchFamily="34" charset="0"/>
                <a:cs typeface="Calibri" pitchFamily="34" charset="0"/>
              </a:rPr>
              <a:t>Muestreo del Subsuelo</a:t>
            </a:r>
            <a:endParaRPr lang="es-CO" dirty="0" smtClean="0">
              <a:latin typeface="Arial Black" pitchFamily="34" charset="0"/>
              <a:ea typeface="Tahoma" pitchFamily="34" charset="0"/>
              <a:cs typeface="Calibri" pitchFamily="34" charset="0"/>
            </a:endParaRPr>
          </a:p>
          <a:p>
            <a:pPr>
              <a:buFont typeface="Tahoma" pitchFamily="34"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s-CO" i="1" dirty="0" smtClean="0">
                <a:latin typeface="Arial" pitchFamily="34" charset="0"/>
                <a:ea typeface="Tahoma" pitchFamily="34" charset="0"/>
                <a:cs typeface="Arial" pitchFamily="34" charset="0"/>
              </a:rPr>
              <a:t>Proyectos 2014</a:t>
            </a:r>
          </a:p>
        </p:txBody>
      </p:sp>
      <p:pic>
        <p:nvPicPr>
          <p:cNvPr id="1026" name="Picture 2" descr="C:\Users\delia.aya\AppData\Local\Microsoft\Windows\Temporary Internet Files\Content.Outlook\V5R3HW2E\IMG-20141117-WA0004 (2).jpg"/>
          <p:cNvPicPr>
            <a:picLocks noChangeAspect="1" noChangeArrowheads="1"/>
          </p:cNvPicPr>
          <p:nvPr/>
        </p:nvPicPr>
        <p:blipFill>
          <a:blip r:embed="rId7" cstate="email">
            <a:extLst>
              <a:ext uri="{28A0092B-C50C-407E-A947-70E740481C1C}">
                <a14:useLocalDpi xmlns:a14="http://schemas.microsoft.com/office/drawing/2010/main" xmlns="" val="0"/>
              </a:ext>
            </a:extLst>
          </a:blip>
          <a:srcRect/>
          <a:stretch>
            <a:fillRect/>
          </a:stretch>
        </p:blipFill>
        <p:spPr bwMode="auto">
          <a:xfrm>
            <a:off x="4801940" y="2832036"/>
            <a:ext cx="1930299" cy="3217164"/>
          </a:xfrm>
          <a:prstGeom prst="rect">
            <a:avLst/>
          </a:prstGeom>
          <a:noFill/>
          <a:extLst>
            <a:ext uri="{909E8E84-426E-40DD-AFC4-6F175D3DCCD1}">
              <a14:hiddenFill xmlns:a14="http://schemas.microsoft.com/office/drawing/2010/main" xmlns="">
                <a:solidFill>
                  <a:srgbClr val="FFFFFF"/>
                </a:solidFill>
              </a14:hiddenFill>
            </a:ext>
          </a:extLst>
        </p:spPr>
      </p:pic>
      <p:pic>
        <p:nvPicPr>
          <p:cNvPr id="1027" name="Picture 3" descr="C:\Users\delia.aya\AppData\Local\Microsoft\Windows\Temporary Internet Files\Content.Outlook\V5R3HW2E\IMG-20141117-WA0000 (2).jpg"/>
          <p:cNvPicPr>
            <a:picLocks noChangeAspect="1" noChangeArrowheads="1"/>
          </p:cNvPicPr>
          <p:nvPr/>
        </p:nvPicPr>
        <p:blipFill>
          <a:blip r:embed="rId8" cstate="email">
            <a:extLst>
              <a:ext uri="{28A0092B-C50C-407E-A947-70E740481C1C}">
                <a14:useLocalDpi xmlns:a14="http://schemas.microsoft.com/office/drawing/2010/main" xmlns="" val="0"/>
              </a:ext>
            </a:extLst>
          </a:blip>
          <a:srcRect/>
          <a:stretch>
            <a:fillRect/>
          </a:stretch>
        </p:blipFill>
        <p:spPr bwMode="auto">
          <a:xfrm>
            <a:off x="2123728" y="2807744"/>
            <a:ext cx="1796008" cy="319290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79782555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4 Marcador de número de diapositiva"/>
          <p:cNvSpPr txBox="1">
            <a:spLocks/>
          </p:cNvSpPr>
          <p:nvPr/>
        </p:nvSpPr>
        <p:spPr bwMode="auto">
          <a:xfrm>
            <a:off x="4328544" y="6462095"/>
            <a:ext cx="471487" cy="4000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s-CO"/>
            </a:defPPr>
            <a:lvl1pPr marL="0" algn="r" defTabSz="914400" rtl="0" eaLnBrk="1" latinLnBrk="0" hangingPunct="1">
              <a:defRPr sz="1200" kern="1200">
                <a:solidFill>
                  <a:schemeClr val="tx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fld id="{1E488807-1918-4C23-BCA5-A5E06F4BEA6B}" type="slidenum">
              <a:rPr lang="es-ES" altLang="en-US" smtClean="0">
                <a:solidFill>
                  <a:srgbClr val="000000"/>
                </a:solidFill>
              </a:rPr>
              <a:pPr algn="ctr">
                <a:defRPr/>
              </a:pPr>
              <a:t>31</a:t>
            </a:fld>
            <a:endParaRPr lang="es-ES" altLang="en-US" dirty="0" smtClean="0">
              <a:solidFill>
                <a:srgbClr val="000000"/>
              </a:solidFill>
            </a:endParaRPr>
          </a:p>
        </p:txBody>
      </p:sp>
      <p:sp>
        <p:nvSpPr>
          <p:cNvPr id="3" name="Rectangle 2"/>
          <p:cNvSpPr>
            <a:spLocks noChangeArrowheads="1"/>
          </p:cNvSpPr>
          <p:nvPr/>
        </p:nvSpPr>
        <p:spPr bwMode="auto">
          <a:xfrm>
            <a:off x="971600" y="1844824"/>
            <a:ext cx="5688632" cy="3354765"/>
          </a:xfrm>
          <a:prstGeom prst="rect">
            <a:avLst/>
          </a:prstGeom>
          <a:noFill/>
          <a:ln w="9525" algn="ctr">
            <a:noFill/>
            <a:miter lim="800000"/>
            <a:headEnd/>
            <a:tailEnd/>
          </a:ln>
        </p:spPr>
        <p:txBody>
          <a:bodyPr wrap="square">
            <a:spAutoFit/>
          </a:bodyPr>
          <a:lstStyle/>
          <a:p>
            <a:pPr marL="268288" lvl="4" indent="-268288" algn="just">
              <a:buSzPct val="110000"/>
              <a:tabLst>
                <a:tab pos="0" algn="l"/>
              </a:tabLst>
              <a:defRPr/>
            </a:pPr>
            <a:endParaRPr lang="es-CO" dirty="0" smtClean="0">
              <a:latin typeface="Calibri" pitchFamily="34" charset="0"/>
              <a:ea typeface="Tahoma" pitchFamily="34" charset="0"/>
              <a:cs typeface="Calibri" pitchFamily="34" charset="0"/>
            </a:endParaRPr>
          </a:p>
          <a:p>
            <a:pPr marL="268288" lvl="4" indent="-268288" algn="just">
              <a:buSzPct val="110000"/>
              <a:buFont typeface="Arial" pitchFamily="34" charset="0"/>
              <a:buChar char="•"/>
              <a:tabLst>
                <a:tab pos="0" algn="l"/>
              </a:tabLst>
              <a:defRPr/>
            </a:pPr>
            <a:r>
              <a:rPr lang="es-CO" dirty="0" smtClean="0">
                <a:latin typeface="Calibri" pitchFamily="34" charset="0"/>
                <a:ea typeface="Tahoma" pitchFamily="34" charset="0"/>
                <a:cs typeface="Calibri" pitchFamily="34" charset="0"/>
              </a:rPr>
              <a:t>Muestreo del subsuelo en la cuenca Cesar - Ranchería -</a:t>
            </a:r>
          </a:p>
          <a:p>
            <a:pPr marL="268288" lvl="5" indent="-268288" algn="just">
              <a:buSzPct val="110000"/>
              <a:buFont typeface="Arial" pitchFamily="34" charset="0"/>
              <a:buChar char="•"/>
              <a:tabLst>
                <a:tab pos="0" algn="l"/>
              </a:tabLst>
              <a:defRPr/>
            </a:pPr>
            <a:endParaRPr lang="es-CO" dirty="0" smtClean="0">
              <a:latin typeface="Calibri" pitchFamily="34" charset="0"/>
              <a:ea typeface="Tahoma" pitchFamily="34" charset="0"/>
              <a:cs typeface="Calibri" pitchFamily="34" charset="0"/>
            </a:endParaRPr>
          </a:p>
          <a:p>
            <a:pPr marL="268288" lvl="5" indent="-268288" algn="just">
              <a:buSzPct val="110000"/>
              <a:buFont typeface="Arial" pitchFamily="34" charset="0"/>
              <a:buChar char="•"/>
              <a:tabLst>
                <a:tab pos="0" algn="l"/>
              </a:tabLst>
              <a:defRPr/>
            </a:pPr>
            <a:r>
              <a:rPr lang="es-CO" dirty="0" smtClean="0">
                <a:latin typeface="Calibri" pitchFamily="34" charset="0"/>
                <a:ea typeface="Tahoma" pitchFamily="34" charset="0"/>
                <a:cs typeface="Calibri" pitchFamily="34" charset="0"/>
              </a:rPr>
              <a:t>Interventoría del muestreo del subsuelo cuenca </a:t>
            </a:r>
          </a:p>
          <a:p>
            <a:pPr marL="268288" lvl="5" indent="-268288" algn="just">
              <a:buSzPct val="110000"/>
              <a:tabLst>
                <a:tab pos="0" algn="l"/>
              </a:tabLst>
              <a:defRPr/>
            </a:pPr>
            <a:r>
              <a:rPr lang="es-CO" dirty="0" smtClean="0">
                <a:latin typeface="Calibri" pitchFamily="34" charset="0"/>
                <a:ea typeface="Tahoma" pitchFamily="34" charset="0"/>
                <a:cs typeface="Calibri" pitchFamily="34" charset="0"/>
              </a:rPr>
              <a:t>     Sinú – San Jacinto.</a:t>
            </a:r>
          </a:p>
          <a:p>
            <a:pPr marL="268288" lvl="5" indent="-268288" algn="just">
              <a:buSzPct val="110000"/>
              <a:buFont typeface="Arial" pitchFamily="34" charset="0"/>
              <a:buChar char="•"/>
              <a:tabLst>
                <a:tab pos="0" algn="l"/>
              </a:tabLst>
              <a:defRPr/>
            </a:pPr>
            <a:endParaRPr lang="es-CO" dirty="0" smtClean="0">
              <a:latin typeface="Calibri" pitchFamily="34" charset="0"/>
              <a:ea typeface="Tahoma" pitchFamily="34" charset="0"/>
              <a:cs typeface="Calibri" pitchFamily="34" charset="0"/>
            </a:endParaRPr>
          </a:p>
          <a:p>
            <a:pPr marL="268288" lvl="5" indent="-268288" algn="just">
              <a:buSzPct val="110000"/>
              <a:buFont typeface="Arial" pitchFamily="34" charset="0"/>
              <a:buChar char="•"/>
              <a:tabLst>
                <a:tab pos="0" algn="l"/>
              </a:tabLst>
              <a:defRPr/>
            </a:pPr>
            <a:r>
              <a:rPr lang="es-CO" dirty="0" smtClean="0">
                <a:latin typeface="Calibri" pitchFamily="34" charset="0"/>
                <a:ea typeface="Tahoma" pitchFamily="34" charset="0"/>
                <a:cs typeface="Calibri" pitchFamily="34" charset="0"/>
              </a:rPr>
              <a:t>Interventoria del muestro del subsuelo cuenca Cesar – Ranchería</a:t>
            </a:r>
          </a:p>
          <a:p>
            <a:pPr marL="268288" lvl="5" indent="-268288" algn="just">
              <a:buSzPct val="110000"/>
              <a:buFont typeface="Arial" pitchFamily="34" charset="0"/>
              <a:buChar char="•"/>
              <a:tabLst>
                <a:tab pos="0" algn="l"/>
              </a:tabLst>
              <a:defRPr/>
            </a:pPr>
            <a:endParaRPr lang="es-CO" sz="1600" dirty="0">
              <a:solidFill>
                <a:srgbClr val="000000"/>
              </a:solidFill>
              <a:latin typeface="Calibri" pitchFamily="34" charset="0"/>
              <a:ea typeface="Tahoma" pitchFamily="34" charset="0"/>
              <a:cs typeface="Calibri" pitchFamily="34" charset="0"/>
            </a:endParaRPr>
          </a:p>
          <a:p>
            <a:pPr marL="268288" lvl="5" indent="-268288" algn="just">
              <a:buSzPct val="110000"/>
              <a:buFont typeface="Arial" pitchFamily="34" charset="0"/>
              <a:buChar char="•"/>
              <a:tabLst>
                <a:tab pos="0" algn="l"/>
              </a:tabLst>
              <a:defRPr/>
            </a:pPr>
            <a:r>
              <a:rPr lang="es-CO" dirty="0">
                <a:latin typeface="Calibri" pitchFamily="34" charset="0"/>
                <a:ea typeface="Tahoma" pitchFamily="34" charset="0"/>
                <a:cs typeface="Calibri" pitchFamily="34" charset="0"/>
              </a:rPr>
              <a:t>Descripción de núcleos y ripios en las cuencas de interés misional de la ANH </a:t>
            </a:r>
            <a:r>
              <a:rPr lang="es-CO" dirty="0" smtClean="0">
                <a:latin typeface="Calibri" pitchFamily="34" charset="0"/>
                <a:ea typeface="Tahoma" pitchFamily="34" charset="0"/>
                <a:cs typeface="Calibri" pitchFamily="34" charset="0"/>
              </a:rPr>
              <a:t>Sinú-San </a:t>
            </a:r>
            <a:r>
              <a:rPr lang="es-CO" dirty="0">
                <a:latin typeface="Calibri" pitchFamily="34" charset="0"/>
                <a:ea typeface="Tahoma" pitchFamily="34" charset="0"/>
                <a:cs typeface="Calibri" pitchFamily="34" charset="0"/>
              </a:rPr>
              <a:t>Jacinto.</a:t>
            </a:r>
          </a:p>
          <a:p>
            <a:pPr marL="268288" lvl="5" indent="-268288" algn="just">
              <a:buSzPct val="110000"/>
              <a:buFont typeface="Arial" pitchFamily="34" charset="0"/>
              <a:buChar char="•"/>
              <a:tabLst>
                <a:tab pos="0" algn="l"/>
              </a:tabLst>
              <a:defRPr/>
            </a:pPr>
            <a:endParaRPr lang="es-CO" sz="1600" dirty="0" smtClean="0">
              <a:solidFill>
                <a:srgbClr val="000000"/>
              </a:solidFill>
              <a:latin typeface="Calibri" pitchFamily="34" charset="0"/>
              <a:ea typeface="Tahoma" pitchFamily="34" charset="0"/>
              <a:cs typeface="Calibri" pitchFamily="34" charset="0"/>
            </a:endParaRPr>
          </a:p>
        </p:txBody>
      </p:sp>
      <p:sp>
        <p:nvSpPr>
          <p:cNvPr id="4" name="Rectangle 2"/>
          <p:cNvSpPr>
            <a:spLocks noChangeArrowheads="1"/>
          </p:cNvSpPr>
          <p:nvPr/>
        </p:nvSpPr>
        <p:spPr bwMode="auto">
          <a:xfrm>
            <a:off x="6516216" y="2131715"/>
            <a:ext cx="2304256" cy="3139321"/>
          </a:xfrm>
          <a:prstGeom prst="rect">
            <a:avLst/>
          </a:prstGeom>
          <a:noFill/>
          <a:ln w="9525" algn="ctr">
            <a:noFill/>
            <a:miter lim="800000"/>
            <a:headEnd/>
            <a:tailEnd/>
          </a:ln>
        </p:spPr>
        <p:txBody>
          <a:bodyPr wrap="square">
            <a:spAutoFit/>
          </a:bodyPr>
          <a:lstStyle/>
          <a:p>
            <a:pPr marL="268288" lvl="4" indent="-268288" algn="r">
              <a:buSzPct val="110000"/>
              <a:tabLst>
                <a:tab pos="0" algn="l"/>
              </a:tabLst>
              <a:defRPr/>
            </a:pPr>
            <a:r>
              <a:rPr lang="es-CO" dirty="0" smtClean="0">
                <a:ea typeface="Tahoma" pitchFamily="34" charset="0"/>
                <a:cs typeface="Tahoma" pitchFamily="34" charset="0"/>
              </a:rPr>
              <a:t>$21.965 millones</a:t>
            </a:r>
          </a:p>
          <a:p>
            <a:pPr marL="268288" lvl="4" indent="-268288" algn="r">
              <a:buSzPct val="110000"/>
              <a:tabLst>
                <a:tab pos="0" algn="l"/>
              </a:tabLst>
              <a:defRPr/>
            </a:pPr>
            <a:endParaRPr lang="es-CO" dirty="0" smtClean="0">
              <a:ea typeface="Tahoma" pitchFamily="34" charset="0"/>
              <a:cs typeface="Tahoma" pitchFamily="34" charset="0"/>
            </a:endParaRPr>
          </a:p>
          <a:p>
            <a:pPr marL="268288" lvl="4" indent="-268288" algn="r">
              <a:buSzPct val="110000"/>
              <a:tabLst>
                <a:tab pos="0" algn="l"/>
              </a:tabLst>
              <a:defRPr/>
            </a:pPr>
            <a:r>
              <a:rPr lang="es-CO" dirty="0" smtClean="0">
                <a:ea typeface="Tahoma" pitchFamily="34" charset="0"/>
                <a:cs typeface="Tahoma" pitchFamily="34" charset="0"/>
              </a:rPr>
              <a:t>$1.462 millones</a:t>
            </a:r>
          </a:p>
          <a:p>
            <a:pPr marL="268288" lvl="4" indent="-268288" algn="r">
              <a:buSzPct val="110000"/>
              <a:tabLst>
                <a:tab pos="0" algn="l"/>
              </a:tabLst>
              <a:defRPr/>
            </a:pPr>
            <a:endParaRPr lang="es-CO" dirty="0" smtClean="0">
              <a:ea typeface="Tahoma" pitchFamily="34" charset="0"/>
              <a:cs typeface="Tahoma" pitchFamily="34" charset="0"/>
            </a:endParaRPr>
          </a:p>
          <a:p>
            <a:pPr marL="268288" lvl="4" indent="-268288" algn="r">
              <a:buSzPct val="110000"/>
              <a:tabLst>
                <a:tab pos="0" algn="l"/>
              </a:tabLst>
              <a:defRPr/>
            </a:pPr>
            <a:endParaRPr lang="es-CO" dirty="0" smtClean="0">
              <a:ea typeface="Tahoma" pitchFamily="34" charset="0"/>
              <a:cs typeface="Tahoma" pitchFamily="34" charset="0"/>
            </a:endParaRPr>
          </a:p>
          <a:p>
            <a:pPr marL="268288" lvl="4" indent="-268288" algn="r">
              <a:buSzPct val="110000"/>
              <a:tabLst>
                <a:tab pos="0" algn="l"/>
              </a:tabLst>
              <a:defRPr/>
            </a:pPr>
            <a:r>
              <a:rPr lang="es-CO" dirty="0">
                <a:ea typeface="Tahoma" pitchFamily="34" charset="0"/>
                <a:cs typeface="Tahoma" pitchFamily="34" charset="0"/>
              </a:rPr>
              <a:t>$ </a:t>
            </a:r>
            <a:r>
              <a:rPr lang="es-CO" dirty="0" smtClean="0">
                <a:ea typeface="Tahoma" pitchFamily="34" charset="0"/>
                <a:cs typeface="Tahoma" pitchFamily="34" charset="0"/>
              </a:rPr>
              <a:t>1.315 millones</a:t>
            </a:r>
          </a:p>
          <a:p>
            <a:pPr marL="268288" lvl="4" indent="-268288" algn="r">
              <a:buSzPct val="110000"/>
              <a:tabLst>
                <a:tab pos="0" algn="l"/>
              </a:tabLst>
              <a:defRPr/>
            </a:pPr>
            <a:endParaRPr lang="es-CO" dirty="0">
              <a:ea typeface="Tahoma" pitchFamily="34" charset="0"/>
              <a:cs typeface="Tahoma" pitchFamily="34" charset="0"/>
            </a:endParaRPr>
          </a:p>
          <a:p>
            <a:pPr marL="268288" lvl="4" indent="-268288" algn="r">
              <a:buSzPct val="110000"/>
              <a:tabLst>
                <a:tab pos="0" algn="l"/>
              </a:tabLst>
              <a:defRPr/>
            </a:pPr>
            <a:endParaRPr lang="es-CO" dirty="0" smtClean="0">
              <a:ea typeface="Tahoma" pitchFamily="34" charset="0"/>
              <a:cs typeface="Tahoma" pitchFamily="34" charset="0"/>
            </a:endParaRPr>
          </a:p>
          <a:p>
            <a:pPr marL="268288" lvl="4" indent="-268288" algn="r">
              <a:buSzPct val="110000"/>
              <a:tabLst>
                <a:tab pos="0" algn="l"/>
              </a:tabLst>
              <a:defRPr/>
            </a:pPr>
            <a:r>
              <a:rPr lang="es-CO" dirty="0">
                <a:ea typeface="Tahoma" pitchFamily="34" charset="0"/>
                <a:cs typeface="Tahoma" pitchFamily="34" charset="0"/>
              </a:rPr>
              <a:t>$ 10.678 millones</a:t>
            </a:r>
          </a:p>
          <a:p>
            <a:pPr marL="268288" lvl="4" indent="-268288" algn="r">
              <a:buSzPct val="110000"/>
              <a:tabLst>
                <a:tab pos="0" algn="l"/>
              </a:tabLst>
              <a:defRPr/>
            </a:pPr>
            <a:endParaRPr lang="es-CO" dirty="0">
              <a:ea typeface="Tahoma" pitchFamily="34" charset="0"/>
              <a:cs typeface="Tahoma" pitchFamily="34" charset="0"/>
            </a:endParaRPr>
          </a:p>
          <a:p>
            <a:pPr marL="268288" lvl="4" indent="-268288" algn="r">
              <a:buSzPct val="110000"/>
              <a:tabLst>
                <a:tab pos="0" algn="l"/>
              </a:tabLst>
              <a:defRPr/>
            </a:pPr>
            <a:r>
              <a:rPr lang="es-CO" dirty="0" smtClean="0">
                <a:ea typeface="Tahoma" pitchFamily="34" charset="0"/>
                <a:cs typeface="Tahoma" pitchFamily="34" charset="0"/>
              </a:rPr>
              <a:t>	</a:t>
            </a:r>
          </a:p>
        </p:txBody>
      </p:sp>
      <p:graphicFrame>
        <p:nvGraphicFramePr>
          <p:cNvPr id="6" name="80 Diagrama"/>
          <p:cNvGraphicFramePr/>
          <p:nvPr>
            <p:extLst/>
          </p:nvPr>
        </p:nvGraphicFramePr>
        <p:xfrm>
          <a:off x="395536" y="5517232"/>
          <a:ext cx="3705877" cy="5760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xt Box 1"/>
          <p:cNvSpPr txBox="1">
            <a:spLocks noChangeArrowheads="1"/>
          </p:cNvSpPr>
          <p:nvPr/>
        </p:nvSpPr>
        <p:spPr bwMode="auto">
          <a:xfrm>
            <a:off x="1682253" y="618669"/>
            <a:ext cx="4680520" cy="574675"/>
          </a:xfrm>
          <a:prstGeom prst="rect">
            <a:avLst/>
          </a:prstGeom>
          <a:noFill/>
          <a:ln w="9525">
            <a:noFill/>
            <a:round/>
            <a:headEnd/>
            <a:tailEnd/>
          </a:ln>
        </p:spPr>
        <p:txBody>
          <a:bodyPr lIns="90000" tIns="46800" rIns="90000" bIns="46800" anchor="ctr"/>
          <a:lstStyle/>
          <a:p>
            <a:pPr>
              <a:buFont typeface="Tahoma" pitchFamily="34"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s-CO" b="1" dirty="0" smtClean="0">
                <a:latin typeface="Arial Black" pitchFamily="34" charset="0"/>
                <a:ea typeface="Tahoma" pitchFamily="34" charset="0"/>
                <a:cs typeface="Calibri" pitchFamily="34" charset="0"/>
              </a:rPr>
              <a:t>Muestreo del Subsuelo</a:t>
            </a:r>
            <a:endParaRPr lang="es-CO" dirty="0" smtClean="0">
              <a:latin typeface="Arial Black" pitchFamily="34" charset="0"/>
              <a:ea typeface="Tahoma" pitchFamily="34" charset="0"/>
              <a:cs typeface="Calibri" pitchFamily="34" charset="0"/>
            </a:endParaRPr>
          </a:p>
          <a:p>
            <a:pPr>
              <a:buFont typeface="Tahoma" pitchFamily="34"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s-CO" i="1" dirty="0" smtClean="0">
                <a:latin typeface="Arial" pitchFamily="34" charset="0"/>
                <a:ea typeface="Tahoma" pitchFamily="34" charset="0"/>
                <a:cs typeface="Arial" pitchFamily="34" charset="0"/>
              </a:rPr>
              <a:t>Proyectos 2014</a:t>
            </a:r>
          </a:p>
        </p:txBody>
      </p:sp>
    </p:spTree>
    <p:extLst>
      <p:ext uri="{BB962C8B-B14F-4D97-AF65-F5344CB8AC3E}">
        <p14:creationId xmlns:p14="http://schemas.microsoft.com/office/powerpoint/2010/main" xmlns="" val="210599601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4 Marcador de número de diapositiva"/>
          <p:cNvSpPr txBox="1">
            <a:spLocks/>
          </p:cNvSpPr>
          <p:nvPr/>
        </p:nvSpPr>
        <p:spPr bwMode="auto">
          <a:xfrm>
            <a:off x="4328544" y="6462095"/>
            <a:ext cx="471487" cy="4000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s-CO"/>
            </a:defPPr>
            <a:lvl1pPr marL="0" algn="r" defTabSz="914400" rtl="0" eaLnBrk="1" latinLnBrk="0" hangingPunct="1">
              <a:defRPr sz="1200" kern="1200">
                <a:solidFill>
                  <a:schemeClr val="tx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fld id="{1E488807-1918-4C23-BCA5-A5E06F4BEA6B}" type="slidenum">
              <a:rPr lang="es-ES" altLang="en-US" smtClean="0">
                <a:solidFill>
                  <a:srgbClr val="000000"/>
                </a:solidFill>
              </a:rPr>
              <a:pPr algn="ctr">
                <a:defRPr/>
              </a:pPr>
              <a:t>32</a:t>
            </a:fld>
            <a:endParaRPr lang="es-ES" altLang="en-US" dirty="0" smtClean="0">
              <a:solidFill>
                <a:srgbClr val="000000"/>
              </a:solidFill>
            </a:endParaRPr>
          </a:p>
        </p:txBody>
      </p:sp>
      <p:sp>
        <p:nvSpPr>
          <p:cNvPr id="8" name="Rectangle 2"/>
          <p:cNvSpPr>
            <a:spLocks noChangeArrowheads="1"/>
          </p:cNvSpPr>
          <p:nvPr/>
        </p:nvSpPr>
        <p:spPr bwMode="auto">
          <a:xfrm>
            <a:off x="834621" y="1446456"/>
            <a:ext cx="5537579" cy="1046440"/>
          </a:xfrm>
          <a:prstGeom prst="rect">
            <a:avLst/>
          </a:prstGeom>
          <a:noFill/>
          <a:ln w="9525" algn="ctr">
            <a:noFill/>
            <a:miter lim="800000"/>
            <a:headEnd/>
            <a:tailEnd/>
          </a:ln>
          <a:effectLst/>
        </p:spPr>
        <p:txBody>
          <a:bodyPr wrap="square">
            <a:spAutoFit/>
          </a:bodyPr>
          <a:lstStyle/>
          <a:p>
            <a:pPr marL="0" lvl="3">
              <a:buSzPct val="110000"/>
              <a:buFont typeface="Arial" pitchFamily="34" charset="0"/>
              <a:buChar char="•"/>
              <a:tabLst>
                <a:tab pos="0" algn="l"/>
              </a:tabLst>
              <a:defRPr/>
            </a:pPr>
            <a:r>
              <a:rPr lang="es-CO" sz="1600" b="1" u="sng" dirty="0" smtClean="0">
                <a:solidFill>
                  <a:srgbClr val="000000"/>
                </a:solidFill>
                <a:latin typeface="Calibri" pitchFamily="34" charset="0"/>
                <a:ea typeface="Tahoma" pitchFamily="34" charset="0"/>
                <a:cs typeface="Calibri" pitchFamily="34" charset="0"/>
              </a:rPr>
              <a:t> Pozos Profundos convencionales:</a:t>
            </a:r>
          </a:p>
          <a:p>
            <a:pPr marL="0" lvl="3">
              <a:buSzPct val="110000"/>
              <a:buFont typeface="Arial" pitchFamily="34" charset="0"/>
              <a:buChar char="•"/>
              <a:tabLst>
                <a:tab pos="0" algn="l"/>
              </a:tabLst>
              <a:defRPr/>
            </a:pPr>
            <a:endParaRPr lang="es-CO" sz="1600" b="1" u="sng" dirty="0" smtClean="0">
              <a:solidFill>
                <a:srgbClr val="000000"/>
              </a:solidFill>
              <a:latin typeface="Calibri" pitchFamily="34" charset="0"/>
              <a:ea typeface="Tahoma" pitchFamily="34" charset="0"/>
              <a:cs typeface="Calibri" pitchFamily="34" charset="0"/>
            </a:endParaRPr>
          </a:p>
          <a:p>
            <a:pPr marL="285750" indent="-285750">
              <a:lnSpc>
                <a:spcPct val="150000"/>
              </a:lnSpc>
              <a:buSzPct val="110000"/>
              <a:tabLst>
                <a:tab pos="0" algn="l"/>
              </a:tabLst>
              <a:defRPr/>
            </a:pPr>
            <a:r>
              <a:rPr lang="es-CO" sz="2000" dirty="0" smtClean="0">
                <a:solidFill>
                  <a:srgbClr val="000000"/>
                </a:solidFill>
                <a:latin typeface="Calibri" pitchFamily="34" charset="0"/>
                <a:ea typeface="Tahoma" pitchFamily="34" charset="0"/>
                <a:cs typeface="Calibri" pitchFamily="34" charset="0"/>
              </a:rPr>
              <a:t>-     Plato -1X-P – VIM – $ 136.467 millones (FDN)</a:t>
            </a:r>
            <a:endParaRPr lang="es-CO" sz="2000" dirty="0">
              <a:solidFill>
                <a:srgbClr val="000000"/>
              </a:solidFill>
              <a:latin typeface="Calibri" pitchFamily="34" charset="0"/>
              <a:ea typeface="Tahoma" pitchFamily="34" charset="0"/>
              <a:cs typeface="Calibri" pitchFamily="34" charset="0"/>
            </a:endParaRPr>
          </a:p>
        </p:txBody>
      </p:sp>
      <p:graphicFrame>
        <p:nvGraphicFramePr>
          <p:cNvPr id="9" name="80 Diagrama"/>
          <p:cNvGraphicFramePr/>
          <p:nvPr>
            <p:extLst/>
          </p:nvPr>
        </p:nvGraphicFramePr>
        <p:xfrm>
          <a:off x="395536" y="5661248"/>
          <a:ext cx="3705877" cy="5760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2" name="11 Rectángulo"/>
          <p:cNvSpPr/>
          <p:nvPr/>
        </p:nvSpPr>
        <p:spPr>
          <a:xfrm>
            <a:off x="899592" y="2564904"/>
            <a:ext cx="4968552" cy="3077766"/>
          </a:xfrm>
          <a:prstGeom prst="rect">
            <a:avLst/>
          </a:prstGeom>
        </p:spPr>
        <p:txBody>
          <a:bodyPr wrap="square">
            <a:spAutoFit/>
          </a:bodyPr>
          <a:lstStyle/>
          <a:p>
            <a:pPr algn="just"/>
            <a:r>
              <a:rPr lang="es-MX" sz="1400" b="1" dirty="0" smtClean="0">
                <a:latin typeface="Calibri" pitchFamily="34" charset="0"/>
                <a:cs typeface="Calibri" pitchFamily="34" charset="0"/>
              </a:rPr>
              <a:t>LOCALIZACIÓN: </a:t>
            </a:r>
            <a:r>
              <a:rPr lang="es-MX" sz="1400" dirty="0" smtClean="0">
                <a:latin typeface="Calibri" pitchFamily="34" charset="0"/>
                <a:cs typeface="Calibri" pitchFamily="34" charset="0"/>
              </a:rPr>
              <a:t>El pozo se localiza en la Cuenca del VIM en el Municipio de Nueva Granada , Magdalena (230 Km al sur de Santa Marta).</a:t>
            </a:r>
          </a:p>
          <a:p>
            <a:pPr algn="just"/>
            <a:endParaRPr lang="es-MX" sz="1400" dirty="0" smtClean="0">
              <a:latin typeface="Calibri" pitchFamily="34" charset="0"/>
              <a:cs typeface="Calibri" pitchFamily="34" charset="0"/>
            </a:endParaRPr>
          </a:p>
          <a:p>
            <a:pPr algn="just"/>
            <a:r>
              <a:rPr lang="es-MX" sz="1400" b="1" dirty="0">
                <a:latin typeface="Calibri" pitchFamily="34" charset="0"/>
                <a:cs typeface="Calibri" pitchFamily="34" charset="0"/>
              </a:rPr>
              <a:t>OBJETIVO: </a:t>
            </a:r>
            <a:r>
              <a:rPr lang="es-MX" sz="1400" dirty="0" smtClean="0">
                <a:latin typeface="Calibri" pitchFamily="34" charset="0"/>
                <a:cs typeface="Calibri" pitchFamily="34" charset="0"/>
              </a:rPr>
              <a:t>Muestreo del subsuelo – VIM -  Formaciones </a:t>
            </a:r>
            <a:r>
              <a:rPr lang="es-MX" sz="1400" dirty="0">
                <a:latin typeface="Calibri" pitchFamily="34" charset="0"/>
                <a:cs typeface="Calibri" pitchFamily="34" charset="0"/>
              </a:rPr>
              <a:t>Porquero, Ciénaga de Oro,  y cortar la secuencia del Cretáceo (análoga a   Cansona? / Luna? </a:t>
            </a:r>
            <a:r>
              <a:rPr lang="es-MX" sz="1400" dirty="0" smtClean="0">
                <a:latin typeface="Calibri" pitchFamily="34" charset="0"/>
                <a:cs typeface="Calibri" pitchFamily="34" charset="0"/>
              </a:rPr>
              <a:t>) hasta </a:t>
            </a:r>
            <a:r>
              <a:rPr lang="es-MX" sz="1400" dirty="0">
                <a:latin typeface="Calibri" pitchFamily="34" charset="0"/>
                <a:cs typeface="Calibri" pitchFamily="34" charset="0"/>
              </a:rPr>
              <a:t>los 21.000 pies.</a:t>
            </a:r>
          </a:p>
          <a:p>
            <a:pPr algn="just"/>
            <a:endParaRPr lang="es-MX" sz="1000" b="1" dirty="0" smtClean="0">
              <a:latin typeface="Calibri" pitchFamily="34" charset="0"/>
              <a:cs typeface="Calibri" pitchFamily="34" charset="0"/>
            </a:endParaRPr>
          </a:p>
          <a:p>
            <a:pPr algn="just"/>
            <a:r>
              <a:rPr lang="es-MX" sz="1400" b="1" dirty="0" smtClean="0">
                <a:latin typeface="Calibri" pitchFamily="34" charset="0"/>
                <a:cs typeface="Calibri" pitchFamily="34" charset="0"/>
              </a:rPr>
              <a:t>CONTRATISTA: </a:t>
            </a:r>
            <a:r>
              <a:rPr lang="es-MX" sz="1400" dirty="0" smtClean="0">
                <a:latin typeface="Calibri" pitchFamily="34" charset="0"/>
                <a:cs typeface="Calibri" pitchFamily="34" charset="0"/>
              </a:rPr>
              <a:t>THX</a:t>
            </a:r>
            <a:endParaRPr lang="es-MX" sz="1400" dirty="0">
              <a:latin typeface="Calibri" pitchFamily="34" charset="0"/>
              <a:cs typeface="Calibri" pitchFamily="34" charset="0"/>
            </a:endParaRPr>
          </a:p>
          <a:p>
            <a:pPr algn="just"/>
            <a:endParaRPr lang="es-MX" sz="1000" b="1" dirty="0" smtClean="0">
              <a:latin typeface="Calibri" pitchFamily="34" charset="0"/>
              <a:cs typeface="Calibri" pitchFamily="34" charset="0"/>
            </a:endParaRPr>
          </a:p>
          <a:p>
            <a:pPr algn="just"/>
            <a:r>
              <a:rPr lang="es-MX" sz="1400" b="1" dirty="0" smtClean="0">
                <a:latin typeface="Calibri" pitchFamily="34" charset="0"/>
                <a:cs typeface="Calibri" pitchFamily="34" charset="0"/>
              </a:rPr>
              <a:t>EQUIPO: </a:t>
            </a:r>
            <a:r>
              <a:rPr lang="es-MX" sz="1400" dirty="0" smtClean="0">
                <a:latin typeface="Calibri" pitchFamily="34" charset="0"/>
                <a:cs typeface="Calibri" pitchFamily="34" charset="0"/>
              </a:rPr>
              <a:t>3000 Hp</a:t>
            </a:r>
          </a:p>
          <a:p>
            <a:pPr algn="just"/>
            <a:endParaRPr lang="es-MX" sz="1000" b="1" dirty="0" smtClean="0">
              <a:latin typeface="Calibri" pitchFamily="34" charset="0"/>
              <a:cs typeface="Calibri" pitchFamily="34" charset="0"/>
            </a:endParaRPr>
          </a:p>
          <a:p>
            <a:pPr algn="just"/>
            <a:r>
              <a:rPr lang="es-MX" sz="1400" b="1" dirty="0" smtClean="0">
                <a:latin typeface="Calibri" pitchFamily="34" charset="0"/>
                <a:cs typeface="Calibri" pitchFamily="34" charset="0"/>
              </a:rPr>
              <a:t>PROFUNDIDAD: </a:t>
            </a:r>
            <a:r>
              <a:rPr lang="es-MX" sz="1400" dirty="0" smtClean="0">
                <a:latin typeface="Calibri" pitchFamily="34" charset="0"/>
                <a:cs typeface="Calibri" pitchFamily="34" charset="0"/>
              </a:rPr>
              <a:t>21.000´ - </a:t>
            </a:r>
            <a:r>
              <a:rPr lang="es-MX" sz="1400" b="1" dirty="0" smtClean="0">
                <a:latin typeface="Calibri" pitchFamily="34" charset="0"/>
                <a:cs typeface="Calibri" pitchFamily="34" charset="0"/>
              </a:rPr>
              <a:t>a 3 de Dic de 2014 – 18,294 pies</a:t>
            </a:r>
            <a:endParaRPr lang="es-MX" sz="1400" b="1" dirty="0">
              <a:latin typeface="Calibri" pitchFamily="34" charset="0"/>
              <a:cs typeface="Calibri" pitchFamily="34" charset="0"/>
            </a:endParaRPr>
          </a:p>
          <a:p>
            <a:pPr algn="just"/>
            <a:endParaRPr lang="es-MX" sz="1000" b="1" dirty="0" smtClean="0">
              <a:latin typeface="Calibri" pitchFamily="34" charset="0"/>
              <a:cs typeface="Calibri" pitchFamily="34" charset="0"/>
            </a:endParaRPr>
          </a:p>
          <a:p>
            <a:pPr algn="just"/>
            <a:r>
              <a:rPr lang="es-MX" sz="1400" b="1" dirty="0" smtClean="0">
                <a:latin typeface="Calibri" pitchFamily="34" charset="0"/>
                <a:cs typeface="Calibri" pitchFamily="34" charset="0"/>
              </a:rPr>
              <a:t>ÁREA DE LOCACIÓN:</a:t>
            </a:r>
            <a:r>
              <a:rPr lang="es-MX" sz="1400" dirty="0" smtClean="0">
                <a:latin typeface="Calibri" pitchFamily="34" charset="0"/>
                <a:cs typeface="Calibri" pitchFamily="34" charset="0"/>
              </a:rPr>
              <a:t> 2.3 Ha.</a:t>
            </a:r>
          </a:p>
        </p:txBody>
      </p:sp>
      <p:grpSp>
        <p:nvGrpSpPr>
          <p:cNvPr id="3" name="12 Grupo"/>
          <p:cNvGrpSpPr/>
          <p:nvPr/>
        </p:nvGrpSpPr>
        <p:grpSpPr>
          <a:xfrm>
            <a:off x="5355805" y="1560872"/>
            <a:ext cx="3455944" cy="4388408"/>
            <a:chOff x="-432034" y="1183767"/>
            <a:chExt cx="3221321" cy="4773054"/>
          </a:xfrm>
        </p:grpSpPr>
        <p:grpSp>
          <p:nvGrpSpPr>
            <p:cNvPr id="4" name="13 Grupo"/>
            <p:cNvGrpSpPr/>
            <p:nvPr/>
          </p:nvGrpSpPr>
          <p:grpSpPr>
            <a:xfrm>
              <a:off x="1217098" y="1183767"/>
              <a:ext cx="1572189" cy="4747326"/>
              <a:chOff x="6804248" y="692696"/>
              <a:chExt cx="1949465" cy="6120680"/>
            </a:xfrm>
          </p:grpSpPr>
          <p:sp>
            <p:nvSpPr>
              <p:cNvPr id="23" name="22 Cubo"/>
              <p:cNvSpPr/>
              <p:nvPr/>
            </p:nvSpPr>
            <p:spPr>
              <a:xfrm>
                <a:off x="6936644" y="1725764"/>
                <a:ext cx="1080119" cy="1133879"/>
              </a:xfrm>
              <a:prstGeom prst="cube">
                <a:avLst>
                  <a:gd name="adj" fmla="val 0"/>
                </a:avLst>
              </a:prstGeom>
              <a:blipFill>
                <a:blip r:embed="rId7" cstate="email"/>
                <a:tile tx="0" ty="0" sx="100000" sy="100000" flip="none" algn="tl"/>
              </a:blip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24" name="23 Cubo"/>
              <p:cNvSpPr/>
              <p:nvPr/>
            </p:nvSpPr>
            <p:spPr>
              <a:xfrm>
                <a:off x="6936646" y="1635507"/>
                <a:ext cx="1080119" cy="180515"/>
              </a:xfrm>
              <a:prstGeom prst="cube">
                <a:avLst>
                  <a:gd name="adj" fmla="val 0"/>
                </a:avLst>
              </a:prstGeom>
              <a:blipFill>
                <a:blip r:embed="rId8" cstate="email"/>
                <a:tile tx="0" ty="0" sx="100000" sy="100000" flip="none" algn="tl"/>
              </a:blip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25" name="24 Cubo"/>
              <p:cNvSpPr/>
              <p:nvPr/>
            </p:nvSpPr>
            <p:spPr>
              <a:xfrm>
                <a:off x="6936644" y="2859642"/>
                <a:ext cx="1080119" cy="3798616"/>
              </a:xfrm>
              <a:prstGeom prst="cube">
                <a:avLst>
                  <a:gd name="adj" fmla="val 0"/>
                </a:avLst>
              </a:prstGeom>
              <a:blipFill>
                <a:blip r:embed="rId9" cstate="email"/>
                <a:tile tx="0" ty="0" sx="100000" sy="100000" flip="none" algn="tl"/>
              </a:blip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26" name="25 Cubo"/>
              <p:cNvSpPr/>
              <p:nvPr/>
            </p:nvSpPr>
            <p:spPr>
              <a:xfrm>
                <a:off x="6936644" y="2673230"/>
                <a:ext cx="1080119" cy="2121132"/>
              </a:xfrm>
              <a:prstGeom prst="cube">
                <a:avLst>
                  <a:gd name="adj" fmla="val 0"/>
                </a:avLst>
              </a:prstGeom>
              <a:blipFill>
                <a:blip r:embed="rId10" cstate="email"/>
                <a:tile tx="0" ty="0" sx="100000" sy="100000" flip="none" algn="tl"/>
              </a:blip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pic>
            <p:nvPicPr>
              <p:cNvPr id="27" name="26 Imagen"/>
              <p:cNvPicPr/>
              <p:nvPr/>
            </p:nvPicPr>
            <p:blipFill rotWithShape="1">
              <a:blip r:embed="rId11" cstate="email"/>
              <a:srcRect/>
              <a:stretch/>
            </p:blipFill>
            <p:spPr bwMode="auto">
              <a:xfrm>
                <a:off x="8149570" y="1635508"/>
                <a:ext cx="310862" cy="5177868"/>
              </a:xfrm>
              <a:prstGeom prst="rect">
                <a:avLst/>
              </a:prstGeom>
              <a:noFill/>
              <a:ln w="9525">
                <a:noFill/>
                <a:miter lim="800000"/>
                <a:headEnd/>
                <a:tailEnd/>
              </a:ln>
            </p:spPr>
          </p:pic>
          <p:sp>
            <p:nvSpPr>
              <p:cNvPr id="28" name="27 Disco magnético"/>
              <p:cNvSpPr/>
              <p:nvPr/>
            </p:nvSpPr>
            <p:spPr bwMode="auto">
              <a:xfrm>
                <a:off x="8573713" y="2192038"/>
                <a:ext cx="180000" cy="111497"/>
              </a:xfrm>
              <a:prstGeom prst="flowChartMagneticDisk">
                <a:avLst/>
              </a:prstGeom>
              <a:solidFill>
                <a:schemeClr val="accent6">
                  <a:lumMod val="75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s-ES" sz="1800" b="0" i="0" u="none" strike="noStrike" cap="none" normalizeH="0" baseline="0" smtClean="0">
                  <a:ln>
                    <a:noFill/>
                  </a:ln>
                  <a:solidFill>
                    <a:schemeClr val="tx1"/>
                  </a:solidFill>
                  <a:effectLst/>
                  <a:latin typeface="Arial" charset="0"/>
                </a:endParaRPr>
              </a:p>
            </p:txBody>
          </p:sp>
          <p:sp>
            <p:nvSpPr>
              <p:cNvPr id="29" name="28 Disco magnético"/>
              <p:cNvSpPr/>
              <p:nvPr/>
            </p:nvSpPr>
            <p:spPr bwMode="auto">
              <a:xfrm>
                <a:off x="8573713" y="2869001"/>
                <a:ext cx="180000" cy="246091"/>
              </a:xfrm>
              <a:prstGeom prst="flowChartMagneticDisk">
                <a:avLst/>
              </a:prstGeom>
              <a:solidFill>
                <a:schemeClr val="accent6">
                  <a:lumMod val="75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s-ES" sz="1800" b="0" i="0" u="none" strike="noStrike" cap="none" normalizeH="0" baseline="0" smtClean="0">
                  <a:ln>
                    <a:noFill/>
                  </a:ln>
                  <a:solidFill>
                    <a:schemeClr val="tx1"/>
                  </a:solidFill>
                  <a:effectLst/>
                  <a:latin typeface="Arial" charset="0"/>
                </a:endParaRPr>
              </a:p>
            </p:txBody>
          </p:sp>
          <p:grpSp>
            <p:nvGrpSpPr>
              <p:cNvPr id="5" name="29 Grupo"/>
              <p:cNvGrpSpPr/>
              <p:nvPr/>
            </p:nvGrpSpPr>
            <p:grpSpPr>
              <a:xfrm>
                <a:off x="7122474" y="1593129"/>
                <a:ext cx="720080" cy="5065129"/>
                <a:chOff x="7122474" y="1593129"/>
                <a:chExt cx="720080" cy="5065129"/>
              </a:xfrm>
            </p:grpSpPr>
            <p:grpSp>
              <p:nvGrpSpPr>
                <p:cNvPr id="6" name="31 Grupo"/>
                <p:cNvGrpSpPr/>
                <p:nvPr/>
              </p:nvGrpSpPr>
              <p:grpSpPr>
                <a:xfrm>
                  <a:off x="7122474" y="1593129"/>
                  <a:ext cx="720080" cy="4096226"/>
                  <a:chOff x="7122474" y="1593129"/>
                  <a:chExt cx="720080" cy="4096226"/>
                </a:xfrm>
              </p:grpSpPr>
              <p:grpSp>
                <p:nvGrpSpPr>
                  <p:cNvPr id="7" name="33 Grupo"/>
                  <p:cNvGrpSpPr/>
                  <p:nvPr/>
                </p:nvGrpSpPr>
                <p:grpSpPr>
                  <a:xfrm>
                    <a:off x="7122474" y="1593129"/>
                    <a:ext cx="720080" cy="4096226"/>
                    <a:chOff x="7122474" y="1593129"/>
                    <a:chExt cx="720080" cy="4096226"/>
                  </a:xfrm>
                </p:grpSpPr>
                <p:grpSp>
                  <p:nvGrpSpPr>
                    <p:cNvPr id="10" name="37 Grupo"/>
                    <p:cNvGrpSpPr/>
                    <p:nvPr/>
                  </p:nvGrpSpPr>
                  <p:grpSpPr>
                    <a:xfrm>
                      <a:off x="7122474" y="1611347"/>
                      <a:ext cx="720080" cy="2105685"/>
                      <a:chOff x="7122474" y="1611347"/>
                      <a:chExt cx="720080" cy="2105685"/>
                    </a:xfrm>
                  </p:grpSpPr>
                  <p:grpSp>
                    <p:nvGrpSpPr>
                      <p:cNvPr id="11" name="39 Grupo"/>
                      <p:cNvGrpSpPr/>
                      <p:nvPr/>
                    </p:nvGrpSpPr>
                    <p:grpSpPr>
                      <a:xfrm>
                        <a:off x="7122474" y="1611347"/>
                        <a:ext cx="720080" cy="551089"/>
                        <a:chOff x="7122474" y="1611347"/>
                        <a:chExt cx="720080" cy="551089"/>
                      </a:xfrm>
                    </p:grpSpPr>
                    <p:sp>
                      <p:nvSpPr>
                        <p:cNvPr id="45" name="44 Rectángulo"/>
                        <p:cNvSpPr/>
                        <p:nvPr/>
                      </p:nvSpPr>
                      <p:spPr>
                        <a:xfrm>
                          <a:off x="7122474" y="1628800"/>
                          <a:ext cx="720080" cy="52931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CO"/>
                        </a:p>
                      </p:txBody>
                    </p:sp>
                    <p:grpSp>
                      <p:nvGrpSpPr>
                        <p:cNvPr id="13" name="45 Grupo"/>
                        <p:cNvGrpSpPr/>
                        <p:nvPr/>
                      </p:nvGrpSpPr>
                      <p:grpSpPr>
                        <a:xfrm>
                          <a:off x="7122474" y="1611347"/>
                          <a:ext cx="713472" cy="551089"/>
                          <a:chOff x="7122474" y="1611347"/>
                          <a:chExt cx="713472" cy="551089"/>
                        </a:xfrm>
                      </p:grpSpPr>
                      <p:sp>
                        <p:nvSpPr>
                          <p:cNvPr id="47" name="Rectangle 13"/>
                          <p:cNvSpPr>
                            <a:spLocks noChangeArrowheads="1"/>
                          </p:cNvSpPr>
                          <p:nvPr/>
                        </p:nvSpPr>
                        <p:spPr bwMode="auto">
                          <a:xfrm>
                            <a:off x="7122474" y="1611347"/>
                            <a:ext cx="72146" cy="546769"/>
                          </a:xfrm>
                          <a:prstGeom prst="rect">
                            <a:avLst/>
                          </a:prstGeom>
                          <a:solidFill>
                            <a:schemeClr val="tx1">
                              <a:lumMod val="65000"/>
                              <a:lumOff val="35000"/>
                            </a:schemeClr>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s-CO" sz="1700" dirty="0"/>
                          </a:p>
                        </p:txBody>
                      </p:sp>
                      <p:sp>
                        <p:nvSpPr>
                          <p:cNvPr id="48" name="Rectangle 13"/>
                          <p:cNvSpPr>
                            <a:spLocks noChangeArrowheads="1"/>
                          </p:cNvSpPr>
                          <p:nvPr/>
                        </p:nvSpPr>
                        <p:spPr bwMode="auto">
                          <a:xfrm>
                            <a:off x="7763800" y="1615667"/>
                            <a:ext cx="72146" cy="546769"/>
                          </a:xfrm>
                          <a:prstGeom prst="rect">
                            <a:avLst/>
                          </a:prstGeom>
                          <a:solidFill>
                            <a:schemeClr val="tx1">
                              <a:lumMod val="65000"/>
                              <a:lumOff val="35000"/>
                            </a:schemeClr>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s-CO" sz="1700" dirty="0"/>
                          </a:p>
                        </p:txBody>
                      </p:sp>
                    </p:grpSp>
                  </p:grpSp>
                  <p:sp>
                    <p:nvSpPr>
                      <p:cNvPr id="41" name="40 Rectángulo"/>
                      <p:cNvSpPr/>
                      <p:nvPr/>
                    </p:nvSpPr>
                    <p:spPr>
                      <a:xfrm>
                        <a:off x="7194620" y="1611348"/>
                        <a:ext cx="569180" cy="210568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CO"/>
                      </a:p>
                    </p:txBody>
                  </p:sp>
                  <p:grpSp>
                    <p:nvGrpSpPr>
                      <p:cNvPr id="14" name="41 Grupo"/>
                      <p:cNvGrpSpPr/>
                      <p:nvPr/>
                    </p:nvGrpSpPr>
                    <p:grpSpPr>
                      <a:xfrm>
                        <a:off x="7202728" y="1620073"/>
                        <a:ext cx="560873" cy="2096959"/>
                        <a:chOff x="7202728" y="1620073"/>
                        <a:chExt cx="560873" cy="2096959"/>
                      </a:xfrm>
                    </p:grpSpPr>
                    <p:sp>
                      <p:nvSpPr>
                        <p:cNvPr id="43" name="Rectangle 13"/>
                        <p:cNvSpPr>
                          <a:spLocks noChangeArrowheads="1"/>
                        </p:cNvSpPr>
                        <p:nvPr/>
                      </p:nvSpPr>
                      <p:spPr bwMode="auto">
                        <a:xfrm>
                          <a:off x="7202728" y="1620073"/>
                          <a:ext cx="72146" cy="2096959"/>
                        </a:xfrm>
                        <a:prstGeom prst="rect">
                          <a:avLst/>
                        </a:prstGeom>
                        <a:solidFill>
                          <a:schemeClr val="tx1">
                            <a:lumMod val="65000"/>
                            <a:lumOff val="35000"/>
                          </a:schemeClr>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s-CO" sz="1700" dirty="0"/>
                        </a:p>
                      </p:txBody>
                    </p:sp>
                    <p:sp>
                      <p:nvSpPr>
                        <p:cNvPr id="44" name="Rectangle 13"/>
                        <p:cNvSpPr>
                          <a:spLocks noChangeArrowheads="1"/>
                        </p:cNvSpPr>
                        <p:nvPr/>
                      </p:nvSpPr>
                      <p:spPr bwMode="auto">
                        <a:xfrm>
                          <a:off x="7691455" y="1629431"/>
                          <a:ext cx="72146" cy="2087601"/>
                        </a:xfrm>
                        <a:prstGeom prst="rect">
                          <a:avLst/>
                        </a:prstGeom>
                        <a:solidFill>
                          <a:schemeClr val="tx1">
                            <a:lumMod val="65000"/>
                            <a:lumOff val="35000"/>
                          </a:schemeClr>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s-CO" sz="1700" dirty="0"/>
                        </a:p>
                      </p:txBody>
                    </p:sp>
                  </p:grpSp>
                </p:grpSp>
                <p:sp>
                  <p:nvSpPr>
                    <p:cNvPr id="39" name="38 Rectángulo"/>
                    <p:cNvSpPr/>
                    <p:nvPr/>
                  </p:nvSpPr>
                  <p:spPr>
                    <a:xfrm>
                      <a:off x="7274223" y="1593129"/>
                      <a:ext cx="416581" cy="409622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CO"/>
                    </a:p>
                  </p:txBody>
                </p:sp>
              </p:grpSp>
              <p:grpSp>
                <p:nvGrpSpPr>
                  <p:cNvPr id="15" name="34 Grupo"/>
                  <p:cNvGrpSpPr/>
                  <p:nvPr/>
                </p:nvGrpSpPr>
                <p:grpSpPr>
                  <a:xfrm>
                    <a:off x="7282982" y="1635508"/>
                    <a:ext cx="404179" cy="4020906"/>
                    <a:chOff x="7282982" y="1635508"/>
                    <a:chExt cx="404179" cy="4020906"/>
                  </a:xfrm>
                </p:grpSpPr>
                <p:sp>
                  <p:nvSpPr>
                    <p:cNvPr id="36" name="Rectangle 13"/>
                    <p:cNvSpPr>
                      <a:spLocks noChangeArrowheads="1"/>
                    </p:cNvSpPr>
                    <p:nvPr/>
                  </p:nvSpPr>
                  <p:spPr bwMode="auto">
                    <a:xfrm>
                      <a:off x="7282982" y="1635508"/>
                      <a:ext cx="72146" cy="4020906"/>
                    </a:xfrm>
                    <a:prstGeom prst="rect">
                      <a:avLst/>
                    </a:prstGeom>
                    <a:solidFill>
                      <a:schemeClr val="tx1">
                        <a:lumMod val="65000"/>
                        <a:lumOff val="35000"/>
                      </a:schemeClr>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s-CO" sz="1700" dirty="0"/>
                    </a:p>
                  </p:txBody>
                </p:sp>
                <p:sp>
                  <p:nvSpPr>
                    <p:cNvPr id="37" name="Rectangle 13"/>
                    <p:cNvSpPr>
                      <a:spLocks noChangeArrowheads="1"/>
                    </p:cNvSpPr>
                    <p:nvPr/>
                  </p:nvSpPr>
                  <p:spPr bwMode="auto">
                    <a:xfrm>
                      <a:off x="7615015" y="1635508"/>
                      <a:ext cx="72146" cy="4020906"/>
                    </a:xfrm>
                    <a:prstGeom prst="rect">
                      <a:avLst/>
                    </a:prstGeom>
                    <a:solidFill>
                      <a:schemeClr val="tx1">
                        <a:lumMod val="65000"/>
                        <a:lumOff val="35000"/>
                      </a:schemeClr>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s-CO" sz="1700" dirty="0"/>
                    </a:p>
                  </p:txBody>
                </p:sp>
              </p:grpSp>
            </p:grpSp>
            <p:sp>
              <p:nvSpPr>
                <p:cNvPr id="33" name="32 Rectángulo"/>
                <p:cNvSpPr/>
                <p:nvPr/>
              </p:nvSpPr>
              <p:spPr>
                <a:xfrm>
                  <a:off x="7363112" y="5689358"/>
                  <a:ext cx="251904" cy="9689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CO"/>
                </a:p>
              </p:txBody>
            </p:sp>
          </p:grpSp>
          <p:pic>
            <p:nvPicPr>
              <p:cNvPr id="31" name="30 Imagen"/>
              <p:cNvPicPr/>
              <p:nvPr/>
            </p:nvPicPr>
            <p:blipFill>
              <a:blip r:embed="rId12" cstate="email"/>
              <a:srcRect/>
              <a:stretch>
                <a:fillRect/>
              </a:stretch>
            </p:blipFill>
            <p:spPr bwMode="auto">
              <a:xfrm>
                <a:off x="6804248" y="692696"/>
                <a:ext cx="1284525" cy="957493"/>
              </a:xfrm>
              <a:prstGeom prst="rect">
                <a:avLst/>
              </a:prstGeom>
              <a:noFill/>
              <a:ln w="9525">
                <a:noFill/>
                <a:miter lim="800000"/>
                <a:headEnd/>
                <a:tailEnd/>
              </a:ln>
            </p:spPr>
          </p:pic>
        </p:grpSp>
        <p:grpSp>
          <p:nvGrpSpPr>
            <p:cNvPr id="30" name="14 Grupo"/>
            <p:cNvGrpSpPr/>
            <p:nvPr/>
          </p:nvGrpSpPr>
          <p:grpSpPr>
            <a:xfrm>
              <a:off x="-432034" y="2267506"/>
              <a:ext cx="1782416" cy="3689315"/>
              <a:chOff x="900788" y="1634492"/>
              <a:chExt cx="2478412" cy="4412273"/>
            </a:xfrm>
          </p:grpSpPr>
          <p:sp>
            <p:nvSpPr>
              <p:cNvPr id="19" name="18 CuadroTexto"/>
              <p:cNvSpPr txBox="1"/>
              <p:nvPr/>
            </p:nvSpPr>
            <p:spPr>
              <a:xfrm>
                <a:off x="1599124" y="1634492"/>
                <a:ext cx="1728194" cy="340299"/>
              </a:xfrm>
              <a:prstGeom prst="rect">
                <a:avLst/>
              </a:prstGeom>
              <a:noFill/>
            </p:spPr>
            <p:txBody>
              <a:bodyPr wrap="square" rtlCol="0">
                <a:spAutoFit/>
              </a:bodyPr>
              <a:lstStyle/>
              <a:p>
                <a:pPr algn="r"/>
                <a:r>
                  <a:rPr lang="es-CO" sz="1100" b="1" spc="150" dirty="0">
                    <a:ln w="11430"/>
                  </a:rPr>
                  <a:t>Fm. Porquero</a:t>
                </a:r>
              </a:p>
            </p:txBody>
          </p:sp>
          <p:sp>
            <p:nvSpPr>
              <p:cNvPr id="20" name="19 CuadroTexto"/>
              <p:cNvSpPr txBox="1"/>
              <p:nvPr/>
            </p:nvSpPr>
            <p:spPr>
              <a:xfrm>
                <a:off x="1460755" y="4480989"/>
                <a:ext cx="1866562" cy="560492"/>
              </a:xfrm>
              <a:prstGeom prst="rect">
                <a:avLst/>
              </a:prstGeom>
              <a:noFill/>
            </p:spPr>
            <p:txBody>
              <a:bodyPr wrap="square" rtlCol="0">
                <a:spAutoFit/>
              </a:bodyPr>
              <a:lstStyle/>
              <a:p>
                <a:pPr algn="r"/>
                <a:r>
                  <a:rPr lang="es-CO" sz="1100" b="1" spc="150" dirty="0" smtClean="0">
                    <a:ln w="11430"/>
                  </a:rPr>
                  <a:t>Cretáceo </a:t>
                </a:r>
                <a:r>
                  <a:rPr lang="es-CO" sz="1100" b="1" spc="150" dirty="0">
                    <a:ln w="11430"/>
                  </a:rPr>
                  <a:t>Indeterminado</a:t>
                </a:r>
              </a:p>
            </p:txBody>
          </p:sp>
          <p:sp>
            <p:nvSpPr>
              <p:cNvPr id="21" name="20 CuadroTexto"/>
              <p:cNvSpPr txBox="1"/>
              <p:nvPr/>
            </p:nvSpPr>
            <p:spPr>
              <a:xfrm>
                <a:off x="1651006" y="5706466"/>
                <a:ext cx="1728194" cy="340299"/>
              </a:xfrm>
              <a:prstGeom prst="rect">
                <a:avLst/>
              </a:prstGeom>
              <a:noFill/>
            </p:spPr>
            <p:txBody>
              <a:bodyPr wrap="square" rtlCol="0">
                <a:spAutoFit/>
                <a:scene3d>
                  <a:camera prst="orthographicFront"/>
                  <a:lightRig rig="soft" dir="t">
                    <a:rot lat="0" lon="0" rev="10800000"/>
                  </a:lightRig>
                </a:scene3d>
                <a:sp3d>
                  <a:bevelT w="27940" h="12700"/>
                  <a:contourClr>
                    <a:srgbClr val="DDDDDD"/>
                  </a:contourClr>
                </a:sp3d>
              </a:bodyPr>
              <a:lstStyle/>
              <a:p>
                <a:pPr algn="r"/>
                <a:r>
                  <a:rPr lang="es-CO" sz="1100" b="1" spc="150" dirty="0">
                    <a:ln w="11430"/>
                  </a:rPr>
                  <a:t>Basamento</a:t>
                </a:r>
              </a:p>
            </p:txBody>
          </p:sp>
          <p:sp>
            <p:nvSpPr>
              <p:cNvPr id="22" name="21 CuadroTexto"/>
              <p:cNvSpPr txBox="1"/>
              <p:nvPr/>
            </p:nvSpPr>
            <p:spPr>
              <a:xfrm>
                <a:off x="900788" y="2822872"/>
                <a:ext cx="2441761" cy="560492"/>
              </a:xfrm>
              <a:prstGeom prst="rect">
                <a:avLst/>
              </a:prstGeom>
              <a:noFill/>
            </p:spPr>
            <p:txBody>
              <a:bodyPr wrap="square" rtlCol="0">
                <a:spAutoFit/>
              </a:bodyPr>
              <a:lstStyle/>
              <a:p>
                <a:pPr algn="r"/>
                <a:r>
                  <a:rPr lang="es-CO" sz="1100" b="1" spc="150" dirty="0">
                    <a:ln w="11430"/>
                  </a:rPr>
                  <a:t>Fm. Ciénaga </a:t>
                </a:r>
                <a:endParaRPr lang="es-CO" sz="1100" b="1" spc="150" dirty="0" smtClean="0">
                  <a:ln w="11430"/>
                </a:endParaRPr>
              </a:p>
              <a:p>
                <a:pPr algn="r"/>
                <a:r>
                  <a:rPr lang="es-CO" sz="1100" b="1" spc="150" dirty="0" smtClean="0">
                    <a:ln w="11430"/>
                  </a:rPr>
                  <a:t>de </a:t>
                </a:r>
                <a:r>
                  <a:rPr lang="es-CO" sz="1100" b="1" spc="150" dirty="0">
                    <a:ln w="11430"/>
                  </a:rPr>
                  <a:t>Oro</a:t>
                </a:r>
              </a:p>
            </p:txBody>
          </p:sp>
        </p:grpSp>
        <p:sp>
          <p:nvSpPr>
            <p:cNvPr id="16" name="15 Disco magnético"/>
            <p:cNvSpPr/>
            <p:nvPr/>
          </p:nvSpPr>
          <p:spPr bwMode="auto">
            <a:xfrm>
              <a:off x="2644119" y="3378943"/>
              <a:ext cx="145165" cy="190873"/>
            </a:xfrm>
            <a:prstGeom prst="flowChartMagneticDisk">
              <a:avLst/>
            </a:prstGeom>
            <a:solidFill>
              <a:schemeClr val="accent6">
                <a:lumMod val="75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s-ES" sz="1800" b="0" i="0" u="none" strike="noStrike" cap="none" normalizeH="0" baseline="0" smtClean="0">
                <a:ln>
                  <a:noFill/>
                </a:ln>
                <a:solidFill>
                  <a:schemeClr val="tx1"/>
                </a:solidFill>
                <a:effectLst/>
                <a:latin typeface="Arial" charset="0"/>
              </a:endParaRPr>
            </a:p>
          </p:txBody>
        </p:sp>
        <p:sp>
          <p:nvSpPr>
            <p:cNvPr id="17" name="16 Disco magnético"/>
            <p:cNvSpPr/>
            <p:nvPr/>
          </p:nvSpPr>
          <p:spPr bwMode="auto">
            <a:xfrm>
              <a:off x="2644120" y="4146764"/>
              <a:ext cx="145165" cy="190873"/>
            </a:xfrm>
            <a:prstGeom prst="flowChartMagneticDisk">
              <a:avLst/>
            </a:prstGeom>
            <a:solidFill>
              <a:schemeClr val="accent6">
                <a:lumMod val="75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s-ES" sz="1800" b="0" i="0" u="none" strike="noStrike" cap="none" normalizeH="0" baseline="0" smtClean="0">
                <a:ln>
                  <a:noFill/>
                </a:ln>
                <a:solidFill>
                  <a:schemeClr val="tx1"/>
                </a:solidFill>
                <a:effectLst/>
                <a:latin typeface="Arial" charset="0"/>
              </a:endParaRPr>
            </a:p>
          </p:txBody>
        </p:sp>
        <p:sp>
          <p:nvSpPr>
            <p:cNvPr id="18" name="17 Disco magnético"/>
            <p:cNvSpPr/>
            <p:nvPr/>
          </p:nvSpPr>
          <p:spPr bwMode="auto">
            <a:xfrm>
              <a:off x="2644118" y="5036896"/>
              <a:ext cx="145165" cy="86479"/>
            </a:xfrm>
            <a:prstGeom prst="flowChartMagneticDisk">
              <a:avLst/>
            </a:prstGeom>
            <a:solidFill>
              <a:schemeClr val="accent6">
                <a:lumMod val="75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s-ES" sz="1800" b="0" i="0" u="none" strike="noStrike" cap="none" normalizeH="0" baseline="0" smtClean="0">
                <a:ln>
                  <a:noFill/>
                </a:ln>
                <a:solidFill>
                  <a:schemeClr val="tx1"/>
                </a:solidFill>
                <a:effectLst/>
                <a:latin typeface="Arial" charset="0"/>
              </a:endParaRPr>
            </a:p>
          </p:txBody>
        </p:sp>
      </p:grpSp>
      <p:sp>
        <p:nvSpPr>
          <p:cNvPr id="49" name="Text Box 1"/>
          <p:cNvSpPr txBox="1">
            <a:spLocks noChangeArrowheads="1"/>
          </p:cNvSpPr>
          <p:nvPr/>
        </p:nvSpPr>
        <p:spPr bwMode="auto">
          <a:xfrm>
            <a:off x="1682253" y="618669"/>
            <a:ext cx="4680520" cy="574675"/>
          </a:xfrm>
          <a:prstGeom prst="rect">
            <a:avLst/>
          </a:prstGeom>
          <a:noFill/>
          <a:ln w="9525">
            <a:noFill/>
            <a:round/>
            <a:headEnd/>
            <a:tailEnd/>
          </a:ln>
        </p:spPr>
        <p:txBody>
          <a:bodyPr lIns="90000" tIns="46800" rIns="90000" bIns="46800" anchor="ctr"/>
          <a:lstStyle/>
          <a:p>
            <a:pPr>
              <a:buFont typeface="Tahoma" pitchFamily="34"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s-CO" b="1" dirty="0" smtClean="0">
                <a:latin typeface="Arial Black" pitchFamily="34" charset="0"/>
                <a:ea typeface="Tahoma" pitchFamily="34" charset="0"/>
                <a:cs typeface="Calibri" pitchFamily="34" charset="0"/>
              </a:rPr>
              <a:t>Muestreo del Subsuelo</a:t>
            </a:r>
            <a:endParaRPr lang="es-CO" dirty="0" smtClean="0">
              <a:latin typeface="Arial Black" pitchFamily="34" charset="0"/>
              <a:ea typeface="Tahoma" pitchFamily="34" charset="0"/>
              <a:cs typeface="Calibri" pitchFamily="34" charset="0"/>
            </a:endParaRPr>
          </a:p>
          <a:p>
            <a:pPr>
              <a:buFont typeface="Tahoma" pitchFamily="34"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s-CO" i="1" dirty="0" smtClean="0">
                <a:latin typeface="Arial" pitchFamily="34" charset="0"/>
                <a:ea typeface="Tahoma" pitchFamily="34" charset="0"/>
                <a:cs typeface="Arial" pitchFamily="34" charset="0"/>
              </a:rPr>
              <a:t>Proyectos 2014</a:t>
            </a:r>
          </a:p>
        </p:txBody>
      </p:sp>
    </p:spTree>
    <p:extLst>
      <p:ext uri="{BB962C8B-B14F-4D97-AF65-F5344CB8AC3E}">
        <p14:creationId xmlns:p14="http://schemas.microsoft.com/office/powerpoint/2010/main" xmlns="" val="134604313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4 Marcador de número de diapositiva"/>
          <p:cNvSpPr txBox="1">
            <a:spLocks/>
          </p:cNvSpPr>
          <p:nvPr/>
        </p:nvSpPr>
        <p:spPr bwMode="auto">
          <a:xfrm>
            <a:off x="4328544" y="6462095"/>
            <a:ext cx="471487" cy="4000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s-CO"/>
            </a:defPPr>
            <a:lvl1pPr marL="0" algn="r" defTabSz="914400" rtl="0" eaLnBrk="1" latinLnBrk="0" hangingPunct="1">
              <a:defRPr sz="1200" kern="1200">
                <a:solidFill>
                  <a:schemeClr val="tx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fld id="{1E488807-1918-4C23-BCA5-A5E06F4BEA6B}" type="slidenum">
              <a:rPr lang="es-ES" altLang="en-US" smtClean="0">
                <a:solidFill>
                  <a:srgbClr val="000000"/>
                </a:solidFill>
              </a:rPr>
              <a:pPr algn="ctr">
                <a:defRPr/>
              </a:pPr>
              <a:t>33</a:t>
            </a:fld>
            <a:endParaRPr lang="es-ES" altLang="en-US" dirty="0" smtClean="0">
              <a:solidFill>
                <a:srgbClr val="000000"/>
              </a:solidFill>
            </a:endParaRPr>
          </a:p>
        </p:txBody>
      </p:sp>
      <p:sp>
        <p:nvSpPr>
          <p:cNvPr id="4" name="Text Box 3"/>
          <p:cNvSpPr txBox="1">
            <a:spLocks noChangeArrowheads="1"/>
          </p:cNvSpPr>
          <p:nvPr/>
        </p:nvSpPr>
        <p:spPr bwMode="auto">
          <a:xfrm>
            <a:off x="668363" y="1962224"/>
            <a:ext cx="3794223" cy="3046988"/>
          </a:xfrm>
          <a:prstGeom prst="rect">
            <a:avLst/>
          </a:prstGeom>
          <a:noFill/>
          <a:ln w="9525">
            <a:noFill/>
            <a:miter lim="800000"/>
            <a:headEnd/>
            <a:tailEnd/>
          </a:ln>
        </p:spPr>
        <p:txBody>
          <a:bodyPr wrap="square">
            <a:spAutoFit/>
          </a:bodyPr>
          <a:lstStyle/>
          <a:p>
            <a:pPr algn="just">
              <a:defRPr/>
            </a:pPr>
            <a:r>
              <a:rPr lang="es-ES" sz="1600" kern="0" dirty="0" smtClean="0">
                <a:solidFill>
                  <a:srgbClr val="000000"/>
                </a:solidFill>
                <a:latin typeface="Calibri" pitchFamily="34" charset="0"/>
                <a:ea typeface="Tahoma" pitchFamily="34" charset="0"/>
                <a:cs typeface="Calibri" pitchFamily="34" charset="0"/>
              </a:rPr>
              <a:t>Estudio e integración de la información adquirida a través de la estrategia de inversión de Estudios Regionales y su cadena de Valor, con el fin de:</a:t>
            </a:r>
          </a:p>
          <a:p>
            <a:pPr algn="just">
              <a:defRPr/>
            </a:pPr>
            <a:endParaRPr lang="es-ES" sz="1600" kern="0" dirty="0" smtClean="0">
              <a:solidFill>
                <a:srgbClr val="000000"/>
              </a:solidFill>
              <a:latin typeface="Calibri" pitchFamily="34" charset="0"/>
              <a:ea typeface="Tahoma" pitchFamily="34" charset="0"/>
              <a:cs typeface="Calibri" pitchFamily="34" charset="0"/>
            </a:endParaRPr>
          </a:p>
          <a:p>
            <a:pPr marL="285750" indent="-285750" algn="just">
              <a:buFont typeface="Arial" pitchFamily="34" charset="0"/>
              <a:buChar char="•"/>
              <a:defRPr/>
            </a:pPr>
            <a:r>
              <a:rPr lang="es-ES" sz="1600" kern="0" dirty="0" smtClean="0">
                <a:solidFill>
                  <a:srgbClr val="000000"/>
                </a:solidFill>
                <a:latin typeface="Calibri" pitchFamily="34" charset="0"/>
                <a:ea typeface="Tahoma" pitchFamily="34" charset="0"/>
                <a:cs typeface="Calibri" pitchFamily="34" charset="0"/>
              </a:rPr>
              <a:t>Aumentar y consolidar el conocimiento geológico de los sistemas petrolíferos y la prospectividad de las cuencas sedimentarias del país, y además </a:t>
            </a:r>
          </a:p>
          <a:p>
            <a:pPr indent="-457200" algn="just">
              <a:defRPr/>
            </a:pPr>
            <a:endParaRPr lang="es-ES" sz="1600" kern="0" dirty="0" smtClean="0">
              <a:solidFill>
                <a:srgbClr val="000000"/>
              </a:solidFill>
              <a:latin typeface="Calibri" pitchFamily="34" charset="0"/>
              <a:ea typeface="Tahoma" pitchFamily="34" charset="0"/>
              <a:cs typeface="Calibri" pitchFamily="34" charset="0"/>
            </a:endParaRPr>
          </a:p>
          <a:p>
            <a:pPr marL="285750" indent="-285750" algn="just">
              <a:buFont typeface="Arial" pitchFamily="34" charset="0"/>
              <a:buChar char="•"/>
              <a:defRPr/>
            </a:pPr>
            <a:r>
              <a:rPr lang="es-ES" sz="1600" kern="0" dirty="0" smtClean="0">
                <a:solidFill>
                  <a:srgbClr val="000000"/>
                </a:solidFill>
                <a:latin typeface="Calibri" pitchFamily="34" charset="0"/>
                <a:ea typeface="Tahoma" pitchFamily="34" charset="0"/>
                <a:cs typeface="Calibri" pitchFamily="34" charset="0"/>
              </a:rPr>
              <a:t>Generar oportunidades exploratorias y de negocio para el país. </a:t>
            </a:r>
            <a:endParaRPr lang="es-CO" sz="1600" kern="0" dirty="0" smtClean="0">
              <a:solidFill>
                <a:srgbClr val="000000"/>
              </a:solidFill>
              <a:latin typeface="Calibri" pitchFamily="34" charset="0"/>
              <a:ea typeface="Tahoma" pitchFamily="34" charset="0"/>
              <a:cs typeface="Calibri" pitchFamily="34" charset="0"/>
            </a:endParaRPr>
          </a:p>
        </p:txBody>
      </p:sp>
      <p:pic>
        <p:nvPicPr>
          <p:cNvPr id="5" name="4 Imagen"/>
          <p:cNvPicPr>
            <a:picLocks noChangeAspect="1"/>
          </p:cNvPicPr>
          <p:nvPr/>
        </p:nvPicPr>
        <p:blipFill>
          <a:blip r:embed="rId2" cstate="email">
            <a:extLst>
              <a:ext uri="{28A0092B-C50C-407E-A947-70E740481C1C}">
                <a14:useLocalDpi xmlns:a14="http://schemas.microsoft.com/office/drawing/2010/main" xmlns="" val="0"/>
              </a:ext>
            </a:extLst>
          </a:blip>
          <a:stretch>
            <a:fillRect/>
          </a:stretch>
        </p:blipFill>
        <p:spPr>
          <a:xfrm>
            <a:off x="4800031" y="1772816"/>
            <a:ext cx="4159074" cy="3179585"/>
          </a:xfrm>
          <a:prstGeom prst="rect">
            <a:avLst/>
          </a:prstGeom>
          <a:effectLst>
            <a:outerShdw blurRad="292100" dist="139700" dir="2700000" algn="tl" rotWithShape="0">
              <a:prstClr val="black">
                <a:alpha val="65000"/>
              </a:prstClr>
            </a:outerShdw>
          </a:effectLst>
          <a:scene3d>
            <a:camera prst="orthographicFront"/>
            <a:lightRig rig="threePt" dir="t"/>
          </a:scene3d>
          <a:sp3d>
            <a:bevelT/>
          </a:sp3d>
        </p:spPr>
      </p:pic>
      <p:sp>
        <p:nvSpPr>
          <p:cNvPr id="7" name="Rectángulo 1"/>
          <p:cNvSpPr/>
          <p:nvPr/>
        </p:nvSpPr>
        <p:spPr bwMode="auto">
          <a:xfrm>
            <a:off x="414016" y="5697280"/>
            <a:ext cx="2592288" cy="252000"/>
          </a:xfrm>
          <a:prstGeom prst="rect">
            <a:avLst/>
          </a:prstGeom>
          <a:solidFill>
            <a:srgbClr val="FA8832"/>
          </a:solidFill>
          <a:ln w="12700" cap="flat" cmpd="sng" algn="ctr">
            <a:solidFill>
              <a:schemeClr val="tx1"/>
            </a:solidFill>
            <a:prstDash val="solid"/>
            <a:round/>
            <a:headEnd type="none" w="med" len="med"/>
            <a:tailEnd type="none" w="med" len="med"/>
          </a:ln>
          <a:effectLst>
            <a:innerShdw blurRad="63500" dist="50800" dir="16200000">
              <a:prstClr val="black">
                <a:alpha val="50000"/>
              </a:prstClr>
            </a:inn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s-ES" sz="900" b="1" i="0" u="none" strike="noStrike" cap="none" normalizeH="0" baseline="0" dirty="0" smtClean="0">
                <a:ln>
                  <a:noFill/>
                </a:ln>
                <a:solidFill>
                  <a:schemeClr val="tx1"/>
                </a:solidFill>
                <a:effectLst/>
                <a:latin typeface="Tahoma" pitchFamily="34" charset="0"/>
              </a:rPr>
              <a:t>INTEGRACION Y MODELAMIENTO</a:t>
            </a:r>
          </a:p>
        </p:txBody>
      </p:sp>
      <p:sp>
        <p:nvSpPr>
          <p:cNvPr id="10" name="Text Box 1"/>
          <p:cNvSpPr txBox="1">
            <a:spLocks noChangeArrowheads="1"/>
          </p:cNvSpPr>
          <p:nvPr/>
        </p:nvSpPr>
        <p:spPr bwMode="auto">
          <a:xfrm>
            <a:off x="1691680" y="174023"/>
            <a:ext cx="5328592" cy="919512"/>
          </a:xfrm>
          <a:prstGeom prst="rect">
            <a:avLst/>
          </a:prstGeom>
          <a:noFill/>
          <a:ln w="9525">
            <a:noFill/>
            <a:round/>
            <a:headEnd/>
            <a:tailEnd/>
          </a:ln>
        </p:spPr>
        <p:txBody>
          <a:bodyPr lIns="90000" tIns="46800" rIns="90000" bIns="46800" anchor="ctr"/>
          <a:lstStyle/>
          <a:p>
            <a:pPr>
              <a:buFont typeface="Tahoma" pitchFamily="34"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s-CO" b="1" dirty="0" smtClean="0">
                <a:latin typeface="Arial Black" pitchFamily="34" charset="0"/>
                <a:ea typeface="Tahoma" pitchFamily="34" charset="0"/>
                <a:cs typeface="Calibri" pitchFamily="34" charset="0"/>
              </a:rPr>
              <a:t>Integración y Modelamiento para la Evaluación del Potencial de Hidrocarburos del país</a:t>
            </a:r>
            <a:endParaRPr lang="es-CO" sz="2200" dirty="0" smtClean="0">
              <a:latin typeface="Arial Black" pitchFamily="34" charset="0"/>
              <a:ea typeface="Tahoma" pitchFamily="34" charset="0"/>
              <a:cs typeface="Calibri" pitchFamily="34" charset="0"/>
            </a:endParaRPr>
          </a:p>
          <a:p>
            <a:pPr>
              <a:buFont typeface="Tahoma" pitchFamily="34"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s-CO" i="1" dirty="0" smtClean="0">
                <a:latin typeface="Arial" pitchFamily="34" charset="0"/>
                <a:ea typeface="Tahoma" pitchFamily="34" charset="0"/>
                <a:cs typeface="Arial" pitchFamily="34" charset="0"/>
              </a:rPr>
              <a:t>Proyectos 2014</a:t>
            </a:r>
          </a:p>
        </p:txBody>
      </p:sp>
    </p:spTree>
    <p:extLst>
      <p:ext uri="{BB962C8B-B14F-4D97-AF65-F5344CB8AC3E}">
        <p14:creationId xmlns:p14="http://schemas.microsoft.com/office/powerpoint/2010/main" xmlns="" val="176892466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4 Marcador de número de diapositiva"/>
          <p:cNvSpPr txBox="1">
            <a:spLocks/>
          </p:cNvSpPr>
          <p:nvPr/>
        </p:nvSpPr>
        <p:spPr bwMode="auto">
          <a:xfrm>
            <a:off x="4328544" y="6462095"/>
            <a:ext cx="471487" cy="4000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s-CO"/>
            </a:defPPr>
            <a:lvl1pPr marL="0" algn="r" defTabSz="914400" rtl="0" eaLnBrk="1" latinLnBrk="0" hangingPunct="1">
              <a:defRPr sz="1200" kern="1200">
                <a:solidFill>
                  <a:schemeClr val="tx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fld id="{1E488807-1918-4C23-BCA5-A5E06F4BEA6B}" type="slidenum">
              <a:rPr lang="es-ES" altLang="en-US" smtClean="0">
                <a:solidFill>
                  <a:srgbClr val="000000"/>
                </a:solidFill>
              </a:rPr>
              <a:pPr algn="ctr">
                <a:defRPr/>
              </a:pPr>
              <a:t>34</a:t>
            </a:fld>
            <a:endParaRPr lang="es-ES" altLang="en-US" dirty="0" smtClean="0">
              <a:solidFill>
                <a:srgbClr val="000000"/>
              </a:solidFill>
            </a:endParaRPr>
          </a:p>
        </p:txBody>
      </p:sp>
      <p:sp>
        <p:nvSpPr>
          <p:cNvPr id="7" name="Rectángulo 1"/>
          <p:cNvSpPr/>
          <p:nvPr/>
        </p:nvSpPr>
        <p:spPr bwMode="auto">
          <a:xfrm>
            <a:off x="414016" y="5697280"/>
            <a:ext cx="2592288" cy="252000"/>
          </a:xfrm>
          <a:prstGeom prst="rect">
            <a:avLst/>
          </a:prstGeom>
          <a:solidFill>
            <a:srgbClr val="FA8832"/>
          </a:solidFill>
          <a:ln w="12700" cap="flat" cmpd="sng" algn="ctr">
            <a:solidFill>
              <a:schemeClr val="tx1"/>
            </a:solidFill>
            <a:prstDash val="solid"/>
            <a:round/>
            <a:headEnd type="none" w="med" len="med"/>
            <a:tailEnd type="none" w="med" len="med"/>
          </a:ln>
          <a:effectLst>
            <a:innerShdw blurRad="63500" dist="50800" dir="16200000">
              <a:prstClr val="black">
                <a:alpha val="50000"/>
              </a:prstClr>
            </a:inn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s-ES" sz="900" b="1" i="0" u="none" strike="noStrike" cap="none" normalizeH="0" baseline="0" dirty="0" smtClean="0">
                <a:ln>
                  <a:noFill/>
                </a:ln>
                <a:solidFill>
                  <a:schemeClr val="tx1"/>
                </a:solidFill>
                <a:effectLst/>
                <a:latin typeface="Tahoma" pitchFamily="34" charset="0"/>
              </a:rPr>
              <a:t>INTEGRACION Y MODELAMIENTO</a:t>
            </a:r>
          </a:p>
        </p:txBody>
      </p:sp>
      <p:sp>
        <p:nvSpPr>
          <p:cNvPr id="9" name="Rectangle 2"/>
          <p:cNvSpPr>
            <a:spLocks noChangeArrowheads="1"/>
          </p:cNvSpPr>
          <p:nvPr/>
        </p:nvSpPr>
        <p:spPr bwMode="auto">
          <a:xfrm>
            <a:off x="611560" y="2189763"/>
            <a:ext cx="6120680" cy="2031325"/>
          </a:xfrm>
          <a:prstGeom prst="rect">
            <a:avLst/>
          </a:prstGeom>
          <a:noFill/>
          <a:ln w="9525" algn="ctr">
            <a:noFill/>
            <a:miter lim="800000"/>
            <a:headEnd/>
            <a:tailEnd/>
          </a:ln>
        </p:spPr>
        <p:txBody>
          <a:bodyPr wrap="square">
            <a:spAutoFit/>
          </a:bodyPr>
          <a:lstStyle/>
          <a:p>
            <a:pPr marL="268288" lvl="4" indent="-268288" algn="just">
              <a:buSzPct val="110000"/>
              <a:tabLst>
                <a:tab pos="0" algn="l"/>
              </a:tabLst>
              <a:defRPr/>
            </a:pPr>
            <a:endParaRPr lang="es-CO" dirty="0" smtClean="0">
              <a:latin typeface="Calibri" pitchFamily="34" charset="0"/>
              <a:ea typeface="Tahoma" pitchFamily="34" charset="0"/>
              <a:cs typeface="Calibri" pitchFamily="34" charset="0"/>
            </a:endParaRPr>
          </a:p>
          <a:p>
            <a:pPr marL="268288" lvl="4" indent="-268288" algn="just">
              <a:buSzPct val="110000"/>
              <a:buFont typeface="Arial" pitchFamily="34" charset="0"/>
              <a:buChar char="•"/>
              <a:tabLst>
                <a:tab pos="0" algn="l"/>
              </a:tabLst>
              <a:defRPr/>
            </a:pPr>
            <a:r>
              <a:rPr lang="es-CO" dirty="0" smtClean="0">
                <a:latin typeface="Calibri" pitchFamily="34" charset="0"/>
                <a:ea typeface="Tahoma" pitchFamily="34" charset="0"/>
                <a:cs typeface="Calibri" pitchFamily="34" charset="0"/>
              </a:rPr>
              <a:t>Caracterización de las Provincias petrolíferas de Colombia -</a:t>
            </a:r>
          </a:p>
          <a:p>
            <a:pPr marL="268288" lvl="5" indent="-268288" algn="just">
              <a:buSzPct val="110000"/>
              <a:buFont typeface="Arial" pitchFamily="34" charset="0"/>
              <a:buChar char="•"/>
              <a:tabLst>
                <a:tab pos="0" algn="l"/>
              </a:tabLst>
              <a:defRPr/>
            </a:pPr>
            <a:endParaRPr lang="es-CO" dirty="0" smtClean="0">
              <a:latin typeface="Calibri" pitchFamily="34" charset="0"/>
              <a:ea typeface="Tahoma" pitchFamily="34" charset="0"/>
              <a:cs typeface="Calibri" pitchFamily="34" charset="0"/>
            </a:endParaRPr>
          </a:p>
          <a:p>
            <a:pPr marL="268288" lvl="5" indent="-268288" algn="just">
              <a:buSzPct val="110000"/>
              <a:buFont typeface="Arial" pitchFamily="34" charset="0"/>
              <a:buChar char="•"/>
              <a:tabLst>
                <a:tab pos="0" algn="l"/>
              </a:tabLst>
              <a:defRPr/>
            </a:pPr>
            <a:r>
              <a:rPr lang="es-CO" dirty="0" smtClean="0">
                <a:latin typeface="Calibri" pitchFamily="34" charset="0"/>
                <a:ea typeface="Tahoma" pitchFamily="34" charset="0"/>
                <a:cs typeface="Calibri" pitchFamily="34" charset="0"/>
              </a:rPr>
              <a:t>Atlas de sistemas petroliferos de Colombia, para las cuencas</a:t>
            </a:r>
          </a:p>
          <a:p>
            <a:pPr marL="268288" lvl="5" indent="-268288" algn="just">
              <a:buSzPct val="110000"/>
              <a:buFont typeface="Arial" pitchFamily="34" charset="0"/>
              <a:buChar char="•"/>
              <a:tabLst>
                <a:tab pos="0" algn="l"/>
              </a:tabLst>
              <a:defRPr/>
            </a:pPr>
            <a:r>
              <a:rPr lang="es-CO" dirty="0" smtClean="0">
                <a:latin typeface="Calibri" pitchFamily="34" charset="0"/>
                <a:ea typeface="Tahoma" pitchFamily="34" charset="0"/>
                <a:cs typeface="Calibri" pitchFamily="34" charset="0"/>
              </a:rPr>
              <a:t>Guajira, Guajira Offshore, Cesar Rancheria y Catatumbo –</a:t>
            </a:r>
          </a:p>
          <a:p>
            <a:pPr marL="268288" lvl="5" indent="-268288" algn="just">
              <a:buSzPct val="110000"/>
              <a:buFont typeface="Arial" pitchFamily="34" charset="0"/>
              <a:buChar char="•"/>
              <a:tabLst>
                <a:tab pos="0" algn="l"/>
              </a:tabLst>
              <a:defRPr/>
            </a:pPr>
            <a:endParaRPr lang="es-CO" dirty="0" smtClean="0">
              <a:latin typeface="Calibri" pitchFamily="34" charset="0"/>
              <a:ea typeface="Tahoma" pitchFamily="34" charset="0"/>
              <a:cs typeface="Calibri" pitchFamily="34" charset="0"/>
            </a:endParaRPr>
          </a:p>
          <a:p>
            <a:pPr marL="268288" lvl="5" indent="-268288" algn="just">
              <a:buSzPct val="110000"/>
              <a:buFont typeface="Arial" pitchFamily="34" charset="0"/>
              <a:buChar char="•"/>
              <a:tabLst>
                <a:tab pos="0" algn="l"/>
              </a:tabLst>
              <a:defRPr/>
            </a:pPr>
            <a:r>
              <a:rPr lang="es-CO" dirty="0" smtClean="0">
                <a:latin typeface="Calibri" pitchFamily="34" charset="0"/>
                <a:ea typeface="Tahoma" pitchFamily="34" charset="0"/>
                <a:cs typeface="Calibri" pitchFamily="34" charset="0"/>
              </a:rPr>
              <a:t>Asesoría, estructuración, control y supervisión de proyectos</a:t>
            </a:r>
            <a:endParaRPr lang="es-CO" sz="1600" dirty="0" smtClean="0">
              <a:solidFill>
                <a:srgbClr val="000000"/>
              </a:solidFill>
              <a:latin typeface="Calibri" pitchFamily="34" charset="0"/>
              <a:ea typeface="Tahoma" pitchFamily="34" charset="0"/>
              <a:cs typeface="Calibri" pitchFamily="34" charset="0"/>
            </a:endParaRPr>
          </a:p>
        </p:txBody>
      </p:sp>
      <p:sp>
        <p:nvSpPr>
          <p:cNvPr id="10" name="Rectangle 2"/>
          <p:cNvSpPr>
            <a:spLocks noChangeArrowheads="1"/>
          </p:cNvSpPr>
          <p:nvPr/>
        </p:nvSpPr>
        <p:spPr bwMode="auto">
          <a:xfrm>
            <a:off x="6588224" y="2189763"/>
            <a:ext cx="2304256" cy="2031325"/>
          </a:xfrm>
          <a:prstGeom prst="rect">
            <a:avLst/>
          </a:prstGeom>
          <a:noFill/>
          <a:ln w="9525" algn="ctr">
            <a:noFill/>
            <a:miter lim="800000"/>
            <a:headEnd/>
            <a:tailEnd/>
          </a:ln>
        </p:spPr>
        <p:txBody>
          <a:bodyPr wrap="square">
            <a:spAutoFit/>
          </a:bodyPr>
          <a:lstStyle/>
          <a:p>
            <a:pPr marL="268288" lvl="4" indent="-268288" algn="r">
              <a:buSzPct val="110000"/>
              <a:tabLst>
                <a:tab pos="0" algn="l"/>
              </a:tabLst>
              <a:defRPr/>
            </a:pPr>
            <a:endParaRPr lang="es-CO" dirty="0" smtClean="0">
              <a:ea typeface="Tahoma" pitchFamily="34" charset="0"/>
              <a:cs typeface="Tahoma" pitchFamily="34" charset="0"/>
            </a:endParaRPr>
          </a:p>
          <a:p>
            <a:pPr marL="268288" lvl="4" indent="-268288" algn="r">
              <a:buSzPct val="110000"/>
              <a:tabLst>
                <a:tab pos="0" algn="l"/>
              </a:tabLst>
              <a:defRPr/>
            </a:pPr>
            <a:r>
              <a:rPr lang="es-CO" dirty="0" smtClean="0">
                <a:ea typeface="Tahoma" pitchFamily="34" charset="0"/>
                <a:cs typeface="Tahoma" pitchFamily="34" charset="0"/>
              </a:rPr>
              <a:t>$17.354 millones</a:t>
            </a:r>
          </a:p>
          <a:p>
            <a:pPr marL="268288" lvl="4" indent="-268288" algn="r">
              <a:buSzPct val="110000"/>
              <a:tabLst>
                <a:tab pos="0" algn="l"/>
              </a:tabLst>
              <a:defRPr/>
            </a:pPr>
            <a:endParaRPr lang="es-CO" dirty="0" smtClean="0">
              <a:ea typeface="Tahoma" pitchFamily="34" charset="0"/>
              <a:cs typeface="Tahoma" pitchFamily="34" charset="0"/>
            </a:endParaRPr>
          </a:p>
          <a:p>
            <a:pPr marL="268288" lvl="4" indent="-268288" algn="r">
              <a:buSzPct val="110000"/>
              <a:tabLst>
                <a:tab pos="0" algn="l"/>
              </a:tabLst>
              <a:defRPr/>
            </a:pPr>
            <a:r>
              <a:rPr lang="es-CO" dirty="0" smtClean="0">
                <a:ea typeface="Tahoma" pitchFamily="34" charset="0"/>
                <a:cs typeface="Tahoma" pitchFamily="34" charset="0"/>
              </a:rPr>
              <a:t>$  5.733 millones</a:t>
            </a:r>
          </a:p>
          <a:p>
            <a:pPr marL="268288" lvl="4" indent="-268288" algn="r">
              <a:buSzPct val="110000"/>
              <a:tabLst>
                <a:tab pos="0" algn="l"/>
              </a:tabLst>
              <a:defRPr/>
            </a:pPr>
            <a:endParaRPr lang="es-CO" dirty="0" smtClean="0">
              <a:ea typeface="Tahoma" pitchFamily="34" charset="0"/>
              <a:cs typeface="Tahoma" pitchFamily="34" charset="0"/>
            </a:endParaRPr>
          </a:p>
          <a:p>
            <a:pPr marL="268288" lvl="4" indent="-268288" algn="r">
              <a:buSzPct val="110000"/>
              <a:tabLst>
                <a:tab pos="0" algn="l"/>
              </a:tabLst>
              <a:defRPr/>
            </a:pPr>
            <a:endParaRPr lang="es-CO" dirty="0" smtClean="0">
              <a:ea typeface="Tahoma" pitchFamily="34" charset="0"/>
              <a:cs typeface="Tahoma" pitchFamily="34" charset="0"/>
            </a:endParaRPr>
          </a:p>
          <a:p>
            <a:pPr marL="268288" lvl="4" indent="-268288" algn="r">
              <a:buSzPct val="110000"/>
              <a:tabLst>
                <a:tab pos="0" algn="l"/>
              </a:tabLst>
              <a:defRPr/>
            </a:pPr>
            <a:r>
              <a:rPr lang="es-CO" dirty="0" smtClean="0">
                <a:ea typeface="Tahoma" pitchFamily="34" charset="0"/>
                <a:cs typeface="Tahoma" pitchFamily="34" charset="0"/>
              </a:rPr>
              <a:t>		$  2.152 millones</a:t>
            </a:r>
          </a:p>
        </p:txBody>
      </p:sp>
      <p:sp>
        <p:nvSpPr>
          <p:cNvPr id="8" name="Text Box 1"/>
          <p:cNvSpPr txBox="1">
            <a:spLocks noChangeArrowheads="1"/>
          </p:cNvSpPr>
          <p:nvPr/>
        </p:nvSpPr>
        <p:spPr bwMode="auto">
          <a:xfrm>
            <a:off x="1682253" y="440110"/>
            <a:ext cx="5328592" cy="919512"/>
          </a:xfrm>
          <a:prstGeom prst="rect">
            <a:avLst/>
          </a:prstGeom>
          <a:noFill/>
          <a:ln w="9525">
            <a:noFill/>
            <a:round/>
            <a:headEnd/>
            <a:tailEnd/>
          </a:ln>
        </p:spPr>
        <p:txBody>
          <a:bodyPr lIns="90000" tIns="46800" rIns="90000" bIns="46800" anchor="ctr"/>
          <a:lstStyle/>
          <a:p>
            <a:pPr>
              <a:buFont typeface="Tahoma" pitchFamily="34"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s-CO" b="1" dirty="0" smtClean="0">
                <a:latin typeface="Arial Black" pitchFamily="34" charset="0"/>
                <a:ea typeface="Tahoma" pitchFamily="34" charset="0"/>
                <a:cs typeface="Calibri" pitchFamily="34" charset="0"/>
              </a:rPr>
              <a:t>Integración y Modelamiento</a:t>
            </a:r>
          </a:p>
          <a:p>
            <a:pPr>
              <a:buFont typeface="Tahoma" pitchFamily="34"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s-CO" i="1" dirty="0" smtClean="0">
                <a:latin typeface="Arial" pitchFamily="34" charset="0"/>
                <a:ea typeface="Tahoma" pitchFamily="34" charset="0"/>
                <a:cs typeface="Arial" pitchFamily="34" charset="0"/>
              </a:rPr>
              <a:t>Proyectos 2014</a:t>
            </a:r>
          </a:p>
        </p:txBody>
      </p:sp>
    </p:spTree>
    <p:extLst>
      <p:ext uri="{BB962C8B-B14F-4D97-AF65-F5344CB8AC3E}">
        <p14:creationId xmlns:p14="http://schemas.microsoft.com/office/powerpoint/2010/main" xmlns="" val="219623379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4 Marcador de número de diapositiva"/>
          <p:cNvSpPr txBox="1">
            <a:spLocks/>
          </p:cNvSpPr>
          <p:nvPr/>
        </p:nvSpPr>
        <p:spPr bwMode="auto">
          <a:xfrm>
            <a:off x="4328544" y="6462095"/>
            <a:ext cx="471487" cy="4000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s-CO"/>
            </a:defPPr>
            <a:lvl1pPr marL="0" algn="r" defTabSz="914400" rtl="0" eaLnBrk="1" latinLnBrk="0" hangingPunct="1">
              <a:defRPr sz="1200" kern="1200">
                <a:solidFill>
                  <a:schemeClr val="tx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fld id="{1E488807-1918-4C23-BCA5-A5E06F4BEA6B}" type="slidenum">
              <a:rPr lang="es-ES" altLang="en-US" smtClean="0">
                <a:solidFill>
                  <a:srgbClr val="000000"/>
                </a:solidFill>
              </a:rPr>
              <a:pPr algn="ctr">
                <a:defRPr/>
              </a:pPr>
              <a:t>35</a:t>
            </a:fld>
            <a:endParaRPr lang="es-ES" altLang="en-US" dirty="0" smtClean="0">
              <a:solidFill>
                <a:srgbClr val="000000"/>
              </a:solidFill>
            </a:endParaRPr>
          </a:p>
        </p:txBody>
      </p:sp>
      <p:sp>
        <p:nvSpPr>
          <p:cNvPr id="8" name="Text Box 1"/>
          <p:cNvSpPr txBox="1">
            <a:spLocks noChangeArrowheads="1"/>
          </p:cNvSpPr>
          <p:nvPr/>
        </p:nvSpPr>
        <p:spPr bwMode="auto">
          <a:xfrm>
            <a:off x="1683022" y="442372"/>
            <a:ext cx="4391719" cy="919512"/>
          </a:xfrm>
          <a:prstGeom prst="rect">
            <a:avLst/>
          </a:prstGeom>
          <a:noFill/>
          <a:ln w="9525">
            <a:noFill/>
            <a:round/>
            <a:headEnd/>
            <a:tailEnd/>
          </a:ln>
        </p:spPr>
        <p:txBody>
          <a:bodyPr lIns="90000" tIns="46800" rIns="90000" bIns="46800" anchor="ctr"/>
          <a:lstStyle/>
          <a:p>
            <a:pPr>
              <a:buFont typeface="Tahoma" pitchFamily="34"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s-CO" b="1" dirty="0" smtClean="0">
                <a:latin typeface="Arial Black" pitchFamily="34" charset="0"/>
                <a:ea typeface="Tahoma" pitchFamily="34" charset="0"/>
                <a:cs typeface="Calibri" pitchFamily="34" charset="0"/>
              </a:rPr>
              <a:t>Avance Indicadores plan 2020</a:t>
            </a:r>
            <a:endParaRPr lang="es-CO" dirty="0">
              <a:latin typeface="Arial Black" pitchFamily="34" charset="0"/>
              <a:ea typeface="Tahoma" pitchFamily="34" charset="0"/>
              <a:cs typeface="Calibri" pitchFamily="34" charset="0"/>
            </a:endParaRPr>
          </a:p>
          <a:p>
            <a:pPr>
              <a:buFont typeface="Tahoma" pitchFamily="34"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s-CO" i="1" dirty="0" smtClean="0">
                <a:latin typeface="Arial" pitchFamily="34" charset="0"/>
                <a:ea typeface="Tahoma" pitchFamily="34" charset="0"/>
                <a:cs typeface="Arial" pitchFamily="34" charset="0"/>
              </a:rPr>
              <a:t>2012 – 2014**</a:t>
            </a:r>
          </a:p>
        </p:txBody>
      </p:sp>
      <p:graphicFrame>
        <p:nvGraphicFramePr>
          <p:cNvPr id="11" name="10 Tabla"/>
          <p:cNvGraphicFramePr>
            <a:graphicFrameLocks noGrp="1"/>
          </p:cNvGraphicFramePr>
          <p:nvPr>
            <p:extLst/>
          </p:nvPr>
        </p:nvGraphicFramePr>
        <p:xfrm>
          <a:off x="611560" y="1530024"/>
          <a:ext cx="8280920" cy="1775468"/>
        </p:xfrm>
        <a:graphic>
          <a:graphicData uri="http://schemas.openxmlformats.org/drawingml/2006/table">
            <a:tbl>
              <a:tblPr/>
              <a:tblGrid>
                <a:gridCol w="2861791"/>
                <a:gridCol w="882625"/>
                <a:gridCol w="720080"/>
                <a:gridCol w="792088"/>
                <a:gridCol w="720080"/>
                <a:gridCol w="1152128"/>
                <a:gridCol w="1152128"/>
              </a:tblGrid>
              <a:tr h="378567">
                <a:tc>
                  <a:txBody>
                    <a:bodyPr/>
                    <a:lstStyle/>
                    <a:p>
                      <a:pPr algn="ctr" fontAlgn="b"/>
                      <a:r>
                        <a:rPr lang="es-CO" sz="1100" b="1" i="0" u="none" strike="noStrike" dirty="0" smtClean="0">
                          <a:solidFill>
                            <a:schemeClr val="tx1"/>
                          </a:solidFill>
                          <a:latin typeface="Tahoma" pitchFamily="34" charset="0"/>
                          <a:ea typeface="Tahoma" pitchFamily="34" charset="0"/>
                          <a:cs typeface="Tahoma" pitchFamily="34" charset="0"/>
                        </a:rPr>
                        <a:t>Tipo de estudio</a:t>
                      </a:r>
                      <a:endParaRPr lang="es-CO" sz="1100" b="1" i="0" u="none" strike="noStrike" dirty="0">
                        <a:solidFill>
                          <a:schemeClr val="tx1"/>
                        </a:solidFill>
                        <a:latin typeface="Tahoma" pitchFamily="34" charset="0"/>
                        <a:ea typeface="Tahoma" pitchFamily="34" charset="0"/>
                        <a:cs typeface="Tahoma"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b"/>
                      <a:r>
                        <a:rPr lang="es-CO" sz="1100" b="1" i="0" u="none" strike="noStrike" dirty="0">
                          <a:solidFill>
                            <a:schemeClr val="tx1"/>
                          </a:solidFill>
                          <a:latin typeface="Tahoma" pitchFamily="34" charset="0"/>
                          <a:ea typeface="Tahoma" pitchFamily="34" charset="0"/>
                          <a:cs typeface="Tahoma" pitchFamily="34" charset="0"/>
                        </a:rPr>
                        <a:t>Plan </a:t>
                      </a:r>
                      <a:endParaRPr lang="es-CO" sz="1100" b="1" i="0" u="none" strike="noStrike" dirty="0" smtClean="0">
                        <a:solidFill>
                          <a:schemeClr val="tx1"/>
                        </a:solidFill>
                        <a:latin typeface="Tahoma" pitchFamily="34" charset="0"/>
                        <a:ea typeface="Tahoma" pitchFamily="34" charset="0"/>
                        <a:cs typeface="Tahoma" pitchFamily="34" charset="0"/>
                      </a:endParaRPr>
                    </a:p>
                    <a:p>
                      <a:pPr algn="ctr" fontAlgn="b"/>
                      <a:r>
                        <a:rPr lang="es-CO" sz="1100" b="1" i="0" u="none" strike="noStrike" dirty="0" smtClean="0">
                          <a:solidFill>
                            <a:schemeClr val="tx1"/>
                          </a:solidFill>
                          <a:latin typeface="Tahoma" pitchFamily="34" charset="0"/>
                          <a:ea typeface="Tahoma" pitchFamily="34" charset="0"/>
                          <a:cs typeface="Tahoma" pitchFamily="34" charset="0"/>
                        </a:rPr>
                        <a:t>2020</a:t>
                      </a:r>
                      <a:endParaRPr lang="es-CO" sz="1100" b="1" i="0" u="none" strike="noStrike" dirty="0">
                        <a:solidFill>
                          <a:schemeClr val="tx1"/>
                        </a:solidFill>
                        <a:latin typeface="Tahoma" pitchFamily="34" charset="0"/>
                        <a:ea typeface="Tahoma" pitchFamily="34" charset="0"/>
                        <a:cs typeface="Tahoma"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b"/>
                      <a:r>
                        <a:rPr lang="es-CO" sz="1100" b="1" i="0" u="none" strike="noStrike" dirty="0" smtClean="0">
                          <a:solidFill>
                            <a:schemeClr val="tx1"/>
                          </a:solidFill>
                          <a:latin typeface="Tahoma" pitchFamily="34" charset="0"/>
                          <a:ea typeface="Tahoma" pitchFamily="34" charset="0"/>
                          <a:cs typeface="Tahoma" pitchFamily="34" charset="0"/>
                        </a:rPr>
                        <a:t>Avance 2012</a:t>
                      </a:r>
                      <a:endParaRPr lang="es-CO" sz="1100" b="1" i="0" u="none" strike="noStrike" dirty="0">
                        <a:solidFill>
                          <a:schemeClr val="tx1"/>
                        </a:solidFill>
                        <a:latin typeface="Tahoma" pitchFamily="34" charset="0"/>
                        <a:ea typeface="Tahoma" pitchFamily="34" charset="0"/>
                        <a:cs typeface="Tahoma"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b"/>
                      <a:r>
                        <a:rPr lang="es-MX" sz="1100" b="1" i="0" u="none" strike="noStrike" dirty="0" smtClean="0">
                          <a:solidFill>
                            <a:schemeClr val="tx1"/>
                          </a:solidFill>
                          <a:latin typeface="Tahoma" pitchFamily="34" charset="0"/>
                          <a:ea typeface="Tahoma" pitchFamily="34" charset="0"/>
                          <a:cs typeface="Tahoma" pitchFamily="34" charset="0"/>
                        </a:rPr>
                        <a:t>Avance </a:t>
                      </a:r>
                    </a:p>
                    <a:p>
                      <a:pPr algn="ctr" fontAlgn="b"/>
                      <a:r>
                        <a:rPr lang="es-MX" sz="1100" b="1" i="0" u="none" strike="noStrike" dirty="0" smtClean="0">
                          <a:solidFill>
                            <a:schemeClr val="tx1"/>
                          </a:solidFill>
                          <a:latin typeface="Tahoma" pitchFamily="34" charset="0"/>
                          <a:ea typeface="Tahoma" pitchFamily="34" charset="0"/>
                          <a:cs typeface="Tahoma" pitchFamily="34" charset="0"/>
                        </a:rPr>
                        <a:t>2013 </a:t>
                      </a:r>
                      <a:endParaRPr lang="es-CO" sz="1100" b="0" i="0" u="none" strike="noStrike" dirty="0">
                        <a:solidFill>
                          <a:schemeClr val="tx1"/>
                        </a:solidFill>
                        <a:latin typeface="Tahoma" pitchFamily="34" charset="0"/>
                        <a:ea typeface="Tahoma" pitchFamily="34" charset="0"/>
                        <a:cs typeface="Tahoma"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s-MX" sz="1100" b="1" i="0" u="none" strike="noStrike" dirty="0" smtClean="0">
                          <a:solidFill>
                            <a:schemeClr val="tx1"/>
                          </a:solidFill>
                          <a:latin typeface="Tahoma" pitchFamily="34" charset="0"/>
                          <a:ea typeface="Tahoma" pitchFamily="34" charset="0"/>
                          <a:cs typeface="Tahoma" pitchFamily="34" charset="0"/>
                        </a:rPr>
                        <a:t>Avance</a:t>
                      </a:r>
                    </a:p>
                    <a:p>
                      <a:pPr marL="0" marR="0" indent="0" algn="ctr" defTabSz="914400" rtl="0" eaLnBrk="1" fontAlgn="b" latinLnBrk="0" hangingPunct="1">
                        <a:lnSpc>
                          <a:spcPct val="100000"/>
                        </a:lnSpc>
                        <a:spcBef>
                          <a:spcPts val="0"/>
                        </a:spcBef>
                        <a:spcAft>
                          <a:spcPts val="0"/>
                        </a:spcAft>
                        <a:buClrTx/>
                        <a:buSzTx/>
                        <a:buFontTx/>
                        <a:buNone/>
                        <a:tabLst/>
                        <a:defRPr/>
                      </a:pPr>
                      <a:r>
                        <a:rPr lang="es-MX" sz="1100" b="1" i="0" u="none" strike="noStrike" dirty="0" smtClean="0">
                          <a:solidFill>
                            <a:schemeClr val="tx1"/>
                          </a:solidFill>
                          <a:latin typeface="Tahoma" pitchFamily="34" charset="0"/>
                          <a:ea typeface="Tahoma" pitchFamily="34" charset="0"/>
                          <a:cs typeface="Tahoma" pitchFamily="34" charset="0"/>
                        </a:rPr>
                        <a:t> 2014 </a:t>
                      </a:r>
                      <a:r>
                        <a:rPr lang="es-MX" sz="1100" b="0" i="0" u="none" strike="noStrike" dirty="0" smtClean="0">
                          <a:solidFill>
                            <a:schemeClr val="tx1"/>
                          </a:solidFill>
                          <a:latin typeface="Tahoma" pitchFamily="34" charset="0"/>
                          <a:ea typeface="Tahoma" pitchFamily="34" charset="0"/>
                          <a:cs typeface="Tahoma" pitchFamily="34" charset="0"/>
                        </a:rPr>
                        <a:t>**</a:t>
                      </a:r>
                      <a:endParaRPr lang="es-CO" sz="1100" b="0" i="0" u="none" strike="noStrike" dirty="0" smtClean="0">
                        <a:solidFill>
                          <a:schemeClr val="tx1"/>
                        </a:solidFill>
                        <a:latin typeface="Tahoma" pitchFamily="34" charset="0"/>
                        <a:ea typeface="Tahoma" pitchFamily="34" charset="0"/>
                        <a:cs typeface="Tahoma"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b"/>
                      <a:r>
                        <a:rPr lang="es-CO" sz="1100" b="1" i="0" u="none" strike="noStrike" dirty="0" smtClean="0">
                          <a:solidFill>
                            <a:schemeClr val="tx1"/>
                          </a:solidFill>
                          <a:latin typeface="Tahoma" pitchFamily="34" charset="0"/>
                          <a:ea typeface="Tahoma" pitchFamily="34" charset="0"/>
                          <a:cs typeface="Tahoma" pitchFamily="34" charset="0"/>
                        </a:rPr>
                        <a:t>Acumulado</a:t>
                      </a:r>
                    </a:p>
                    <a:p>
                      <a:pPr algn="ctr" fontAlgn="b"/>
                      <a:r>
                        <a:rPr lang="es-CO" sz="1100" b="1" i="0" u="none" strike="noStrike" dirty="0" smtClean="0">
                          <a:solidFill>
                            <a:schemeClr val="tx1"/>
                          </a:solidFill>
                          <a:latin typeface="Tahoma" pitchFamily="34" charset="0"/>
                          <a:ea typeface="Tahoma" pitchFamily="34" charset="0"/>
                          <a:cs typeface="Tahoma" pitchFamily="34" charset="0"/>
                        </a:rPr>
                        <a:t>2012-2014**</a:t>
                      </a:r>
                      <a:endParaRPr lang="es-CO" sz="1100" b="1" i="0" u="none" strike="noStrike" dirty="0">
                        <a:solidFill>
                          <a:schemeClr val="tx1"/>
                        </a:solidFill>
                        <a:latin typeface="Tahoma" pitchFamily="34" charset="0"/>
                        <a:ea typeface="Tahoma" pitchFamily="34" charset="0"/>
                        <a:cs typeface="Tahoma"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b"/>
                      <a:r>
                        <a:rPr lang="es-CO" sz="1100" b="1" i="0" u="none" strike="noStrike" dirty="0">
                          <a:solidFill>
                            <a:schemeClr val="tx1"/>
                          </a:solidFill>
                          <a:latin typeface="Tahoma" pitchFamily="34" charset="0"/>
                          <a:ea typeface="Tahoma" pitchFamily="34" charset="0"/>
                          <a:cs typeface="Tahoma" pitchFamily="34" charset="0"/>
                        </a:rPr>
                        <a:t>Meta por </a:t>
                      </a:r>
                      <a:r>
                        <a:rPr lang="es-CO" sz="1100" b="1" i="0" u="none" strike="noStrike" dirty="0" smtClean="0">
                          <a:solidFill>
                            <a:schemeClr val="tx1"/>
                          </a:solidFill>
                          <a:latin typeface="Tahoma" pitchFamily="34" charset="0"/>
                          <a:ea typeface="Tahoma" pitchFamily="34" charset="0"/>
                          <a:cs typeface="Tahoma" pitchFamily="34" charset="0"/>
                        </a:rPr>
                        <a:t>alcanzar -2020 </a:t>
                      </a:r>
                      <a:endParaRPr lang="es-CO" sz="1100" b="1" i="0" u="none" strike="noStrike" dirty="0">
                        <a:solidFill>
                          <a:schemeClr val="tx1"/>
                        </a:solidFill>
                        <a:latin typeface="Tahoma" pitchFamily="34" charset="0"/>
                        <a:ea typeface="Tahoma" pitchFamily="34" charset="0"/>
                        <a:cs typeface="Tahoma"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r>
              <a:tr h="239112">
                <a:tc>
                  <a:txBody>
                    <a:bodyPr/>
                    <a:lstStyle/>
                    <a:p>
                      <a:pPr marL="457200" lvl="1" indent="-276225" algn="l" fontAlgn="b"/>
                      <a:r>
                        <a:rPr lang="es-CO" sz="1100" b="0" i="0" u="none" strike="noStrike" dirty="0">
                          <a:solidFill>
                            <a:schemeClr val="tx1"/>
                          </a:solidFill>
                          <a:latin typeface="+mn-lt"/>
                          <a:ea typeface="Tahoma" pitchFamily="34" charset="0"/>
                          <a:cs typeface="Tahoma" pitchFamily="34" charset="0"/>
                        </a:rPr>
                        <a:t>Métodos Remotos </a:t>
                      </a:r>
                      <a:r>
                        <a:rPr lang="es-CO" sz="1100" b="0" i="0" u="none" strike="noStrike" dirty="0" smtClean="0">
                          <a:solidFill>
                            <a:schemeClr val="tx1"/>
                          </a:solidFill>
                          <a:latin typeface="+mn-lt"/>
                          <a:ea typeface="Tahoma" pitchFamily="34" charset="0"/>
                          <a:cs typeface="Tahoma" pitchFamily="34" charset="0"/>
                        </a:rPr>
                        <a:t>(</a:t>
                      </a:r>
                      <a:r>
                        <a:rPr lang="es-CO" sz="1100" b="0" i="0" u="none" strike="noStrike" dirty="0" err="1" smtClean="0">
                          <a:solidFill>
                            <a:schemeClr val="tx1"/>
                          </a:solidFill>
                          <a:latin typeface="+mn-lt"/>
                          <a:ea typeface="Tahoma" pitchFamily="34" charset="0"/>
                          <a:cs typeface="Tahoma" pitchFamily="34" charset="0"/>
                        </a:rPr>
                        <a:t>aerogeofísica</a:t>
                      </a:r>
                      <a:r>
                        <a:rPr lang="es-CO" sz="1100" b="0" i="0" u="none" strike="noStrike" dirty="0" smtClean="0">
                          <a:solidFill>
                            <a:schemeClr val="tx1"/>
                          </a:solidFill>
                          <a:latin typeface="+mn-lt"/>
                          <a:ea typeface="Tahoma" pitchFamily="34" charset="0"/>
                          <a:cs typeface="Tahoma" pitchFamily="34" charset="0"/>
                        </a:rPr>
                        <a:t> km)</a:t>
                      </a:r>
                      <a:endParaRPr lang="es-CO" sz="1100" b="0" i="0" u="none" strike="noStrike" dirty="0">
                        <a:solidFill>
                          <a:schemeClr val="tx1"/>
                        </a:solidFill>
                        <a:latin typeface="+mn-lt"/>
                        <a:ea typeface="Tahoma" pitchFamily="34" charset="0"/>
                        <a:cs typeface="Tahoma"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100" b="0" i="0" u="none" strike="noStrike" dirty="0">
                          <a:solidFill>
                            <a:schemeClr val="tx1"/>
                          </a:solidFill>
                          <a:latin typeface="+mn-lt"/>
                          <a:ea typeface="Tahoma" pitchFamily="34" charset="0"/>
                          <a:cs typeface="Tahoma" pitchFamily="34" charset="0"/>
                        </a:rPr>
                        <a:t>250.000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100" b="0" i="0" u="none" strike="noStrike" dirty="0">
                          <a:solidFill>
                            <a:schemeClr val="tx1"/>
                          </a:solidFill>
                          <a:latin typeface="+mn-lt"/>
                          <a:ea typeface="Tahoma" pitchFamily="34" charset="0"/>
                          <a:cs typeface="Tahoma" pitchFamily="34" charset="0"/>
                        </a:rPr>
                        <a:t>100.000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MX" sz="1100" b="0" i="0" u="none" strike="noStrike" dirty="0" smtClean="0">
                          <a:solidFill>
                            <a:schemeClr val="tx1"/>
                          </a:solidFill>
                          <a:latin typeface="+mn-lt"/>
                          <a:ea typeface="Tahoma" pitchFamily="34" charset="0"/>
                          <a:cs typeface="Tahoma" pitchFamily="34" charset="0"/>
                        </a:rPr>
                        <a:t>260.000</a:t>
                      </a:r>
                      <a:endParaRPr lang="es-CO" sz="1100" b="0" i="0" u="none" strike="noStrike" dirty="0">
                        <a:solidFill>
                          <a:schemeClr val="tx1"/>
                        </a:solidFill>
                        <a:latin typeface="+mn-lt"/>
                        <a:ea typeface="Tahoma" pitchFamily="34" charset="0"/>
                        <a:cs typeface="Tahoma"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100" b="0" i="0" u="none" strike="noStrike" dirty="0" smtClean="0">
                          <a:solidFill>
                            <a:schemeClr val="tx1"/>
                          </a:solidFill>
                          <a:latin typeface="+mn-lt"/>
                          <a:ea typeface="Tahoma" pitchFamily="34" charset="0"/>
                          <a:cs typeface="Tahoma" pitchFamily="34" charset="0"/>
                        </a:rPr>
                        <a:t>5.000</a:t>
                      </a:r>
                      <a:endParaRPr lang="es-CO" sz="1100" b="0" i="0" u="none" strike="noStrike" dirty="0">
                        <a:solidFill>
                          <a:schemeClr val="tx1"/>
                        </a:solidFill>
                        <a:latin typeface="+mn-lt"/>
                        <a:ea typeface="Tahoma" pitchFamily="34" charset="0"/>
                        <a:cs typeface="Tahoma"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100" b="0" i="0" u="none" strike="noStrike" dirty="0" smtClean="0">
                          <a:solidFill>
                            <a:schemeClr val="tx1"/>
                          </a:solidFill>
                          <a:latin typeface="+mn-lt"/>
                          <a:ea typeface="Tahoma" pitchFamily="34" charset="0"/>
                          <a:cs typeface="Tahoma" pitchFamily="34" charset="0"/>
                        </a:rPr>
                        <a:t>391.406</a:t>
                      </a:r>
                      <a:endParaRPr lang="es-CO" sz="1100" b="0" i="0" u="none" strike="noStrike" dirty="0">
                        <a:solidFill>
                          <a:schemeClr val="tx1"/>
                        </a:solidFill>
                        <a:latin typeface="+mn-lt"/>
                        <a:ea typeface="Tahoma" pitchFamily="34" charset="0"/>
                        <a:cs typeface="Tahoma"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100" b="0" i="0" u="none" strike="noStrike" dirty="0" smtClean="0">
                          <a:solidFill>
                            <a:schemeClr val="tx1"/>
                          </a:solidFill>
                          <a:latin typeface="+mn-lt"/>
                          <a:ea typeface="Tahoma" pitchFamily="34" charset="0"/>
                          <a:cs typeface="Tahoma" pitchFamily="34" charset="0"/>
                        </a:rPr>
                        <a:t>0</a:t>
                      </a:r>
                      <a:endParaRPr lang="es-CO" sz="1100" b="0" i="0" u="none" strike="noStrike" dirty="0">
                        <a:solidFill>
                          <a:schemeClr val="tx1"/>
                        </a:solidFill>
                        <a:latin typeface="+mn-lt"/>
                        <a:ea typeface="Tahoma" pitchFamily="34" charset="0"/>
                        <a:cs typeface="Tahoma"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4149">
                <a:tc>
                  <a:txBody>
                    <a:bodyPr/>
                    <a:lstStyle/>
                    <a:p>
                      <a:pPr marL="457200" lvl="1" indent="-276225" algn="l" fontAlgn="b"/>
                      <a:r>
                        <a:rPr lang="es-CO" sz="1100" b="0" i="0" u="none" strike="noStrike" dirty="0" smtClean="0">
                          <a:solidFill>
                            <a:schemeClr val="tx1"/>
                          </a:solidFill>
                          <a:latin typeface="+mn-lt"/>
                          <a:ea typeface="Tahoma" pitchFamily="34" charset="0"/>
                          <a:cs typeface="Tahoma" pitchFamily="34" charset="0"/>
                        </a:rPr>
                        <a:t>Métodos de Superficie (cartografía Km</a:t>
                      </a:r>
                      <a:r>
                        <a:rPr lang="es-CO" sz="1100" b="0" i="0" u="none" strike="noStrike" baseline="30000" dirty="0" smtClean="0">
                          <a:solidFill>
                            <a:schemeClr val="tx1"/>
                          </a:solidFill>
                          <a:latin typeface="+mn-lt"/>
                          <a:ea typeface="Tahoma" pitchFamily="34" charset="0"/>
                          <a:cs typeface="Tahoma" pitchFamily="34" charset="0"/>
                        </a:rPr>
                        <a:t>2</a:t>
                      </a:r>
                      <a:r>
                        <a:rPr lang="es-CO" sz="1100" b="0" i="0" u="none" strike="noStrike" dirty="0" smtClean="0">
                          <a:solidFill>
                            <a:schemeClr val="tx1"/>
                          </a:solidFill>
                          <a:latin typeface="+mn-lt"/>
                          <a:ea typeface="Tahoma" pitchFamily="34" charset="0"/>
                          <a:cs typeface="Tahoma" pitchFamily="34" charset="0"/>
                        </a:rPr>
                        <a:t>)</a:t>
                      </a:r>
                      <a:endParaRPr lang="es-CO" sz="1100" b="0" i="0" u="none" strike="noStrike" dirty="0">
                        <a:solidFill>
                          <a:schemeClr val="tx1"/>
                        </a:solidFill>
                        <a:latin typeface="+mn-lt"/>
                        <a:ea typeface="Tahoma" pitchFamily="34" charset="0"/>
                        <a:cs typeface="Tahoma"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100" b="0" i="0" u="none" strike="noStrike" dirty="0">
                          <a:solidFill>
                            <a:schemeClr val="tx1"/>
                          </a:solidFill>
                          <a:latin typeface="+mn-lt"/>
                          <a:ea typeface="Tahoma" pitchFamily="34" charset="0"/>
                          <a:cs typeface="Tahoma" pitchFamily="34" charset="0"/>
                        </a:rPr>
                        <a:t>57.000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100" b="0" i="0" u="none" strike="noStrike" dirty="0" smtClean="0">
                          <a:solidFill>
                            <a:schemeClr val="tx1"/>
                          </a:solidFill>
                          <a:latin typeface="+mn-lt"/>
                          <a:ea typeface="Tahoma" pitchFamily="34" charset="0"/>
                          <a:cs typeface="Tahoma" pitchFamily="34" charset="0"/>
                        </a:rPr>
                        <a:t>25.633</a:t>
                      </a:r>
                      <a:endParaRPr lang="es-CO" sz="1100" b="0" i="0" u="none" strike="noStrike" dirty="0">
                        <a:solidFill>
                          <a:schemeClr val="tx1"/>
                        </a:solidFill>
                        <a:latin typeface="+mn-lt"/>
                        <a:ea typeface="Tahoma" pitchFamily="34" charset="0"/>
                        <a:cs typeface="Tahoma"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MX" sz="1100" b="0" i="0" u="none" strike="noStrike" dirty="0" smtClean="0">
                          <a:solidFill>
                            <a:schemeClr val="tx1"/>
                          </a:solidFill>
                          <a:latin typeface="+mn-lt"/>
                          <a:ea typeface="Tahoma" pitchFamily="34" charset="0"/>
                          <a:cs typeface="Tahoma" pitchFamily="34" charset="0"/>
                        </a:rPr>
                        <a:t>17.540</a:t>
                      </a:r>
                      <a:endParaRPr lang="es-CO" sz="1100" b="0" i="0" u="none" strike="noStrike" dirty="0">
                        <a:solidFill>
                          <a:schemeClr val="tx1"/>
                        </a:solidFill>
                        <a:latin typeface="+mn-lt"/>
                        <a:ea typeface="Tahoma" pitchFamily="34" charset="0"/>
                        <a:cs typeface="Tahoma"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100" b="0" i="0" u="none" strike="noStrike" dirty="0" smtClean="0">
                          <a:solidFill>
                            <a:schemeClr val="tx1"/>
                          </a:solidFill>
                          <a:latin typeface="+mn-lt"/>
                          <a:ea typeface="Tahoma" pitchFamily="34" charset="0"/>
                          <a:cs typeface="Tahoma" pitchFamily="34" charset="0"/>
                        </a:rPr>
                        <a:t>2.000</a:t>
                      </a:r>
                      <a:endParaRPr lang="es-CO" sz="1100" b="0" i="0" u="none" strike="noStrike" dirty="0">
                        <a:solidFill>
                          <a:schemeClr val="tx1"/>
                        </a:solidFill>
                        <a:latin typeface="+mn-lt"/>
                        <a:ea typeface="Tahoma" pitchFamily="34" charset="0"/>
                        <a:cs typeface="Tahoma"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100" b="0" i="0" u="none" strike="noStrike" dirty="0" smtClean="0">
                          <a:solidFill>
                            <a:schemeClr val="tx1"/>
                          </a:solidFill>
                          <a:latin typeface="+mn-lt"/>
                          <a:ea typeface="Tahoma" pitchFamily="34" charset="0"/>
                          <a:cs typeface="Tahoma" pitchFamily="34" charset="0"/>
                        </a:rPr>
                        <a:t>45.173</a:t>
                      </a:r>
                      <a:endParaRPr lang="es-CO" sz="1100" b="0" i="0" u="none" strike="noStrike" dirty="0">
                        <a:solidFill>
                          <a:schemeClr val="tx1"/>
                        </a:solidFill>
                        <a:latin typeface="+mn-lt"/>
                        <a:ea typeface="Tahoma" pitchFamily="34" charset="0"/>
                        <a:cs typeface="Tahoma"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MX" sz="1100" b="0" i="0" u="none" strike="noStrike" dirty="0" smtClean="0">
                          <a:solidFill>
                            <a:schemeClr val="tx1"/>
                          </a:solidFill>
                          <a:latin typeface="+mn-lt"/>
                          <a:ea typeface="Tahoma" pitchFamily="34" charset="0"/>
                          <a:cs typeface="Tahoma" pitchFamily="34" charset="0"/>
                        </a:rPr>
                        <a:t>11.827</a:t>
                      </a:r>
                      <a:endParaRPr lang="es-CO" sz="1100" b="0" i="0" u="none" strike="noStrike" dirty="0">
                        <a:solidFill>
                          <a:schemeClr val="tx1"/>
                        </a:solidFill>
                        <a:latin typeface="+mn-lt"/>
                        <a:ea typeface="Tahoma" pitchFamily="34" charset="0"/>
                        <a:cs typeface="Tahoma"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9284">
                <a:tc>
                  <a:txBody>
                    <a:bodyPr/>
                    <a:lstStyle/>
                    <a:p>
                      <a:pPr marL="457200" lvl="1" indent="-276225" algn="l" fontAlgn="b"/>
                      <a:r>
                        <a:rPr lang="es-CO" sz="1100" b="0" i="0" u="none" strike="noStrike" dirty="0" smtClean="0">
                          <a:solidFill>
                            <a:schemeClr val="tx1"/>
                          </a:solidFill>
                          <a:latin typeface="+mn-lt"/>
                          <a:ea typeface="Tahoma" pitchFamily="34" charset="0"/>
                          <a:cs typeface="Tahoma" pitchFamily="34" charset="0"/>
                        </a:rPr>
                        <a:t>Análisis de Muestras* (número de muestras)</a:t>
                      </a:r>
                      <a:endParaRPr lang="es-CO" sz="1100" b="0" i="0" u="none" strike="noStrike" dirty="0">
                        <a:solidFill>
                          <a:schemeClr val="tx1"/>
                        </a:solidFill>
                        <a:latin typeface="+mn-lt"/>
                        <a:ea typeface="Tahoma" pitchFamily="34" charset="0"/>
                        <a:cs typeface="Tahoma"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100" b="0" i="0" u="none" strike="noStrike" dirty="0">
                          <a:solidFill>
                            <a:schemeClr val="tx1"/>
                          </a:solidFill>
                          <a:latin typeface="+mn-lt"/>
                          <a:ea typeface="Tahoma" pitchFamily="34" charset="0"/>
                          <a:cs typeface="Tahoma" pitchFamily="34" charset="0"/>
                        </a:rPr>
                        <a:t>24.500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100" b="0" i="0" u="none" strike="noStrike" dirty="0" smtClean="0">
                          <a:solidFill>
                            <a:schemeClr val="tx1"/>
                          </a:solidFill>
                          <a:latin typeface="+mn-lt"/>
                          <a:ea typeface="Tahoma" pitchFamily="34" charset="0"/>
                          <a:cs typeface="Tahoma" pitchFamily="34" charset="0"/>
                        </a:rPr>
                        <a:t>12.450</a:t>
                      </a:r>
                      <a:endParaRPr lang="es-CO" sz="1100" b="0" i="0" u="none" strike="noStrike" dirty="0">
                        <a:solidFill>
                          <a:schemeClr val="tx1"/>
                        </a:solidFill>
                        <a:latin typeface="+mn-lt"/>
                        <a:ea typeface="Tahoma" pitchFamily="34" charset="0"/>
                        <a:cs typeface="Tahoma"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MX" sz="1100" b="0" i="0" u="none" strike="noStrike" dirty="0" smtClean="0">
                          <a:solidFill>
                            <a:schemeClr val="tx1"/>
                          </a:solidFill>
                          <a:latin typeface="+mn-lt"/>
                          <a:ea typeface="Tahoma" pitchFamily="34" charset="0"/>
                          <a:cs typeface="Tahoma" pitchFamily="34" charset="0"/>
                        </a:rPr>
                        <a:t>7.720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100" b="0" i="0" u="none" strike="noStrike" dirty="0" smtClean="0">
                          <a:solidFill>
                            <a:schemeClr val="tx1"/>
                          </a:solidFill>
                          <a:latin typeface="+mn-lt"/>
                          <a:ea typeface="Tahoma" pitchFamily="34" charset="0"/>
                          <a:cs typeface="Tahoma" pitchFamily="34" charset="0"/>
                        </a:rPr>
                        <a:t>4.938</a:t>
                      </a:r>
                      <a:endParaRPr lang="es-CO" sz="1100" b="0" i="0" u="none" strike="noStrike" dirty="0">
                        <a:solidFill>
                          <a:schemeClr val="tx1"/>
                        </a:solidFill>
                        <a:latin typeface="+mn-lt"/>
                        <a:ea typeface="Tahoma" pitchFamily="34" charset="0"/>
                        <a:cs typeface="Tahoma"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100" b="0" i="0" u="none" strike="noStrike" dirty="0" smtClean="0">
                          <a:solidFill>
                            <a:schemeClr val="tx1"/>
                          </a:solidFill>
                          <a:latin typeface="+mn-lt"/>
                          <a:ea typeface="Tahoma" pitchFamily="34" charset="0"/>
                          <a:cs typeface="Tahoma" pitchFamily="34" charset="0"/>
                        </a:rPr>
                        <a:t>25.108</a:t>
                      </a:r>
                      <a:endParaRPr lang="es-CO" sz="1100" b="0" i="0" u="none" strike="noStrike" dirty="0">
                        <a:solidFill>
                          <a:schemeClr val="tx1"/>
                        </a:solidFill>
                        <a:latin typeface="+mn-lt"/>
                        <a:ea typeface="Tahoma" pitchFamily="34" charset="0"/>
                        <a:cs typeface="Tahoma"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MX" sz="1100" b="0" i="0" u="none" strike="noStrike" dirty="0" smtClean="0">
                          <a:solidFill>
                            <a:schemeClr val="tx1"/>
                          </a:solidFill>
                          <a:latin typeface="+mn-lt"/>
                          <a:ea typeface="Tahoma" pitchFamily="34" charset="0"/>
                          <a:cs typeface="Tahoma" pitchFamily="34" charset="0"/>
                        </a:rPr>
                        <a:t>0</a:t>
                      </a:r>
                      <a:endParaRPr lang="es-CO" sz="1100" b="0" i="0" u="none" strike="noStrike" dirty="0">
                        <a:solidFill>
                          <a:schemeClr val="tx1"/>
                        </a:solidFill>
                        <a:latin typeface="+mn-lt"/>
                        <a:ea typeface="Tahoma" pitchFamily="34" charset="0"/>
                        <a:cs typeface="Tahoma"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9792">
                <a:tc>
                  <a:txBody>
                    <a:bodyPr/>
                    <a:lstStyle/>
                    <a:p>
                      <a:pPr marL="457200" lvl="1" indent="-276225" algn="l" fontAlgn="b"/>
                      <a:r>
                        <a:rPr lang="es-CO" sz="1100" b="0" i="0" u="none" strike="noStrike" dirty="0">
                          <a:solidFill>
                            <a:schemeClr val="tx1"/>
                          </a:solidFill>
                          <a:latin typeface="+mn-lt"/>
                          <a:ea typeface="Tahoma" pitchFamily="34" charset="0"/>
                          <a:cs typeface="Tahoma" pitchFamily="34" charset="0"/>
                        </a:rPr>
                        <a:t>Imágenes del </a:t>
                      </a:r>
                      <a:r>
                        <a:rPr lang="es-CO" sz="1100" b="0" i="0" u="none" strike="noStrike" dirty="0" smtClean="0">
                          <a:solidFill>
                            <a:schemeClr val="tx1"/>
                          </a:solidFill>
                          <a:latin typeface="+mn-lt"/>
                          <a:ea typeface="Tahoma" pitchFamily="34" charset="0"/>
                          <a:cs typeface="Tahoma" pitchFamily="34" charset="0"/>
                        </a:rPr>
                        <a:t>Subsuelo (km</a:t>
                      </a:r>
                      <a:r>
                        <a:rPr lang="es-CO" sz="1100" b="0" i="0" u="none" strike="noStrike" baseline="0" dirty="0" smtClean="0">
                          <a:solidFill>
                            <a:schemeClr val="tx1"/>
                          </a:solidFill>
                          <a:latin typeface="+mn-lt"/>
                          <a:ea typeface="Tahoma" pitchFamily="34" charset="0"/>
                          <a:cs typeface="Tahoma" pitchFamily="34" charset="0"/>
                        </a:rPr>
                        <a:t> de sísmica 2D)</a:t>
                      </a:r>
                      <a:endParaRPr lang="es-CO" sz="1100" b="0" i="0" u="none" strike="noStrike" dirty="0">
                        <a:solidFill>
                          <a:schemeClr val="tx1"/>
                        </a:solidFill>
                        <a:latin typeface="+mn-lt"/>
                        <a:ea typeface="Tahoma" pitchFamily="34" charset="0"/>
                        <a:cs typeface="Tahoma"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100" b="0" i="0" u="none" strike="noStrike" dirty="0">
                          <a:solidFill>
                            <a:schemeClr val="tx1"/>
                          </a:solidFill>
                          <a:latin typeface="+mn-lt"/>
                          <a:ea typeface="Tahoma" pitchFamily="34" charset="0"/>
                          <a:cs typeface="Tahoma" pitchFamily="34" charset="0"/>
                        </a:rPr>
                        <a:t>9.500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100" b="0" i="0" u="none" strike="noStrike" dirty="0" smtClean="0">
                          <a:solidFill>
                            <a:schemeClr val="tx1"/>
                          </a:solidFill>
                          <a:latin typeface="+mn-lt"/>
                          <a:ea typeface="Tahoma" pitchFamily="34" charset="0"/>
                          <a:cs typeface="Tahoma" pitchFamily="34" charset="0"/>
                        </a:rPr>
                        <a:t>4.094</a:t>
                      </a:r>
                      <a:endParaRPr lang="es-CO" sz="1100" b="0" i="0" u="none" strike="noStrike" dirty="0">
                        <a:solidFill>
                          <a:schemeClr val="tx1"/>
                        </a:solidFill>
                        <a:latin typeface="+mn-lt"/>
                        <a:ea typeface="Tahoma" pitchFamily="34" charset="0"/>
                        <a:cs typeface="Tahoma"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MX" sz="1100" b="0" i="0" u="none" strike="noStrike" dirty="0" smtClean="0">
                          <a:solidFill>
                            <a:schemeClr val="tx1"/>
                          </a:solidFill>
                          <a:latin typeface="+mn-lt"/>
                          <a:ea typeface="Tahoma" pitchFamily="34" charset="0"/>
                          <a:cs typeface="Tahoma" pitchFamily="34" charset="0"/>
                        </a:rPr>
                        <a:t>10.330</a:t>
                      </a:r>
                      <a:endParaRPr lang="es-CO" sz="1100" b="0" i="0" u="none" strike="noStrike" dirty="0">
                        <a:solidFill>
                          <a:schemeClr val="tx1"/>
                        </a:solidFill>
                        <a:latin typeface="+mn-lt"/>
                        <a:ea typeface="Tahoma" pitchFamily="34" charset="0"/>
                        <a:cs typeface="Tahoma"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s-CO" sz="1100" b="0" i="0" u="none" strike="noStrike" dirty="0">
                        <a:solidFill>
                          <a:schemeClr val="tx1"/>
                        </a:solidFill>
                        <a:latin typeface="+mn-lt"/>
                        <a:ea typeface="Tahoma" pitchFamily="34" charset="0"/>
                        <a:cs typeface="Tahoma"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100" b="0" i="0" u="none" strike="noStrike" dirty="0" smtClean="0">
                          <a:solidFill>
                            <a:schemeClr val="tx1"/>
                          </a:solidFill>
                          <a:latin typeface="+mn-lt"/>
                          <a:ea typeface="Tahoma" pitchFamily="34" charset="0"/>
                          <a:cs typeface="Tahoma" pitchFamily="34" charset="0"/>
                        </a:rPr>
                        <a:t>20.448</a:t>
                      </a:r>
                      <a:endParaRPr lang="es-CO" sz="1100" b="0" i="0" u="none" strike="noStrike" dirty="0">
                        <a:solidFill>
                          <a:schemeClr val="tx1"/>
                        </a:solidFill>
                        <a:latin typeface="+mn-lt"/>
                        <a:ea typeface="Tahoma" pitchFamily="34" charset="0"/>
                        <a:cs typeface="Tahoma"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100" b="0" i="0" u="none" strike="noStrike" dirty="0" smtClean="0">
                          <a:solidFill>
                            <a:schemeClr val="tx1"/>
                          </a:solidFill>
                          <a:latin typeface="+mn-lt"/>
                          <a:ea typeface="Tahoma" pitchFamily="34" charset="0"/>
                          <a:cs typeface="Tahoma" pitchFamily="34" charset="0"/>
                        </a:rPr>
                        <a:t>0</a:t>
                      </a:r>
                      <a:endParaRPr lang="es-CO" sz="1100" b="0" i="0" u="none" strike="noStrike" dirty="0">
                        <a:solidFill>
                          <a:schemeClr val="tx1"/>
                        </a:solidFill>
                        <a:latin typeface="+mn-lt"/>
                        <a:ea typeface="Tahoma" pitchFamily="34" charset="0"/>
                        <a:cs typeface="Tahoma"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9284">
                <a:tc>
                  <a:txBody>
                    <a:bodyPr/>
                    <a:lstStyle/>
                    <a:p>
                      <a:pPr marL="457200" lvl="1" indent="-276225" algn="l" fontAlgn="b"/>
                      <a:r>
                        <a:rPr lang="es-CO" sz="1100" b="0" i="0" u="none" strike="noStrike" dirty="0">
                          <a:solidFill>
                            <a:schemeClr val="tx1"/>
                          </a:solidFill>
                          <a:latin typeface="+mn-lt"/>
                          <a:ea typeface="Tahoma" pitchFamily="34" charset="0"/>
                          <a:cs typeface="Tahoma" pitchFamily="34" charset="0"/>
                        </a:rPr>
                        <a:t>Muestreo del Subsuelo </a:t>
                      </a:r>
                      <a:r>
                        <a:rPr lang="es-CO" sz="1100" b="0" i="0" u="none" strike="noStrike" dirty="0" smtClean="0">
                          <a:solidFill>
                            <a:schemeClr val="tx1"/>
                          </a:solidFill>
                          <a:latin typeface="+mn-lt"/>
                          <a:ea typeface="Tahoma" pitchFamily="34" charset="0"/>
                          <a:cs typeface="Tahoma" pitchFamily="34" charset="0"/>
                        </a:rPr>
                        <a:t>(metros perforados)</a:t>
                      </a:r>
                      <a:endParaRPr lang="es-CO" sz="1100" b="0" i="0" u="none" strike="noStrike" dirty="0">
                        <a:solidFill>
                          <a:schemeClr val="tx1"/>
                        </a:solidFill>
                        <a:latin typeface="+mn-lt"/>
                        <a:ea typeface="Tahoma" pitchFamily="34" charset="0"/>
                        <a:cs typeface="Tahoma"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100" b="0" i="0" u="none" strike="noStrike" dirty="0">
                          <a:solidFill>
                            <a:schemeClr val="tx1"/>
                          </a:solidFill>
                          <a:latin typeface="+mn-lt"/>
                          <a:ea typeface="Tahoma" pitchFamily="34" charset="0"/>
                          <a:cs typeface="Tahoma" pitchFamily="34" charset="0"/>
                        </a:rPr>
                        <a:t>79.000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100" b="0" i="0" u="none" strike="noStrike" dirty="0" smtClean="0">
                          <a:solidFill>
                            <a:schemeClr val="tx1"/>
                          </a:solidFill>
                          <a:latin typeface="+mn-lt"/>
                          <a:ea typeface="Tahoma" pitchFamily="34" charset="0"/>
                          <a:cs typeface="Tahoma" pitchFamily="34" charset="0"/>
                        </a:rPr>
                        <a:t>23.072</a:t>
                      </a:r>
                      <a:endParaRPr lang="es-CO" sz="1100" b="0" i="0" u="none" strike="noStrike" dirty="0">
                        <a:solidFill>
                          <a:schemeClr val="tx1"/>
                        </a:solidFill>
                        <a:latin typeface="+mn-lt"/>
                        <a:ea typeface="Tahoma" pitchFamily="34" charset="0"/>
                        <a:cs typeface="Tahoma"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MX" sz="1100" b="0" i="0" u="none" strike="noStrike" dirty="0" smtClean="0">
                          <a:solidFill>
                            <a:schemeClr val="tx1"/>
                          </a:solidFill>
                          <a:latin typeface="+mn-lt"/>
                          <a:ea typeface="Tahoma" pitchFamily="34" charset="0"/>
                          <a:cs typeface="Tahoma" pitchFamily="34" charset="0"/>
                        </a:rPr>
                        <a:t>5.162</a:t>
                      </a:r>
                      <a:endParaRPr lang="es-CO" sz="1100" b="0" i="0" u="none" strike="noStrike" dirty="0">
                        <a:solidFill>
                          <a:schemeClr val="tx1"/>
                        </a:solidFill>
                        <a:latin typeface="+mn-lt"/>
                        <a:ea typeface="Tahoma" pitchFamily="34" charset="0"/>
                        <a:cs typeface="Tahoma"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100" b="0" i="0" u="none" strike="noStrike" dirty="0" smtClean="0">
                          <a:solidFill>
                            <a:schemeClr val="tx1"/>
                          </a:solidFill>
                          <a:latin typeface="+mn-lt"/>
                          <a:ea typeface="Tahoma" pitchFamily="34" charset="0"/>
                          <a:cs typeface="Tahoma" pitchFamily="34" charset="0"/>
                        </a:rPr>
                        <a:t>1.853</a:t>
                      </a:r>
                      <a:endParaRPr lang="es-CO" sz="1100" b="0" i="0" u="none" strike="noStrike" dirty="0">
                        <a:solidFill>
                          <a:schemeClr val="tx1"/>
                        </a:solidFill>
                        <a:latin typeface="+mn-lt"/>
                        <a:ea typeface="Tahoma" pitchFamily="34" charset="0"/>
                        <a:cs typeface="Tahoma"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100" b="0" i="0" u="none" strike="noStrike" dirty="0" smtClean="0">
                          <a:solidFill>
                            <a:schemeClr val="tx1"/>
                          </a:solidFill>
                          <a:latin typeface="+mn-lt"/>
                          <a:ea typeface="Tahoma" pitchFamily="34" charset="0"/>
                          <a:cs typeface="Tahoma" pitchFamily="34" charset="0"/>
                        </a:rPr>
                        <a:t>35.080</a:t>
                      </a:r>
                      <a:endParaRPr lang="es-CO" sz="1100" b="0" i="0" u="none" strike="noStrike" dirty="0">
                        <a:solidFill>
                          <a:schemeClr val="tx1"/>
                        </a:solidFill>
                        <a:latin typeface="+mn-lt"/>
                        <a:ea typeface="Tahoma" pitchFamily="34" charset="0"/>
                        <a:cs typeface="Tahoma"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MX" sz="1100" b="0" i="0" u="none" strike="noStrike" dirty="0" smtClean="0">
                          <a:solidFill>
                            <a:schemeClr val="tx1"/>
                          </a:solidFill>
                          <a:latin typeface="+mn-lt"/>
                          <a:ea typeface="Tahoma" pitchFamily="34" charset="0"/>
                          <a:cs typeface="Tahoma" pitchFamily="34" charset="0"/>
                        </a:rPr>
                        <a:t>43.390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4496">
                <a:tc gridSpan="3">
                  <a:txBody>
                    <a:bodyPr/>
                    <a:lstStyle/>
                    <a:p>
                      <a:pPr algn="l" fontAlgn="b"/>
                      <a:r>
                        <a:rPr lang="es-CO" sz="1000" b="0" i="0" u="none" strike="noStrike" dirty="0" smtClean="0">
                          <a:solidFill>
                            <a:schemeClr val="tx1"/>
                          </a:solidFill>
                          <a:latin typeface="Tahoma" pitchFamily="34" charset="0"/>
                          <a:ea typeface="Tahoma" pitchFamily="34" charset="0"/>
                          <a:cs typeface="Tahoma" pitchFamily="34" charset="0"/>
                        </a:rPr>
                        <a:t>* Geoquímicos</a:t>
                      </a:r>
                      <a:r>
                        <a:rPr lang="es-CO" sz="1000" b="0" i="0" u="none" strike="noStrike" dirty="0">
                          <a:solidFill>
                            <a:schemeClr val="tx1"/>
                          </a:solidFill>
                          <a:latin typeface="Tahoma" pitchFamily="34" charset="0"/>
                          <a:ea typeface="Tahoma" pitchFamily="34" charset="0"/>
                          <a:cs typeface="Tahoma" pitchFamily="34" charset="0"/>
                        </a:rPr>
                        <a:t>, petrofísicos, petrográficos, bioestratigráficos, </a:t>
                      </a:r>
                      <a:r>
                        <a:rPr lang="es-CO" sz="1000" b="0" i="0" u="none" strike="noStrike" dirty="0" smtClean="0">
                          <a:solidFill>
                            <a:schemeClr val="tx1"/>
                          </a:solidFill>
                          <a:latin typeface="Tahoma" pitchFamily="34" charset="0"/>
                          <a:ea typeface="Tahoma" pitchFamily="34" charset="0"/>
                          <a:cs typeface="Tahoma" pitchFamily="34" charset="0"/>
                        </a:rPr>
                        <a:t>palinológicos</a:t>
                      </a:r>
                      <a:endParaRPr lang="es-CO" sz="1000" b="0" i="0" u="none" strike="noStrike" dirty="0">
                        <a:solidFill>
                          <a:schemeClr val="tx1"/>
                        </a:solidFill>
                        <a:latin typeface="Tahoma" pitchFamily="34" charset="0"/>
                        <a:ea typeface="Tahoma" pitchFamily="34" charset="0"/>
                        <a:cs typeface="Tahoma"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hMerge="1">
                  <a:txBody>
                    <a:bodyPr/>
                    <a:lstStyle/>
                    <a:p>
                      <a:endParaRPr lang="es-CO"/>
                    </a:p>
                  </a:txBody>
                  <a:tcPr/>
                </a:tc>
                <a:tc hMerge="1">
                  <a:txBody>
                    <a:bodyPr/>
                    <a:lstStyle/>
                    <a:p>
                      <a:endParaRPr lang="es-CO"/>
                    </a:p>
                  </a:txBody>
                  <a:tcPr/>
                </a:tc>
                <a:tc>
                  <a:txBody>
                    <a:bodyPr/>
                    <a:lstStyle/>
                    <a:p>
                      <a:pPr algn="l" fontAlgn="b"/>
                      <a:endParaRPr lang="es-CO" sz="1000" b="0" i="0" u="none" strike="noStrike" dirty="0">
                        <a:solidFill>
                          <a:schemeClr val="tx1"/>
                        </a:solidFill>
                        <a:latin typeface="Tahoma" pitchFamily="34" charset="0"/>
                        <a:ea typeface="Tahoma" pitchFamily="34" charset="0"/>
                        <a:cs typeface="Tahoma"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l" fontAlgn="b"/>
                      <a:endParaRPr lang="es-CO" sz="1100" b="0" i="0" u="none" strike="noStrike" dirty="0">
                        <a:solidFill>
                          <a:schemeClr val="tx1"/>
                        </a:solidFill>
                        <a:latin typeface="Tahoma" pitchFamily="34" charset="0"/>
                        <a:ea typeface="Tahoma" pitchFamily="34" charset="0"/>
                        <a:cs typeface="Tahoma"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s-CO" sz="1100" b="0" i="0" u="none" strike="noStrike" dirty="0">
                        <a:solidFill>
                          <a:schemeClr val="tx1"/>
                        </a:solidFill>
                        <a:latin typeface="Tahoma" pitchFamily="34" charset="0"/>
                        <a:ea typeface="Tahoma" pitchFamily="34" charset="0"/>
                        <a:cs typeface="Tahoma"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s-CO" sz="1100" b="0" i="0" u="none" strike="noStrike" dirty="0">
                        <a:solidFill>
                          <a:schemeClr val="tx1"/>
                        </a:solidFill>
                        <a:latin typeface="Tahoma" pitchFamily="34" charset="0"/>
                        <a:ea typeface="Tahoma" pitchFamily="34" charset="0"/>
                        <a:cs typeface="Tahoma"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r>
              <a:tr h="140872">
                <a:tc gridSpan="3">
                  <a:txBody>
                    <a:bodyPr/>
                    <a:lstStyle/>
                    <a:p>
                      <a:pPr algn="l" fontAlgn="b"/>
                      <a:r>
                        <a:rPr lang="es-MX" sz="1000" b="0" i="0" u="none" strike="noStrike" dirty="0" smtClean="0">
                          <a:solidFill>
                            <a:schemeClr val="tx1"/>
                          </a:solidFill>
                          <a:latin typeface="Tahoma" pitchFamily="34" charset="0"/>
                          <a:ea typeface="Tahoma" pitchFamily="34" charset="0"/>
                          <a:cs typeface="Tahoma" pitchFamily="34" charset="0"/>
                        </a:rPr>
                        <a:t>** Actualización:</a:t>
                      </a:r>
                      <a:r>
                        <a:rPr lang="es-MX" sz="1000" b="0" i="0" u="none" strike="noStrike" baseline="0" dirty="0" smtClean="0">
                          <a:solidFill>
                            <a:schemeClr val="tx1"/>
                          </a:solidFill>
                          <a:latin typeface="Tahoma" pitchFamily="34" charset="0"/>
                          <a:ea typeface="Tahoma" pitchFamily="34" charset="0"/>
                          <a:cs typeface="Tahoma" pitchFamily="34" charset="0"/>
                        </a:rPr>
                        <a:t> Octubre </a:t>
                      </a:r>
                      <a:r>
                        <a:rPr lang="es-MX" sz="1000" b="0" i="0" u="none" strike="noStrike" dirty="0" smtClean="0">
                          <a:solidFill>
                            <a:schemeClr val="tx1"/>
                          </a:solidFill>
                          <a:latin typeface="Tahoma" pitchFamily="34" charset="0"/>
                          <a:ea typeface="Tahoma" pitchFamily="34" charset="0"/>
                          <a:cs typeface="Tahoma" pitchFamily="34" charset="0"/>
                        </a:rPr>
                        <a:t>31</a:t>
                      </a:r>
                      <a:r>
                        <a:rPr lang="es-MX" sz="1000" b="0" i="0" u="none" strike="noStrike" baseline="0" dirty="0" smtClean="0">
                          <a:solidFill>
                            <a:schemeClr val="tx1"/>
                          </a:solidFill>
                          <a:latin typeface="Tahoma" pitchFamily="34" charset="0"/>
                          <a:ea typeface="Tahoma" pitchFamily="34" charset="0"/>
                          <a:cs typeface="Tahoma" pitchFamily="34" charset="0"/>
                        </a:rPr>
                        <a:t> </a:t>
                      </a:r>
                      <a:r>
                        <a:rPr lang="es-MX" sz="1000" b="0" i="0" u="none" strike="noStrike" dirty="0" smtClean="0">
                          <a:solidFill>
                            <a:schemeClr val="tx1"/>
                          </a:solidFill>
                          <a:latin typeface="Tahoma" pitchFamily="34" charset="0"/>
                          <a:ea typeface="Tahoma" pitchFamily="34" charset="0"/>
                          <a:cs typeface="Tahoma" pitchFamily="34" charset="0"/>
                        </a:rPr>
                        <a:t>de 2014</a:t>
                      </a:r>
                      <a:endParaRPr lang="es-CO" sz="1000" b="0" i="0" u="none" strike="noStrike" dirty="0">
                        <a:solidFill>
                          <a:schemeClr val="tx1"/>
                        </a:solidFill>
                        <a:latin typeface="Tahoma" pitchFamily="34" charset="0"/>
                        <a:ea typeface="Tahoma" pitchFamily="34" charset="0"/>
                        <a:cs typeface="Tahoma" pitchFamily="34" charset="0"/>
                      </a:endParaRPr>
                    </a:p>
                  </a:txBody>
                  <a:tcPr marL="0" marR="0" marT="0" marB="0" anchor="b">
                    <a:lnL>
                      <a:noFill/>
                    </a:lnL>
                    <a:lnR>
                      <a:noFill/>
                    </a:lnR>
                    <a:lnT>
                      <a:noFill/>
                    </a:lnT>
                    <a:lnB>
                      <a:noFill/>
                    </a:lnB>
                    <a:solidFill>
                      <a:srgbClr val="FFFFFF"/>
                    </a:solidFill>
                  </a:tcPr>
                </a:tc>
                <a:tc hMerge="1">
                  <a:txBody>
                    <a:bodyPr/>
                    <a:lstStyle/>
                    <a:p>
                      <a:endParaRPr lang="es-CO"/>
                    </a:p>
                  </a:txBody>
                  <a:tcPr/>
                </a:tc>
                <a:tc hMerge="1">
                  <a:txBody>
                    <a:bodyPr/>
                    <a:lstStyle/>
                    <a:p>
                      <a:endParaRPr lang="es-CO"/>
                    </a:p>
                  </a:txBody>
                  <a:tcPr/>
                </a:tc>
                <a:tc>
                  <a:txBody>
                    <a:bodyPr/>
                    <a:lstStyle/>
                    <a:p>
                      <a:pPr algn="l" fontAlgn="b"/>
                      <a:endParaRPr lang="es-CO" sz="1000" b="0" i="0" u="none" strike="noStrike" dirty="0">
                        <a:solidFill>
                          <a:schemeClr val="tx1"/>
                        </a:solidFill>
                        <a:latin typeface="Tahoma" pitchFamily="34" charset="0"/>
                        <a:ea typeface="Tahoma" pitchFamily="34" charset="0"/>
                        <a:cs typeface="Tahoma" pitchFamily="34" charset="0"/>
                      </a:endParaRPr>
                    </a:p>
                  </a:txBody>
                  <a:tcPr marL="0" marR="0" marT="0" marB="0" anchor="b">
                    <a:lnL>
                      <a:noFill/>
                    </a:lnL>
                    <a:lnR>
                      <a:noFill/>
                    </a:lnR>
                    <a:lnT>
                      <a:noFill/>
                    </a:lnT>
                    <a:lnB>
                      <a:noFill/>
                    </a:lnB>
                    <a:solidFill>
                      <a:srgbClr val="FFFFFF"/>
                    </a:solidFill>
                  </a:tcPr>
                </a:tc>
                <a:tc>
                  <a:txBody>
                    <a:bodyPr/>
                    <a:lstStyle/>
                    <a:p>
                      <a:pPr algn="l" fontAlgn="b"/>
                      <a:endParaRPr lang="es-CO" sz="1100" b="0" i="0" u="none" strike="noStrike" dirty="0">
                        <a:solidFill>
                          <a:schemeClr val="tx1"/>
                        </a:solidFill>
                        <a:latin typeface="Tahoma" pitchFamily="34" charset="0"/>
                        <a:ea typeface="Tahoma" pitchFamily="34" charset="0"/>
                        <a:cs typeface="Tahoma" pitchFamily="34" charset="0"/>
                      </a:endParaRPr>
                    </a:p>
                  </a:txBody>
                  <a:tcPr marL="0" marR="0" marT="0" marB="0" anchor="b">
                    <a:lnL>
                      <a:noFill/>
                    </a:lnL>
                    <a:lnR>
                      <a:noFill/>
                    </a:lnR>
                    <a:lnT>
                      <a:noFill/>
                    </a:lnT>
                    <a:lnB>
                      <a:noFill/>
                    </a:lnB>
                  </a:tcPr>
                </a:tc>
                <a:tc>
                  <a:txBody>
                    <a:bodyPr/>
                    <a:lstStyle/>
                    <a:p>
                      <a:pPr algn="l" fontAlgn="b"/>
                      <a:endParaRPr lang="es-CO" sz="1100" b="0" i="0" u="none" strike="noStrike" dirty="0">
                        <a:solidFill>
                          <a:schemeClr val="tx1"/>
                        </a:solidFill>
                        <a:latin typeface="Tahoma" pitchFamily="34" charset="0"/>
                        <a:ea typeface="Tahoma" pitchFamily="34" charset="0"/>
                        <a:cs typeface="Tahoma" pitchFamily="34" charset="0"/>
                      </a:endParaRPr>
                    </a:p>
                  </a:txBody>
                  <a:tcPr marL="0" marR="0" marT="0" marB="0" anchor="b">
                    <a:lnL>
                      <a:noFill/>
                    </a:lnL>
                    <a:lnR>
                      <a:noFill/>
                    </a:lnR>
                    <a:lnT>
                      <a:noFill/>
                    </a:lnT>
                    <a:lnB>
                      <a:noFill/>
                    </a:lnB>
                  </a:tcPr>
                </a:tc>
                <a:tc>
                  <a:txBody>
                    <a:bodyPr/>
                    <a:lstStyle/>
                    <a:p>
                      <a:pPr algn="l" fontAlgn="b"/>
                      <a:endParaRPr lang="es-CO" sz="1100" b="0" i="0" u="none" strike="noStrike" dirty="0">
                        <a:solidFill>
                          <a:schemeClr val="tx1"/>
                        </a:solidFill>
                        <a:latin typeface="Tahoma" pitchFamily="34" charset="0"/>
                        <a:ea typeface="Tahoma" pitchFamily="34" charset="0"/>
                        <a:cs typeface="Tahoma" pitchFamily="34" charset="0"/>
                      </a:endParaRPr>
                    </a:p>
                  </a:txBody>
                  <a:tcPr marL="0" marR="0" marT="0" marB="0" anchor="b">
                    <a:lnL>
                      <a:noFill/>
                    </a:lnL>
                    <a:lnR>
                      <a:noFill/>
                    </a:lnR>
                    <a:lnT>
                      <a:noFill/>
                    </a:lnT>
                    <a:lnB>
                      <a:noFill/>
                    </a:lnB>
                  </a:tcPr>
                </a:tc>
              </a:tr>
            </a:tbl>
          </a:graphicData>
        </a:graphic>
      </p:graphicFrame>
      <p:grpSp>
        <p:nvGrpSpPr>
          <p:cNvPr id="3" name="4 Grupo"/>
          <p:cNvGrpSpPr/>
          <p:nvPr/>
        </p:nvGrpSpPr>
        <p:grpSpPr>
          <a:xfrm>
            <a:off x="1763688" y="3492996"/>
            <a:ext cx="5688632" cy="2664296"/>
            <a:chOff x="1835695" y="3501008"/>
            <a:chExt cx="6991823" cy="2664296"/>
          </a:xfrm>
        </p:grpSpPr>
        <p:graphicFrame>
          <p:nvGraphicFramePr>
            <p:cNvPr id="12" name="1 Gráfico"/>
            <p:cNvGraphicFramePr>
              <a:graphicFrameLocks/>
            </p:cNvGraphicFramePr>
            <p:nvPr>
              <p:extLst/>
            </p:nvPr>
          </p:nvGraphicFramePr>
          <p:xfrm>
            <a:off x="1835696" y="3501008"/>
            <a:ext cx="6903318" cy="2664296"/>
          </p:xfrm>
          <a:graphic>
            <a:graphicData uri="http://schemas.openxmlformats.org/drawingml/2006/chart">
              <c:chart xmlns:c="http://schemas.openxmlformats.org/drawingml/2006/chart" xmlns:r="http://schemas.openxmlformats.org/officeDocument/2006/relationships" r:id="rId2"/>
            </a:graphicData>
          </a:graphic>
        </p:graphicFrame>
        <p:sp>
          <p:nvSpPr>
            <p:cNvPr id="4" name="3 Rectángulo"/>
            <p:cNvSpPr/>
            <p:nvPr/>
          </p:nvSpPr>
          <p:spPr>
            <a:xfrm>
              <a:off x="1835695" y="3653036"/>
              <a:ext cx="6991823" cy="251226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spTree>
    <p:extLst>
      <p:ext uri="{BB962C8B-B14F-4D97-AF65-F5344CB8AC3E}">
        <p14:creationId xmlns:p14="http://schemas.microsoft.com/office/powerpoint/2010/main" xmlns="" val="32906179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4 Marcador de número de diapositiva"/>
          <p:cNvSpPr txBox="1">
            <a:spLocks/>
          </p:cNvSpPr>
          <p:nvPr/>
        </p:nvSpPr>
        <p:spPr bwMode="auto">
          <a:xfrm>
            <a:off x="4328544" y="6462095"/>
            <a:ext cx="471487" cy="4000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s-CO"/>
            </a:defPPr>
            <a:lvl1pPr marL="0" algn="r" defTabSz="914400" rtl="0" eaLnBrk="1" latinLnBrk="0" hangingPunct="1">
              <a:defRPr sz="1200" kern="1200">
                <a:solidFill>
                  <a:schemeClr val="tx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fld id="{1E488807-1918-4C23-BCA5-A5E06F4BEA6B}" type="slidenum">
              <a:rPr lang="es-ES" altLang="en-US" smtClean="0">
                <a:solidFill>
                  <a:srgbClr val="000000"/>
                </a:solidFill>
              </a:rPr>
              <a:pPr algn="ctr">
                <a:defRPr/>
              </a:pPr>
              <a:t>36</a:t>
            </a:fld>
            <a:endParaRPr lang="es-ES" altLang="en-US" dirty="0" smtClean="0">
              <a:solidFill>
                <a:srgbClr val="000000"/>
              </a:solidFill>
            </a:endParaRPr>
          </a:p>
        </p:txBody>
      </p:sp>
      <p:sp>
        <p:nvSpPr>
          <p:cNvPr id="3" name="4 CuadroTexto"/>
          <p:cNvSpPr txBox="1">
            <a:spLocks noChangeArrowheads="1"/>
          </p:cNvSpPr>
          <p:nvPr/>
        </p:nvSpPr>
        <p:spPr bwMode="auto">
          <a:xfrm>
            <a:off x="611494" y="1679897"/>
            <a:ext cx="7921012" cy="3693319"/>
          </a:xfrm>
          <a:prstGeom prst="rect">
            <a:avLst/>
          </a:prstGeom>
          <a:noFill/>
          <a:ln w="9525">
            <a:noFill/>
            <a:miter lim="800000"/>
            <a:headEnd/>
            <a:tailEnd/>
          </a:ln>
        </p:spPr>
        <p:txBody>
          <a:bodyPr wrap="square">
            <a:spAutoFit/>
          </a:bodyPr>
          <a:lstStyle/>
          <a:p>
            <a:pPr marL="531813" lvl="2" algn="just" fontAlgn="base">
              <a:spcBef>
                <a:spcPct val="0"/>
              </a:spcBef>
              <a:spcAft>
                <a:spcPct val="0"/>
              </a:spcAft>
            </a:pPr>
            <a:r>
              <a:rPr lang="es-ES" dirty="0" smtClean="0">
                <a:solidFill>
                  <a:srgbClr val="000000"/>
                </a:solidFill>
                <a:latin typeface="Arial" pitchFamily="34" charset="0"/>
                <a:ea typeface="Tahoma" pitchFamily="34" charset="0"/>
                <a:cs typeface="Arial" pitchFamily="34" charset="0"/>
              </a:rPr>
              <a:t>Las inversiones Exploratorias de la ANH ascienden a 214 mil millones de pesos para la vigencia 2014, para la vigencia 2013 fue de 250 mil millones, con proyectos que cubren todo el territorio Nacional en armonía con la comunidad y el M.A.</a:t>
            </a:r>
            <a:endParaRPr lang="es-ES" b="1" u="sng" dirty="0">
              <a:solidFill>
                <a:srgbClr val="000000"/>
              </a:solidFill>
              <a:effectLst>
                <a:outerShdw blurRad="38100" dist="38100" dir="2700000" algn="tl">
                  <a:srgbClr val="000000">
                    <a:alpha val="43137"/>
                  </a:srgbClr>
                </a:outerShdw>
              </a:effectLst>
              <a:latin typeface="Arial" pitchFamily="34" charset="0"/>
              <a:ea typeface="Tahoma" pitchFamily="34" charset="0"/>
              <a:cs typeface="Arial" pitchFamily="34" charset="0"/>
            </a:endParaRPr>
          </a:p>
          <a:p>
            <a:pPr marL="542925" lvl="2" indent="-542925" algn="just" fontAlgn="base">
              <a:spcBef>
                <a:spcPct val="0"/>
              </a:spcBef>
              <a:spcAft>
                <a:spcPct val="0"/>
              </a:spcAft>
              <a:buFont typeface="Arial" pitchFamily="34" charset="0"/>
              <a:buChar char="•"/>
            </a:pPr>
            <a:endParaRPr lang="es-ES" dirty="0">
              <a:solidFill>
                <a:srgbClr val="000000"/>
              </a:solidFill>
              <a:latin typeface="Arial" pitchFamily="34" charset="0"/>
              <a:ea typeface="Tahoma" pitchFamily="34" charset="0"/>
              <a:cs typeface="Arial" pitchFamily="34" charset="0"/>
            </a:endParaRPr>
          </a:p>
          <a:p>
            <a:pPr marL="531813" lvl="2" algn="just" fontAlgn="base">
              <a:spcBef>
                <a:spcPct val="0"/>
              </a:spcBef>
              <a:spcAft>
                <a:spcPct val="0"/>
              </a:spcAft>
            </a:pPr>
            <a:r>
              <a:rPr lang="es-ES" dirty="0" smtClean="0">
                <a:solidFill>
                  <a:srgbClr val="000000"/>
                </a:solidFill>
                <a:latin typeface="Arial" pitchFamily="34" charset="0"/>
                <a:ea typeface="Tahoma" pitchFamily="34" charset="0"/>
                <a:cs typeface="Arial" pitchFamily="34" charset="0"/>
              </a:rPr>
              <a:t>El esfuerzo de inversión esta enfocado principalmente a sísmica y pozos, con el firme propósito de aumentar el conocimiento geológico, que a la vez permita “calentar” áreas de interés petrolero e incentivar los proyectos de inversión.</a:t>
            </a:r>
          </a:p>
          <a:p>
            <a:pPr marL="542925" lvl="2" indent="-542925" algn="just" fontAlgn="base">
              <a:spcBef>
                <a:spcPct val="0"/>
              </a:spcBef>
              <a:spcAft>
                <a:spcPct val="0"/>
              </a:spcAft>
              <a:buFont typeface="Arial" pitchFamily="34" charset="0"/>
              <a:buChar char="•"/>
            </a:pPr>
            <a:endParaRPr lang="es-ES" dirty="0" smtClean="0">
              <a:solidFill>
                <a:srgbClr val="000000"/>
              </a:solidFill>
              <a:latin typeface="Arial" pitchFamily="34" charset="0"/>
              <a:ea typeface="Tahoma" pitchFamily="34" charset="0"/>
              <a:cs typeface="Arial" pitchFamily="34" charset="0"/>
            </a:endParaRPr>
          </a:p>
          <a:p>
            <a:pPr marL="531813" lvl="2" algn="just" fontAlgn="base">
              <a:spcBef>
                <a:spcPct val="0"/>
              </a:spcBef>
              <a:spcAft>
                <a:spcPct val="0"/>
              </a:spcAft>
            </a:pPr>
            <a:r>
              <a:rPr lang="es-ES" dirty="0" smtClean="0">
                <a:solidFill>
                  <a:srgbClr val="000000"/>
                </a:solidFill>
                <a:latin typeface="Arial" pitchFamily="34" charset="0"/>
                <a:ea typeface="Tahoma" pitchFamily="34" charset="0"/>
                <a:cs typeface="Arial" pitchFamily="34" charset="0"/>
              </a:rPr>
              <a:t>El hallazgo de volúmenes significativos de </a:t>
            </a:r>
            <a:r>
              <a:rPr lang="es-ES" b="1" u="sng" dirty="0" smtClean="0">
                <a:solidFill>
                  <a:srgbClr val="000000"/>
                </a:solidFill>
                <a:effectLst>
                  <a:outerShdw blurRad="38100" dist="38100" dir="2700000" algn="tl">
                    <a:srgbClr val="000000">
                      <a:alpha val="43137"/>
                    </a:srgbClr>
                  </a:outerShdw>
                </a:effectLst>
                <a:latin typeface="Arial" pitchFamily="34" charset="0"/>
                <a:ea typeface="Tahoma" pitchFamily="34" charset="0"/>
                <a:cs typeface="Arial" pitchFamily="34" charset="0"/>
              </a:rPr>
              <a:t>Petróleo Fresco</a:t>
            </a:r>
            <a:r>
              <a:rPr lang="es-ES" dirty="0" smtClean="0">
                <a:solidFill>
                  <a:srgbClr val="000000"/>
                </a:solidFill>
                <a:latin typeface="Arial" pitchFamily="34" charset="0"/>
                <a:ea typeface="Tahoma" pitchFamily="34" charset="0"/>
                <a:cs typeface="Arial" pitchFamily="34" charset="0"/>
              </a:rPr>
              <a:t>, generará una dinámica en la industria petrolera y al país una economía saludable.</a:t>
            </a:r>
            <a:endParaRPr lang="es-ES" b="1" dirty="0">
              <a:solidFill>
                <a:srgbClr val="000000"/>
              </a:solidFill>
              <a:latin typeface="Arial" pitchFamily="34" charset="0"/>
              <a:ea typeface="Tahoma" pitchFamily="34" charset="0"/>
              <a:cs typeface="Arial" pitchFamily="34" charset="0"/>
            </a:endParaRPr>
          </a:p>
        </p:txBody>
      </p:sp>
      <p:sp>
        <p:nvSpPr>
          <p:cNvPr id="4" name="3 CuadroTexto"/>
          <p:cNvSpPr txBox="1"/>
          <p:nvPr/>
        </p:nvSpPr>
        <p:spPr>
          <a:xfrm>
            <a:off x="1682253" y="363433"/>
            <a:ext cx="3240360" cy="369332"/>
          </a:xfrm>
          <a:prstGeom prst="rect">
            <a:avLst/>
          </a:prstGeom>
          <a:noFill/>
        </p:spPr>
        <p:txBody>
          <a:bodyPr wrap="square" rtlCol="0" anchor="ctr">
            <a:spAutoFit/>
          </a:bodyPr>
          <a:lstStyle/>
          <a:p>
            <a:pPr fontAlgn="base">
              <a:spcBef>
                <a:spcPct val="0"/>
              </a:spcBef>
              <a:spcAft>
                <a:spcPct val="0"/>
              </a:spcAft>
            </a:pPr>
            <a:r>
              <a:rPr lang="es-CO" b="1" dirty="0" smtClean="0">
                <a:latin typeface="Arial Black" pitchFamily="34" charset="0"/>
                <a:cs typeface="Calibri" pitchFamily="34" charset="0"/>
              </a:rPr>
              <a:t>En síntesis…</a:t>
            </a:r>
            <a:endParaRPr lang="es-CO" b="1" dirty="0">
              <a:latin typeface="Arial Black" pitchFamily="34" charset="0"/>
              <a:cs typeface="Calibri" pitchFamily="34" charset="0"/>
            </a:endParaRPr>
          </a:p>
        </p:txBody>
      </p:sp>
      <p:pic>
        <p:nvPicPr>
          <p:cNvPr id="5" name="Picture 2" descr="image001"/>
          <p:cNvPicPr>
            <a:picLocks noChangeAspect="1" noChangeArrowheads="1"/>
          </p:cNvPicPr>
          <p:nvPr/>
        </p:nvPicPr>
        <p:blipFill>
          <a:blip r:embed="rId2" cstate="email">
            <a:extLst>
              <a:ext uri="{28A0092B-C50C-407E-A947-70E740481C1C}">
                <a14:useLocalDpi xmlns:a14="http://schemas.microsoft.com/office/drawing/2010/main" xmlns=""/>
              </a:ext>
            </a:extLst>
          </a:blip>
          <a:srcRect/>
          <a:stretch>
            <a:fillRect/>
          </a:stretch>
        </p:blipFill>
        <p:spPr bwMode="auto">
          <a:xfrm>
            <a:off x="739650" y="1760338"/>
            <a:ext cx="219075" cy="219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2" descr="image001"/>
          <p:cNvPicPr>
            <a:picLocks noChangeAspect="1" noChangeArrowheads="1"/>
          </p:cNvPicPr>
          <p:nvPr/>
        </p:nvPicPr>
        <p:blipFill>
          <a:blip r:embed="rId2" cstate="email">
            <a:extLst>
              <a:ext uri="{28A0092B-C50C-407E-A947-70E740481C1C}">
                <a14:useLocalDpi xmlns:a14="http://schemas.microsoft.com/office/drawing/2010/main" xmlns=""/>
              </a:ext>
            </a:extLst>
          </a:blip>
          <a:srcRect/>
          <a:stretch>
            <a:fillRect/>
          </a:stretch>
        </p:blipFill>
        <p:spPr bwMode="auto">
          <a:xfrm>
            <a:off x="739923" y="3128490"/>
            <a:ext cx="219075" cy="219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2" descr="image001"/>
          <p:cNvPicPr>
            <a:picLocks noChangeAspect="1" noChangeArrowheads="1"/>
          </p:cNvPicPr>
          <p:nvPr/>
        </p:nvPicPr>
        <p:blipFill>
          <a:blip r:embed="rId2" cstate="email">
            <a:extLst>
              <a:ext uri="{28A0092B-C50C-407E-A947-70E740481C1C}">
                <a14:useLocalDpi xmlns:a14="http://schemas.microsoft.com/office/drawing/2010/main" xmlns=""/>
              </a:ext>
            </a:extLst>
          </a:blip>
          <a:srcRect/>
          <a:stretch>
            <a:fillRect/>
          </a:stretch>
        </p:blipFill>
        <p:spPr bwMode="auto">
          <a:xfrm>
            <a:off x="739923" y="4515496"/>
            <a:ext cx="219075" cy="219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86565714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2"/>
          <p:cNvSpPr>
            <a:spLocks noChangeArrowheads="1"/>
          </p:cNvSpPr>
          <p:nvPr/>
        </p:nvSpPr>
        <p:spPr bwMode="auto">
          <a:xfrm>
            <a:off x="1691158" y="361231"/>
            <a:ext cx="585222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anchor="ctr">
            <a:spAutoFit/>
          </a:bodyPr>
          <a:lstStyle/>
          <a:p>
            <a:pPr marL="1233488" indent="-1233488"/>
            <a:r>
              <a:rPr lang="es-MX" b="1" dirty="0" smtClean="0">
                <a:latin typeface="Arial Black" pitchFamily="34" charset="0"/>
                <a:cs typeface="Calibri" pitchFamily="34" charset="0"/>
              </a:rPr>
              <a:t>Contenido</a:t>
            </a:r>
            <a:endParaRPr lang="es-CO" sz="1200" i="1" dirty="0">
              <a:latin typeface="Arial Black" pitchFamily="34" charset="0"/>
              <a:cs typeface="Calibri" pitchFamily="34" charset="0"/>
            </a:endParaRPr>
          </a:p>
        </p:txBody>
      </p:sp>
      <p:pic>
        <p:nvPicPr>
          <p:cNvPr id="24" name="Imagen 5" descr="bulletANH-01-03.png"/>
          <p:cNvPicPr>
            <a:picLocks noChangeAspect="1"/>
          </p:cNvPicPr>
          <p:nvPr/>
        </p:nvPicPr>
        <p:blipFill>
          <a:blip r:embed="rId2" cstate="email"/>
          <a:srcRect/>
          <a:stretch>
            <a:fillRect/>
          </a:stretch>
        </p:blipFill>
        <p:spPr bwMode="auto">
          <a:xfrm>
            <a:off x="558602" y="1259235"/>
            <a:ext cx="398462" cy="376238"/>
          </a:xfrm>
          <a:prstGeom prst="rect">
            <a:avLst/>
          </a:prstGeom>
          <a:noFill/>
          <a:ln w="9525">
            <a:noFill/>
            <a:miter lim="800000"/>
            <a:headEnd/>
            <a:tailEnd/>
          </a:ln>
        </p:spPr>
      </p:pic>
      <p:pic>
        <p:nvPicPr>
          <p:cNvPr id="25" name="Imagen 5" descr="bulletANH-01-03.png"/>
          <p:cNvPicPr>
            <a:picLocks noChangeAspect="1"/>
          </p:cNvPicPr>
          <p:nvPr/>
        </p:nvPicPr>
        <p:blipFill>
          <a:blip r:embed="rId2" cstate="email"/>
          <a:srcRect/>
          <a:stretch>
            <a:fillRect/>
          </a:stretch>
        </p:blipFill>
        <p:spPr bwMode="auto">
          <a:xfrm>
            <a:off x="558602" y="1800051"/>
            <a:ext cx="398462" cy="376238"/>
          </a:xfrm>
          <a:prstGeom prst="rect">
            <a:avLst/>
          </a:prstGeom>
          <a:noFill/>
          <a:ln w="9525">
            <a:noFill/>
            <a:miter lim="800000"/>
            <a:headEnd/>
            <a:tailEnd/>
          </a:ln>
        </p:spPr>
      </p:pic>
      <p:pic>
        <p:nvPicPr>
          <p:cNvPr id="26" name="Imagen 5" descr="bulletANH-01-03.png"/>
          <p:cNvPicPr>
            <a:picLocks noChangeAspect="1"/>
          </p:cNvPicPr>
          <p:nvPr/>
        </p:nvPicPr>
        <p:blipFill>
          <a:blip r:embed="rId2" cstate="email"/>
          <a:srcRect/>
          <a:stretch>
            <a:fillRect/>
          </a:stretch>
        </p:blipFill>
        <p:spPr bwMode="auto">
          <a:xfrm>
            <a:off x="554088" y="2351732"/>
            <a:ext cx="398462" cy="376238"/>
          </a:xfrm>
          <a:prstGeom prst="rect">
            <a:avLst/>
          </a:prstGeom>
          <a:noFill/>
          <a:ln w="9525">
            <a:noFill/>
            <a:miter lim="800000"/>
            <a:headEnd/>
            <a:tailEnd/>
          </a:ln>
        </p:spPr>
      </p:pic>
      <p:pic>
        <p:nvPicPr>
          <p:cNvPr id="27" name="Imagen 5" descr="bulletANH-01-03.png"/>
          <p:cNvPicPr>
            <a:picLocks noChangeAspect="1"/>
          </p:cNvPicPr>
          <p:nvPr/>
        </p:nvPicPr>
        <p:blipFill>
          <a:blip r:embed="rId2" cstate="email"/>
          <a:srcRect/>
          <a:stretch>
            <a:fillRect/>
          </a:stretch>
        </p:blipFill>
        <p:spPr bwMode="auto">
          <a:xfrm>
            <a:off x="558602" y="2908746"/>
            <a:ext cx="398462" cy="376238"/>
          </a:xfrm>
          <a:prstGeom prst="rect">
            <a:avLst/>
          </a:prstGeom>
          <a:noFill/>
          <a:ln w="9525">
            <a:noFill/>
            <a:miter lim="800000"/>
            <a:headEnd/>
            <a:tailEnd/>
          </a:ln>
        </p:spPr>
      </p:pic>
      <p:pic>
        <p:nvPicPr>
          <p:cNvPr id="28" name="Imagen 5" descr="bulletANH-01-03.png"/>
          <p:cNvPicPr>
            <a:picLocks noChangeAspect="1"/>
          </p:cNvPicPr>
          <p:nvPr/>
        </p:nvPicPr>
        <p:blipFill>
          <a:blip r:embed="rId2" cstate="email"/>
          <a:srcRect/>
          <a:stretch>
            <a:fillRect/>
          </a:stretch>
        </p:blipFill>
        <p:spPr bwMode="auto">
          <a:xfrm>
            <a:off x="558602" y="3448050"/>
            <a:ext cx="398462" cy="376238"/>
          </a:xfrm>
          <a:prstGeom prst="rect">
            <a:avLst/>
          </a:prstGeom>
          <a:noFill/>
          <a:ln w="9525">
            <a:noFill/>
            <a:miter lim="800000"/>
            <a:headEnd/>
            <a:tailEnd/>
          </a:ln>
        </p:spPr>
      </p:pic>
      <p:pic>
        <p:nvPicPr>
          <p:cNvPr id="29" name="Imagen 5" descr="bulletANH-01-03.png"/>
          <p:cNvPicPr>
            <a:picLocks noChangeAspect="1"/>
          </p:cNvPicPr>
          <p:nvPr/>
        </p:nvPicPr>
        <p:blipFill>
          <a:blip r:embed="rId2" cstate="email"/>
          <a:srcRect/>
          <a:stretch>
            <a:fillRect/>
          </a:stretch>
        </p:blipFill>
        <p:spPr bwMode="auto">
          <a:xfrm>
            <a:off x="558280" y="4003724"/>
            <a:ext cx="398462" cy="376238"/>
          </a:xfrm>
          <a:prstGeom prst="rect">
            <a:avLst/>
          </a:prstGeom>
          <a:noFill/>
          <a:ln w="9525">
            <a:noFill/>
            <a:miter lim="800000"/>
            <a:headEnd/>
            <a:tailEnd/>
          </a:ln>
        </p:spPr>
      </p:pic>
      <p:pic>
        <p:nvPicPr>
          <p:cNvPr id="30" name="Imagen 5" descr="bulletANH-01-03.png"/>
          <p:cNvPicPr>
            <a:picLocks noChangeAspect="1"/>
          </p:cNvPicPr>
          <p:nvPr/>
        </p:nvPicPr>
        <p:blipFill>
          <a:blip r:embed="rId2" cstate="email"/>
          <a:srcRect/>
          <a:stretch>
            <a:fillRect/>
          </a:stretch>
        </p:blipFill>
        <p:spPr bwMode="auto">
          <a:xfrm>
            <a:off x="558602" y="4555405"/>
            <a:ext cx="398462" cy="376238"/>
          </a:xfrm>
          <a:prstGeom prst="rect">
            <a:avLst/>
          </a:prstGeom>
          <a:noFill/>
          <a:ln w="9525">
            <a:noFill/>
            <a:miter lim="800000"/>
            <a:headEnd/>
            <a:tailEnd/>
          </a:ln>
        </p:spPr>
      </p:pic>
      <p:pic>
        <p:nvPicPr>
          <p:cNvPr id="31" name="Imagen 5" descr="bulletANH-01-03.png"/>
          <p:cNvPicPr>
            <a:picLocks noChangeAspect="1"/>
          </p:cNvPicPr>
          <p:nvPr/>
        </p:nvPicPr>
        <p:blipFill>
          <a:blip r:embed="rId2" cstate="email"/>
          <a:srcRect/>
          <a:stretch>
            <a:fillRect/>
          </a:stretch>
        </p:blipFill>
        <p:spPr bwMode="auto">
          <a:xfrm>
            <a:off x="558602" y="5097561"/>
            <a:ext cx="398462" cy="376238"/>
          </a:xfrm>
          <a:prstGeom prst="rect">
            <a:avLst/>
          </a:prstGeom>
          <a:noFill/>
          <a:ln w="9525">
            <a:noFill/>
            <a:miter lim="800000"/>
            <a:headEnd/>
            <a:tailEnd/>
          </a:ln>
        </p:spPr>
      </p:pic>
      <p:pic>
        <p:nvPicPr>
          <p:cNvPr id="32" name="Imagen 5" descr="bulletANH-01-03.png"/>
          <p:cNvPicPr>
            <a:picLocks noChangeAspect="1"/>
          </p:cNvPicPr>
          <p:nvPr/>
        </p:nvPicPr>
        <p:blipFill>
          <a:blip r:embed="rId2" cstate="email"/>
          <a:srcRect/>
          <a:stretch>
            <a:fillRect/>
          </a:stretch>
        </p:blipFill>
        <p:spPr bwMode="auto">
          <a:xfrm>
            <a:off x="558602" y="5645050"/>
            <a:ext cx="398462" cy="376238"/>
          </a:xfrm>
          <a:prstGeom prst="rect">
            <a:avLst/>
          </a:prstGeom>
          <a:noFill/>
          <a:ln w="9525">
            <a:noFill/>
            <a:miter lim="800000"/>
            <a:headEnd/>
            <a:tailEnd/>
          </a:ln>
        </p:spPr>
      </p:pic>
      <p:sp>
        <p:nvSpPr>
          <p:cNvPr id="14" name="4 Marcador de número de diapositiva"/>
          <p:cNvSpPr txBox="1">
            <a:spLocks/>
          </p:cNvSpPr>
          <p:nvPr/>
        </p:nvSpPr>
        <p:spPr bwMode="auto">
          <a:xfrm>
            <a:off x="4328544" y="6462095"/>
            <a:ext cx="471487" cy="4000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s-CO"/>
            </a:defPPr>
            <a:lvl1pPr marL="0" algn="r" defTabSz="914400" rtl="0" eaLnBrk="1" latinLnBrk="0" hangingPunct="1">
              <a:defRPr sz="1200" kern="1200">
                <a:solidFill>
                  <a:schemeClr val="tx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fld id="{1E488807-1918-4C23-BCA5-A5E06F4BEA6B}" type="slidenum">
              <a:rPr lang="es-ES" altLang="en-US" smtClean="0">
                <a:solidFill>
                  <a:srgbClr val="000000"/>
                </a:solidFill>
              </a:rPr>
              <a:pPr algn="ctr">
                <a:defRPr/>
              </a:pPr>
              <a:t>37</a:t>
            </a:fld>
            <a:endParaRPr lang="es-ES" altLang="en-US" dirty="0" smtClean="0">
              <a:solidFill>
                <a:srgbClr val="000000"/>
              </a:solidFill>
            </a:endParaRPr>
          </a:p>
        </p:txBody>
      </p:sp>
      <p:sp>
        <p:nvSpPr>
          <p:cNvPr id="16" name="15 CuadroTexto"/>
          <p:cNvSpPr txBox="1"/>
          <p:nvPr/>
        </p:nvSpPr>
        <p:spPr>
          <a:xfrm>
            <a:off x="1115616" y="1259235"/>
            <a:ext cx="7776864" cy="4801314"/>
          </a:xfrm>
          <a:prstGeom prst="rect">
            <a:avLst/>
          </a:prstGeom>
          <a:noFill/>
        </p:spPr>
        <p:txBody>
          <a:bodyPr wrap="square" rtlCol="0">
            <a:spAutoFit/>
          </a:bodyPr>
          <a:lstStyle/>
          <a:p>
            <a:r>
              <a:rPr lang="es-MX" dirty="0" smtClean="0">
                <a:solidFill>
                  <a:schemeClr val="bg1">
                    <a:lumMod val="65000"/>
                  </a:schemeClr>
                </a:solidFill>
                <a:latin typeface="Arial" pitchFamily="34" charset="0"/>
                <a:ea typeface="Tahoma" pitchFamily="34" charset="0"/>
                <a:cs typeface="Arial" pitchFamily="34" charset="0"/>
              </a:rPr>
              <a:t>Marco estratégico, logros y retos</a:t>
            </a:r>
          </a:p>
          <a:p>
            <a:endParaRPr lang="es-MX" dirty="0">
              <a:solidFill>
                <a:schemeClr val="bg1">
                  <a:lumMod val="65000"/>
                </a:schemeClr>
              </a:solidFill>
              <a:latin typeface="Arial" pitchFamily="34" charset="0"/>
              <a:ea typeface="Tahoma" pitchFamily="34" charset="0"/>
              <a:cs typeface="Arial" pitchFamily="34" charset="0"/>
            </a:endParaRPr>
          </a:p>
          <a:p>
            <a:r>
              <a:rPr lang="es-MX" dirty="0" smtClean="0">
                <a:solidFill>
                  <a:schemeClr val="bg1">
                    <a:lumMod val="65000"/>
                  </a:schemeClr>
                </a:solidFill>
                <a:latin typeface="Arial" pitchFamily="34" charset="0"/>
                <a:ea typeface="Tahoma" pitchFamily="34" charset="0"/>
                <a:cs typeface="Arial" pitchFamily="34" charset="0"/>
              </a:rPr>
              <a:t>Gestión del Conocimiento</a:t>
            </a:r>
          </a:p>
          <a:p>
            <a:endParaRPr lang="es-MX" dirty="0" smtClean="0">
              <a:solidFill>
                <a:schemeClr val="bg1">
                  <a:lumMod val="65000"/>
                </a:schemeClr>
              </a:solidFill>
              <a:latin typeface="Arial" pitchFamily="34" charset="0"/>
              <a:ea typeface="Tahoma" pitchFamily="34" charset="0"/>
              <a:cs typeface="Arial" pitchFamily="34" charset="0"/>
            </a:endParaRPr>
          </a:p>
          <a:p>
            <a:r>
              <a:rPr lang="es-MX" b="1" dirty="0" smtClean="0">
                <a:latin typeface="Arial" pitchFamily="34" charset="0"/>
                <a:ea typeface="Tahoma" pitchFamily="34" charset="0"/>
                <a:cs typeface="Arial" pitchFamily="34" charset="0"/>
              </a:rPr>
              <a:t>Promoción y Asignación de Áreas</a:t>
            </a:r>
          </a:p>
          <a:p>
            <a:endParaRPr lang="es-MX" dirty="0" smtClean="0">
              <a:solidFill>
                <a:schemeClr val="bg1">
                  <a:lumMod val="65000"/>
                </a:schemeClr>
              </a:solidFill>
              <a:latin typeface="Arial" pitchFamily="34" charset="0"/>
              <a:ea typeface="Tahoma" pitchFamily="34" charset="0"/>
              <a:cs typeface="Arial" pitchFamily="34" charset="0"/>
            </a:endParaRPr>
          </a:p>
          <a:p>
            <a:r>
              <a:rPr lang="es-MX" dirty="0" smtClean="0">
                <a:solidFill>
                  <a:schemeClr val="bg1">
                    <a:lumMod val="65000"/>
                  </a:schemeClr>
                </a:solidFill>
                <a:latin typeface="Arial" pitchFamily="34" charset="0"/>
                <a:ea typeface="Tahoma" pitchFamily="34" charset="0"/>
                <a:cs typeface="Arial" pitchFamily="34" charset="0"/>
              </a:rPr>
              <a:t>Gestión de Contratos de Hidrocarburos, Comunidades y Medio Ambiente</a:t>
            </a:r>
          </a:p>
          <a:p>
            <a:endParaRPr lang="es-MX" dirty="0" smtClean="0">
              <a:solidFill>
                <a:schemeClr val="bg1">
                  <a:lumMod val="65000"/>
                </a:schemeClr>
              </a:solidFill>
              <a:latin typeface="Arial" pitchFamily="34" charset="0"/>
              <a:ea typeface="Tahoma" pitchFamily="34" charset="0"/>
              <a:cs typeface="Arial" pitchFamily="34" charset="0"/>
            </a:endParaRPr>
          </a:p>
          <a:p>
            <a:r>
              <a:rPr lang="es-MX" dirty="0" smtClean="0">
                <a:solidFill>
                  <a:schemeClr val="bg1">
                    <a:lumMod val="65000"/>
                  </a:schemeClr>
                </a:solidFill>
                <a:latin typeface="Arial" pitchFamily="34" charset="0"/>
                <a:ea typeface="Tahoma" pitchFamily="34" charset="0"/>
                <a:cs typeface="Arial" pitchFamily="34" charset="0"/>
              </a:rPr>
              <a:t>Operaciones, Administración de Regalías y Participaciones</a:t>
            </a:r>
          </a:p>
          <a:p>
            <a:endParaRPr lang="es-MX" dirty="0" smtClean="0">
              <a:solidFill>
                <a:schemeClr val="bg1">
                  <a:lumMod val="65000"/>
                </a:schemeClr>
              </a:solidFill>
              <a:latin typeface="Arial" pitchFamily="34" charset="0"/>
              <a:ea typeface="Tahoma" pitchFamily="34" charset="0"/>
              <a:cs typeface="Arial" pitchFamily="34" charset="0"/>
            </a:endParaRPr>
          </a:p>
          <a:p>
            <a:r>
              <a:rPr lang="es-MX" dirty="0" smtClean="0">
                <a:solidFill>
                  <a:schemeClr val="bg1">
                    <a:lumMod val="65000"/>
                  </a:schemeClr>
                </a:solidFill>
                <a:latin typeface="Arial" pitchFamily="34" charset="0"/>
                <a:ea typeface="Tahoma" pitchFamily="34" charset="0"/>
                <a:cs typeface="Arial" pitchFamily="34" charset="0"/>
              </a:rPr>
              <a:t>Gestión contractual</a:t>
            </a:r>
          </a:p>
          <a:p>
            <a:endParaRPr lang="es-MX" dirty="0" smtClean="0">
              <a:solidFill>
                <a:schemeClr val="bg1">
                  <a:lumMod val="65000"/>
                </a:schemeClr>
              </a:solidFill>
              <a:latin typeface="Arial" pitchFamily="34" charset="0"/>
              <a:ea typeface="Tahoma" pitchFamily="34" charset="0"/>
              <a:cs typeface="Arial" pitchFamily="34" charset="0"/>
            </a:endParaRPr>
          </a:p>
          <a:p>
            <a:r>
              <a:rPr lang="es-MX" dirty="0" smtClean="0">
                <a:solidFill>
                  <a:schemeClr val="bg1">
                    <a:lumMod val="65000"/>
                  </a:schemeClr>
                </a:solidFill>
                <a:latin typeface="Arial" pitchFamily="34" charset="0"/>
                <a:ea typeface="Tahoma" pitchFamily="34" charset="0"/>
                <a:cs typeface="Arial" pitchFamily="34" charset="0"/>
              </a:rPr>
              <a:t>Ejecución Presupuestal y Sistema Nacional de Servicio al Ciudadano</a:t>
            </a:r>
          </a:p>
          <a:p>
            <a:endParaRPr lang="es-MX" dirty="0" smtClean="0">
              <a:solidFill>
                <a:schemeClr val="bg1">
                  <a:lumMod val="65000"/>
                </a:schemeClr>
              </a:solidFill>
              <a:latin typeface="Arial" pitchFamily="34" charset="0"/>
              <a:ea typeface="Tahoma" pitchFamily="34" charset="0"/>
              <a:cs typeface="Arial" pitchFamily="34" charset="0"/>
            </a:endParaRPr>
          </a:p>
          <a:p>
            <a:r>
              <a:rPr lang="es-MX" dirty="0">
                <a:solidFill>
                  <a:schemeClr val="bg1">
                    <a:lumMod val="65000"/>
                  </a:schemeClr>
                </a:solidFill>
                <a:latin typeface="Arial" pitchFamily="34" charset="0"/>
                <a:ea typeface="Tahoma" pitchFamily="34" charset="0"/>
                <a:cs typeface="Arial" pitchFamily="34" charset="0"/>
              </a:rPr>
              <a:t>Preguntas y respuestas</a:t>
            </a:r>
            <a:endParaRPr lang="es-MX" dirty="0" smtClean="0">
              <a:solidFill>
                <a:schemeClr val="bg1">
                  <a:lumMod val="65000"/>
                </a:schemeClr>
              </a:solidFill>
              <a:latin typeface="Arial" pitchFamily="34" charset="0"/>
              <a:ea typeface="Tahoma" pitchFamily="34" charset="0"/>
              <a:cs typeface="Arial" pitchFamily="34" charset="0"/>
            </a:endParaRPr>
          </a:p>
          <a:p>
            <a:endParaRPr lang="es-MX" dirty="0" smtClean="0">
              <a:solidFill>
                <a:schemeClr val="bg1">
                  <a:lumMod val="65000"/>
                </a:schemeClr>
              </a:solidFill>
              <a:latin typeface="Arial" pitchFamily="34" charset="0"/>
              <a:ea typeface="Tahoma" pitchFamily="34" charset="0"/>
              <a:cs typeface="Arial" pitchFamily="34" charset="0"/>
            </a:endParaRPr>
          </a:p>
          <a:p>
            <a:r>
              <a:rPr lang="es-MX" dirty="0" smtClean="0">
                <a:solidFill>
                  <a:schemeClr val="bg1">
                    <a:lumMod val="65000"/>
                  </a:schemeClr>
                </a:solidFill>
                <a:latin typeface="Arial" pitchFamily="34" charset="0"/>
                <a:ea typeface="Tahoma" pitchFamily="34" charset="0"/>
                <a:cs typeface="Arial" pitchFamily="34" charset="0"/>
              </a:rPr>
              <a:t>Informe de Control Interno</a:t>
            </a:r>
            <a:endParaRPr lang="es-CO" dirty="0">
              <a:solidFill>
                <a:schemeClr val="bg1">
                  <a:lumMod val="65000"/>
                </a:schemeClr>
              </a:solidFill>
              <a:latin typeface="Arial" pitchFamily="34" charset="0"/>
              <a:ea typeface="Tahoma" pitchFamily="34" charset="0"/>
              <a:cs typeface="Arial" pitchFamily="34" charset="0"/>
            </a:endParaRPr>
          </a:p>
        </p:txBody>
      </p:sp>
    </p:spTree>
    <p:extLst>
      <p:ext uri="{BB962C8B-B14F-4D97-AF65-F5344CB8AC3E}">
        <p14:creationId xmlns:p14="http://schemas.microsoft.com/office/powerpoint/2010/main" xmlns="" val="180425787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8 CuadroTexto"/>
          <p:cNvSpPr txBox="1">
            <a:spLocks noChangeArrowheads="1"/>
          </p:cNvSpPr>
          <p:nvPr/>
        </p:nvSpPr>
        <p:spPr bwMode="auto">
          <a:xfrm>
            <a:off x="1330324" y="313802"/>
            <a:ext cx="5761956" cy="646331"/>
          </a:xfrm>
          <a:prstGeom prst="rect">
            <a:avLst/>
          </a:prstGeom>
          <a:noFill/>
          <a:ln w="9525">
            <a:noFill/>
            <a:miter lim="800000"/>
            <a:headEnd/>
            <a:tailEnd/>
          </a:ln>
        </p:spPr>
        <p:txBody>
          <a:bodyPr wrap="square">
            <a:spAutoFit/>
          </a:bodyPr>
          <a:lstStyle/>
          <a:p>
            <a:pPr defTabSz="457200" fontAlgn="base">
              <a:spcBef>
                <a:spcPct val="0"/>
              </a:spcBef>
              <a:spcAft>
                <a:spcPct val="0"/>
              </a:spcAft>
            </a:pPr>
            <a:r>
              <a:rPr lang="es-CO" altLang="es-CO" b="1" dirty="0">
                <a:solidFill>
                  <a:prstClr val="black"/>
                </a:solidFill>
                <a:latin typeface="Arial Black" pitchFamily="34" charset="0"/>
              </a:rPr>
              <a:t>Promoción y Asignación de Áreas</a:t>
            </a:r>
          </a:p>
          <a:p>
            <a:pPr defTabSz="457200" fontAlgn="base">
              <a:spcBef>
                <a:spcPct val="0"/>
              </a:spcBef>
              <a:spcAft>
                <a:spcPct val="0"/>
              </a:spcAft>
            </a:pPr>
            <a:r>
              <a:rPr lang="es-CO" altLang="es-CO" i="1" dirty="0">
                <a:solidFill>
                  <a:prstClr val="black"/>
                </a:solidFill>
                <a:latin typeface="Arial" pitchFamily="34" charset="0"/>
                <a:cs typeface="Arial" pitchFamily="34" charset="0"/>
              </a:rPr>
              <a:t>Participación en Eventos Nacionales e Internacionales</a:t>
            </a:r>
          </a:p>
        </p:txBody>
      </p:sp>
      <p:pic>
        <p:nvPicPr>
          <p:cNvPr id="13" name="Picture 2" descr="\\sfile\SPERFILES\nicolas.mejia\Escritorio\Backup 2\WPC\Fotos\la foto 2.JPG"/>
          <p:cNvPicPr>
            <a:picLocks noChangeAspect="1" noChangeArrowheads="1"/>
          </p:cNvPicPr>
          <p:nvPr/>
        </p:nvPicPr>
        <p:blipFill>
          <a:blip r:embed="rId3" cstate="email">
            <a:extLst>
              <a:ext uri="{28A0092B-C50C-407E-A947-70E740481C1C}">
                <a14:useLocalDpi xmlns:a14="http://schemas.microsoft.com/office/drawing/2010/main" xmlns="" val="0"/>
              </a:ext>
            </a:extLst>
          </a:blip>
          <a:srcRect/>
          <a:stretch>
            <a:fillRect/>
          </a:stretch>
        </p:blipFill>
        <p:spPr bwMode="auto">
          <a:xfrm>
            <a:off x="2681016" y="1830615"/>
            <a:ext cx="3005836" cy="2245100"/>
          </a:xfrm>
          <a:prstGeom prst="rect">
            <a:avLst/>
          </a:prstGeom>
          <a:noFill/>
          <a:extLst>
            <a:ext uri="{909E8E84-426E-40DD-AFC4-6F175D3DCCD1}">
              <a14:hiddenFill xmlns:a14="http://schemas.microsoft.com/office/drawing/2010/main" xmlns="">
                <a:solidFill>
                  <a:srgbClr val="FFFFFF"/>
                </a:solidFill>
              </a14:hiddenFill>
            </a:ext>
          </a:extLst>
        </p:spPr>
      </p:pic>
      <p:pic>
        <p:nvPicPr>
          <p:cNvPr id="15" name="Picture 3" descr="Z:\2014\Eventos Nacionales\Colombia Oil &amp; Gas, Abril 2 al 4, Cartagena\Fotos\ANH--OIL&amp;GAS-2014-01.jpg"/>
          <p:cNvPicPr>
            <a:picLocks noChangeAspect="1" noChangeArrowheads="1"/>
          </p:cNvPicPr>
          <p:nvPr/>
        </p:nvPicPr>
        <p:blipFill rotWithShape="1">
          <a:blip r:embed="rId4" cstate="email">
            <a:extLst>
              <a:ext uri="{28A0092B-C50C-407E-A947-70E740481C1C}">
                <a14:useLocalDpi xmlns:a14="http://schemas.microsoft.com/office/drawing/2010/main" xmlns="" val="0"/>
              </a:ext>
            </a:extLst>
          </a:blip>
          <a:srcRect/>
          <a:stretch/>
        </p:blipFill>
        <p:spPr bwMode="auto">
          <a:xfrm>
            <a:off x="2681016" y="4075715"/>
            <a:ext cx="2683133" cy="2559487"/>
          </a:xfrm>
          <a:prstGeom prst="rect">
            <a:avLst/>
          </a:prstGeom>
          <a:noFill/>
          <a:extLst>
            <a:ext uri="{909E8E84-426E-40DD-AFC4-6F175D3DCCD1}">
              <a14:hiddenFill xmlns:a14="http://schemas.microsoft.com/office/drawing/2010/main" xmlns="">
                <a:solidFill>
                  <a:srgbClr val="FFFFFF"/>
                </a:solidFill>
              </a14:hiddenFill>
            </a:ext>
          </a:extLst>
        </p:spPr>
      </p:pic>
      <p:pic>
        <p:nvPicPr>
          <p:cNvPr id="16" name="Picture 2" descr="C:\Users\gloria.martinez\AppData\Local\Microsoft\Windows\Temporary Internet Files\Content.Outlook\8EWL5OSZ\ANH08.jpg"/>
          <p:cNvPicPr>
            <a:picLocks noChangeAspect="1" noChangeArrowheads="1"/>
          </p:cNvPicPr>
          <p:nvPr/>
        </p:nvPicPr>
        <p:blipFill rotWithShape="1">
          <a:blip r:embed="rId5" cstate="email">
            <a:extLst>
              <a:ext uri="{28A0092B-C50C-407E-A947-70E740481C1C}">
                <a14:useLocalDpi xmlns:a14="http://schemas.microsoft.com/office/drawing/2010/main" xmlns="" val="0"/>
              </a:ext>
            </a:extLst>
          </a:blip>
          <a:srcRect/>
          <a:stretch/>
        </p:blipFill>
        <p:spPr bwMode="auto">
          <a:xfrm>
            <a:off x="5586810" y="1830615"/>
            <a:ext cx="3213716" cy="2201662"/>
          </a:xfrm>
          <a:prstGeom prst="rect">
            <a:avLst/>
          </a:prstGeom>
          <a:noFill/>
          <a:extLst>
            <a:ext uri="{909E8E84-426E-40DD-AFC4-6F175D3DCCD1}">
              <a14:hiddenFill xmlns:a14="http://schemas.microsoft.com/office/drawing/2010/main" xmlns="">
                <a:solidFill>
                  <a:srgbClr val="FFFFFF"/>
                </a:solidFill>
              </a14:hiddenFill>
            </a:ext>
          </a:extLst>
        </p:spPr>
      </p:pic>
      <p:pic>
        <p:nvPicPr>
          <p:cNvPr id="19" name="Picture 5" descr="Z:\2014\Eventos Nacionales\Depósito de Ofertas, Julio 23 , Cartagena\fotos\Depositos de Ofertas  Julio 2014\000_2660.JPG"/>
          <p:cNvPicPr>
            <a:picLocks noChangeAspect="1" noChangeArrowheads="1"/>
          </p:cNvPicPr>
          <p:nvPr/>
        </p:nvPicPr>
        <p:blipFill rotWithShape="1">
          <a:blip r:embed="rId6" cstate="email">
            <a:extLst>
              <a:ext uri="{28A0092B-C50C-407E-A947-70E740481C1C}">
                <a14:useLocalDpi xmlns:a14="http://schemas.microsoft.com/office/drawing/2010/main" xmlns="" val="0"/>
              </a:ext>
            </a:extLst>
          </a:blip>
          <a:srcRect/>
          <a:stretch/>
        </p:blipFill>
        <p:spPr bwMode="auto">
          <a:xfrm>
            <a:off x="5360948" y="3654154"/>
            <a:ext cx="3452832" cy="1806498"/>
          </a:xfrm>
          <a:prstGeom prst="rect">
            <a:avLst/>
          </a:prstGeom>
          <a:noFill/>
          <a:extLst>
            <a:ext uri="{909E8E84-426E-40DD-AFC4-6F175D3DCCD1}">
              <a14:hiddenFill xmlns:a14="http://schemas.microsoft.com/office/drawing/2010/main" xmlns="">
                <a:solidFill>
                  <a:srgbClr val="FFFFFF"/>
                </a:solidFill>
              </a14:hiddenFill>
            </a:ext>
          </a:extLst>
        </p:spPr>
      </p:pic>
      <p:pic>
        <p:nvPicPr>
          <p:cNvPr id="20" name="Picture 3" descr="Z:\2014\Eventos Nacionales\VI Oil &amp; Gas Investment Conference, 2014\Fotos\SELECCIONADAS\DSC_0081.JPG"/>
          <p:cNvPicPr>
            <a:picLocks noChangeAspect="1" noChangeArrowheads="1"/>
          </p:cNvPicPr>
          <p:nvPr/>
        </p:nvPicPr>
        <p:blipFill rotWithShape="1">
          <a:blip r:embed="rId7" cstate="email">
            <a:extLst>
              <a:ext uri="{28A0092B-C50C-407E-A947-70E740481C1C}">
                <a14:useLocalDpi xmlns:a14="http://schemas.microsoft.com/office/drawing/2010/main" xmlns="" val="0"/>
              </a:ext>
            </a:extLst>
          </a:blip>
          <a:srcRect/>
          <a:stretch/>
        </p:blipFill>
        <p:spPr bwMode="auto">
          <a:xfrm>
            <a:off x="5365450" y="5406477"/>
            <a:ext cx="3448330" cy="1215388"/>
          </a:xfrm>
          <a:prstGeom prst="rect">
            <a:avLst/>
          </a:prstGeom>
          <a:noFill/>
          <a:extLst>
            <a:ext uri="{909E8E84-426E-40DD-AFC4-6F175D3DCCD1}">
              <a14:hiddenFill xmlns:a14="http://schemas.microsoft.com/office/drawing/2010/main" xmlns="">
                <a:solidFill>
                  <a:srgbClr val="FFFFFF"/>
                </a:solidFill>
              </a14:hiddenFill>
            </a:ext>
          </a:extLst>
        </p:spPr>
      </p:pic>
      <p:sp>
        <p:nvSpPr>
          <p:cNvPr id="21" name="CuadroTexto 3"/>
          <p:cNvSpPr txBox="1"/>
          <p:nvPr/>
        </p:nvSpPr>
        <p:spPr>
          <a:xfrm>
            <a:off x="395536" y="2138080"/>
            <a:ext cx="2232248" cy="1938992"/>
          </a:xfrm>
          <a:prstGeom prst="rect">
            <a:avLst/>
          </a:prstGeom>
          <a:noFill/>
        </p:spPr>
        <p:txBody>
          <a:bodyPr wrap="square" rtlCol="0">
            <a:spAutoFit/>
          </a:bodyPr>
          <a:lstStyle/>
          <a:p>
            <a:pPr algn="ctr" defTabSz="457200" fontAlgn="base">
              <a:spcBef>
                <a:spcPct val="0"/>
              </a:spcBef>
              <a:spcAft>
                <a:spcPct val="0"/>
              </a:spcAft>
            </a:pPr>
            <a:r>
              <a:rPr lang="es-CO" sz="2000" dirty="0">
                <a:solidFill>
                  <a:prstClr val="black"/>
                </a:solidFill>
              </a:rPr>
              <a:t>Durante el año 2014, la ANH participó en </a:t>
            </a:r>
            <a:r>
              <a:rPr lang="es-CO" sz="2000" b="1" dirty="0">
                <a:solidFill>
                  <a:prstClr val="black"/>
                </a:solidFill>
              </a:rPr>
              <a:t>20</a:t>
            </a:r>
            <a:r>
              <a:rPr lang="es-CO" sz="2000" dirty="0">
                <a:solidFill>
                  <a:prstClr val="black"/>
                </a:solidFill>
              </a:rPr>
              <a:t> eventos nacionales y </a:t>
            </a:r>
            <a:r>
              <a:rPr lang="es-CO" sz="2000" b="1" dirty="0">
                <a:solidFill>
                  <a:prstClr val="black"/>
                </a:solidFill>
              </a:rPr>
              <a:t>10 </a:t>
            </a:r>
            <a:r>
              <a:rPr lang="es-CO" sz="2000" dirty="0">
                <a:solidFill>
                  <a:prstClr val="black"/>
                </a:solidFill>
              </a:rPr>
              <a:t>eventos internacionales.</a:t>
            </a:r>
          </a:p>
        </p:txBody>
      </p:sp>
      <p:pic>
        <p:nvPicPr>
          <p:cNvPr id="22" name="5 Imagen" descr="cid:AA7EDB3C-834F-4407-BAE1-284285B5D647"/>
          <p:cNvPicPr>
            <a:picLocks noChangeAspect="1" noChangeArrowheads="1"/>
          </p:cNvPicPr>
          <p:nvPr/>
        </p:nvPicPr>
        <p:blipFill>
          <a:blip r:embed="rId8" r:link="rId9" cstate="email">
            <a:extLst>
              <a:ext uri="{28A0092B-C50C-407E-A947-70E740481C1C}">
                <a14:useLocalDpi xmlns:a14="http://schemas.microsoft.com/office/drawing/2010/main" xmlns="" val="0"/>
              </a:ext>
            </a:extLst>
          </a:blip>
          <a:srcRect/>
          <a:stretch>
            <a:fillRect/>
          </a:stretch>
        </p:blipFill>
        <p:spPr bwMode="auto">
          <a:xfrm>
            <a:off x="456796" y="4637301"/>
            <a:ext cx="2238610" cy="19845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4 Marcador de número de diapositiva"/>
          <p:cNvSpPr txBox="1">
            <a:spLocks/>
          </p:cNvSpPr>
          <p:nvPr/>
        </p:nvSpPr>
        <p:spPr bwMode="auto">
          <a:xfrm>
            <a:off x="4328544" y="6462095"/>
            <a:ext cx="471487" cy="4000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s-CO"/>
            </a:defPPr>
            <a:lvl1pPr marL="0" algn="r" defTabSz="914400" rtl="0" eaLnBrk="1" latinLnBrk="0" hangingPunct="1">
              <a:defRPr sz="1200" kern="1200">
                <a:solidFill>
                  <a:schemeClr val="tx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fld id="{1E488807-1918-4C23-BCA5-A5E06F4BEA6B}" type="slidenum">
              <a:rPr lang="es-ES" altLang="en-US" smtClean="0">
                <a:solidFill>
                  <a:srgbClr val="000000"/>
                </a:solidFill>
              </a:rPr>
              <a:pPr algn="ctr">
                <a:defRPr/>
              </a:pPr>
              <a:t>38</a:t>
            </a:fld>
            <a:endParaRPr lang="es-ES" altLang="en-US" dirty="0" smtClean="0">
              <a:solidFill>
                <a:srgbClr val="000000"/>
              </a:solidFill>
            </a:endParaRPr>
          </a:p>
        </p:txBody>
      </p:sp>
    </p:spTree>
    <p:extLst>
      <p:ext uri="{BB962C8B-B14F-4D97-AF65-F5344CB8AC3E}">
        <p14:creationId xmlns:p14="http://schemas.microsoft.com/office/powerpoint/2010/main" xmlns="" val="414585122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5 Tabla"/>
          <p:cNvGraphicFramePr>
            <a:graphicFrameLocks noGrp="1"/>
          </p:cNvGraphicFramePr>
          <p:nvPr>
            <p:extLst/>
          </p:nvPr>
        </p:nvGraphicFramePr>
        <p:xfrm>
          <a:off x="530125" y="1727949"/>
          <a:ext cx="8035156" cy="4135256"/>
        </p:xfrm>
        <a:graphic>
          <a:graphicData uri="http://schemas.openxmlformats.org/drawingml/2006/table">
            <a:tbl>
              <a:tblPr/>
              <a:tblGrid>
                <a:gridCol w="1152129"/>
                <a:gridCol w="3600400"/>
                <a:gridCol w="1008112"/>
                <a:gridCol w="2274515"/>
              </a:tblGrid>
              <a:tr h="56716">
                <a:tc gridSpan="4">
                  <a:txBody>
                    <a:bodyPr/>
                    <a:lstStyle/>
                    <a:p>
                      <a:pPr algn="ctr" fontAlgn="ctr"/>
                      <a:r>
                        <a:rPr lang="es-CO" sz="2800" b="1" i="0" u="none" strike="noStrike" dirty="0" smtClean="0">
                          <a:solidFill>
                            <a:srgbClr val="000000"/>
                          </a:solidFill>
                          <a:effectLst/>
                          <a:latin typeface="Calibri"/>
                        </a:rPr>
                        <a:t>Calendario 2014</a:t>
                      </a:r>
                      <a:endParaRPr lang="es-CO" sz="2800" b="1" i="0" u="none" strike="noStrike" dirty="0">
                        <a:solidFill>
                          <a:srgbClr val="000000"/>
                        </a:solidFill>
                        <a:effectLst/>
                        <a:latin typeface="Calibri"/>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hMerge="1">
                  <a:txBody>
                    <a:bodyPr/>
                    <a:lstStyle/>
                    <a:p>
                      <a:endParaRPr lang="es-CO"/>
                    </a:p>
                  </a:txBody>
                  <a:tcPr/>
                </a:tc>
                <a:tc hMerge="1">
                  <a:txBody>
                    <a:bodyPr/>
                    <a:lstStyle/>
                    <a:p>
                      <a:endParaRPr lang="es-CO"/>
                    </a:p>
                  </a:txBody>
                  <a:tcPr/>
                </a:tc>
                <a:tc hMerge="1">
                  <a:txBody>
                    <a:bodyPr/>
                    <a:lstStyle/>
                    <a:p>
                      <a:endParaRPr lang="es-CO"/>
                    </a:p>
                  </a:txBody>
                  <a:tcPr/>
                </a:tc>
              </a:tr>
              <a:tr h="268543">
                <a:tc>
                  <a:txBody>
                    <a:bodyPr/>
                    <a:lstStyle/>
                    <a:p>
                      <a:pPr algn="ctr" fontAlgn="ctr"/>
                      <a:r>
                        <a:rPr lang="es-CO" sz="1100" b="1" i="0" u="none" strike="noStrike" dirty="0">
                          <a:solidFill>
                            <a:srgbClr val="FFFFFF"/>
                          </a:solidFill>
                          <a:effectLst/>
                          <a:latin typeface="Arial"/>
                        </a:rPr>
                        <a:t>FECHA</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66092"/>
                    </a:solidFill>
                  </a:tcPr>
                </a:tc>
                <a:tc>
                  <a:txBody>
                    <a:bodyPr/>
                    <a:lstStyle/>
                    <a:p>
                      <a:pPr algn="ctr" fontAlgn="ctr"/>
                      <a:r>
                        <a:rPr lang="es-CO" sz="1100" b="1" i="0" u="none" strike="noStrike">
                          <a:solidFill>
                            <a:srgbClr val="FFFFFF"/>
                          </a:solidFill>
                          <a:effectLst/>
                          <a:latin typeface="Arial"/>
                        </a:rPr>
                        <a:t>EVENTO</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66092"/>
                    </a:solidFill>
                  </a:tcPr>
                </a:tc>
                <a:tc>
                  <a:txBody>
                    <a:bodyPr/>
                    <a:lstStyle/>
                    <a:p>
                      <a:pPr algn="ctr" fontAlgn="ctr"/>
                      <a:r>
                        <a:rPr lang="es-CO" sz="1100" b="1" i="0" u="none" strike="noStrike">
                          <a:solidFill>
                            <a:srgbClr val="FFFFFF"/>
                          </a:solidFill>
                          <a:effectLst/>
                          <a:latin typeface="Arial"/>
                        </a:rPr>
                        <a:t>CIUDAD</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66092"/>
                    </a:solidFill>
                  </a:tcPr>
                </a:tc>
                <a:tc>
                  <a:txBody>
                    <a:bodyPr/>
                    <a:lstStyle/>
                    <a:p>
                      <a:pPr algn="ctr" fontAlgn="ctr"/>
                      <a:r>
                        <a:rPr lang="es-CO" sz="1100" b="1" i="0" u="none" strike="noStrike">
                          <a:solidFill>
                            <a:srgbClr val="FFFFFF"/>
                          </a:solidFill>
                          <a:effectLst/>
                          <a:latin typeface="Arial"/>
                        </a:rPr>
                        <a:t>LUGAR</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66092"/>
                    </a:solidFill>
                  </a:tcPr>
                </a:tc>
              </a:tr>
              <a:tr h="235049">
                <a:tc>
                  <a:txBody>
                    <a:bodyPr/>
                    <a:lstStyle/>
                    <a:p>
                      <a:pPr algn="l" fontAlgn="ctr"/>
                      <a:r>
                        <a:rPr lang="es-CO" sz="1100" b="0" i="0" u="none" strike="noStrike" dirty="0">
                          <a:solidFill>
                            <a:schemeClr val="tx1"/>
                          </a:solidFill>
                          <a:effectLst/>
                          <a:latin typeface="Arial"/>
                        </a:rPr>
                        <a:t>Febrero </a:t>
                      </a:r>
                      <a:r>
                        <a:rPr lang="es-CO" sz="1100" b="0" i="0" u="none" strike="noStrike" dirty="0" smtClean="0">
                          <a:solidFill>
                            <a:schemeClr val="tx1"/>
                          </a:solidFill>
                          <a:effectLst/>
                          <a:latin typeface="Arial"/>
                        </a:rPr>
                        <a:t>13-14</a:t>
                      </a:r>
                      <a:endParaRPr lang="es-CO" sz="1100" b="0" i="0" u="none" strike="noStrike" dirty="0">
                        <a:solidFill>
                          <a:schemeClr val="tx1"/>
                        </a:solidFill>
                        <a:effectLst/>
                        <a:latin typeface="Arial"/>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s-CO" sz="1100" b="0" i="0" u="none" strike="noStrike" dirty="0">
                          <a:solidFill>
                            <a:schemeClr val="tx1"/>
                          </a:solidFill>
                          <a:effectLst/>
                          <a:latin typeface="Arial"/>
                        </a:rPr>
                        <a:t>Foro Colombia Genera</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100" b="0" i="0" u="none" strike="noStrike" dirty="0">
                          <a:solidFill>
                            <a:schemeClr val="tx1"/>
                          </a:solidFill>
                          <a:effectLst/>
                          <a:latin typeface="Arial"/>
                        </a:rPr>
                        <a:t>CARTAGENA</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100" b="0" i="0" u="none" strike="noStrike" dirty="0" smtClean="0">
                          <a:solidFill>
                            <a:schemeClr val="tx1"/>
                          </a:solidFill>
                          <a:effectLst/>
                          <a:latin typeface="Arial"/>
                        </a:rPr>
                        <a:t>Centro de Convenciones</a:t>
                      </a:r>
                      <a:endParaRPr lang="es-CO" sz="1100" b="0" i="0" u="none" strike="noStrike" dirty="0">
                        <a:solidFill>
                          <a:schemeClr val="tx1"/>
                        </a:solidFill>
                        <a:effectLst/>
                        <a:latin typeface="Arial"/>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190500">
                <a:tc>
                  <a:txBody>
                    <a:bodyPr/>
                    <a:lstStyle/>
                    <a:p>
                      <a:pPr algn="l" fontAlgn="ctr"/>
                      <a:r>
                        <a:rPr lang="es-CO" sz="1100" b="0" i="0" u="none" strike="noStrike" dirty="0" smtClean="0">
                          <a:solidFill>
                            <a:schemeClr val="tx1"/>
                          </a:solidFill>
                          <a:effectLst/>
                          <a:latin typeface="Arial"/>
                        </a:rPr>
                        <a:t>Febrero 19</a:t>
                      </a:r>
                      <a:endParaRPr lang="es-CO" sz="1100" b="0" i="0" u="none" strike="noStrike" dirty="0">
                        <a:solidFill>
                          <a:schemeClr val="tx1"/>
                        </a:solidFill>
                        <a:effectLst/>
                        <a:latin typeface="Arial"/>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s-CO" sz="1100" b="0" i="0" u="none" strike="noStrike" dirty="0" smtClean="0">
                          <a:solidFill>
                            <a:schemeClr val="tx1"/>
                          </a:solidFill>
                          <a:effectLst/>
                          <a:latin typeface="Arial"/>
                        </a:rPr>
                        <a:t>Lanzamiento</a:t>
                      </a:r>
                      <a:r>
                        <a:rPr lang="es-CO" sz="1100" b="0" i="0" u="none" strike="noStrike" baseline="0" dirty="0" smtClean="0">
                          <a:solidFill>
                            <a:schemeClr val="tx1"/>
                          </a:solidFill>
                          <a:effectLst/>
                          <a:latin typeface="Arial"/>
                        </a:rPr>
                        <a:t> Ronda Colombia 2014</a:t>
                      </a:r>
                      <a:endParaRPr lang="es-CO" sz="1100" b="0" i="0" u="none" strike="noStrike" dirty="0">
                        <a:solidFill>
                          <a:schemeClr val="tx1"/>
                        </a:solidFill>
                        <a:effectLst/>
                        <a:latin typeface="Arial"/>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100" b="0" i="0" u="none" strike="noStrike" dirty="0" smtClean="0">
                          <a:solidFill>
                            <a:schemeClr val="tx1"/>
                          </a:solidFill>
                          <a:effectLst/>
                          <a:latin typeface="Arial"/>
                        </a:rPr>
                        <a:t>BOGOTÁ</a:t>
                      </a:r>
                      <a:endParaRPr lang="es-CO" sz="1100" b="0" i="0" u="none" strike="noStrike" dirty="0">
                        <a:solidFill>
                          <a:schemeClr val="tx1"/>
                        </a:solidFill>
                        <a:effectLst/>
                        <a:latin typeface="Arial"/>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100" b="0" i="0" u="none" strike="noStrike" dirty="0" smtClean="0">
                          <a:solidFill>
                            <a:schemeClr val="tx1"/>
                          </a:solidFill>
                          <a:effectLst/>
                          <a:latin typeface="Arial"/>
                        </a:rPr>
                        <a:t>JW Marriot</a:t>
                      </a:r>
                      <a:endParaRPr lang="es-CO" sz="1100" b="0" i="0" u="none" strike="noStrike" dirty="0">
                        <a:solidFill>
                          <a:schemeClr val="tx1"/>
                        </a:solidFill>
                        <a:effectLst/>
                        <a:latin typeface="Arial"/>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190500">
                <a:tc>
                  <a:txBody>
                    <a:bodyPr/>
                    <a:lstStyle/>
                    <a:p>
                      <a:pPr algn="l" fontAlgn="ctr"/>
                      <a:r>
                        <a:rPr lang="es-CO" sz="1100" b="0" i="0" u="none" strike="noStrike" dirty="0" smtClean="0">
                          <a:solidFill>
                            <a:schemeClr val="tx1"/>
                          </a:solidFill>
                          <a:effectLst/>
                          <a:latin typeface="Arial"/>
                        </a:rPr>
                        <a:t>Febrero 20</a:t>
                      </a:r>
                      <a:endParaRPr lang="es-CO" sz="1100" b="0" i="0" u="none" strike="noStrike" dirty="0">
                        <a:solidFill>
                          <a:schemeClr val="tx1"/>
                        </a:solidFill>
                        <a:effectLst/>
                        <a:latin typeface="Arial"/>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s-CO" sz="1100" b="0" i="0" u="none" strike="noStrike" dirty="0" smtClean="0">
                          <a:solidFill>
                            <a:schemeClr val="tx1"/>
                          </a:solidFill>
                          <a:effectLst/>
                          <a:latin typeface="Arial"/>
                        </a:rPr>
                        <a:t>Primer Taller Nuevas Oportunidades Exploratorias </a:t>
                      </a:r>
                      <a:endParaRPr lang="es-CO" sz="1100" b="0" i="0" u="none" strike="noStrike" dirty="0">
                        <a:solidFill>
                          <a:schemeClr val="tx1"/>
                        </a:solidFill>
                        <a:effectLst/>
                        <a:latin typeface="Arial"/>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100" b="0" i="0" u="none" strike="noStrike" dirty="0" smtClean="0">
                          <a:solidFill>
                            <a:schemeClr val="tx1"/>
                          </a:solidFill>
                          <a:effectLst/>
                          <a:latin typeface="Arial"/>
                        </a:rPr>
                        <a:t>BOGOTÁ </a:t>
                      </a:r>
                      <a:endParaRPr lang="es-CO" sz="1100" b="0" i="0" u="none" strike="noStrike" dirty="0">
                        <a:solidFill>
                          <a:schemeClr val="tx1"/>
                        </a:solidFill>
                        <a:effectLst/>
                        <a:latin typeface="Arial"/>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s-CO" sz="1100" b="0" i="0" u="none" strike="noStrike" dirty="0" smtClean="0">
                          <a:solidFill>
                            <a:schemeClr val="tx1"/>
                          </a:solidFill>
                          <a:effectLst/>
                          <a:latin typeface="Arial"/>
                        </a:rPr>
                        <a:t>JW Marriot</a:t>
                      </a:r>
                      <a:endParaRPr lang="es-CO" sz="1100" b="0" i="0" u="none" strike="noStrike" dirty="0">
                        <a:solidFill>
                          <a:schemeClr val="tx1"/>
                        </a:solidFill>
                        <a:effectLst/>
                        <a:latin typeface="Arial"/>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190500">
                <a:tc>
                  <a:txBody>
                    <a:bodyPr/>
                    <a:lstStyle/>
                    <a:p>
                      <a:pPr algn="l" fontAlgn="ctr"/>
                      <a:r>
                        <a:rPr lang="es-CO" sz="1100" b="0" i="0" u="none" strike="noStrike" dirty="0" smtClean="0">
                          <a:solidFill>
                            <a:schemeClr val="tx1"/>
                          </a:solidFill>
                          <a:effectLst/>
                          <a:latin typeface="Arial"/>
                        </a:rPr>
                        <a:t>Febrero 26-28</a:t>
                      </a:r>
                      <a:endParaRPr lang="es-CO" sz="1100" b="0" i="0" u="none" strike="noStrike" dirty="0">
                        <a:solidFill>
                          <a:schemeClr val="tx1"/>
                        </a:solidFill>
                        <a:effectLst/>
                        <a:latin typeface="Arial"/>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s-CO" sz="1100" b="0" i="0" u="none" strike="noStrike" dirty="0" smtClean="0">
                          <a:solidFill>
                            <a:schemeClr val="tx1"/>
                          </a:solidFill>
                          <a:effectLst/>
                          <a:latin typeface="Arial"/>
                        </a:rPr>
                        <a:t>Road Show Calgary – Ronda Colombia 2014</a:t>
                      </a:r>
                      <a:endParaRPr lang="es-CO" sz="1100" b="0" i="0" u="none" strike="noStrike" dirty="0">
                        <a:solidFill>
                          <a:schemeClr val="tx1"/>
                        </a:solidFill>
                        <a:effectLst/>
                        <a:latin typeface="Arial"/>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100" b="0" i="0" u="none" strike="noStrike" dirty="0">
                          <a:solidFill>
                            <a:schemeClr val="tx1"/>
                          </a:solidFill>
                          <a:effectLst/>
                          <a:latin typeface="Arial"/>
                        </a:rPr>
                        <a:t>CALGARY</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100" b="0" i="0" u="none" strike="noStrike" dirty="0" smtClean="0">
                          <a:solidFill>
                            <a:schemeClr val="tx1"/>
                          </a:solidFill>
                          <a:effectLst/>
                          <a:latin typeface="Arial"/>
                        </a:rPr>
                        <a:t>Hotel</a:t>
                      </a:r>
                      <a:r>
                        <a:rPr lang="es-CO" sz="1100" b="0" i="0" u="none" strike="noStrike" baseline="0" dirty="0" smtClean="0">
                          <a:solidFill>
                            <a:schemeClr val="tx1"/>
                          </a:solidFill>
                          <a:effectLst/>
                          <a:latin typeface="Arial"/>
                        </a:rPr>
                        <a:t> Marriot</a:t>
                      </a:r>
                      <a:endParaRPr lang="es-CO" sz="1100" b="0" i="0" u="none" strike="noStrike" dirty="0">
                        <a:solidFill>
                          <a:schemeClr val="tx1"/>
                        </a:solidFill>
                        <a:effectLst/>
                        <a:latin typeface="Arial"/>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190500">
                <a:tc>
                  <a:txBody>
                    <a:bodyPr/>
                    <a:lstStyle/>
                    <a:p>
                      <a:pPr algn="l" fontAlgn="ctr"/>
                      <a:r>
                        <a:rPr lang="es-CO" sz="1100" b="0" i="0" u="none" strike="noStrike" dirty="0">
                          <a:solidFill>
                            <a:schemeClr val="tx1"/>
                          </a:solidFill>
                          <a:effectLst/>
                          <a:latin typeface="Arial"/>
                        </a:rPr>
                        <a:t>Marzo </a:t>
                      </a:r>
                      <a:r>
                        <a:rPr lang="es-CO" sz="1100" b="0" i="0" u="none" strike="noStrike" dirty="0" smtClean="0">
                          <a:solidFill>
                            <a:schemeClr val="tx1"/>
                          </a:solidFill>
                          <a:effectLst/>
                          <a:latin typeface="Arial"/>
                        </a:rPr>
                        <a:t>3-7</a:t>
                      </a:r>
                      <a:endParaRPr lang="es-CO" sz="1100" b="0" i="0" u="none" strike="noStrike" dirty="0">
                        <a:solidFill>
                          <a:schemeClr val="tx1"/>
                        </a:solidFill>
                        <a:effectLst/>
                        <a:latin typeface="Arial"/>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s-CO" sz="1100" b="0" i="0" u="none" strike="noStrike" dirty="0" err="1">
                          <a:solidFill>
                            <a:schemeClr val="tx1"/>
                          </a:solidFill>
                          <a:effectLst/>
                          <a:latin typeface="Arial"/>
                        </a:rPr>
                        <a:t>CERAWeek</a:t>
                      </a:r>
                      <a:r>
                        <a:rPr lang="es-CO" sz="1100" b="0" i="0" u="none" strike="noStrike" dirty="0">
                          <a:solidFill>
                            <a:schemeClr val="tx1"/>
                          </a:solidFill>
                          <a:effectLst/>
                          <a:latin typeface="Arial"/>
                        </a:rPr>
                        <a:t> </a:t>
                      </a:r>
                      <a:r>
                        <a:rPr lang="es-CO" sz="1100" b="0" i="0" u="none" strike="noStrike" dirty="0" smtClean="0">
                          <a:solidFill>
                            <a:schemeClr val="tx1"/>
                          </a:solidFill>
                          <a:effectLst/>
                          <a:latin typeface="Arial"/>
                        </a:rPr>
                        <a:t>2014 </a:t>
                      </a:r>
                      <a:r>
                        <a:rPr lang="es-CO" sz="1100" b="0" i="0" u="none" strike="noStrike" baseline="0" dirty="0" smtClean="0">
                          <a:solidFill>
                            <a:schemeClr val="tx1"/>
                          </a:solidFill>
                          <a:effectLst/>
                          <a:latin typeface="Arial"/>
                        </a:rPr>
                        <a:t> (</a:t>
                      </a:r>
                      <a:r>
                        <a:rPr lang="es-CO" sz="1100" b="0" i="0" u="none" strike="noStrike" dirty="0" smtClean="0">
                          <a:solidFill>
                            <a:schemeClr val="tx1"/>
                          </a:solidFill>
                          <a:effectLst/>
                          <a:latin typeface="Arial"/>
                        </a:rPr>
                        <a:t>Road</a:t>
                      </a:r>
                      <a:r>
                        <a:rPr lang="es-CO" sz="1100" b="0" i="0" u="none" strike="noStrike" baseline="0" dirty="0" smtClean="0">
                          <a:solidFill>
                            <a:schemeClr val="tx1"/>
                          </a:solidFill>
                          <a:effectLst/>
                          <a:latin typeface="Arial"/>
                        </a:rPr>
                        <a:t> Show Houston)</a:t>
                      </a:r>
                      <a:endParaRPr lang="es-CO" sz="1100" b="0" i="0" u="none" strike="noStrike" dirty="0">
                        <a:solidFill>
                          <a:schemeClr val="tx1"/>
                        </a:solidFill>
                        <a:effectLst/>
                        <a:latin typeface="Arial"/>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100" b="0" i="0" u="none" strike="noStrike" dirty="0">
                          <a:solidFill>
                            <a:schemeClr val="tx1"/>
                          </a:solidFill>
                          <a:effectLst/>
                          <a:latin typeface="Arial"/>
                        </a:rPr>
                        <a:t>HOUSTON</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100" b="0" i="0" u="none" strike="noStrike" dirty="0">
                          <a:solidFill>
                            <a:schemeClr val="tx1"/>
                          </a:solidFill>
                          <a:effectLst/>
                          <a:latin typeface="Arial"/>
                        </a:rPr>
                        <a:t>Hilton </a:t>
                      </a:r>
                      <a:r>
                        <a:rPr lang="es-CO" sz="1100" b="0" i="0" u="none" strike="noStrike" dirty="0" err="1">
                          <a:solidFill>
                            <a:schemeClr val="tx1"/>
                          </a:solidFill>
                          <a:effectLst/>
                          <a:latin typeface="Arial"/>
                        </a:rPr>
                        <a:t>Americas</a:t>
                      </a:r>
                      <a:endParaRPr lang="es-CO" sz="1100" b="0" i="0" u="none" strike="noStrike" dirty="0">
                        <a:solidFill>
                          <a:schemeClr val="tx1"/>
                        </a:solidFill>
                        <a:effectLst/>
                        <a:latin typeface="Arial"/>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190500">
                <a:tc>
                  <a:txBody>
                    <a:bodyPr/>
                    <a:lstStyle/>
                    <a:p>
                      <a:pPr algn="l" fontAlgn="ctr"/>
                      <a:r>
                        <a:rPr lang="es-CO" sz="1100" b="0" i="0" u="none" strike="noStrike" dirty="0" smtClean="0">
                          <a:solidFill>
                            <a:schemeClr val="tx1"/>
                          </a:solidFill>
                          <a:effectLst/>
                          <a:latin typeface="Arial"/>
                        </a:rPr>
                        <a:t>Marzo 12-14</a:t>
                      </a:r>
                      <a:endParaRPr lang="es-CO" sz="1100" b="0" i="0" u="none" strike="noStrike" dirty="0">
                        <a:solidFill>
                          <a:schemeClr val="tx1"/>
                        </a:solidFill>
                        <a:effectLst/>
                        <a:latin typeface="Arial"/>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s-CO" sz="1100" b="0" i="0" u="none" strike="noStrike" dirty="0" smtClean="0">
                          <a:solidFill>
                            <a:schemeClr val="tx1"/>
                          </a:solidFill>
                          <a:effectLst/>
                          <a:latin typeface="Arial"/>
                        </a:rPr>
                        <a:t>Misión oficial del Gobierno de Colombia en Noruega</a:t>
                      </a:r>
                      <a:endParaRPr lang="es-CO" sz="1100" b="0" i="0" u="none" strike="noStrike" dirty="0">
                        <a:solidFill>
                          <a:schemeClr val="tx1"/>
                        </a:solidFill>
                        <a:effectLst/>
                        <a:latin typeface="Arial"/>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100" b="0" i="0" u="none" strike="noStrike" dirty="0" smtClean="0">
                          <a:solidFill>
                            <a:schemeClr val="tx1"/>
                          </a:solidFill>
                          <a:effectLst/>
                          <a:latin typeface="Arial"/>
                        </a:rPr>
                        <a:t>OSLO</a:t>
                      </a:r>
                      <a:endParaRPr lang="es-CO" sz="1100" b="0" i="0" u="none" strike="noStrike" dirty="0">
                        <a:solidFill>
                          <a:schemeClr val="tx1"/>
                        </a:solidFill>
                        <a:effectLst/>
                        <a:latin typeface="Arial"/>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100" b="0" i="0" u="none" strike="noStrike" dirty="0" smtClean="0">
                          <a:solidFill>
                            <a:schemeClr val="tx1"/>
                          </a:solidFill>
                          <a:effectLst/>
                          <a:latin typeface="Arial"/>
                        </a:rPr>
                        <a:t>Varios</a:t>
                      </a:r>
                      <a:endParaRPr lang="es-CO" sz="1100" b="0" i="0" u="none" strike="noStrike" dirty="0">
                        <a:solidFill>
                          <a:schemeClr val="tx1"/>
                        </a:solidFill>
                        <a:effectLst/>
                        <a:latin typeface="Arial"/>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190500">
                <a:tc>
                  <a:txBody>
                    <a:bodyPr/>
                    <a:lstStyle/>
                    <a:p>
                      <a:pPr algn="l" fontAlgn="ctr"/>
                      <a:r>
                        <a:rPr lang="es-CO" sz="1100" b="0" i="0" u="none" strike="noStrike" dirty="0" smtClean="0">
                          <a:solidFill>
                            <a:schemeClr val="tx1"/>
                          </a:solidFill>
                          <a:effectLst/>
                          <a:latin typeface="Arial"/>
                        </a:rPr>
                        <a:t>Marzo 17-19</a:t>
                      </a:r>
                      <a:endParaRPr lang="es-CO" sz="1100" b="0" i="0" u="none" strike="noStrike" dirty="0">
                        <a:solidFill>
                          <a:schemeClr val="tx1"/>
                        </a:solidFill>
                        <a:effectLst/>
                        <a:latin typeface="Arial"/>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s-CO" sz="1100" b="0" i="0" u="none" strike="noStrike" dirty="0" smtClean="0">
                          <a:solidFill>
                            <a:schemeClr val="tx1"/>
                          </a:solidFill>
                          <a:effectLst/>
                          <a:latin typeface="Arial"/>
                        </a:rPr>
                        <a:t>Road</a:t>
                      </a:r>
                      <a:r>
                        <a:rPr lang="es-CO" sz="1100" b="0" i="0" u="none" strike="noStrike" baseline="0" dirty="0" smtClean="0">
                          <a:solidFill>
                            <a:schemeClr val="tx1"/>
                          </a:solidFill>
                          <a:effectLst/>
                          <a:latin typeface="Arial"/>
                        </a:rPr>
                        <a:t> Show Londres – Ronda Colombia 2014</a:t>
                      </a:r>
                      <a:endParaRPr lang="es-CO" sz="1100" b="0" i="0" u="none" strike="noStrike" dirty="0">
                        <a:solidFill>
                          <a:schemeClr val="tx1"/>
                        </a:solidFill>
                        <a:effectLst/>
                        <a:latin typeface="Arial"/>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100" b="0" i="0" u="none" strike="noStrike" dirty="0">
                          <a:solidFill>
                            <a:schemeClr val="tx1"/>
                          </a:solidFill>
                          <a:effectLst/>
                          <a:latin typeface="Arial"/>
                        </a:rPr>
                        <a:t>LONDRES</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100" b="0" i="0" u="none" strike="noStrike" dirty="0" smtClean="0">
                          <a:solidFill>
                            <a:schemeClr val="tx1"/>
                          </a:solidFill>
                          <a:effectLst/>
                          <a:latin typeface="Arial"/>
                        </a:rPr>
                        <a:t>Hotel Marriot</a:t>
                      </a:r>
                      <a:endParaRPr lang="es-CO" sz="1100" b="0" i="0" u="none" strike="noStrike" dirty="0">
                        <a:solidFill>
                          <a:schemeClr val="tx1"/>
                        </a:solidFill>
                        <a:effectLst/>
                        <a:latin typeface="Arial"/>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35823">
                <a:tc>
                  <a:txBody>
                    <a:bodyPr/>
                    <a:lstStyle/>
                    <a:p>
                      <a:pPr algn="l" fontAlgn="ctr"/>
                      <a:r>
                        <a:rPr lang="es-CO" sz="1100" b="0" i="0" u="none" strike="noStrike" dirty="0">
                          <a:solidFill>
                            <a:schemeClr val="tx1"/>
                          </a:solidFill>
                          <a:effectLst/>
                          <a:latin typeface="Arial"/>
                        </a:rPr>
                        <a:t>Marzo </a:t>
                      </a:r>
                      <a:r>
                        <a:rPr lang="es-CO" sz="1100" b="0" i="0" u="none" strike="noStrike" dirty="0" smtClean="0">
                          <a:solidFill>
                            <a:schemeClr val="tx1"/>
                          </a:solidFill>
                          <a:effectLst/>
                          <a:latin typeface="Arial"/>
                        </a:rPr>
                        <a:t>26-28</a:t>
                      </a:r>
                      <a:endParaRPr lang="es-CO" sz="1100" b="0" i="0" u="none" strike="noStrike" dirty="0">
                        <a:solidFill>
                          <a:schemeClr val="tx1"/>
                        </a:solidFill>
                        <a:effectLst/>
                        <a:latin typeface="Arial"/>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s-CO" sz="1100" b="0" i="0" u="none" strike="noStrike" dirty="0">
                          <a:solidFill>
                            <a:schemeClr val="tx1"/>
                          </a:solidFill>
                          <a:effectLst/>
                          <a:latin typeface="Arial"/>
                        </a:rPr>
                        <a:t>Conferencia de Petróleo y Gas ARPEL </a:t>
                      </a:r>
                      <a:r>
                        <a:rPr lang="es-CO" sz="1100" b="0" i="0" u="none" strike="noStrike" dirty="0" smtClean="0">
                          <a:solidFill>
                            <a:schemeClr val="tx1"/>
                          </a:solidFill>
                          <a:effectLst/>
                          <a:latin typeface="Arial"/>
                        </a:rPr>
                        <a:t>2014</a:t>
                      </a:r>
                      <a:endParaRPr lang="es-CO" sz="1100" b="0" i="0" u="none" strike="noStrike" dirty="0">
                        <a:solidFill>
                          <a:schemeClr val="tx1"/>
                        </a:solidFill>
                        <a:effectLst/>
                        <a:latin typeface="Arial"/>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100" b="0" i="0" u="none" strike="noStrike">
                          <a:solidFill>
                            <a:schemeClr val="tx1"/>
                          </a:solidFill>
                          <a:effectLst/>
                          <a:latin typeface="Arial"/>
                        </a:rPr>
                        <a:t>LIMA</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100" b="0" i="0" u="none" strike="noStrike" dirty="0">
                          <a:solidFill>
                            <a:schemeClr val="tx1"/>
                          </a:solidFill>
                          <a:effectLst/>
                          <a:latin typeface="Arial"/>
                        </a:rPr>
                        <a:t>Hotel </a:t>
                      </a:r>
                      <a:r>
                        <a:rPr lang="es-CO" sz="1100" b="0" i="0" u="none" strike="noStrike" dirty="0" err="1">
                          <a:solidFill>
                            <a:schemeClr val="tx1"/>
                          </a:solidFill>
                          <a:effectLst/>
                          <a:latin typeface="Arial"/>
                        </a:rPr>
                        <a:t>Westin</a:t>
                      </a:r>
                      <a:endParaRPr lang="es-CO" sz="1100" b="0" i="0" u="none" strike="noStrike" dirty="0">
                        <a:solidFill>
                          <a:schemeClr val="tx1"/>
                        </a:solidFill>
                        <a:effectLst/>
                        <a:latin typeface="Arial"/>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16024">
                <a:tc>
                  <a:txBody>
                    <a:bodyPr/>
                    <a:lstStyle/>
                    <a:p>
                      <a:pPr algn="l" fontAlgn="ctr"/>
                      <a:r>
                        <a:rPr lang="es-CO" sz="1100" b="0" i="0" u="none" strike="noStrike" dirty="0" smtClean="0">
                          <a:solidFill>
                            <a:schemeClr val="tx1"/>
                          </a:solidFill>
                          <a:effectLst/>
                          <a:latin typeface="Arial"/>
                        </a:rPr>
                        <a:t>Marzo 31-Abril</a:t>
                      </a:r>
                      <a:r>
                        <a:rPr lang="es-CO" sz="1100" b="0" i="0" u="none" strike="noStrike" baseline="0" dirty="0" smtClean="0">
                          <a:solidFill>
                            <a:schemeClr val="tx1"/>
                          </a:solidFill>
                          <a:effectLst/>
                          <a:latin typeface="Arial"/>
                        </a:rPr>
                        <a:t> 2</a:t>
                      </a:r>
                      <a:endParaRPr lang="es-CO" sz="1100" b="0" i="0" u="none" strike="noStrike" dirty="0">
                        <a:solidFill>
                          <a:schemeClr val="tx1"/>
                        </a:solidFill>
                        <a:effectLst/>
                        <a:latin typeface="Arial"/>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s-CO" sz="1100" b="0" i="0" u="none" strike="noStrike" dirty="0" smtClean="0">
                          <a:solidFill>
                            <a:schemeClr val="tx1"/>
                          </a:solidFill>
                          <a:effectLst/>
                          <a:latin typeface="Arial"/>
                        </a:rPr>
                        <a:t>Road</a:t>
                      </a:r>
                      <a:r>
                        <a:rPr lang="es-CO" sz="1100" b="0" i="0" u="none" strike="noStrike" baseline="0" dirty="0" smtClean="0">
                          <a:solidFill>
                            <a:schemeClr val="tx1"/>
                          </a:solidFill>
                          <a:effectLst/>
                          <a:latin typeface="Arial"/>
                        </a:rPr>
                        <a:t> Show Beijing – Ronda Colombia 2014</a:t>
                      </a:r>
                      <a:endParaRPr lang="es-CO" sz="1100" b="0" i="0" u="none" strike="noStrike" dirty="0" smtClean="0">
                        <a:solidFill>
                          <a:schemeClr val="tx1"/>
                        </a:solidFill>
                        <a:effectLst/>
                        <a:latin typeface="Arial"/>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100" b="0" i="0" u="none" strike="noStrike" dirty="0" smtClean="0">
                          <a:solidFill>
                            <a:schemeClr val="tx1"/>
                          </a:solidFill>
                          <a:effectLst/>
                          <a:latin typeface="Arial"/>
                        </a:rPr>
                        <a:t>BEIJING</a:t>
                      </a:r>
                      <a:endParaRPr lang="es-CO" sz="1100" b="0" i="0" u="none" strike="noStrike" dirty="0">
                        <a:solidFill>
                          <a:schemeClr val="tx1"/>
                        </a:solidFill>
                        <a:effectLst/>
                        <a:latin typeface="Arial"/>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100" b="0" i="0" u="none" strike="noStrike" dirty="0" smtClean="0">
                          <a:solidFill>
                            <a:schemeClr val="tx1"/>
                          </a:solidFill>
                          <a:effectLst/>
                          <a:latin typeface="Arial"/>
                        </a:rPr>
                        <a:t>Varios</a:t>
                      </a:r>
                      <a:endParaRPr lang="es-CO" sz="1100" b="0" i="0" u="none" strike="noStrike" dirty="0">
                        <a:solidFill>
                          <a:schemeClr val="tx1"/>
                        </a:solidFill>
                        <a:effectLst/>
                        <a:latin typeface="Arial"/>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16024">
                <a:tc>
                  <a:txBody>
                    <a:bodyPr/>
                    <a:lstStyle/>
                    <a:p>
                      <a:pPr algn="l" fontAlgn="ctr"/>
                      <a:r>
                        <a:rPr lang="es-CO" sz="1100" b="0" i="0" u="none" strike="noStrike" dirty="0">
                          <a:solidFill>
                            <a:schemeClr val="tx1"/>
                          </a:solidFill>
                          <a:effectLst/>
                          <a:latin typeface="Arial"/>
                        </a:rPr>
                        <a:t>Abril </a:t>
                      </a:r>
                      <a:r>
                        <a:rPr lang="es-CO" sz="1100" b="0" i="0" u="none" strike="noStrike" dirty="0" smtClean="0">
                          <a:solidFill>
                            <a:schemeClr val="tx1"/>
                          </a:solidFill>
                          <a:effectLst/>
                          <a:latin typeface="Arial"/>
                        </a:rPr>
                        <a:t>2-4</a:t>
                      </a:r>
                      <a:endParaRPr lang="es-CO" sz="1100" b="0" i="0" u="none" strike="noStrike" dirty="0">
                        <a:solidFill>
                          <a:schemeClr val="tx1"/>
                        </a:solidFill>
                        <a:effectLst/>
                        <a:latin typeface="Arial"/>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1100" b="0" i="0" u="none" strike="noStrike" dirty="0" smtClean="0">
                          <a:solidFill>
                            <a:schemeClr val="tx1"/>
                          </a:solidFill>
                          <a:effectLst/>
                          <a:latin typeface="Arial"/>
                        </a:rPr>
                        <a:t>4th Colombia Oil &amp; Gas Summit &amp; Exhibition 2014</a:t>
                      </a:r>
                      <a:endParaRPr lang="en-US" sz="1100" b="0" i="0" u="none" strike="noStrike" dirty="0">
                        <a:solidFill>
                          <a:schemeClr val="tx1"/>
                        </a:solidFill>
                        <a:effectLst/>
                        <a:latin typeface="Arial"/>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100" b="0" i="0" u="none" strike="noStrike" dirty="0">
                          <a:solidFill>
                            <a:schemeClr val="tx1"/>
                          </a:solidFill>
                          <a:effectLst/>
                          <a:latin typeface="Arial"/>
                        </a:rPr>
                        <a:t>CARTAGENA</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100" b="0" i="0" u="none" strike="noStrike" dirty="0">
                          <a:solidFill>
                            <a:schemeClr val="tx1"/>
                          </a:solidFill>
                          <a:effectLst/>
                          <a:latin typeface="Arial"/>
                        </a:rPr>
                        <a:t>Centro de </a:t>
                      </a:r>
                      <a:r>
                        <a:rPr lang="es-CO" sz="1100" b="0" i="0" u="none" strike="noStrike" dirty="0" smtClean="0">
                          <a:solidFill>
                            <a:schemeClr val="tx1"/>
                          </a:solidFill>
                          <a:effectLst/>
                          <a:latin typeface="Arial"/>
                        </a:rPr>
                        <a:t>Convenciones</a:t>
                      </a:r>
                      <a:endParaRPr lang="es-CO" sz="1100" b="0" i="0" u="none" strike="noStrike" dirty="0">
                        <a:solidFill>
                          <a:schemeClr val="tx1"/>
                        </a:solidFill>
                        <a:effectLst/>
                        <a:latin typeface="Arial"/>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16024">
                <a:tc>
                  <a:txBody>
                    <a:bodyPr/>
                    <a:lstStyle/>
                    <a:p>
                      <a:pPr algn="l" fontAlgn="ctr"/>
                      <a:r>
                        <a:rPr lang="es-CO" sz="1100" b="0" i="0" u="none" strike="noStrike" dirty="0" smtClean="0">
                          <a:solidFill>
                            <a:schemeClr val="tx1"/>
                          </a:solidFill>
                          <a:effectLst/>
                          <a:latin typeface="Arial"/>
                        </a:rPr>
                        <a:t>Abril 3-4</a:t>
                      </a:r>
                      <a:endParaRPr lang="es-CO" sz="1100" b="0" i="0" u="none" strike="noStrike" dirty="0">
                        <a:solidFill>
                          <a:schemeClr val="tx1"/>
                        </a:solidFill>
                        <a:effectLst/>
                        <a:latin typeface="Arial"/>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s-CO" sz="1100" b="0" i="0" u="none" strike="noStrike" dirty="0" smtClean="0">
                          <a:solidFill>
                            <a:schemeClr val="tx1"/>
                          </a:solidFill>
                          <a:effectLst/>
                          <a:latin typeface="Arial"/>
                        </a:rPr>
                        <a:t>Road</a:t>
                      </a:r>
                      <a:r>
                        <a:rPr lang="es-CO" sz="1100" b="0" i="0" u="none" strike="noStrike" baseline="0" dirty="0" smtClean="0">
                          <a:solidFill>
                            <a:schemeClr val="tx1"/>
                          </a:solidFill>
                          <a:effectLst/>
                          <a:latin typeface="Arial"/>
                        </a:rPr>
                        <a:t> Show Yakarta – Ronda Colombia 2014</a:t>
                      </a:r>
                      <a:endParaRPr lang="es-CO" sz="1100" b="0" i="0" u="none" strike="noStrike" dirty="0" smtClean="0">
                        <a:solidFill>
                          <a:schemeClr val="tx1"/>
                        </a:solidFill>
                        <a:effectLst/>
                        <a:latin typeface="Arial"/>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100" b="0" i="0" u="none" strike="noStrike" dirty="0" smtClean="0">
                          <a:solidFill>
                            <a:schemeClr val="tx1"/>
                          </a:solidFill>
                          <a:effectLst/>
                          <a:latin typeface="Arial"/>
                        </a:rPr>
                        <a:t>YAKARTA</a:t>
                      </a:r>
                      <a:endParaRPr lang="es-CO" sz="1100" b="0" i="0" u="none" strike="noStrike" dirty="0">
                        <a:solidFill>
                          <a:schemeClr val="tx1"/>
                        </a:solidFill>
                        <a:effectLst/>
                        <a:latin typeface="Arial"/>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100" b="0" i="0" u="none" strike="noStrike" dirty="0" smtClean="0">
                          <a:solidFill>
                            <a:schemeClr val="tx1"/>
                          </a:solidFill>
                          <a:effectLst/>
                          <a:latin typeface="Arial"/>
                        </a:rPr>
                        <a:t>Hotel Ritz</a:t>
                      </a:r>
                      <a:endParaRPr lang="es-CO" sz="1100" b="0" i="0" u="none" strike="noStrike" dirty="0">
                        <a:solidFill>
                          <a:schemeClr val="tx1"/>
                        </a:solidFill>
                        <a:effectLst/>
                        <a:latin typeface="Arial"/>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16024">
                <a:tc>
                  <a:txBody>
                    <a:bodyPr/>
                    <a:lstStyle/>
                    <a:p>
                      <a:pPr algn="l" fontAlgn="ctr"/>
                      <a:r>
                        <a:rPr lang="es-CO" sz="1100" b="0" i="0" u="none" strike="noStrike" dirty="0">
                          <a:solidFill>
                            <a:schemeClr val="tx1"/>
                          </a:solidFill>
                          <a:effectLst/>
                          <a:latin typeface="Arial"/>
                        </a:rPr>
                        <a:t>Abril </a:t>
                      </a:r>
                      <a:r>
                        <a:rPr lang="es-CO" sz="1100" b="0" i="0" u="none" strike="noStrike" dirty="0" smtClean="0">
                          <a:solidFill>
                            <a:schemeClr val="tx1"/>
                          </a:solidFill>
                          <a:effectLst/>
                          <a:latin typeface="Arial"/>
                        </a:rPr>
                        <a:t>9-11</a:t>
                      </a:r>
                      <a:endParaRPr lang="es-CO" sz="1100" b="0" i="0" u="none" strike="noStrike" dirty="0">
                        <a:solidFill>
                          <a:schemeClr val="tx1"/>
                        </a:solidFill>
                        <a:effectLst/>
                        <a:latin typeface="Arial"/>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s-CO" sz="1100" b="0" i="0" u="none" strike="noStrike" dirty="0">
                          <a:solidFill>
                            <a:schemeClr val="tx1"/>
                          </a:solidFill>
                          <a:effectLst/>
                          <a:latin typeface="Arial"/>
                        </a:rPr>
                        <a:t>XVI Congreso </a:t>
                      </a:r>
                      <a:r>
                        <a:rPr lang="es-CO" sz="1100" b="0" i="0" u="none" strike="noStrike" dirty="0" err="1">
                          <a:solidFill>
                            <a:schemeClr val="tx1"/>
                          </a:solidFill>
                          <a:effectLst/>
                          <a:latin typeface="Arial"/>
                        </a:rPr>
                        <a:t>Naturgas</a:t>
                      </a:r>
                      <a:r>
                        <a:rPr lang="es-CO" sz="1100" b="0" i="0" u="none" strike="noStrike" dirty="0">
                          <a:solidFill>
                            <a:schemeClr val="tx1"/>
                          </a:solidFill>
                          <a:effectLst/>
                          <a:latin typeface="Arial"/>
                        </a:rPr>
                        <a:t> 2014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100" b="0" i="0" u="none" strike="noStrike" dirty="0">
                          <a:solidFill>
                            <a:schemeClr val="tx1"/>
                          </a:solidFill>
                          <a:effectLst/>
                          <a:latin typeface="Arial"/>
                        </a:rPr>
                        <a:t>CARTAGENA</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100" b="0" i="0" u="none" strike="noStrike" dirty="0" smtClean="0">
                          <a:solidFill>
                            <a:schemeClr val="tx1"/>
                          </a:solidFill>
                          <a:effectLst/>
                          <a:latin typeface="Arial"/>
                        </a:rPr>
                        <a:t>Hotel Hilton</a:t>
                      </a:r>
                      <a:endParaRPr lang="es-CO" sz="1100" b="0" i="0" u="none" strike="noStrike" dirty="0">
                        <a:solidFill>
                          <a:schemeClr val="tx1"/>
                        </a:solidFill>
                        <a:effectLst/>
                        <a:latin typeface="Arial"/>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190500">
                <a:tc>
                  <a:txBody>
                    <a:bodyPr/>
                    <a:lstStyle/>
                    <a:p>
                      <a:pPr algn="l" fontAlgn="ctr"/>
                      <a:r>
                        <a:rPr lang="es-CO" sz="1100" b="0" i="0" u="none" strike="noStrike" dirty="0" smtClean="0">
                          <a:solidFill>
                            <a:schemeClr val="tx1"/>
                          </a:solidFill>
                          <a:effectLst/>
                          <a:latin typeface="Arial"/>
                        </a:rPr>
                        <a:t>Abril 29-30</a:t>
                      </a:r>
                      <a:endParaRPr lang="es-CO" sz="1100" b="0" i="0" u="none" strike="noStrike" dirty="0">
                        <a:solidFill>
                          <a:schemeClr val="tx1"/>
                        </a:solidFill>
                        <a:effectLst/>
                        <a:latin typeface="Arial"/>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s-CO" sz="1100" b="0" i="0" u="none" strike="noStrike" dirty="0" smtClean="0">
                          <a:solidFill>
                            <a:schemeClr val="tx1"/>
                          </a:solidFill>
                          <a:effectLst/>
                          <a:latin typeface="Arial"/>
                        </a:rPr>
                        <a:t>Rueda de Contactos de la Industria Petrolera</a:t>
                      </a:r>
                      <a:endParaRPr lang="es-CO" sz="1100" b="0" i="0" u="none" strike="noStrike" dirty="0">
                        <a:solidFill>
                          <a:schemeClr val="tx1"/>
                        </a:solidFill>
                        <a:effectLst/>
                        <a:latin typeface="Arial"/>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100" b="0" i="0" u="none" strike="noStrike" dirty="0" smtClean="0">
                          <a:solidFill>
                            <a:schemeClr val="tx1"/>
                          </a:solidFill>
                          <a:effectLst/>
                          <a:latin typeface="Arial"/>
                        </a:rPr>
                        <a:t>YOPAL</a:t>
                      </a:r>
                      <a:endParaRPr lang="es-CO" sz="1100" b="0" i="0" u="none" strike="noStrike" dirty="0">
                        <a:solidFill>
                          <a:schemeClr val="tx1"/>
                        </a:solidFill>
                        <a:effectLst/>
                        <a:latin typeface="Arial"/>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100" b="0" i="0" u="none" strike="noStrike" dirty="0" smtClean="0">
                          <a:solidFill>
                            <a:schemeClr val="tx1"/>
                          </a:solidFill>
                          <a:effectLst/>
                          <a:latin typeface="Arial"/>
                        </a:rPr>
                        <a:t>Centro</a:t>
                      </a:r>
                      <a:r>
                        <a:rPr lang="es-CO" sz="1100" b="0" i="0" u="none" strike="noStrike" baseline="0" dirty="0" smtClean="0">
                          <a:solidFill>
                            <a:schemeClr val="tx1"/>
                          </a:solidFill>
                          <a:effectLst/>
                          <a:latin typeface="Arial"/>
                        </a:rPr>
                        <a:t> de Convenciones La Triada</a:t>
                      </a:r>
                      <a:endParaRPr lang="es-CO" sz="1100" b="0" i="0" u="none" strike="noStrike" dirty="0">
                        <a:solidFill>
                          <a:schemeClr val="tx1"/>
                        </a:solidFill>
                        <a:effectLst/>
                        <a:latin typeface="Arial"/>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190500">
                <a:tc>
                  <a:txBody>
                    <a:bodyPr/>
                    <a:lstStyle/>
                    <a:p>
                      <a:pPr algn="l" fontAlgn="ctr"/>
                      <a:r>
                        <a:rPr lang="es-CO" sz="1100" b="0" i="0" u="none" strike="noStrike" dirty="0" smtClean="0">
                          <a:solidFill>
                            <a:schemeClr val="tx1"/>
                          </a:solidFill>
                          <a:effectLst/>
                          <a:latin typeface="Arial"/>
                        </a:rPr>
                        <a:t>Mayo</a:t>
                      </a:r>
                      <a:r>
                        <a:rPr lang="es-CO" sz="1100" b="0" i="0" u="none" strike="noStrike" baseline="0" dirty="0" smtClean="0">
                          <a:solidFill>
                            <a:schemeClr val="tx1"/>
                          </a:solidFill>
                          <a:effectLst/>
                          <a:latin typeface="Arial"/>
                        </a:rPr>
                        <a:t> </a:t>
                      </a:r>
                      <a:r>
                        <a:rPr lang="es-CO" sz="1100" b="0" i="0" u="none" strike="noStrike" dirty="0" smtClean="0">
                          <a:solidFill>
                            <a:schemeClr val="tx1"/>
                          </a:solidFill>
                          <a:effectLst/>
                          <a:latin typeface="Arial"/>
                        </a:rPr>
                        <a:t>14-16</a:t>
                      </a:r>
                      <a:endParaRPr lang="es-CO" sz="1100" b="0" i="0" u="none" strike="noStrike" dirty="0">
                        <a:solidFill>
                          <a:schemeClr val="tx1"/>
                        </a:solidFill>
                        <a:effectLst/>
                        <a:latin typeface="Arial"/>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s-CO" sz="1100" b="0" i="0" u="none" strike="noStrike" dirty="0" smtClean="0">
                          <a:solidFill>
                            <a:schemeClr val="tx1"/>
                          </a:solidFill>
                          <a:effectLst/>
                          <a:latin typeface="Arial"/>
                        </a:rPr>
                        <a:t>10</a:t>
                      </a:r>
                      <a:r>
                        <a:rPr lang="es-CO" sz="1100" b="0" i="0" u="none" strike="noStrike" baseline="0" dirty="0" smtClean="0">
                          <a:solidFill>
                            <a:schemeClr val="tx1"/>
                          </a:solidFill>
                          <a:effectLst/>
                          <a:latin typeface="Arial"/>
                        </a:rPr>
                        <a:t> </a:t>
                      </a:r>
                      <a:r>
                        <a:rPr lang="es-CO" sz="1100" b="0" i="0" u="none" strike="noStrike" dirty="0" smtClean="0">
                          <a:solidFill>
                            <a:schemeClr val="tx1"/>
                          </a:solidFill>
                          <a:effectLst/>
                          <a:latin typeface="Arial"/>
                        </a:rPr>
                        <a:t>Congreso </a:t>
                      </a:r>
                      <a:r>
                        <a:rPr lang="es-CO" sz="1100" b="0" i="0" u="none" strike="noStrike" dirty="0">
                          <a:solidFill>
                            <a:schemeClr val="tx1"/>
                          </a:solidFill>
                          <a:effectLst/>
                          <a:latin typeface="Arial"/>
                        </a:rPr>
                        <a:t>Internacional de </a:t>
                      </a:r>
                      <a:r>
                        <a:rPr lang="es-CO" sz="1100" b="0" i="0" u="none" strike="noStrike" dirty="0" smtClean="0">
                          <a:solidFill>
                            <a:schemeClr val="tx1"/>
                          </a:solidFill>
                          <a:effectLst/>
                          <a:latin typeface="Arial"/>
                        </a:rPr>
                        <a:t>Minería </a:t>
                      </a:r>
                      <a:r>
                        <a:rPr lang="es-CO" sz="1100" b="0" i="0" u="none" strike="noStrike" dirty="0">
                          <a:solidFill>
                            <a:schemeClr val="tx1"/>
                          </a:solidFill>
                          <a:effectLst/>
                          <a:latin typeface="Arial"/>
                        </a:rPr>
                        <a:t>y Petróleo</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100" b="0" i="0" u="none" strike="noStrike" dirty="0">
                          <a:solidFill>
                            <a:schemeClr val="tx1"/>
                          </a:solidFill>
                          <a:effectLst/>
                          <a:latin typeface="Arial"/>
                        </a:rPr>
                        <a:t>CARTAGENA</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100" b="0" i="0" u="none" strike="noStrike" dirty="0">
                          <a:solidFill>
                            <a:schemeClr val="tx1"/>
                          </a:solidFill>
                          <a:effectLst/>
                          <a:latin typeface="Arial"/>
                        </a:rPr>
                        <a:t>Hotel Hilton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190500">
                <a:tc>
                  <a:txBody>
                    <a:bodyPr/>
                    <a:lstStyle/>
                    <a:p>
                      <a:pPr algn="l" fontAlgn="ctr"/>
                      <a:r>
                        <a:rPr lang="es-CO" sz="1100" b="0" i="0" u="none" strike="noStrike" dirty="0" smtClean="0">
                          <a:solidFill>
                            <a:schemeClr val="tx1"/>
                          </a:solidFill>
                          <a:effectLst/>
                          <a:latin typeface="Arial"/>
                        </a:rPr>
                        <a:t>Mayo 28-29</a:t>
                      </a:r>
                      <a:endParaRPr lang="es-CO" sz="1100" b="0" i="0" u="none" strike="noStrike" dirty="0">
                        <a:solidFill>
                          <a:schemeClr val="tx1"/>
                        </a:solidFill>
                        <a:effectLst/>
                        <a:latin typeface="Arial"/>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s-CO" sz="1100" b="0" i="0" u="none" strike="noStrike" dirty="0" smtClean="0">
                          <a:solidFill>
                            <a:schemeClr val="tx1"/>
                          </a:solidFill>
                          <a:effectLst/>
                          <a:latin typeface="Arial"/>
                        </a:rPr>
                        <a:t>Colombia </a:t>
                      </a:r>
                      <a:r>
                        <a:rPr lang="es-CO" sz="1100" b="0" i="0" u="none" strike="noStrike" dirty="0" err="1" smtClean="0">
                          <a:solidFill>
                            <a:schemeClr val="tx1"/>
                          </a:solidFill>
                          <a:effectLst/>
                          <a:latin typeface="Arial"/>
                        </a:rPr>
                        <a:t>Energy</a:t>
                      </a:r>
                      <a:r>
                        <a:rPr lang="es-CO" sz="1100" b="0" i="0" u="none" strike="noStrike" dirty="0" smtClean="0">
                          <a:solidFill>
                            <a:schemeClr val="tx1"/>
                          </a:solidFill>
                          <a:effectLst/>
                          <a:latin typeface="Arial"/>
                        </a:rPr>
                        <a:t> Summit</a:t>
                      </a:r>
                      <a:endParaRPr lang="es-CO" sz="1100" b="0" i="0" u="none" strike="noStrike" dirty="0">
                        <a:solidFill>
                          <a:schemeClr val="tx1"/>
                        </a:solidFill>
                        <a:effectLst/>
                        <a:latin typeface="Arial"/>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100" b="0" i="0" u="none" strike="noStrike" dirty="0" smtClean="0">
                          <a:solidFill>
                            <a:schemeClr val="tx1"/>
                          </a:solidFill>
                          <a:effectLst/>
                          <a:latin typeface="Arial"/>
                        </a:rPr>
                        <a:t>BOGOTÁ</a:t>
                      </a:r>
                      <a:endParaRPr lang="es-CO" sz="1100" b="0" i="0" u="none" strike="noStrike" dirty="0">
                        <a:solidFill>
                          <a:schemeClr val="tx1"/>
                        </a:solidFill>
                        <a:effectLst/>
                        <a:latin typeface="Arial"/>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100" b="0" i="0" u="none" strike="noStrike" dirty="0" smtClean="0">
                          <a:solidFill>
                            <a:schemeClr val="tx1"/>
                          </a:solidFill>
                          <a:effectLst/>
                          <a:latin typeface="Arial"/>
                        </a:rPr>
                        <a:t>JW </a:t>
                      </a:r>
                      <a:r>
                        <a:rPr lang="es-CO" sz="1100" b="0" i="0" u="none" strike="noStrike" dirty="0" err="1" smtClean="0">
                          <a:solidFill>
                            <a:schemeClr val="tx1"/>
                          </a:solidFill>
                          <a:effectLst/>
                          <a:latin typeface="Arial"/>
                        </a:rPr>
                        <a:t>Marriott</a:t>
                      </a:r>
                      <a:endParaRPr lang="es-CO" sz="1100" b="0" i="0" u="none" strike="noStrike" dirty="0">
                        <a:solidFill>
                          <a:schemeClr val="tx1"/>
                        </a:solidFill>
                        <a:effectLst/>
                        <a:latin typeface="Arial"/>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190500">
                <a:tc>
                  <a:txBody>
                    <a:bodyPr/>
                    <a:lstStyle/>
                    <a:p>
                      <a:pPr algn="l" fontAlgn="ctr"/>
                      <a:r>
                        <a:rPr lang="es-CO" sz="1100" b="0" i="0" u="none" strike="noStrike" dirty="0" smtClean="0">
                          <a:solidFill>
                            <a:schemeClr val="tx1"/>
                          </a:solidFill>
                          <a:effectLst/>
                          <a:latin typeface="Arial"/>
                        </a:rPr>
                        <a:t>Junio 4</a:t>
                      </a:r>
                      <a:endParaRPr lang="es-CO" sz="1100" b="0" i="0" u="none" strike="noStrike" dirty="0">
                        <a:solidFill>
                          <a:schemeClr val="tx1"/>
                        </a:solidFill>
                        <a:effectLst/>
                        <a:latin typeface="Arial"/>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s-CO" sz="1100" b="0" i="0" u="none" strike="noStrike" dirty="0" smtClean="0">
                          <a:solidFill>
                            <a:schemeClr val="tx1"/>
                          </a:solidFill>
                          <a:effectLst/>
                          <a:latin typeface="Arial"/>
                        </a:rPr>
                        <a:t>Legal </a:t>
                      </a:r>
                      <a:r>
                        <a:rPr lang="es-CO" sz="1100" b="0" i="0" u="none" strike="noStrike" dirty="0" err="1" smtClean="0">
                          <a:solidFill>
                            <a:schemeClr val="tx1"/>
                          </a:solidFill>
                          <a:effectLst/>
                          <a:latin typeface="Arial"/>
                        </a:rPr>
                        <a:t>Risk</a:t>
                      </a:r>
                      <a:r>
                        <a:rPr lang="es-CO" sz="1100" b="0" i="0" u="none" strike="noStrike" dirty="0" smtClean="0">
                          <a:solidFill>
                            <a:schemeClr val="tx1"/>
                          </a:solidFill>
                          <a:effectLst/>
                          <a:latin typeface="Arial"/>
                        </a:rPr>
                        <a:t> of Offshore </a:t>
                      </a:r>
                      <a:r>
                        <a:rPr lang="es-CO" sz="1100" b="0" i="0" u="none" strike="noStrike" dirty="0" err="1" smtClean="0">
                          <a:solidFill>
                            <a:schemeClr val="tx1"/>
                          </a:solidFill>
                          <a:effectLst/>
                          <a:latin typeface="Arial"/>
                        </a:rPr>
                        <a:t>Exploration</a:t>
                      </a:r>
                      <a:r>
                        <a:rPr lang="es-CO" sz="1100" b="0" i="0" u="none" strike="noStrike" dirty="0" smtClean="0">
                          <a:solidFill>
                            <a:schemeClr val="tx1"/>
                          </a:solidFill>
                          <a:effectLst/>
                          <a:latin typeface="Arial"/>
                        </a:rPr>
                        <a:t> in Colombia</a:t>
                      </a:r>
                      <a:endParaRPr lang="es-CO" sz="1100" b="0" i="0" u="none" strike="noStrike" dirty="0">
                        <a:solidFill>
                          <a:schemeClr val="tx1"/>
                        </a:solidFill>
                        <a:effectLst/>
                        <a:latin typeface="Arial"/>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100" b="0" i="0" u="none" strike="noStrike" dirty="0" smtClean="0">
                          <a:solidFill>
                            <a:schemeClr val="tx1"/>
                          </a:solidFill>
                          <a:effectLst/>
                          <a:latin typeface="Arial"/>
                        </a:rPr>
                        <a:t>BOGOTÁ</a:t>
                      </a:r>
                      <a:endParaRPr lang="es-CO" sz="1100" b="0" i="0" u="none" strike="noStrike" dirty="0">
                        <a:solidFill>
                          <a:schemeClr val="tx1"/>
                        </a:solidFill>
                        <a:effectLst/>
                        <a:latin typeface="Arial"/>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100" b="0" i="0" u="none" strike="noStrike" baseline="0" dirty="0" smtClean="0">
                          <a:solidFill>
                            <a:schemeClr val="tx1"/>
                          </a:solidFill>
                          <a:effectLst/>
                          <a:latin typeface="Arial"/>
                        </a:rPr>
                        <a:t>Bogotá Estelar Windsor </a:t>
                      </a:r>
                      <a:r>
                        <a:rPr lang="es-CO" sz="1100" b="0" i="0" u="none" strike="noStrike" baseline="0" dirty="0" err="1" smtClean="0">
                          <a:solidFill>
                            <a:schemeClr val="tx1"/>
                          </a:solidFill>
                          <a:effectLst/>
                          <a:latin typeface="Arial"/>
                        </a:rPr>
                        <a:t>House</a:t>
                      </a:r>
                      <a:endParaRPr lang="es-CO" sz="1100" b="0" i="0" u="none" strike="noStrike" dirty="0">
                        <a:solidFill>
                          <a:schemeClr val="tx1"/>
                        </a:solidFill>
                        <a:effectLst/>
                        <a:latin typeface="Arial"/>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190500">
                <a:tc>
                  <a:txBody>
                    <a:bodyPr/>
                    <a:lstStyle/>
                    <a:p>
                      <a:pPr algn="l" fontAlgn="ctr"/>
                      <a:r>
                        <a:rPr lang="es-CO" sz="1100" b="0" i="0" u="none" strike="noStrike" dirty="0">
                          <a:solidFill>
                            <a:schemeClr val="tx1"/>
                          </a:solidFill>
                          <a:effectLst/>
                          <a:latin typeface="Arial"/>
                        </a:rPr>
                        <a:t>Junio </a:t>
                      </a:r>
                      <a:r>
                        <a:rPr lang="es-CO" sz="1100" b="0" i="0" u="none" strike="noStrike" dirty="0" smtClean="0">
                          <a:solidFill>
                            <a:schemeClr val="tx1"/>
                          </a:solidFill>
                          <a:effectLst/>
                          <a:latin typeface="Arial"/>
                        </a:rPr>
                        <a:t>15-19 </a:t>
                      </a:r>
                      <a:endParaRPr lang="es-CO" sz="1100" b="0" i="0" u="none" strike="noStrike" dirty="0">
                        <a:solidFill>
                          <a:schemeClr val="tx1"/>
                        </a:solidFill>
                        <a:effectLst/>
                        <a:latin typeface="Arial"/>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s-CO" sz="1100" b="0" i="0" u="none" strike="noStrike" dirty="0" smtClean="0">
                          <a:solidFill>
                            <a:schemeClr val="tx1"/>
                          </a:solidFill>
                          <a:effectLst/>
                          <a:latin typeface="Arial"/>
                        </a:rPr>
                        <a:t>XXI World </a:t>
                      </a:r>
                      <a:r>
                        <a:rPr lang="es-CO" sz="1100" b="0" i="0" u="none" strike="noStrike" dirty="0" err="1" smtClean="0">
                          <a:solidFill>
                            <a:schemeClr val="tx1"/>
                          </a:solidFill>
                          <a:effectLst/>
                          <a:latin typeface="Arial"/>
                        </a:rPr>
                        <a:t>Petroleum</a:t>
                      </a:r>
                      <a:r>
                        <a:rPr lang="es-CO" sz="1100" b="0" i="0" u="none" strike="noStrike" dirty="0" smtClean="0">
                          <a:solidFill>
                            <a:schemeClr val="tx1"/>
                          </a:solidFill>
                          <a:effectLst/>
                          <a:latin typeface="Arial"/>
                        </a:rPr>
                        <a:t> </a:t>
                      </a:r>
                      <a:r>
                        <a:rPr lang="es-CO" sz="1100" b="0" i="0" u="none" strike="noStrike" dirty="0" err="1" smtClean="0">
                          <a:solidFill>
                            <a:schemeClr val="tx1"/>
                          </a:solidFill>
                          <a:effectLst/>
                          <a:latin typeface="Arial"/>
                        </a:rPr>
                        <a:t>Congress</a:t>
                      </a:r>
                      <a:endParaRPr lang="es-CO" sz="1100" b="0" i="0" u="none" strike="noStrike" dirty="0">
                        <a:solidFill>
                          <a:schemeClr val="tx1"/>
                        </a:solidFill>
                        <a:effectLst/>
                        <a:latin typeface="Arial"/>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100" b="0" i="0" u="none" strike="noStrike" dirty="0">
                          <a:solidFill>
                            <a:schemeClr val="tx1"/>
                          </a:solidFill>
                          <a:effectLst/>
                          <a:latin typeface="Arial"/>
                        </a:rPr>
                        <a:t>RUSIA</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100" b="0" i="0" u="none" strike="noStrike" dirty="0" err="1" smtClean="0">
                          <a:solidFill>
                            <a:schemeClr val="tx1"/>
                          </a:solidFill>
                          <a:effectLst/>
                          <a:latin typeface="Arial"/>
                        </a:rPr>
                        <a:t>Crocus</a:t>
                      </a:r>
                      <a:r>
                        <a:rPr lang="es-CO" sz="1100" b="0" i="0" u="none" strike="noStrike" baseline="0" dirty="0" smtClean="0">
                          <a:solidFill>
                            <a:schemeClr val="tx1"/>
                          </a:solidFill>
                          <a:effectLst/>
                          <a:latin typeface="Arial"/>
                        </a:rPr>
                        <a:t> Expo</a:t>
                      </a:r>
                      <a:endParaRPr lang="es-CO" sz="1100" b="0" i="0" u="none" strike="noStrike" dirty="0">
                        <a:solidFill>
                          <a:schemeClr val="tx1"/>
                        </a:solidFill>
                        <a:effectLst/>
                        <a:latin typeface="Arial"/>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bl>
          </a:graphicData>
        </a:graphic>
      </p:graphicFrame>
      <p:sp>
        <p:nvSpPr>
          <p:cNvPr id="4" name="8 CuadroTexto"/>
          <p:cNvSpPr txBox="1">
            <a:spLocks noChangeArrowheads="1"/>
          </p:cNvSpPr>
          <p:nvPr/>
        </p:nvSpPr>
        <p:spPr bwMode="auto">
          <a:xfrm>
            <a:off x="1330324" y="313802"/>
            <a:ext cx="5761956" cy="646331"/>
          </a:xfrm>
          <a:prstGeom prst="rect">
            <a:avLst/>
          </a:prstGeom>
          <a:noFill/>
          <a:ln w="9525">
            <a:noFill/>
            <a:miter lim="800000"/>
            <a:headEnd/>
            <a:tailEnd/>
          </a:ln>
        </p:spPr>
        <p:txBody>
          <a:bodyPr wrap="square">
            <a:spAutoFit/>
          </a:bodyPr>
          <a:lstStyle/>
          <a:p>
            <a:pPr defTabSz="457200" fontAlgn="base">
              <a:spcBef>
                <a:spcPct val="0"/>
              </a:spcBef>
              <a:spcAft>
                <a:spcPct val="0"/>
              </a:spcAft>
            </a:pPr>
            <a:r>
              <a:rPr lang="es-CO" altLang="es-CO" b="1" dirty="0">
                <a:solidFill>
                  <a:prstClr val="black"/>
                </a:solidFill>
                <a:latin typeface="Arial Black" pitchFamily="34" charset="0"/>
              </a:rPr>
              <a:t>Promoción y Asignación de Áreas</a:t>
            </a:r>
          </a:p>
          <a:p>
            <a:pPr defTabSz="457200" fontAlgn="base">
              <a:spcBef>
                <a:spcPct val="0"/>
              </a:spcBef>
              <a:spcAft>
                <a:spcPct val="0"/>
              </a:spcAft>
            </a:pPr>
            <a:r>
              <a:rPr lang="es-CO" altLang="es-CO" i="1" dirty="0">
                <a:solidFill>
                  <a:prstClr val="black"/>
                </a:solidFill>
                <a:latin typeface="Arial" pitchFamily="34" charset="0"/>
                <a:cs typeface="Arial" pitchFamily="34" charset="0"/>
              </a:rPr>
              <a:t>Participación en Eventos Nacionales e Internacionales</a:t>
            </a:r>
          </a:p>
        </p:txBody>
      </p:sp>
      <p:sp>
        <p:nvSpPr>
          <p:cNvPr id="5" name="4 Marcador de número de diapositiva"/>
          <p:cNvSpPr txBox="1">
            <a:spLocks/>
          </p:cNvSpPr>
          <p:nvPr/>
        </p:nvSpPr>
        <p:spPr bwMode="auto">
          <a:xfrm>
            <a:off x="4328544" y="6462095"/>
            <a:ext cx="471487" cy="4000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s-CO"/>
            </a:defPPr>
            <a:lvl1pPr marL="0" algn="r" defTabSz="914400" rtl="0" eaLnBrk="1" latinLnBrk="0" hangingPunct="1">
              <a:defRPr sz="1200" kern="1200">
                <a:solidFill>
                  <a:schemeClr val="tx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fld id="{1E488807-1918-4C23-BCA5-A5E06F4BEA6B}" type="slidenum">
              <a:rPr lang="es-ES" altLang="en-US" smtClean="0">
                <a:solidFill>
                  <a:srgbClr val="000000"/>
                </a:solidFill>
              </a:rPr>
              <a:pPr algn="ctr">
                <a:defRPr/>
              </a:pPr>
              <a:t>39</a:t>
            </a:fld>
            <a:endParaRPr lang="es-ES" altLang="en-US" dirty="0" smtClean="0">
              <a:solidFill>
                <a:srgbClr val="000000"/>
              </a:solidFill>
            </a:endParaRPr>
          </a:p>
        </p:txBody>
      </p:sp>
    </p:spTree>
    <p:extLst>
      <p:ext uri="{BB962C8B-B14F-4D97-AF65-F5344CB8AC3E}">
        <p14:creationId xmlns:p14="http://schemas.microsoft.com/office/powerpoint/2010/main" xmlns="" val="398746194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2 CuadroTexto"/>
          <p:cNvSpPr txBox="1"/>
          <p:nvPr/>
        </p:nvSpPr>
        <p:spPr>
          <a:xfrm>
            <a:off x="1115616" y="1259235"/>
            <a:ext cx="7776864" cy="4801314"/>
          </a:xfrm>
          <a:prstGeom prst="rect">
            <a:avLst/>
          </a:prstGeom>
          <a:noFill/>
        </p:spPr>
        <p:txBody>
          <a:bodyPr wrap="square" rtlCol="0">
            <a:spAutoFit/>
          </a:bodyPr>
          <a:lstStyle/>
          <a:p>
            <a:r>
              <a:rPr lang="es-MX" dirty="0" smtClean="0">
                <a:latin typeface="Arial" pitchFamily="34" charset="0"/>
                <a:ea typeface="Tahoma" pitchFamily="34" charset="0"/>
                <a:cs typeface="Arial" pitchFamily="34" charset="0"/>
              </a:rPr>
              <a:t>Marco estratégico, logros y retos</a:t>
            </a:r>
          </a:p>
          <a:p>
            <a:endParaRPr lang="es-MX" dirty="0">
              <a:latin typeface="Arial" pitchFamily="34" charset="0"/>
              <a:ea typeface="Tahoma" pitchFamily="34" charset="0"/>
              <a:cs typeface="Arial" pitchFamily="34" charset="0"/>
            </a:endParaRPr>
          </a:p>
          <a:p>
            <a:r>
              <a:rPr lang="es-MX" dirty="0" smtClean="0">
                <a:latin typeface="Arial" pitchFamily="34" charset="0"/>
                <a:ea typeface="Tahoma" pitchFamily="34" charset="0"/>
                <a:cs typeface="Arial" pitchFamily="34" charset="0"/>
              </a:rPr>
              <a:t>Gestión del Conocimiento</a:t>
            </a:r>
          </a:p>
          <a:p>
            <a:endParaRPr lang="es-MX" dirty="0" smtClean="0">
              <a:latin typeface="Arial" pitchFamily="34" charset="0"/>
              <a:ea typeface="Tahoma" pitchFamily="34" charset="0"/>
              <a:cs typeface="Arial" pitchFamily="34" charset="0"/>
            </a:endParaRPr>
          </a:p>
          <a:p>
            <a:r>
              <a:rPr lang="es-MX" dirty="0" smtClean="0">
                <a:latin typeface="Arial" pitchFamily="34" charset="0"/>
                <a:ea typeface="Tahoma" pitchFamily="34" charset="0"/>
                <a:cs typeface="Arial" pitchFamily="34" charset="0"/>
              </a:rPr>
              <a:t>Promoción y Asignación de Áreas</a:t>
            </a:r>
          </a:p>
          <a:p>
            <a:endParaRPr lang="es-MX" dirty="0" smtClean="0">
              <a:latin typeface="Arial" pitchFamily="34" charset="0"/>
              <a:ea typeface="Tahoma" pitchFamily="34" charset="0"/>
              <a:cs typeface="Arial" pitchFamily="34" charset="0"/>
            </a:endParaRPr>
          </a:p>
          <a:p>
            <a:r>
              <a:rPr lang="es-MX" dirty="0" smtClean="0">
                <a:latin typeface="Arial" pitchFamily="34" charset="0"/>
                <a:ea typeface="Tahoma" pitchFamily="34" charset="0"/>
                <a:cs typeface="Arial" pitchFamily="34" charset="0"/>
              </a:rPr>
              <a:t>Gestión de Contratos de Hidrocarburos, Comunidades y Medio Ambiente</a:t>
            </a:r>
          </a:p>
          <a:p>
            <a:endParaRPr lang="es-MX" dirty="0" smtClean="0">
              <a:latin typeface="Arial" pitchFamily="34" charset="0"/>
              <a:ea typeface="Tahoma" pitchFamily="34" charset="0"/>
              <a:cs typeface="Arial" pitchFamily="34" charset="0"/>
            </a:endParaRPr>
          </a:p>
          <a:p>
            <a:r>
              <a:rPr lang="es-MX" dirty="0" smtClean="0">
                <a:latin typeface="Arial" pitchFamily="34" charset="0"/>
                <a:ea typeface="Tahoma" pitchFamily="34" charset="0"/>
                <a:cs typeface="Arial" pitchFamily="34" charset="0"/>
              </a:rPr>
              <a:t>Operaciones, Administración de Regalías y Participaciones</a:t>
            </a:r>
          </a:p>
          <a:p>
            <a:endParaRPr lang="es-MX" dirty="0" smtClean="0">
              <a:latin typeface="Arial" pitchFamily="34" charset="0"/>
              <a:ea typeface="Tahoma" pitchFamily="34" charset="0"/>
              <a:cs typeface="Arial" pitchFamily="34" charset="0"/>
            </a:endParaRPr>
          </a:p>
          <a:p>
            <a:r>
              <a:rPr lang="es-MX" dirty="0" smtClean="0">
                <a:latin typeface="Arial" pitchFamily="34" charset="0"/>
                <a:ea typeface="Tahoma" pitchFamily="34" charset="0"/>
                <a:cs typeface="Arial" pitchFamily="34" charset="0"/>
              </a:rPr>
              <a:t>Gestión contractual</a:t>
            </a:r>
          </a:p>
          <a:p>
            <a:endParaRPr lang="es-MX" dirty="0" smtClean="0">
              <a:latin typeface="Arial" pitchFamily="34" charset="0"/>
              <a:ea typeface="Tahoma" pitchFamily="34" charset="0"/>
              <a:cs typeface="Arial" pitchFamily="34" charset="0"/>
            </a:endParaRPr>
          </a:p>
          <a:p>
            <a:r>
              <a:rPr lang="es-MX" dirty="0" smtClean="0">
                <a:latin typeface="Arial" pitchFamily="34" charset="0"/>
                <a:ea typeface="Tahoma" pitchFamily="34" charset="0"/>
                <a:cs typeface="Arial" pitchFamily="34" charset="0"/>
              </a:rPr>
              <a:t>Ejecución Presupuestal y Sistema Nacional de Servicio al Ciudadano</a:t>
            </a:r>
          </a:p>
          <a:p>
            <a:endParaRPr lang="es-MX" dirty="0" smtClean="0">
              <a:latin typeface="Arial" pitchFamily="34" charset="0"/>
              <a:ea typeface="Tahoma" pitchFamily="34" charset="0"/>
              <a:cs typeface="Arial" pitchFamily="34" charset="0"/>
            </a:endParaRPr>
          </a:p>
          <a:p>
            <a:r>
              <a:rPr lang="es-MX" dirty="0" smtClean="0">
                <a:latin typeface="Arial" pitchFamily="34" charset="0"/>
                <a:ea typeface="Tahoma" pitchFamily="34" charset="0"/>
                <a:cs typeface="Arial" pitchFamily="34" charset="0"/>
              </a:rPr>
              <a:t>Preguntas y respuestas</a:t>
            </a:r>
          </a:p>
          <a:p>
            <a:endParaRPr lang="es-MX" dirty="0" smtClean="0">
              <a:latin typeface="Arial" pitchFamily="34" charset="0"/>
              <a:ea typeface="Tahoma" pitchFamily="34" charset="0"/>
              <a:cs typeface="Arial" pitchFamily="34" charset="0"/>
            </a:endParaRPr>
          </a:p>
          <a:p>
            <a:r>
              <a:rPr lang="es-MX" dirty="0" smtClean="0">
                <a:latin typeface="Arial" pitchFamily="34" charset="0"/>
                <a:ea typeface="Tahoma" pitchFamily="34" charset="0"/>
                <a:cs typeface="Arial" pitchFamily="34" charset="0"/>
              </a:rPr>
              <a:t>Informe de Control Interno</a:t>
            </a:r>
            <a:endParaRPr lang="es-CO" dirty="0">
              <a:latin typeface="Arial" pitchFamily="34" charset="0"/>
              <a:ea typeface="Tahoma" pitchFamily="34" charset="0"/>
              <a:cs typeface="Arial" pitchFamily="34" charset="0"/>
            </a:endParaRPr>
          </a:p>
        </p:txBody>
      </p:sp>
      <p:sp>
        <p:nvSpPr>
          <p:cNvPr id="15" name="Rectangle 2"/>
          <p:cNvSpPr>
            <a:spLocks noChangeArrowheads="1"/>
          </p:cNvSpPr>
          <p:nvPr/>
        </p:nvSpPr>
        <p:spPr bwMode="auto">
          <a:xfrm>
            <a:off x="1691158" y="361231"/>
            <a:ext cx="585222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anchor="ctr">
            <a:spAutoFit/>
          </a:bodyPr>
          <a:lstStyle/>
          <a:p>
            <a:pPr marL="1233488" indent="-1233488"/>
            <a:r>
              <a:rPr lang="es-MX" b="1" dirty="0" smtClean="0">
                <a:latin typeface="Arial Black" pitchFamily="34" charset="0"/>
                <a:cs typeface="Calibri" pitchFamily="34" charset="0"/>
              </a:rPr>
              <a:t>Contenido</a:t>
            </a:r>
            <a:endParaRPr lang="es-CO" sz="1200" i="1" dirty="0">
              <a:latin typeface="Arial Black" pitchFamily="34" charset="0"/>
              <a:cs typeface="Calibri" pitchFamily="34" charset="0"/>
            </a:endParaRPr>
          </a:p>
        </p:txBody>
      </p:sp>
      <p:pic>
        <p:nvPicPr>
          <p:cNvPr id="24" name="Imagen 5" descr="bulletANH-01-03.png"/>
          <p:cNvPicPr>
            <a:picLocks noChangeAspect="1"/>
          </p:cNvPicPr>
          <p:nvPr/>
        </p:nvPicPr>
        <p:blipFill>
          <a:blip r:embed="rId2" cstate="email"/>
          <a:srcRect/>
          <a:stretch>
            <a:fillRect/>
          </a:stretch>
        </p:blipFill>
        <p:spPr bwMode="auto">
          <a:xfrm>
            <a:off x="558602" y="1259235"/>
            <a:ext cx="398462" cy="376238"/>
          </a:xfrm>
          <a:prstGeom prst="rect">
            <a:avLst/>
          </a:prstGeom>
          <a:noFill/>
          <a:ln w="9525">
            <a:noFill/>
            <a:miter lim="800000"/>
            <a:headEnd/>
            <a:tailEnd/>
          </a:ln>
        </p:spPr>
      </p:pic>
      <p:pic>
        <p:nvPicPr>
          <p:cNvPr id="25" name="Imagen 5" descr="bulletANH-01-03.png"/>
          <p:cNvPicPr>
            <a:picLocks noChangeAspect="1"/>
          </p:cNvPicPr>
          <p:nvPr/>
        </p:nvPicPr>
        <p:blipFill>
          <a:blip r:embed="rId2" cstate="email"/>
          <a:srcRect/>
          <a:stretch>
            <a:fillRect/>
          </a:stretch>
        </p:blipFill>
        <p:spPr bwMode="auto">
          <a:xfrm>
            <a:off x="558602" y="1800051"/>
            <a:ext cx="398462" cy="376238"/>
          </a:xfrm>
          <a:prstGeom prst="rect">
            <a:avLst/>
          </a:prstGeom>
          <a:noFill/>
          <a:ln w="9525">
            <a:noFill/>
            <a:miter lim="800000"/>
            <a:headEnd/>
            <a:tailEnd/>
          </a:ln>
        </p:spPr>
      </p:pic>
      <p:pic>
        <p:nvPicPr>
          <p:cNvPr id="26" name="Imagen 5" descr="bulletANH-01-03.png"/>
          <p:cNvPicPr>
            <a:picLocks noChangeAspect="1"/>
          </p:cNvPicPr>
          <p:nvPr/>
        </p:nvPicPr>
        <p:blipFill>
          <a:blip r:embed="rId2" cstate="email"/>
          <a:srcRect/>
          <a:stretch>
            <a:fillRect/>
          </a:stretch>
        </p:blipFill>
        <p:spPr bwMode="auto">
          <a:xfrm>
            <a:off x="554088" y="2351732"/>
            <a:ext cx="398462" cy="376238"/>
          </a:xfrm>
          <a:prstGeom prst="rect">
            <a:avLst/>
          </a:prstGeom>
          <a:noFill/>
          <a:ln w="9525">
            <a:noFill/>
            <a:miter lim="800000"/>
            <a:headEnd/>
            <a:tailEnd/>
          </a:ln>
        </p:spPr>
      </p:pic>
      <p:pic>
        <p:nvPicPr>
          <p:cNvPr id="27" name="Imagen 5" descr="bulletANH-01-03.png"/>
          <p:cNvPicPr>
            <a:picLocks noChangeAspect="1"/>
          </p:cNvPicPr>
          <p:nvPr/>
        </p:nvPicPr>
        <p:blipFill>
          <a:blip r:embed="rId2" cstate="email"/>
          <a:srcRect/>
          <a:stretch>
            <a:fillRect/>
          </a:stretch>
        </p:blipFill>
        <p:spPr bwMode="auto">
          <a:xfrm>
            <a:off x="558602" y="2908746"/>
            <a:ext cx="398462" cy="376238"/>
          </a:xfrm>
          <a:prstGeom prst="rect">
            <a:avLst/>
          </a:prstGeom>
          <a:noFill/>
          <a:ln w="9525">
            <a:noFill/>
            <a:miter lim="800000"/>
            <a:headEnd/>
            <a:tailEnd/>
          </a:ln>
        </p:spPr>
      </p:pic>
      <p:pic>
        <p:nvPicPr>
          <p:cNvPr id="28" name="Imagen 5" descr="bulletANH-01-03.png"/>
          <p:cNvPicPr>
            <a:picLocks noChangeAspect="1"/>
          </p:cNvPicPr>
          <p:nvPr/>
        </p:nvPicPr>
        <p:blipFill>
          <a:blip r:embed="rId2" cstate="email"/>
          <a:srcRect/>
          <a:stretch>
            <a:fillRect/>
          </a:stretch>
        </p:blipFill>
        <p:spPr bwMode="auto">
          <a:xfrm>
            <a:off x="558602" y="3448050"/>
            <a:ext cx="398462" cy="376238"/>
          </a:xfrm>
          <a:prstGeom prst="rect">
            <a:avLst/>
          </a:prstGeom>
          <a:noFill/>
          <a:ln w="9525">
            <a:noFill/>
            <a:miter lim="800000"/>
            <a:headEnd/>
            <a:tailEnd/>
          </a:ln>
        </p:spPr>
      </p:pic>
      <p:pic>
        <p:nvPicPr>
          <p:cNvPr id="29" name="Imagen 5" descr="bulletANH-01-03.png"/>
          <p:cNvPicPr>
            <a:picLocks noChangeAspect="1"/>
          </p:cNvPicPr>
          <p:nvPr/>
        </p:nvPicPr>
        <p:blipFill>
          <a:blip r:embed="rId2" cstate="email"/>
          <a:srcRect/>
          <a:stretch>
            <a:fillRect/>
          </a:stretch>
        </p:blipFill>
        <p:spPr bwMode="auto">
          <a:xfrm>
            <a:off x="558280" y="4003724"/>
            <a:ext cx="398462" cy="376238"/>
          </a:xfrm>
          <a:prstGeom prst="rect">
            <a:avLst/>
          </a:prstGeom>
          <a:noFill/>
          <a:ln w="9525">
            <a:noFill/>
            <a:miter lim="800000"/>
            <a:headEnd/>
            <a:tailEnd/>
          </a:ln>
        </p:spPr>
      </p:pic>
      <p:pic>
        <p:nvPicPr>
          <p:cNvPr id="30" name="Imagen 5" descr="bulletANH-01-03.png"/>
          <p:cNvPicPr>
            <a:picLocks noChangeAspect="1"/>
          </p:cNvPicPr>
          <p:nvPr/>
        </p:nvPicPr>
        <p:blipFill>
          <a:blip r:embed="rId2" cstate="email"/>
          <a:srcRect/>
          <a:stretch>
            <a:fillRect/>
          </a:stretch>
        </p:blipFill>
        <p:spPr bwMode="auto">
          <a:xfrm>
            <a:off x="558602" y="4555405"/>
            <a:ext cx="398462" cy="376238"/>
          </a:xfrm>
          <a:prstGeom prst="rect">
            <a:avLst/>
          </a:prstGeom>
          <a:noFill/>
          <a:ln w="9525">
            <a:noFill/>
            <a:miter lim="800000"/>
            <a:headEnd/>
            <a:tailEnd/>
          </a:ln>
        </p:spPr>
      </p:pic>
      <p:pic>
        <p:nvPicPr>
          <p:cNvPr id="31" name="Imagen 5" descr="bulletANH-01-03.png"/>
          <p:cNvPicPr>
            <a:picLocks noChangeAspect="1"/>
          </p:cNvPicPr>
          <p:nvPr/>
        </p:nvPicPr>
        <p:blipFill>
          <a:blip r:embed="rId2" cstate="email"/>
          <a:srcRect/>
          <a:stretch>
            <a:fillRect/>
          </a:stretch>
        </p:blipFill>
        <p:spPr bwMode="auto">
          <a:xfrm>
            <a:off x="558602" y="5097561"/>
            <a:ext cx="398462" cy="376238"/>
          </a:xfrm>
          <a:prstGeom prst="rect">
            <a:avLst/>
          </a:prstGeom>
          <a:noFill/>
          <a:ln w="9525">
            <a:noFill/>
            <a:miter lim="800000"/>
            <a:headEnd/>
            <a:tailEnd/>
          </a:ln>
        </p:spPr>
      </p:pic>
      <p:pic>
        <p:nvPicPr>
          <p:cNvPr id="32" name="Imagen 5" descr="bulletANH-01-03.png"/>
          <p:cNvPicPr>
            <a:picLocks noChangeAspect="1"/>
          </p:cNvPicPr>
          <p:nvPr/>
        </p:nvPicPr>
        <p:blipFill>
          <a:blip r:embed="rId2" cstate="email"/>
          <a:srcRect/>
          <a:stretch>
            <a:fillRect/>
          </a:stretch>
        </p:blipFill>
        <p:spPr bwMode="auto">
          <a:xfrm>
            <a:off x="558602" y="5645050"/>
            <a:ext cx="398462" cy="376238"/>
          </a:xfrm>
          <a:prstGeom prst="rect">
            <a:avLst/>
          </a:prstGeom>
          <a:noFill/>
          <a:ln w="9525">
            <a:noFill/>
            <a:miter lim="800000"/>
            <a:headEnd/>
            <a:tailEnd/>
          </a:ln>
        </p:spPr>
      </p:pic>
      <p:sp>
        <p:nvSpPr>
          <p:cNvPr id="14" name="4 Marcador de número de diapositiva"/>
          <p:cNvSpPr txBox="1">
            <a:spLocks/>
          </p:cNvSpPr>
          <p:nvPr/>
        </p:nvSpPr>
        <p:spPr bwMode="auto">
          <a:xfrm>
            <a:off x="4328544" y="6462095"/>
            <a:ext cx="471487" cy="4000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s-CO"/>
            </a:defPPr>
            <a:lvl1pPr marL="0" algn="r" defTabSz="914400" rtl="0" eaLnBrk="1" latinLnBrk="0" hangingPunct="1">
              <a:defRPr sz="1200" kern="1200">
                <a:solidFill>
                  <a:schemeClr val="tx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fld id="{1E488807-1918-4C23-BCA5-A5E06F4BEA6B}" type="slidenum">
              <a:rPr lang="es-ES" altLang="en-US" smtClean="0">
                <a:solidFill>
                  <a:srgbClr val="000000"/>
                </a:solidFill>
              </a:rPr>
              <a:pPr algn="ctr">
                <a:defRPr/>
              </a:pPr>
              <a:t>4</a:t>
            </a:fld>
            <a:endParaRPr lang="es-ES" altLang="en-US" dirty="0" smtClean="0">
              <a:solidFill>
                <a:srgbClr val="000000"/>
              </a:solidFill>
            </a:endParaRPr>
          </a:p>
        </p:txBody>
      </p:sp>
    </p:spTree>
    <p:extLst>
      <p:ext uri="{BB962C8B-B14F-4D97-AF65-F5344CB8AC3E}">
        <p14:creationId xmlns:p14="http://schemas.microsoft.com/office/powerpoint/2010/main" xmlns="" val="180425787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5 Tabla"/>
          <p:cNvGraphicFramePr>
            <a:graphicFrameLocks noGrp="1"/>
          </p:cNvGraphicFramePr>
          <p:nvPr>
            <p:extLst/>
          </p:nvPr>
        </p:nvGraphicFramePr>
        <p:xfrm>
          <a:off x="597470" y="1772816"/>
          <a:ext cx="7925543" cy="3719723"/>
        </p:xfrm>
        <a:graphic>
          <a:graphicData uri="http://schemas.openxmlformats.org/drawingml/2006/table">
            <a:tbl>
              <a:tblPr/>
              <a:tblGrid>
                <a:gridCol w="1182339"/>
                <a:gridCol w="3965603"/>
                <a:gridCol w="1008112"/>
                <a:gridCol w="1769489"/>
              </a:tblGrid>
              <a:tr h="432048">
                <a:tc gridSpan="4">
                  <a:txBody>
                    <a:bodyPr/>
                    <a:lstStyle/>
                    <a:p>
                      <a:pPr algn="ctr" fontAlgn="ctr"/>
                      <a:r>
                        <a:rPr lang="es-CO" sz="2800" b="1" i="0" u="none" strike="noStrike" dirty="0" smtClean="0">
                          <a:solidFill>
                            <a:srgbClr val="000000"/>
                          </a:solidFill>
                          <a:effectLst/>
                          <a:latin typeface="Calibri"/>
                        </a:rPr>
                        <a:t>Calendario 2014</a:t>
                      </a:r>
                      <a:endParaRPr lang="es-CO" sz="2800" b="1" i="0" u="none" strike="noStrike" dirty="0">
                        <a:solidFill>
                          <a:srgbClr val="000000"/>
                        </a:solidFill>
                        <a:effectLst/>
                        <a:latin typeface="Calibri"/>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hMerge="1">
                  <a:txBody>
                    <a:bodyPr/>
                    <a:lstStyle/>
                    <a:p>
                      <a:endParaRPr lang="es-CO"/>
                    </a:p>
                  </a:txBody>
                  <a:tcPr/>
                </a:tc>
                <a:tc hMerge="1">
                  <a:txBody>
                    <a:bodyPr/>
                    <a:lstStyle/>
                    <a:p>
                      <a:endParaRPr lang="es-CO"/>
                    </a:p>
                  </a:txBody>
                  <a:tcPr/>
                </a:tc>
                <a:tc hMerge="1">
                  <a:txBody>
                    <a:bodyPr/>
                    <a:lstStyle/>
                    <a:p>
                      <a:endParaRPr lang="es-CO"/>
                    </a:p>
                  </a:txBody>
                  <a:tcPr/>
                </a:tc>
              </a:tr>
              <a:tr h="283835">
                <a:tc>
                  <a:txBody>
                    <a:bodyPr/>
                    <a:lstStyle/>
                    <a:p>
                      <a:pPr algn="ctr" fontAlgn="ctr"/>
                      <a:r>
                        <a:rPr lang="es-CO" sz="1100" b="1" i="0" u="none" strike="noStrike">
                          <a:solidFill>
                            <a:srgbClr val="FFFFFF"/>
                          </a:solidFill>
                          <a:effectLst/>
                          <a:latin typeface="Arial"/>
                        </a:rPr>
                        <a:t>FECHA</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66092"/>
                    </a:solidFill>
                  </a:tcPr>
                </a:tc>
                <a:tc>
                  <a:txBody>
                    <a:bodyPr/>
                    <a:lstStyle/>
                    <a:p>
                      <a:pPr algn="ctr" fontAlgn="ctr"/>
                      <a:r>
                        <a:rPr lang="es-CO" sz="1100" b="1" i="0" u="none" strike="noStrike" dirty="0">
                          <a:solidFill>
                            <a:srgbClr val="FFFFFF"/>
                          </a:solidFill>
                          <a:effectLst/>
                          <a:latin typeface="Arial"/>
                        </a:rPr>
                        <a:t>EVENTO</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66092"/>
                    </a:solidFill>
                  </a:tcPr>
                </a:tc>
                <a:tc>
                  <a:txBody>
                    <a:bodyPr/>
                    <a:lstStyle/>
                    <a:p>
                      <a:pPr algn="ctr" fontAlgn="ctr"/>
                      <a:r>
                        <a:rPr lang="es-CO" sz="1100" b="1" i="0" u="none" strike="noStrike">
                          <a:solidFill>
                            <a:srgbClr val="FFFFFF"/>
                          </a:solidFill>
                          <a:effectLst/>
                          <a:latin typeface="Arial"/>
                        </a:rPr>
                        <a:t>CIUDAD</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66092"/>
                    </a:solidFill>
                  </a:tcPr>
                </a:tc>
                <a:tc>
                  <a:txBody>
                    <a:bodyPr/>
                    <a:lstStyle/>
                    <a:p>
                      <a:pPr algn="ctr" fontAlgn="ctr"/>
                      <a:r>
                        <a:rPr lang="es-CO" sz="1100" b="1" i="0" u="none" strike="noStrike">
                          <a:solidFill>
                            <a:srgbClr val="FFFFFF"/>
                          </a:solidFill>
                          <a:effectLst/>
                          <a:latin typeface="Arial"/>
                        </a:rPr>
                        <a:t>LUGAR</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66092"/>
                    </a:solidFill>
                  </a:tcPr>
                </a:tc>
              </a:tr>
              <a:tr h="246943">
                <a:tc>
                  <a:txBody>
                    <a:bodyPr/>
                    <a:lstStyle/>
                    <a:p>
                      <a:pPr algn="l" fontAlgn="ctr"/>
                      <a:r>
                        <a:rPr lang="es-CO" sz="1100" b="0" i="0" u="none" strike="noStrike" dirty="0" smtClean="0">
                          <a:solidFill>
                            <a:schemeClr val="tx1"/>
                          </a:solidFill>
                          <a:effectLst/>
                          <a:latin typeface="Arial"/>
                        </a:rPr>
                        <a:t>Julio 9-10</a:t>
                      </a:r>
                      <a:endParaRPr lang="es-CO" sz="1100" b="0" i="0" u="none" strike="noStrike" dirty="0">
                        <a:solidFill>
                          <a:schemeClr val="tx1"/>
                        </a:solidFill>
                        <a:effectLst/>
                        <a:latin typeface="Arial"/>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es-CO" sz="1100" b="0" i="0" u="none" strike="noStrike" dirty="0">
                          <a:solidFill>
                            <a:schemeClr val="tx1"/>
                          </a:solidFill>
                          <a:effectLst/>
                          <a:latin typeface="Arial"/>
                        </a:rPr>
                        <a:t>8th </a:t>
                      </a:r>
                      <a:r>
                        <a:rPr lang="es-CO" sz="1100" b="0" i="0" u="none" strike="noStrike" dirty="0" err="1">
                          <a:solidFill>
                            <a:schemeClr val="tx1"/>
                          </a:solidFill>
                          <a:effectLst/>
                          <a:latin typeface="Arial"/>
                        </a:rPr>
                        <a:t>Andean</a:t>
                      </a:r>
                      <a:r>
                        <a:rPr lang="es-CO" sz="1100" b="0" i="0" u="none" strike="noStrike" dirty="0">
                          <a:solidFill>
                            <a:schemeClr val="tx1"/>
                          </a:solidFill>
                          <a:effectLst/>
                          <a:latin typeface="Arial"/>
                        </a:rPr>
                        <a:t> </a:t>
                      </a:r>
                      <a:r>
                        <a:rPr lang="es-CO" sz="1100" b="0" i="0" u="none" strike="noStrike" dirty="0" err="1">
                          <a:solidFill>
                            <a:schemeClr val="tx1"/>
                          </a:solidFill>
                          <a:effectLst/>
                          <a:latin typeface="Arial"/>
                        </a:rPr>
                        <a:t>Energy</a:t>
                      </a:r>
                      <a:r>
                        <a:rPr lang="es-CO" sz="1100" b="0" i="0" u="none" strike="noStrike" dirty="0">
                          <a:solidFill>
                            <a:schemeClr val="tx1"/>
                          </a:solidFill>
                          <a:effectLst/>
                          <a:latin typeface="Arial"/>
                        </a:rPr>
                        <a:t> Summit</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100" b="0" i="0" u="none" strike="noStrike" dirty="0">
                          <a:solidFill>
                            <a:schemeClr val="tx1"/>
                          </a:solidFill>
                          <a:effectLst/>
                          <a:latin typeface="Arial"/>
                        </a:rPr>
                        <a:t>BOGOTÁ</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100" b="0" i="0" u="none" strike="noStrike" dirty="0" smtClean="0">
                          <a:solidFill>
                            <a:schemeClr val="tx1"/>
                          </a:solidFill>
                          <a:effectLst/>
                          <a:latin typeface="Arial"/>
                        </a:rPr>
                        <a:t>JW Marriot</a:t>
                      </a:r>
                      <a:endParaRPr lang="es-CO" sz="1100" b="0" i="0" u="none" strike="noStrike" dirty="0">
                        <a:solidFill>
                          <a:schemeClr val="tx1"/>
                        </a:solidFill>
                        <a:effectLst/>
                        <a:latin typeface="Arial"/>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88032">
                <a:tc>
                  <a:txBody>
                    <a:bodyPr/>
                    <a:lstStyle/>
                    <a:p>
                      <a:pPr algn="l" fontAlgn="ctr"/>
                      <a:r>
                        <a:rPr lang="es-CO" sz="1100" b="0" i="0" u="none" strike="noStrike" dirty="0" smtClean="0">
                          <a:solidFill>
                            <a:schemeClr val="tx1"/>
                          </a:solidFill>
                          <a:effectLst/>
                          <a:latin typeface="Arial"/>
                        </a:rPr>
                        <a:t>Julio 16-18</a:t>
                      </a:r>
                      <a:endParaRPr lang="es-CO" sz="1100" b="0" i="0" u="none" strike="noStrike" dirty="0">
                        <a:solidFill>
                          <a:schemeClr val="tx1"/>
                        </a:solidFill>
                        <a:effectLst/>
                        <a:latin typeface="Arial"/>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es-CO" sz="1100" b="0" i="0" u="none" strike="noStrike" dirty="0" smtClean="0">
                          <a:solidFill>
                            <a:schemeClr val="tx1"/>
                          </a:solidFill>
                          <a:effectLst/>
                          <a:latin typeface="Arial"/>
                        </a:rPr>
                        <a:t>III Congreso Colombiano de Áreas Protegidas</a:t>
                      </a:r>
                      <a:endParaRPr lang="es-CO" sz="1100" b="0" i="0" u="none" strike="noStrike" dirty="0">
                        <a:solidFill>
                          <a:schemeClr val="tx1"/>
                        </a:solidFill>
                        <a:effectLst/>
                        <a:latin typeface="Arial"/>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100" b="0" i="0" u="none" strike="noStrike" dirty="0" smtClean="0">
                          <a:solidFill>
                            <a:schemeClr val="tx1"/>
                          </a:solidFill>
                          <a:effectLst/>
                          <a:latin typeface="Arial"/>
                        </a:rPr>
                        <a:t>BOGOTÁ </a:t>
                      </a:r>
                      <a:endParaRPr lang="es-CO" sz="1100" b="0" i="0" u="none" strike="noStrike" dirty="0">
                        <a:solidFill>
                          <a:schemeClr val="tx1"/>
                        </a:solidFill>
                        <a:effectLst/>
                        <a:latin typeface="Arial"/>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100" b="0" i="0" u="none" strike="noStrike" dirty="0" smtClean="0">
                          <a:solidFill>
                            <a:schemeClr val="tx1"/>
                          </a:solidFill>
                          <a:effectLst/>
                          <a:latin typeface="Arial"/>
                        </a:rPr>
                        <a:t>Centro de Convenciones</a:t>
                      </a:r>
                      <a:endParaRPr lang="es-CO" sz="1100" b="0" i="0" u="none" strike="noStrike" dirty="0">
                        <a:solidFill>
                          <a:schemeClr val="tx1"/>
                        </a:solidFill>
                        <a:effectLst/>
                        <a:latin typeface="Arial"/>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88032">
                <a:tc>
                  <a:txBody>
                    <a:bodyPr/>
                    <a:lstStyle/>
                    <a:p>
                      <a:pPr algn="l" fontAlgn="ctr"/>
                      <a:r>
                        <a:rPr lang="es-CO" sz="1100" b="0" i="0" u="none" strike="noStrike" dirty="0" smtClean="0">
                          <a:solidFill>
                            <a:schemeClr val="tx1"/>
                          </a:solidFill>
                          <a:effectLst/>
                          <a:latin typeface="Arial"/>
                        </a:rPr>
                        <a:t>Julio</a:t>
                      </a:r>
                      <a:r>
                        <a:rPr lang="es-CO" sz="1100" b="0" i="0" u="none" strike="noStrike" baseline="0" dirty="0" smtClean="0">
                          <a:solidFill>
                            <a:schemeClr val="tx1"/>
                          </a:solidFill>
                          <a:effectLst/>
                          <a:latin typeface="Arial"/>
                        </a:rPr>
                        <a:t> 23</a:t>
                      </a:r>
                      <a:endParaRPr lang="es-CO" sz="1100" b="0" i="0" u="none" strike="noStrike" dirty="0">
                        <a:solidFill>
                          <a:schemeClr val="tx1"/>
                        </a:solidFill>
                        <a:effectLst/>
                        <a:latin typeface="Arial"/>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es-CO" sz="1100" b="0" i="0" u="none" strike="noStrike" dirty="0" smtClean="0">
                          <a:solidFill>
                            <a:schemeClr val="tx1"/>
                          </a:solidFill>
                          <a:effectLst/>
                          <a:latin typeface="Arial"/>
                        </a:rPr>
                        <a:t>Deposito de Ofertas – Ronda Colombia 2014</a:t>
                      </a:r>
                      <a:endParaRPr lang="es-CO" sz="1100" b="0" i="0" u="none" strike="noStrike" dirty="0">
                        <a:solidFill>
                          <a:schemeClr val="tx1"/>
                        </a:solidFill>
                        <a:effectLst/>
                        <a:latin typeface="Arial"/>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100" b="0" i="0" u="none" strike="noStrike" dirty="0" smtClean="0">
                          <a:solidFill>
                            <a:schemeClr val="tx1"/>
                          </a:solidFill>
                          <a:effectLst/>
                          <a:latin typeface="Arial"/>
                        </a:rPr>
                        <a:t>CARTAGENA</a:t>
                      </a:r>
                      <a:endParaRPr lang="es-CO" sz="1100" b="0" i="0" u="none" strike="noStrike" dirty="0">
                        <a:solidFill>
                          <a:schemeClr val="tx1"/>
                        </a:solidFill>
                        <a:effectLst/>
                        <a:latin typeface="Arial"/>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100" b="0" i="0" u="none" strike="noStrike" dirty="0" smtClean="0">
                          <a:solidFill>
                            <a:schemeClr val="tx1"/>
                          </a:solidFill>
                          <a:effectLst/>
                          <a:latin typeface="Arial"/>
                        </a:rPr>
                        <a:t>Centro de Convenciones</a:t>
                      </a:r>
                      <a:endParaRPr lang="es-CO" sz="1100" b="0" i="0" u="none" strike="noStrike" dirty="0">
                        <a:solidFill>
                          <a:schemeClr val="tx1"/>
                        </a:solidFill>
                        <a:effectLst/>
                        <a:latin typeface="Arial"/>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88032">
                <a:tc>
                  <a:txBody>
                    <a:bodyPr/>
                    <a:lstStyle/>
                    <a:p>
                      <a:pPr algn="l" fontAlgn="ctr"/>
                      <a:r>
                        <a:rPr lang="es-CO" sz="1100" b="0" i="0" u="none" strike="noStrike" dirty="0" smtClean="0">
                          <a:solidFill>
                            <a:schemeClr val="tx1"/>
                          </a:solidFill>
                          <a:effectLst/>
                          <a:latin typeface="Arial"/>
                        </a:rPr>
                        <a:t>Julio 24-25</a:t>
                      </a:r>
                      <a:endParaRPr lang="es-CO" sz="1100" b="0" i="0" u="none" strike="noStrike" dirty="0">
                        <a:solidFill>
                          <a:schemeClr val="tx1"/>
                        </a:solidFill>
                        <a:effectLst/>
                        <a:latin typeface="Arial"/>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es-CO" sz="1100" b="0" i="0" u="none" strike="noStrike" dirty="0" smtClean="0">
                          <a:solidFill>
                            <a:schemeClr val="tx1"/>
                          </a:solidFill>
                          <a:effectLst/>
                          <a:latin typeface="Arial"/>
                        </a:rPr>
                        <a:t>VI </a:t>
                      </a:r>
                      <a:r>
                        <a:rPr lang="es-CO" sz="1100" b="0" i="0" u="none" strike="noStrike" dirty="0" err="1" smtClean="0">
                          <a:solidFill>
                            <a:schemeClr val="tx1"/>
                          </a:solidFill>
                          <a:effectLst/>
                          <a:latin typeface="Arial"/>
                        </a:rPr>
                        <a:t>Oil</a:t>
                      </a:r>
                      <a:r>
                        <a:rPr lang="es-CO" sz="1100" b="0" i="0" u="none" strike="noStrike" dirty="0" smtClean="0">
                          <a:solidFill>
                            <a:schemeClr val="tx1"/>
                          </a:solidFill>
                          <a:effectLst/>
                          <a:latin typeface="Arial"/>
                        </a:rPr>
                        <a:t> &amp; Gas</a:t>
                      </a:r>
                      <a:r>
                        <a:rPr lang="es-CO" sz="1100" b="0" i="0" u="none" strike="noStrike" baseline="0" dirty="0" smtClean="0">
                          <a:solidFill>
                            <a:schemeClr val="tx1"/>
                          </a:solidFill>
                          <a:effectLst/>
                          <a:latin typeface="Arial"/>
                        </a:rPr>
                        <a:t> – </a:t>
                      </a:r>
                      <a:r>
                        <a:rPr lang="es-CO" sz="1100" b="0" i="0" u="none" strike="noStrike" baseline="0" dirty="0" err="1" smtClean="0">
                          <a:solidFill>
                            <a:schemeClr val="tx1"/>
                          </a:solidFill>
                          <a:effectLst/>
                          <a:latin typeface="Arial"/>
                        </a:rPr>
                        <a:t>Investment</a:t>
                      </a:r>
                      <a:r>
                        <a:rPr lang="es-CO" sz="1100" b="0" i="0" u="none" strike="noStrike" baseline="0" dirty="0" smtClean="0">
                          <a:solidFill>
                            <a:schemeClr val="tx1"/>
                          </a:solidFill>
                          <a:effectLst/>
                          <a:latin typeface="Arial"/>
                        </a:rPr>
                        <a:t> </a:t>
                      </a:r>
                      <a:r>
                        <a:rPr lang="es-CO" sz="1100" b="0" i="0" u="none" strike="noStrike" baseline="0" dirty="0" err="1" smtClean="0">
                          <a:solidFill>
                            <a:schemeClr val="tx1"/>
                          </a:solidFill>
                          <a:effectLst/>
                          <a:latin typeface="Arial"/>
                        </a:rPr>
                        <a:t>Conference</a:t>
                      </a:r>
                      <a:endParaRPr lang="es-CO" sz="1100" b="0" i="0" u="none" strike="noStrike" dirty="0">
                        <a:solidFill>
                          <a:schemeClr val="tx1"/>
                        </a:solidFill>
                        <a:effectLst/>
                        <a:latin typeface="Arial"/>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100" b="0" i="0" u="none" strike="noStrike" dirty="0" smtClean="0">
                          <a:solidFill>
                            <a:schemeClr val="tx1"/>
                          </a:solidFill>
                          <a:effectLst/>
                          <a:latin typeface="Arial"/>
                        </a:rPr>
                        <a:t>CARTAGENA</a:t>
                      </a:r>
                      <a:endParaRPr lang="es-CO" sz="1100" b="0" i="0" u="none" strike="noStrike" dirty="0">
                        <a:solidFill>
                          <a:schemeClr val="tx1"/>
                        </a:solidFill>
                        <a:effectLst/>
                        <a:latin typeface="Arial"/>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s-CO" sz="1100" b="0" i="0" u="none" strike="noStrike" dirty="0" smtClean="0">
                          <a:solidFill>
                            <a:schemeClr val="tx1"/>
                          </a:solidFill>
                          <a:effectLst/>
                          <a:latin typeface="Arial"/>
                        </a:rPr>
                        <a:t>Centro de Convenciones</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16024">
                <a:tc>
                  <a:txBody>
                    <a:bodyPr/>
                    <a:lstStyle/>
                    <a:p>
                      <a:pPr algn="l" fontAlgn="ctr"/>
                      <a:r>
                        <a:rPr lang="es-CO" sz="1100" b="0" i="0" u="none" strike="noStrike" dirty="0">
                          <a:solidFill>
                            <a:schemeClr val="tx1"/>
                          </a:solidFill>
                          <a:effectLst/>
                          <a:latin typeface="Arial"/>
                        </a:rPr>
                        <a:t>Agosto 20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s-CO" sz="1100" b="0" i="0" u="none" strike="noStrike" dirty="0">
                          <a:solidFill>
                            <a:schemeClr val="tx1"/>
                          </a:solidFill>
                          <a:effectLst/>
                          <a:latin typeface="Arial"/>
                        </a:rPr>
                        <a:t>Segunda Ronda, Proceso Competitivo Ronda Colombia 2014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100" b="0" i="0" u="none" strike="noStrike" dirty="0">
                          <a:solidFill>
                            <a:schemeClr val="tx1"/>
                          </a:solidFill>
                          <a:effectLst/>
                          <a:latin typeface="Arial"/>
                        </a:rPr>
                        <a:t>BOGOTÁ</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100" b="0" i="0" u="none" strike="noStrike" dirty="0">
                          <a:solidFill>
                            <a:schemeClr val="tx1"/>
                          </a:solidFill>
                          <a:effectLst/>
                          <a:latin typeface="Arial"/>
                        </a:rPr>
                        <a:t>AUDITORIO ANH</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16024">
                <a:tc>
                  <a:txBody>
                    <a:bodyPr/>
                    <a:lstStyle/>
                    <a:p>
                      <a:pPr algn="l" fontAlgn="ctr"/>
                      <a:r>
                        <a:rPr lang="es-CO" sz="1100" b="0" i="0" u="none" strike="noStrike" dirty="0">
                          <a:solidFill>
                            <a:schemeClr val="tx1"/>
                          </a:solidFill>
                          <a:effectLst/>
                          <a:latin typeface="Arial"/>
                        </a:rPr>
                        <a:t>Agosto 27- 29</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s-CO" sz="1100" b="0" i="0" u="none" strike="noStrike" dirty="0">
                          <a:solidFill>
                            <a:schemeClr val="tx1"/>
                          </a:solidFill>
                          <a:effectLst/>
                          <a:latin typeface="Arial"/>
                        </a:rPr>
                        <a:t>Simposio de Exploradores</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100" b="0" i="0" u="none" strike="noStrike" dirty="0">
                          <a:solidFill>
                            <a:schemeClr val="tx1"/>
                          </a:solidFill>
                          <a:effectLst/>
                          <a:latin typeface="Arial"/>
                        </a:rPr>
                        <a:t>BOGOTÁ</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100" b="0" i="0" u="none" strike="noStrike" dirty="0" smtClean="0">
                          <a:solidFill>
                            <a:schemeClr val="tx1"/>
                          </a:solidFill>
                          <a:effectLst/>
                          <a:latin typeface="Arial"/>
                        </a:rPr>
                        <a:t>Hotel </a:t>
                      </a:r>
                      <a:r>
                        <a:rPr lang="es-CO" sz="1100" b="0" i="0" u="none" strike="noStrike" dirty="0" err="1" smtClean="0">
                          <a:solidFill>
                            <a:schemeClr val="tx1"/>
                          </a:solidFill>
                          <a:effectLst/>
                          <a:latin typeface="Arial"/>
                        </a:rPr>
                        <a:t>Habitel</a:t>
                      </a:r>
                      <a:endParaRPr lang="es-CO" sz="1100" b="0" i="0" u="none" strike="noStrike" dirty="0" smtClean="0">
                        <a:solidFill>
                          <a:schemeClr val="tx1"/>
                        </a:solidFill>
                        <a:effectLst/>
                        <a:latin typeface="Arial"/>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88032">
                <a:tc>
                  <a:txBody>
                    <a:bodyPr/>
                    <a:lstStyle/>
                    <a:p>
                      <a:pPr algn="l" fontAlgn="ctr"/>
                      <a:r>
                        <a:rPr lang="es-CO" sz="1100" b="0" i="0" u="none" strike="noStrike" dirty="0">
                          <a:solidFill>
                            <a:schemeClr val="tx1"/>
                          </a:solidFill>
                          <a:effectLst/>
                          <a:latin typeface="Arial"/>
                        </a:rPr>
                        <a:t>Septiembre 17-18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s-CO" sz="1100" b="0" i="0" u="none" strike="noStrike" dirty="0" err="1" smtClean="0">
                          <a:solidFill>
                            <a:schemeClr val="tx1"/>
                          </a:solidFill>
                          <a:effectLst/>
                          <a:latin typeface="Arial"/>
                        </a:rPr>
                        <a:t>Enercol</a:t>
                      </a:r>
                      <a:endParaRPr lang="es-CO" sz="1100" b="0" i="0" u="none" strike="noStrike" dirty="0">
                        <a:solidFill>
                          <a:schemeClr val="tx1"/>
                        </a:solidFill>
                        <a:effectLst/>
                        <a:latin typeface="Arial"/>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100" b="0" i="0" u="none" strike="noStrike" dirty="0">
                          <a:solidFill>
                            <a:schemeClr val="tx1"/>
                          </a:solidFill>
                          <a:effectLst/>
                          <a:latin typeface="Arial"/>
                        </a:rPr>
                        <a:t>BOGOTÁ</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100" b="0" i="0" u="none" strike="noStrike" dirty="0">
                          <a:solidFill>
                            <a:schemeClr val="tx1"/>
                          </a:solidFill>
                          <a:effectLst/>
                          <a:latin typeface="Arial"/>
                        </a:rPr>
                        <a:t>Club El Nogal</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16024">
                <a:tc>
                  <a:txBody>
                    <a:bodyPr/>
                    <a:lstStyle/>
                    <a:p>
                      <a:pPr algn="l" fontAlgn="ctr"/>
                      <a:r>
                        <a:rPr lang="es-CO" sz="1100" b="0" i="0" u="none" strike="noStrike" dirty="0" smtClean="0">
                          <a:solidFill>
                            <a:schemeClr val="tx1"/>
                          </a:solidFill>
                          <a:effectLst/>
                          <a:latin typeface="Arial"/>
                        </a:rPr>
                        <a:t>Sept</a:t>
                      </a:r>
                      <a:r>
                        <a:rPr lang="es-CO" sz="1100" b="0" i="0" u="none" strike="noStrike" baseline="0" dirty="0" smtClean="0">
                          <a:solidFill>
                            <a:schemeClr val="tx1"/>
                          </a:solidFill>
                          <a:effectLst/>
                          <a:latin typeface="Arial"/>
                        </a:rPr>
                        <a:t> 30-Oct 1</a:t>
                      </a:r>
                      <a:endParaRPr lang="es-CO" sz="1100" b="0" i="0" u="none" strike="noStrike" dirty="0">
                        <a:solidFill>
                          <a:schemeClr val="tx1"/>
                        </a:solidFill>
                        <a:effectLst/>
                        <a:latin typeface="Arial"/>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s-CO" sz="1100" b="0" i="0" u="none" strike="noStrike" dirty="0" smtClean="0">
                          <a:solidFill>
                            <a:schemeClr val="tx1"/>
                          </a:solidFill>
                          <a:effectLst/>
                          <a:latin typeface="Arial"/>
                        </a:rPr>
                        <a:t>2a Edición </a:t>
                      </a:r>
                      <a:r>
                        <a:rPr lang="es-CO" sz="1100" b="0" i="0" u="none" strike="noStrike" dirty="0" err="1" smtClean="0">
                          <a:solidFill>
                            <a:schemeClr val="tx1"/>
                          </a:solidFill>
                          <a:effectLst/>
                          <a:latin typeface="Arial"/>
                        </a:rPr>
                        <a:t>Shale</a:t>
                      </a:r>
                      <a:r>
                        <a:rPr lang="es-CO" sz="1100" b="0" i="0" u="none" strike="noStrike" dirty="0" smtClean="0">
                          <a:solidFill>
                            <a:schemeClr val="tx1"/>
                          </a:solidFill>
                          <a:effectLst/>
                          <a:latin typeface="Arial"/>
                        </a:rPr>
                        <a:t> Colombia 2014</a:t>
                      </a:r>
                      <a:endParaRPr lang="es-CO" sz="1100" b="0" i="0" u="none" strike="noStrike" dirty="0">
                        <a:solidFill>
                          <a:schemeClr val="tx1"/>
                        </a:solidFill>
                        <a:effectLst/>
                        <a:latin typeface="Arial"/>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100" b="0" i="0" u="none" strike="noStrike" dirty="0" smtClean="0">
                          <a:solidFill>
                            <a:schemeClr val="tx1"/>
                          </a:solidFill>
                          <a:effectLst/>
                          <a:latin typeface="Arial"/>
                        </a:rPr>
                        <a:t>BOGOTÁ</a:t>
                      </a:r>
                      <a:endParaRPr lang="es-CO" sz="1100" b="0" i="0" u="none" strike="noStrike" dirty="0">
                        <a:solidFill>
                          <a:schemeClr val="tx1"/>
                        </a:solidFill>
                        <a:effectLst/>
                        <a:latin typeface="Arial"/>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0" algn="ctr" defTabSz="914400" rtl="0" eaLnBrk="1" fontAlgn="ctr" latinLnBrk="0" hangingPunct="1"/>
                      <a:r>
                        <a:rPr lang="es-CO" sz="1100" b="0" i="0" u="none" strike="noStrike" kern="1200" dirty="0" smtClean="0">
                          <a:solidFill>
                            <a:schemeClr val="tx1"/>
                          </a:solidFill>
                          <a:effectLst/>
                          <a:latin typeface="Arial"/>
                          <a:ea typeface="+mn-ea"/>
                          <a:cs typeface="+mn-cs"/>
                        </a:rPr>
                        <a:t>Casa </a:t>
                      </a:r>
                      <a:r>
                        <a:rPr lang="es-CO" sz="1100" b="0" i="0" u="none" strike="noStrike" kern="1200" dirty="0" err="1" smtClean="0">
                          <a:solidFill>
                            <a:schemeClr val="tx1"/>
                          </a:solidFill>
                          <a:effectLst/>
                          <a:latin typeface="Arial"/>
                          <a:ea typeface="+mn-ea"/>
                          <a:cs typeface="+mn-cs"/>
                        </a:rPr>
                        <a:t>Dann</a:t>
                      </a:r>
                      <a:r>
                        <a:rPr lang="es-CO" sz="1100" b="0" i="0" u="none" strike="noStrike" kern="1200" dirty="0" smtClean="0">
                          <a:solidFill>
                            <a:schemeClr val="tx1"/>
                          </a:solidFill>
                          <a:effectLst/>
                          <a:latin typeface="Arial"/>
                          <a:ea typeface="+mn-ea"/>
                          <a:cs typeface="+mn-cs"/>
                        </a:rPr>
                        <a:t> </a:t>
                      </a:r>
                      <a:r>
                        <a:rPr lang="es-CO" sz="1100" b="0" i="0" u="none" strike="noStrike" kern="1200" dirty="0" err="1" smtClean="0">
                          <a:solidFill>
                            <a:schemeClr val="tx1"/>
                          </a:solidFill>
                          <a:effectLst/>
                          <a:latin typeface="Arial"/>
                          <a:ea typeface="+mn-ea"/>
                          <a:cs typeface="+mn-cs"/>
                        </a:rPr>
                        <a:t>Carlton</a:t>
                      </a:r>
                      <a:r>
                        <a:rPr lang="es-CO" sz="1100" b="0" i="0" u="none" strike="noStrike" kern="1200" dirty="0" smtClean="0">
                          <a:solidFill>
                            <a:schemeClr val="tx1"/>
                          </a:solidFill>
                          <a:effectLst/>
                          <a:latin typeface="Arial"/>
                          <a:ea typeface="+mn-ea"/>
                          <a:cs typeface="+mn-cs"/>
                        </a:rPr>
                        <a:t> Hotel</a:t>
                      </a:r>
                      <a:endParaRPr lang="es-CO" sz="1100" b="0" i="0" u="none" strike="noStrike" kern="1200" dirty="0">
                        <a:solidFill>
                          <a:schemeClr val="tx1"/>
                        </a:solidFill>
                        <a:effectLst/>
                        <a:latin typeface="Arial"/>
                        <a:ea typeface="+mn-ea"/>
                        <a:cs typeface="+mn-cs"/>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190500">
                <a:tc>
                  <a:txBody>
                    <a:bodyPr/>
                    <a:lstStyle/>
                    <a:p>
                      <a:pPr algn="l" fontAlgn="ctr"/>
                      <a:r>
                        <a:rPr lang="es-CO" sz="1100" b="0" i="0" u="none" strike="noStrike" dirty="0" smtClean="0">
                          <a:solidFill>
                            <a:schemeClr val="tx1"/>
                          </a:solidFill>
                          <a:effectLst/>
                          <a:latin typeface="Arial"/>
                        </a:rPr>
                        <a:t>Octubre 6-9</a:t>
                      </a:r>
                      <a:endParaRPr lang="es-CO" sz="1100" b="0" i="0" u="none" strike="noStrike" dirty="0">
                        <a:solidFill>
                          <a:schemeClr val="tx1"/>
                        </a:solidFill>
                        <a:effectLst/>
                        <a:latin typeface="Arial"/>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s-CO" sz="1100" b="0" i="0" u="none" strike="noStrike" dirty="0" err="1" smtClean="0">
                          <a:solidFill>
                            <a:schemeClr val="tx1"/>
                          </a:solidFill>
                          <a:effectLst/>
                          <a:latin typeface="Arial"/>
                        </a:rPr>
                        <a:t>Mexico</a:t>
                      </a:r>
                      <a:r>
                        <a:rPr lang="es-CO" sz="1100" b="0" i="0" u="none" strike="noStrike" dirty="0" smtClean="0">
                          <a:solidFill>
                            <a:schemeClr val="tx1"/>
                          </a:solidFill>
                          <a:effectLst/>
                          <a:latin typeface="Arial"/>
                        </a:rPr>
                        <a:t> </a:t>
                      </a:r>
                      <a:r>
                        <a:rPr lang="es-CO" sz="1100" b="0" i="0" u="none" strike="noStrike" dirty="0" err="1" smtClean="0">
                          <a:solidFill>
                            <a:schemeClr val="tx1"/>
                          </a:solidFill>
                          <a:effectLst/>
                          <a:latin typeface="Arial"/>
                        </a:rPr>
                        <a:t>Upstream</a:t>
                      </a:r>
                      <a:r>
                        <a:rPr lang="es-CO" sz="1100" b="0" i="0" u="none" strike="noStrike" dirty="0" smtClean="0">
                          <a:solidFill>
                            <a:schemeClr val="tx1"/>
                          </a:solidFill>
                          <a:effectLst/>
                          <a:latin typeface="Arial"/>
                        </a:rPr>
                        <a:t> </a:t>
                      </a:r>
                      <a:r>
                        <a:rPr lang="es-CO" sz="1100" b="0" i="0" u="none" strike="noStrike" dirty="0" err="1" smtClean="0">
                          <a:solidFill>
                            <a:schemeClr val="tx1"/>
                          </a:solidFill>
                          <a:effectLst/>
                          <a:latin typeface="Arial"/>
                        </a:rPr>
                        <a:t>Contracts</a:t>
                      </a:r>
                      <a:r>
                        <a:rPr lang="es-CO" sz="1100" b="0" i="0" u="none" strike="noStrike" dirty="0" smtClean="0">
                          <a:solidFill>
                            <a:schemeClr val="tx1"/>
                          </a:solidFill>
                          <a:effectLst/>
                          <a:latin typeface="Arial"/>
                        </a:rPr>
                        <a:t> &amp; </a:t>
                      </a:r>
                      <a:r>
                        <a:rPr lang="es-CO" sz="1100" b="0" i="0" u="none" strike="noStrike" dirty="0" err="1" smtClean="0">
                          <a:solidFill>
                            <a:schemeClr val="tx1"/>
                          </a:solidFill>
                          <a:effectLst/>
                          <a:latin typeface="Arial"/>
                        </a:rPr>
                        <a:t>Deepwater</a:t>
                      </a:r>
                      <a:endParaRPr lang="es-CO" sz="1100" b="0" i="0" u="none" strike="noStrike" dirty="0">
                        <a:solidFill>
                          <a:schemeClr val="tx1"/>
                        </a:solidFill>
                        <a:effectLst/>
                        <a:latin typeface="Arial"/>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100" b="0" i="0" u="none" strike="noStrike" dirty="0" smtClean="0">
                          <a:solidFill>
                            <a:schemeClr val="tx1"/>
                          </a:solidFill>
                          <a:effectLst/>
                          <a:latin typeface="Arial"/>
                        </a:rPr>
                        <a:t>MEXICO</a:t>
                      </a:r>
                      <a:endParaRPr lang="es-CO" sz="1100" b="0" i="0" u="none" strike="noStrike" dirty="0">
                        <a:solidFill>
                          <a:schemeClr val="tx1"/>
                        </a:solidFill>
                        <a:effectLst/>
                        <a:latin typeface="Arial"/>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100" b="0" i="0" u="none" strike="noStrike" dirty="0" smtClean="0">
                          <a:solidFill>
                            <a:schemeClr val="tx1"/>
                          </a:solidFill>
                          <a:effectLst/>
                          <a:latin typeface="Arial"/>
                        </a:rPr>
                        <a:t>Hotel </a:t>
                      </a:r>
                      <a:r>
                        <a:rPr lang="es-CO" sz="1100" b="0" i="0" u="none" strike="noStrike" dirty="0" err="1" smtClean="0">
                          <a:solidFill>
                            <a:schemeClr val="tx1"/>
                          </a:solidFill>
                          <a:effectLst/>
                          <a:latin typeface="Arial"/>
                        </a:rPr>
                        <a:t>St</a:t>
                      </a:r>
                      <a:r>
                        <a:rPr lang="es-CO" sz="1100" b="0" i="0" u="none" strike="noStrike" dirty="0" smtClean="0">
                          <a:solidFill>
                            <a:schemeClr val="tx1"/>
                          </a:solidFill>
                          <a:effectLst/>
                          <a:latin typeface="Arial"/>
                        </a:rPr>
                        <a:t> Regis</a:t>
                      </a:r>
                      <a:endParaRPr lang="es-CO" sz="1100" b="0" i="0" u="none" strike="noStrike" dirty="0">
                        <a:solidFill>
                          <a:schemeClr val="tx1"/>
                        </a:solidFill>
                        <a:effectLst/>
                        <a:latin typeface="Arial"/>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190500">
                <a:tc>
                  <a:txBody>
                    <a:bodyPr/>
                    <a:lstStyle/>
                    <a:p>
                      <a:pPr algn="l" fontAlgn="ctr"/>
                      <a:r>
                        <a:rPr lang="es-CO" sz="1100" b="0" i="0" u="none" strike="noStrike" dirty="0" smtClean="0">
                          <a:solidFill>
                            <a:schemeClr val="tx1"/>
                          </a:solidFill>
                          <a:effectLst/>
                          <a:latin typeface="Arial"/>
                        </a:rPr>
                        <a:t>Octubre 20-23</a:t>
                      </a:r>
                      <a:endParaRPr lang="es-CO" sz="1100" b="0" i="0" u="none" strike="noStrike" dirty="0">
                        <a:solidFill>
                          <a:schemeClr val="tx1"/>
                        </a:solidFill>
                        <a:effectLst/>
                        <a:latin typeface="Arial"/>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s-CO" sz="1100" b="0" i="0" u="none" strike="noStrike" dirty="0" smtClean="0">
                          <a:solidFill>
                            <a:schemeClr val="tx1"/>
                          </a:solidFill>
                          <a:effectLst/>
                          <a:latin typeface="Arial"/>
                        </a:rPr>
                        <a:t>Sexto </a:t>
                      </a:r>
                      <a:r>
                        <a:rPr lang="es-CO" sz="1100" b="0" i="0" u="none" strike="noStrike" dirty="0" err="1" smtClean="0">
                          <a:solidFill>
                            <a:schemeClr val="tx1"/>
                          </a:solidFill>
                          <a:effectLst/>
                          <a:latin typeface="Arial"/>
                        </a:rPr>
                        <a:t>Latin</a:t>
                      </a:r>
                      <a:r>
                        <a:rPr lang="es-CO" sz="1100" b="0" i="0" u="none" strike="noStrike" dirty="0" smtClean="0">
                          <a:solidFill>
                            <a:schemeClr val="tx1"/>
                          </a:solidFill>
                          <a:effectLst/>
                          <a:latin typeface="Arial"/>
                        </a:rPr>
                        <a:t> América </a:t>
                      </a:r>
                      <a:r>
                        <a:rPr lang="es-CO" sz="1100" b="0" i="0" u="none" strike="noStrike" dirty="0" err="1" smtClean="0">
                          <a:solidFill>
                            <a:schemeClr val="tx1"/>
                          </a:solidFill>
                          <a:effectLst/>
                          <a:latin typeface="Arial"/>
                        </a:rPr>
                        <a:t>Energy</a:t>
                      </a:r>
                      <a:r>
                        <a:rPr lang="es-CO" sz="1100" b="0" i="0" u="none" strike="noStrike" dirty="0" smtClean="0">
                          <a:solidFill>
                            <a:schemeClr val="tx1"/>
                          </a:solidFill>
                          <a:effectLst/>
                          <a:latin typeface="Arial"/>
                        </a:rPr>
                        <a:t> </a:t>
                      </a:r>
                      <a:r>
                        <a:rPr lang="es-CO" sz="1100" b="0" i="0" u="none" strike="noStrike" dirty="0" err="1" smtClean="0">
                          <a:solidFill>
                            <a:schemeClr val="tx1"/>
                          </a:solidFill>
                          <a:effectLst/>
                          <a:latin typeface="Arial"/>
                        </a:rPr>
                        <a:t>Conference</a:t>
                      </a:r>
                      <a:r>
                        <a:rPr lang="es-CO" sz="1100" b="0" i="0" u="none" strike="noStrike" dirty="0" smtClean="0">
                          <a:solidFill>
                            <a:schemeClr val="tx1"/>
                          </a:solidFill>
                          <a:effectLst/>
                          <a:latin typeface="Arial"/>
                        </a:rPr>
                        <a:t> </a:t>
                      </a:r>
                      <a:endParaRPr lang="es-CO" sz="1100" b="0" i="0" u="none" strike="noStrike" dirty="0">
                        <a:solidFill>
                          <a:schemeClr val="tx1"/>
                        </a:solidFill>
                        <a:effectLst/>
                        <a:latin typeface="Arial"/>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100" b="0" i="0" u="none" strike="noStrike" dirty="0" smtClean="0">
                          <a:solidFill>
                            <a:schemeClr val="tx1"/>
                          </a:solidFill>
                          <a:effectLst/>
                          <a:latin typeface="Arial"/>
                        </a:rPr>
                        <a:t>CARTAGENA</a:t>
                      </a:r>
                      <a:endParaRPr lang="es-CO" sz="1100" b="0" i="0" u="none" strike="noStrike" dirty="0">
                        <a:solidFill>
                          <a:schemeClr val="tx1"/>
                        </a:solidFill>
                        <a:effectLst/>
                        <a:latin typeface="Arial"/>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100" b="0" i="0" u="none" strike="noStrike" dirty="0" smtClean="0">
                          <a:solidFill>
                            <a:schemeClr val="tx1"/>
                          </a:solidFill>
                          <a:effectLst/>
                          <a:latin typeface="Arial"/>
                        </a:rPr>
                        <a:t>Hotel Santa Teresa</a:t>
                      </a:r>
                      <a:endParaRPr lang="es-CO" sz="1100" b="0" i="0" u="none" strike="noStrike" dirty="0">
                        <a:solidFill>
                          <a:schemeClr val="tx1"/>
                        </a:solidFill>
                        <a:effectLst/>
                        <a:latin typeface="Arial"/>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190500">
                <a:tc>
                  <a:txBody>
                    <a:bodyPr/>
                    <a:lstStyle/>
                    <a:p>
                      <a:pPr algn="l" fontAlgn="ctr"/>
                      <a:r>
                        <a:rPr lang="es-CO" sz="1100" b="0" i="0" u="none" strike="noStrike" dirty="0">
                          <a:solidFill>
                            <a:schemeClr val="tx1"/>
                          </a:solidFill>
                          <a:effectLst/>
                          <a:latin typeface="Arial"/>
                        </a:rPr>
                        <a:t>Octubre 20-24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s-CO" sz="1100" b="0" i="0" u="none" strike="noStrike" dirty="0">
                          <a:solidFill>
                            <a:schemeClr val="tx1"/>
                          </a:solidFill>
                          <a:effectLst/>
                          <a:latin typeface="Arial"/>
                        </a:rPr>
                        <a:t>Encuentro Mundial de Líderes Energéticos</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100" b="0" i="0" u="none" strike="noStrike" dirty="0">
                          <a:solidFill>
                            <a:schemeClr val="tx1"/>
                          </a:solidFill>
                          <a:effectLst/>
                          <a:latin typeface="Arial"/>
                        </a:rPr>
                        <a:t>CARTAGENA</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100" b="0" i="0" u="none" strike="noStrike" dirty="0">
                          <a:solidFill>
                            <a:schemeClr val="tx1"/>
                          </a:solidFill>
                          <a:effectLst/>
                          <a:latin typeface="Arial"/>
                        </a:rPr>
                        <a:t>Centro Convenciones</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190500">
                <a:tc>
                  <a:txBody>
                    <a:bodyPr/>
                    <a:lstStyle/>
                    <a:p>
                      <a:pPr algn="l" fontAlgn="ctr"/>
                      <a:r>
                        <a:rPr lang="es-CO" sz="1100" b="0" i="0" u="none" strike="noStrike">
                          <a:solidFill>
                            <a:schemeClr val="tx1"/>
                          </a:solidFill>
                          <a:effectLst/>
                          <a:latin typeface="Arial"/>
                        </a:rPr>
                        <a:t>Octubre 28-31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s-CO" sz="1100" b="0" i="0" u="none" strike="noStrike" dirty="0">
                          <a:solidFill>
                            <a:schemeClr val="tx1"/>
                          </a:solidFill>
                          <a:effectLst/>
                          <a:latin typeface="Arial"/>
                        </a:rPr>
                        <a:t>Expo </a:t>
                      </a:r>
                      <a:r>
                        <a:rPr lang="es-CO" sz="1100" b="0" i="0" u="none" strike="noStrike" dirty="0" err="1">
                          <a:solidFill>
                            <a:schemeClr val="tx1"/>
                          </a:solidFill>
                          <a:effectLst/>
                          <a:latin typeface="Arial"/>
                        </a:rPr>
                        <a:t>Oil</a:t>
                      </a:r>
                      <a:r>
                        <a:rPr lang="es-CO" sz="1100" b="0" i="0" u="none" strike="noStrike" dirty="0">
                          <a:solidFill>
                            <a:schemeClr val="tx1"/>
                          </a:solidFill>
                          <a:effectLst/>
                          <a:latin typeface="Arial"/>
                        </a:rPr>
                        <a:t> &amp; Gas Colombia</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100" b="0" i="0" u="none" strike="noStrike">
                          <a:solidFill>
                            <a:schemeClr val="tx1"/>
                          </a:solidFill>
                          <a:effectLst/>
                          <a:latin typeface="Arial"/>
                        </a:rPr>
                        <a:t>BOGOTÁ</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100" b="0" i="0" u="none" strike="noStrike" dirty="0" err="1" smtClean="0">
                          <a:solidFill>
                            <a:schemeClr val="tx1"/>
                          </a:solidFill>
                          <a:effectLst/>
                          <a:latin typeface="Arial"/>
                        </a:rPr>
                        <a:t>Corferias</a:t>
                      </a:r>
                      <a:endParaRPr lang="es-CO" sz="1100" b="0" i="0" u="none" strike="noStrike" dirty="0">
                        <a:solidFill>
                          <a:schemeClr val="tx1"/>
                        </a:solidFill>
                        <a:effectLst/>
                        <a:latin typeface="Arial"/>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190500">
                <a:tc>
                  <a:txBody>
                    <a:bodyPr/>
                    <a:lstStyle/>
                    <a:p>
                      <a:pPr algn="l" fontAlgn="ctr"/>
                      <a:r>
                        <a:rPr lang="es-CO" sz="1100" b="0" i="0" u="none" strike="noStrike" dirty="0">
                          <a:solidFill>
                            <a:schemeClr val="tx1"/>
                          </a:solidFill>
                          <a:effectLst/>
                          <a:latin typeface="Arial"/>
                        </a:rPr>
                        <a:t>Octubre </a:t>
                      </a:r>
                      <a:r>
                        <a:rPr lang="es-CO" sz="1100" b="0" i="0" u="none" strike="noStrike" dirty="0" smtClean="0">
                          <a:solidFill>
                            <a:schemeClr val="tx1"/>
                          </a:solidFill>
                          <a:effectLst/>
                          <a:latin typeface="Arial"/>
                        </a:rPr>
                        <a:t>29-30</a:t>
                      </a:r>
                      <a:endParaRPr lang="es-CO" sz="1100" b="0" i="0" u="none" strike="noStrike" dirty="0">
                        <a:solidFill>
                          <a:schemeClr val="tx1"/>
                        </a:solidFill>
                        <a:effectLst/>
                        <a:latin typeface="Arial"/>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s-CO" sz="1100" b="0" i="0" u="none" strike="noStrike" dirty="0" err="1">
                          <a:solidFill>
                            <a:schemeClr val="tx1"/>
                          </a:solidFill>
                          <a:effectLst/>
                          <a:latin typeface="Arial"/>
                        </a:rPr>
                        <a:t>Oil</a:t>
                      </a:r>
                      <a:r>
                        <a:rPr lang="es-CO" sz="1100" b="0" i="0" u="none" strike="noStrike" dirty="0">
                          <a:solidFill>
                            <a:schemeClr val="tx1"/>
                          </a:solidFill>
                          <a:effectLst/>
                          <a:latin typeface="Arial"/>
                        </a:rPr>
                        <a:t> &amp; Money </a:t>
                      </a:r>
                      <a:r>
                        <a:rPr lang="es-CO" sz="1100" b="0" i="0" u="none" strike="noStrike" dirty="0" err="1">
                          <a:solidFill>
                            <a:schemeClr val="tx1"/>
                          </a:solidFill>
                          <a:effectLst/>
                          <a:latin typeface="Arial"/>
                        </a:rPr>
                        <a:t>Conference</a:t>
                      </a:r>
                      <a:r>
                        <a:rPr lang="es-CO" sz="1100" b="0" i="0" u="none" strike="noStrike" dirty="0">
                          <a:solidFill>
                            <a:schemeClr val="tx1"/>
                          </a:solidFill>
                          <a:effectLst/>
                          <a:latin typeface="Arial"/>
                        </a:rPr>
                        <a:t> 2014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100" b="0" i="0" u="none" strike="noStrike" dirty="0">
                          <a:solidFill>
                            <a:schemeClr val="tx1"/>
                          </a:solidFill>
                          <a:effectLst/>
                          <a:latin typeface="Arial"/>
                        </a:rPr>
                        <a:t>LONDRES</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100" b="0" i="0" u="none" strike="noStrike" dirty="0" err="1" smtClean="0">
                          <a:solidFill>
                            <a:schemeClr val="tx1"/>
                          </a:solidFill>
                          <a:effectLst/>
                          <a:latin typeface="Arial"/>
                        </a:rPr>
                        <a:t>InterContinena</a:t>
                      </a:r>
                      <a:r>
                        <a:rPr lang="es-CO" sz="1100" b="0" i="0" u="none" strike="noStrike" baseline="0" dirty="0" smtClean="0">
                          <a:solidFill>
                            <a:schemeClr val="tx1"/>
                          </a:solidFill>
                          <a:effectLst/>
                          <a:latin typeface="Arial"/>
                        </a:rPr>
                        <a:t> - </a:t>
                      </a:r>
                      <a:r>
                        <a:rPr lang="es-CO" sz="1100" b="0" i="0" u="none" strike="noStrike" dirty="0" smtClean="0">
                          <a:solidFill>
                            <a:schemeClr val="tx1"/>
                          </a:solidFill>
                          <a:effectLst/>
                          <a:latin typeface="Arial"/>
                        </a:rPr>
                        <a:t>Park </a:t>
                      </a:r>
                      <a:r>
                        <a:rPr lang="es-CO" sz="1100" b="0" i="0" u="none" strike="noStrike" dirty="0" err="1">
                          <a:solidFill>
                            <a:schemeClr val="tx1"/>
                          </a:solidFill>
                          <a:effectLst/>
                          <a:latin typeface="Arial"/>
                        </a:rPr>
                        <a:t>Lane</a:t>
                      </a:r>
                      <a:endParaRPr lang="es-CO" sz="1100" b="0" i="0" u="none" strike="noStrike" dirty="0">
                        <a:solidFill>
                          <a:schemeClr val="tx1"/>
                        </a:solidFill>
                        <a:effectLst/>
                        <a:latin typeface="Arial"/>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bl>
          </a:graphicData>
        </a:graphic>
      </p:graphicFrame>
      <p:sp>
        <p:nvSpPr>
          <p:cNvPr id="4" name="8 CuadroTexto"/>
          <p:cNvSpPr txBox="1">
            <a:spLocks noChangeArrowheads="1"/>
          </p:cNvSpPr>
          <p:nvPr/>
        </p:nvSpPr>
        <p:spPr bwMode="auto">
          <a:xfrm>
            <a:off x="1330324" y="313802"/>
            <a:ext cx="5761956" cy="646331"/>
          </a:xfrm>
          <a:prstGeom prst="rect">
            <a:avLst/>
          </a:prstGeom>
          <a:noFill/>
          <a:ln w="9525">
            <a:noFill/>
            <a:miter lim="800000"/>
            <a:headEnd/>
            <a:tailEnd/>
          </a:ln>
        </p:spPr>
        <p:txBody>
          <a:bodyPr wrap="square">
            <a:spAutoFit/>
          </a:bodyPr>
          <a:lstStyle/>
          <a:p>
            <a:pPr defTabSz="457200" fontAlgn="base">
              <a:spcBef>
                <a:spcPct val="0"/>
              </a:spcBef>
              <a:spcAft>
                <a:spcPct val="0"/>
              </a:spcAft>
            </a:pPr>
            <a:r>
              <a:rPr lang="es-CO" altLang="es-CO" b="1" dirty="0">
                <a:solidFill>
                  <a:prstClr val="black"/>
                </a:solidFill>
                <a:latin typeface="Arial Black" pitchFamily="34" charset="0"/>
              </a:rPr>
              <a:t>Promoción y Asignación de Áreas</a:t>
            </a:r>
          </a:p>
          <a:p>
            <a:pPr defTabSz="457200" fontAlgn="base">
              <a:spcBef>
                <a:spcPct val="0"/>
              </a:spcBef>
              <a:spcAft>
                <a:spcPct val="0"/>
              </a:spcAft>
            </a:pPr>
            <a:r>
              <a:rPr lang="es-CO" altLang="es-CO" i="1" dirty="0">
                <a:solidFill>
                  <a:prstClr val="black"/>
                </a:solidFill>
                <a:latin typeface="Arial" pitchFamily="34" charset="0"/>
                <a:cs typeface="Arial" pitchFamily="34" charset="0"/>
              </a:rPr>
              <a:t>Participación en Eventos Nacionales e Internacionales</a:t>
            </a:r>
          </a:p>
        </p:txBody>
      </p:sp>
      <p:sp>
        <p:nvSpPr>
          <p:cNvPr id="7" name="4 Marcador de número de diapositiva"/>
          <p:cNvSpPr txBox="1">
            <a:spLocks/>
          </p:cNvSpPr>
          <p:nvPr/>
        </p:nvSpPr>
        <p:spPr bwMode="auto">
          <a:xfrm>
            <a:off x="4328544" y="6462095"/>
            <a:ext cx="471487" cy="4000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s-CO"/>
            </a:defPPr>
            <a:lvl1pPr marL="0" algn="r" defTabSz="914400" rtl="0" eaLnBrk="1" latinLnBrk="0" hangingPunct="1">
              <a:defRPr sz="1200" kern="1200">
                <a:solidFill>
                  <a:schemeClr val="tx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fld id="{1E488807-1918-4C23-BCA5-A5E06F4BEA6B}" type="slidenum">
              <a:rPr lang="es-ES" altLang="en-US" smtClean="0">
                <a:solidFill>
                  <a:srgbClr val="000000"/>
                </a:solidFill>
              </a:rPr>
              <a:pPr algn="ctr">
                <a:defRPr/>
              </a:pPr>
              <a:t>40</a:t>
            </a:fld>
            <a:endParaRPr lang="es-ES" altLang="en-US" dirty="0" smtClean="0">
              <a:solidFill>
                <a:srgbClr val="000000"/>
              </a:solidFill>
            </a:endParaRPr>
          </a:p>
        </p:txBody>
      </p:sp>
    </p:spTree>
    <p:extLst>
      <p:ext uri="{BB962C8B-B14F-4D97-AF65-F5344CB8AC3E}">
        <p14:creationId xmlns:p14="http://schemas.microsoft.com/office/powerpoint/2010/main" xmlns="" val="403620767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p:cNvPicPr>
            <a:picLocks noChangeAspect="1" noChangeArrowheads="1"/>
          </p:cNvPicPr>
          <p:nvPr/>
        </p:nvPicPr>
        <p:blipFill>
          <a:blip r:embed="rId3" cstate="email">
            <a:extLst>
              <a:ext uri="{28A0092B-C50C-407E-A947-70E740481C1C}">
                <a14:useLocalDpi xmlns:a14="http://schemas.microsoft.com/office/drawing/2010/main" xmlns="" val="0"/>
              </a:ext>
            </a:extLst>
          </a:blip>
          <a:srcRect/>
          <a:stretch>
            <a:fillRect/>
          </a:stretch>
        </p:blipFill>
        <p:spPr bwMode="auto">
          <a:xfrm>
            <a:off x="2217002" y="3225608"/>
            <a:ext cx="1728192" cy="276000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0" name="CuadroTexto 3"/>
          <p:cNvSpPr txBox="1"/>
          <p:nvPr/>
        </p:nvSpPr>
        <p:spPr>
          <a:xfrm>
            <a:off x="5796136" y="1666543"/>
            <a:ext cx="3168352" cy="2554545"/>
          </a:xfrm>
          <a:prstGeom prst="rect">
            <a:avLst/>
          </a:prstGeom>
          <a:noFill/>
        </p:spPr>
        <p:txBody>
          <a:bodyPr wrap="square" rtlCol="0">
            <a:spAutoFit/>
          </a:bodyPr>
          <a:lstStyle/>
          <a:p>
            <a:pPr defTabSz="457200" fontAlgn="base">
              <a:spcBef>
                <a:spcPct val="0"/>
              </a:spcBef>
              <a:spcAft>
                <a:spcPct val="0"/>
              </a:spcAft>
            </a:pPr>
            <a:r>
              <a:rPr lang="es-CO" sz="1600" dirty="0"/>
              <a:t>Durante el 2014, la ANH participó en diferentes medios de comunicación a través de </a:t>
            </a:r>
            <a:r>
              <a:rPr lang="es-CO" sz="1600" b="1" dirty="0"/>
              <a:t>13</a:t>
            </a:r>
            <a:r>
              <a:rPr lang="es-CO" sz="1600" dirty="0"/>
              <a:t> artículos especializados, </a:t>
            </a:r>
            <a:r>
              <a:rPr lang="es-CO" sz="1600" b="1" dirty="0"/>
              <a:t>7</a:t>
            </a:r>
            <a:r>
              <a:rPr lang="es-CO" sz="1600" dirty="0"/>
              <a:t> comunicados de prensa, </a:t>
            </a:r>
            <a:r>
              <a:rPr lang="es-CO" sz="1600" b="1" dirty="0"/>
              <a:t>20</a:t>
            </a:r>
            <a:r>
              <a:rPr lang="es-CO" sz="1600" dirty="0"/>
              <a:t> editoriales, </a:t>
            </a:r>
            <a:r>
              <a:rPr lang="es-CO" sz="1600" b="1" dirty="0"/>
              <a:t>47</a:t>
            </a:r>
            <a:r>
              <a:rPr lang="es-CO" sz="1600" dirty="0"/>
              <a:t> entrevistas, </a:t>
            </a:r>
            <a:r>
              <a:rPr lang="es-CO" sz="1600" b="1" dirty="0"/>
              <a:t>16</a:t>
            </a:r>
            <a:r>
              <a:rPr lang="es-CO" sz="1600" dirty="0"/>
              <a:t> </a:t>
            </a:r>
            <a:r>
              <a:rPr lang="es-CO" sz="1600" dirty="0" err="1"/>
              <a:t>newsletters</a:t>
            </a:r>
            <a:r>
              <a:rPr lang="es-CO" sz="1600" dirty="0"/>
              <a:t>, </a:t>
            </a:r>
            <a:r>
              <a:rPr lang="es-CO" sz="1600" b="1" dirty="0"/>
              <a:t>4</a:t>
            </a:r>
            <a:r>
              <a:rPr lang="es-CO" sz="1600" dirty="0"/>
              <a:t> separatas, </a:t>
            </a:r>
            <a:r>
              <a:rPr lang="es-CO" sz="1600" b="1" dirty="0"/>
              <a:t>253</a:t>
            </a:r>
            <a:r>
              <a:rPr lang="es-CO" sz="1600" dirty="0"/>
              <a:t> tweets, </a:t>
            </a:r>
            <a:r>
              <a:rPr lang="es-CO" sz="1600" b="1" dirty="0"/>
              <a:t>77</a:t>
            </a:r>
            <a:r>
              <a:rPr lang="es-CO" sz="1600" dirty="0"/>
              <a:t> publicaciones en Facebook, </a:t>
            </a:r>
            <a:r>
              <a:rPr lang="es-CO" sz="1600" b="1" dirty="0"/>
              <a:t>90</a:t>
            </a:r>
            <a:r>
              <a:rPr lang="es-CO" sz="1600" dirty="0"/>
              <a:t> noticias en la página web y </a:t>
            </a:r>
            <a:r>
              <a:rPr lang="es-CO" sz="1600" b="1" dirty="0"/>
              <a:t>73</a:t>
            </a:r>
            <a:r>
              <a:rPr lang="es-CO" sz="1600" dirty="0"/>
              <a:t> videos en </a:t>
            </a:r>
            <a:r>
              <a:rPr lang="es-CO" sz="1600" dirty="0" err="1"/>
              <a:t>Youtube</a:t>
            </a:r>
            <a:r>
              <a:rPr lang="es-CO" sz="1600" dirty="0"/>
              <a:t>.</a:t>
            </a:r>
          </a:p>
        </p:txBody>
      </p:sp>
      <p:pic>
        <p:nvPicPr>
          <p:cNvPr id="11" name="Picture 3"/>
          <p:cNvPicPr>
            <a:picLocks noChangeAspect="1" noChangeArrowheads="1"/>
          </p:cNvPicPr>
          <p:nvPr/>
        </p:nvPicPr>
        <p:blipFill rotWithShape="1">
          <a:blip r:embed="rId4" cstate="email">
            <a:extLst>
              <a:ext uri="{28A0092B-C50C-407E-A947-70E740481C1C}">
                <a14:useLocalDpi xmlns:a14="http://schemas.microsoft.com/office/drawing/2010/main" xmlns="" val="0"/>
              </a:ext>
            </a:extLst>
          </a:blip>
          <a:srcRect r="28495"/>
          <a:stretch/>
        </p:blipFill>
        <p:spPr bwMode="auto">
          <a:xfrm>
            <a:off x="349620" y="3673418"/>
            <a:ext cx="1862555" cy="238065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2" name="Picture 4"/>
          <p:cNvPicPr>
            <a:picLocks noChangeAspect="1" noChangeArrowheads="1"/>
          </p:cNvPicPr>
          <p:nvPr/>
        </p:nvPicPr>
        <p:blipFill>
          <a:blip r:embed="rId5" cstate="email">
            <a:extLst>
              <a:ext uri="{28A0092B-C50C-407E-A947-70E740481C1C}">
                <a14:useLocalDpi xmlns:a14="http://schemas.microsoft.com/office/drawing/2010/main" xmlns="" val="0"/>
              </a:ext>
            </a:extLst>
          </a:blip>
          <a:srcRect/>
          <a:stretch>
            <a:fillRect/>
          </a:stretch>
        </p:blipFill>
        <p:spPr bwMode="auto">
          <a:xfrm>
            <a:off x="349620" y="1705946"/>
            <a:ext cx="1862555" cy="186637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4" name="Picture 8"/>
          <p:cNvPicPr>
            <a:picLocks noChangeAspect="1" noChangeArrowheads="1"/>
          </p:cNvPicPr>
          <p:nvPr/>
        </p:nvPicPr>
        <p:blipFill rotWithShape="1">
          <a:blip r:embed="rId6" cstate="email">
            <a:extLst>
              <a:ext uri="{28A0092B-C50C-407E-A947-70E740481C1C}">
                <a14:useLocalDpi xmlns:a14="http://schemas.microsoft.com/office/drawing/2010/main" xmlns="" val="0"/>
              </a:ext>
            </a:extLst>
          </a:blip>
          <a:srcRect/>
          <a:stretch/>
        </p:blipFill>
        <p:spPr bwMode="auto">
          <a:xfrm>
            <a:off x="3945194" y="4365104"/>
            <a:ext cx="1130877" cy="166986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nvGrpSpPr>
          <p:cNvPr id="2" name="14 Grupo"/>
          <p:cNvGrpSpPr/>
          <p:nvPr/>
        </p:nvGrpSpPr>
        <p:grpSpPr>
          <a:xfrm>
            <a:off x="5068854" y="4365104"/>
            <a:ext cx="2404732" cy="1688966"/>
            <a:chOff x="6290687" y="4374106"/>
            <a:chExt cx="2235602" cy="1611506"/>
          </a:xfrm>
        </p:grpSpPr>
        <p:pic>
          <p:nvPicPr>
            <p:cNvPr id="16" name="Picture 10"/>
            <p:cNvPicPr>
              <a:picLocks noChangeAspect="1" noChangeArrowheads="1"/>
            </p:cNvPicPr>
            <p:nvPr/>
          </p:nvPicPr>
          <p:blipFill>
            <a:blip r:embed="rId7" cstate="email">
              <a:extLst>
                <a:ext uri="{28A0092B-C50C-407E-A947-70E740481C1C}">
                  <a14:useLocalDpi xmlns:a14="http://schemas.microsoft.com/office/drawing/2010/main" xmlns="" val="0"/>
                </a:ext>
              </a:extLst>
            </a:blip>
            <a:srcRect/>
            <a:stretch>
              <a:fillRect/>
            </a:stretch>
          </p:blipFill>
          <p:spPr bwMode="auto">
            <a:xfrm>
              <a:off x="7388460" y="4374106"/>
              <a:ext cx="1137829" cy="161150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7" name="Picture 9"/>
            <p:cNvPicPr>
              <a:picLocks noChangeAspect="1" noChangeArrowheads="1"/>
            </p:cNvPicPr>
            <p:nvPr/>
          </p:nvPicPr>
          <p:blipFill rotWithShape="1">
            <a:blip r:embed="rId8" cstate="email">
              <a:extLst>
                <a:ext uri="{28A0092B-C50C-407E-A947-70E740481C1C}">
                  <a14:useLocalDpi xmlns:a14="http://schemas.microsoft.com/office/drawing/2010/main" xmlns="" val="0"/>
                </a:ext>
              </a:extLst>
            </a:blip>
            <a:srcRect/>
            <a:stretch/>
          </p:blipFill>
          <p:spPr bwMode="auto">
            <a:xfrm>
              <a:off x="6290687" y="4374106"/>
              <a:ext cx="1160540" cy="156941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sp>
        <p:nvSpPr>
          <p:cNvPr id="19" name="8 CuadroTexto"/>
          <p:cNvSpPr txBox="1">
            <a:spLocks noChangeArrowheads="1"/>
          </p:cNvSpPr>
          <p:nvPr/>
        </p:nvSpPr>
        <p:spPr bwMode="auto">
          <a:xfrm>
            <a:off x="1330324" y="313802"/>
            <a:ext cx="5761956" cy="646331"/>
          </a:xfrm>
          <a:prstGeom prst="rect">
            <a:avLst/>
          </a:prstGeom>
          <a:noFill/>
          <a:ln w="9525">
            <a:noFill/>
            <a:miter lim="800000"/>
            <a:headEnd/>
            <a:tailEnd/>
          </a:ln>
        </p:spPr>
        <p:txBody>
          <a:bodyPr wrap="square">
            <a:spAutoFit/>
          </a:bodyPr>
          <a:lstStyle/>
          <a:p>
            <a:pPr defTabSz="457200" fontAlgn="base">
              <a:spcBef>
                <a:spcPct val="0"/>
              </a:spcBef>
              <a:spcAft>
                <a:spcPct val="0"/>
              </a:spcAft>
            </a:pPr>
            <a:r>
              <a:rPr lang="es-CO" altLang="es-CO" b="1" dirty="0">
                <a:solidFill>
                  <a:prstClr val="black"/>
                </a:solidFill>
                <a:latin typeface="Arial Black" pitchFamily="34" charset="0"/>
              </a:rPr>
              <a:t>Promoción y Asignación de Áreas</a:t>
            </a:r>
          </a:p>
          <a:p>
            <a:pPr defTabSz="457200" fontAlgn="base">
              <a:spcBef>
                <a:spcPct val="0"/>
              </a:spcBef>
              <a:spcAft>
                <a:spcPct val="0"/>
              </a:spcAft>
            </a:pPr>
            <a:r>
              <a:rPr lang="es-CO" altLang="es-CO" i="1" dirty="0">
                <a:solidFill>
                  <a:prstClr val="black"/>
                </a:solidFill>
                <a:latin typeface="Arial" pitchFamily="34" charset="0"/>
                <a:cs typeface="Arial" pitchFamily="34" charset="0"/>
              </a:rPr>
              <a:t>Publicaciones Nacionales e Internacionales</a:t>
            </a:r>
          </a:p>
        </p:txBody>
      </p:sp>
      <p:sp>
        <p:nvSpPr>
          <p:cNvPr id="20" name="4 Marcador de número de diapositiva"/>
          <p:cNvSpPr txBox="1">
            <a:spLocks/>
          </p:cNvSpPr>
          <p:nvPr/>
        </p:nvSpPr>
        <p:spPr bwMode="auto">
          <a:xfrm>
            <a:off x="4328544" y="6462095"/>
            <a:ext cx="471487" cy="4000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s-CO"/>
            </a:defPPr>
            <a:lvl1pPr marL="0" algn="r" defTabSz="914400" rtl="0" eaLnBrk="1" latinLnBrk="0" hangingPunct="1">
              <a:defRPr sz="1200" kern="1200">
                <a:solidFill>
                  <a:schemeClr val="tx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fld id="{1E488807-1918-4C23-BCA5-A5E06F4BEA6B}" type="slidenum">
              <a:rPr lang="es-ES" altLang="en-US" smtClean="0">
                <a:solidFill>
                  <a:srgbClr val="000000"/>
                </a:solidFill>
              </a:rPr>
              <a:pPr algn="ctr">
                <a:defRPr/>
              </a:pPr>
              <a:t>41</a:t>
            </a:fld>
            <a:endParaRPr lang="es-ES" altLang="en-US" dirty="0" smtClean="0">
              <a:solidFill>
                <a:srgbClr val="000000"/>
              </a:solidFill>
            </a:endParaRPr>
          </a:p>
        </p:txBody>
      </p:sp>
      <p:pic>
        <p:nvPicPr>
          <p:cNvPr id="1026" name="Picture 2" descr="\\Sfile\Sperfiles$\nicolas.mejia\Mis documentos\ANH\Promoción\Eventos\2014\Nacionales\Foros Semana\ANH\Foro Fracking\Foro Fracking.png"/>
          <p:cNvPicPr>
            <a:picLocks noChangeAspect="1" noChangeArrowheads="1"/>
          </p:cNvPicPr>
          <p:nvPr/>
        </p:nvPicPr>
        <p:blipFill>
          <a:blip r:embed="rId9" cstate="email">
            <a:extLst>
              <a:ext uri="{28A0092B-C50C-407E-A947-70E740481C1C}">
                <a14:useLocalDpi xmlns:a14="http://schemas.microsoft.com/office/drawing/2010/main" xmlns="" val="0"/>
              </a:ext>
            </a:extLst>
          </a:blip>
          <a:srcRect/>
          <a:stretch>
            <a:fillRect/>
          </a:stretch>
        </p:blipFill>
        <p:spPr bwMode="auto">
          <a:xfrm>
            <a:off x="2155385" y="1673755"/>
            <a:ext cx="1375385" cy="1983535"/>
          </a:xfrm>
          <a:prstGeom prst="rect">
            <a:avLst/>
          </a:prstGeom>
          <a:noFill/>
          <a:extLst>
            <a:ext uri="{909E8E84-426E-40DD-AFC4-6F175D3DCCD1}">
              <a14:hiddenFill xmlns:a14="http://schemas.microsoft.com/office/drawing/2010/main" xmlns="">
                <a:solidFill>
                  <a:srgbClr val="FFFFFF"/>
                </a:solidFill>
              </a14:hiddenFill>
            </a:ext>
          </a:extLst>
        </p:spPr>
      </p:pic>
      <p:pic>
        <p:nvPicPr>
          <p:cNvPr id="1027" name="Picture 3"/>
          <p:cNvPicPr>
            <a:picLocks noChangeAspect="1" noChangeArrowheads="1"/>
          </p:cNvPicPr>
          <p:nvPr/>
        </p:nvPicPr>
        <p:blipFill rotWithShape="1">
          <a:blip r:embed="rId10" cstate="email">
            <a:extLst>
              <a:ext uri="{28A0092B-C50C-407E-A947-70E740481C1C}">
                <a14:useLocalDpi xmlns:a14="http://schemas.microsoft.com/office/drawing/2010/main" xmlns="" val="0"/>
              </a:ext>
            </a:extLst>
          </a:blip>
          <a:srcRect/>
          <a:stretch/>
        </p:blipFill>
        <p:spPr bwMode="auto">
          <a:xfrm>
            <a:off x="3417554" y="2836579"/>
            <a:ext cx="2306574" cy="147147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28" name="Picture 4"/>
          <p:cNvPicPr>
            <a:picLocks noChangeAspect="1" noChangeArrowheads="1"/>
          </p:cNvPicPr>
          <p:nvPr/>
        </p:nvPicPr>
        <p:blipFill>
          <a:blip r:embed="rId11" cstate="email">
            <a:extLst>
              <a:ext uri="{28A0092B-C50C-407E-A947-70E740481C1C}">
                <a14:useLocalDpi xmlns:a14="http://schemas.microsoft.com/office/drawing/2010/main" xmlns="" val="0"/>
              </a:ext>
            </a:extLst>
          </a:blip>
          <a:srcRect/>
          <a:stretch>
            <a:fillRect/>
          </a:stretch>
        </p:blipFill>
        <p:spPr bwMode="auto">
          <a:xfrm>
            <a:off x="3501713" y="1782683"/>
            <a:ext cx="2191310" cy="111519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1" name="Picture 3" descr="C:\Users\nicolas.mejia\AppData\Local\Microsoft\Windows\Temporary Internet Files\Content.Outlook\T62Q7BW7\Dive into the sea.png"/>
          <p:cNvPicPr>
            <a:picLocks noChangeAspect="1" noChangeArrowheads="1"/>
          </p:cNvPicPr>
          <p:nvPr/>
        </p:nvPicPr>
        <p:blipFill>
          <a:blip r:embed="rId12" cstate="email">
            <a:extLst>
              <a:ext uri="{28A0092B-C50C-407E-A947-70E740481C1C}">
                <a14:useLocalDpi xmlns:a14="http://schemas.microsoft.com/office/drawing/2010/main" xmlns="" val="0"/>
              </a:ext>
            </a:extLst>
          </a:blip>
          <a:srcRect/>
          <a:stretch>
            <a:fillRect/>
          </a:stretch>
        </p:blipFill>
        <p:spPr bwMode="auto">
          <a:xfrm>
            <a:off x="7398501" y="4365104"/>
            <a:ext cx="1311890" cy="170080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12069386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cstate="email"/>
          <a:stretch>
            <a:fillRect/>
          </a:stretch>
        </p:blipFill>
        <p:spPr>
          <a:xfrm>
            <a:off x="5095858" y="1700808"/>
            <a:ext cx="3796622" cy="4104456"/>
          </a:xfrm>
          <a:prstGeom prst="rect">
            <a:avLst/>
          </a:prstGeom>
        </p:spPr>
      </p:pic>
      <p:pic>
        <p:nvPicPr>
          <p:cNvPr id="5" name="Imagen 4">
            <a:hlinkClick r:id="rId4"/>
          </p:cNvPr>
          <p:cNvPicPr>
            <a:picLocks noChangeAspect="1"/>
          </p:cNvPicPr>
          <p:nvPr/>
        </p:nvPicPr>
        <p:blipFill>
          <a:blip r:embed="rId5" cstate="email">
            <a:extLst>
              <a:ext uri="{28A0092B-C50C-407E-A947-70E740481C1C}">
                <a14:useLocalDpi xmlns:a14="http://schemas.microsoft.com/office/drawing/2010/main" xmlns="" val="0"/>
              </a:ext>
            </a:extLst>
          </a:blip>
          <a:stretch>
            <a:fillRect/>
          </a:stretch>
        </p:blipFill>
        <p:spPr>
          <a:xfrm>
            <a:off x="4734885" y="3871439"/>
            <a:ext cx="413179" cy="413179"/>
          </a:xfrm>
          <a:prstGeom prst="rect">
            <a:avLst/>
          </a:prstGeom>
        </p:spPr>
      </p:pic>
      <p:pic>
        <p:nvPicPr>
          <p:cNvPr id="6" name="Imagen 5">
            <a:hlinkClick r:id="rId6"/>
          </p:cNvPr>
          <p:cNvPicPr>
            <a:picLocks noChangeAspect="1"/>
          </p:cNvPicPr>
          <p:nvPr/>
        </p:nvPicPr>
        <p:blipFill>
          <a:blip r:embed="rId7" cstate="email">
            <a:extLst>
              <a:ext uri="{28A0092B-C50C-407E-A947-70E740481C1C}">
                <a14:useLocalDpi xmlns:a14="http://schemas.microsoft.com/office/drawing/2010/main" xmlns="" val="0"/>
              </a:ext>
            </a:extLst>
          </a:blip>
          <a:stretch>
            <a:fillRect/>
          </a:stretch>
        </p:blipFill>
        <p:spPr>
          <a:xfrm>
            <a:off x="4834412" y="4447503"/>
            <a:ext cx="432048" cy="432048"/>
          </a:xfrm>
          <a:prstGeom prst="rect">
            <a:avLst/>
          </a:prstGeom>
        </p:spPr>
      </p:pic>
      <p:pic>
        <p:nvPicPr>
          <p:cNvPr id="7" name="Imagen 6">
            <a:hlinkClick r:id="rId8"/>
          </p:cNvPr>
          <p:cNvPicPr>
            <a:picLocks noChangeAspect="1"/>
          </p:cNvPicPr>
          <p:nvPr/>
        </p:nvPicPr>
        <p:blipFill>
          <a:blip r:embed="rId9" cstate="email">
            <a:extLst>
              <a:ext uri="{28A0092B-C50C-407E-A947-70E740481C1C}">
                <a14:useLocalDpi xmlns:a14="http://schemas.microsoft.com/office/drawing/2010/main" xmlns="" val="0"/>
              </a:ext>
            </a:extLst>
          </a:blip>
          <a:stretch>
            <a:fillRect/>
          </a:stretch>
        </p:blipFill>
        <p:spPr>
          <a:xfrm>
            <a:off x="4499921" y="4965391"/>
            <a:ext cx="1026049" cy="433380"/>
          </a:xfrm>
          <a:prstGeom prst="rect">
            <a:avLst/>
          </a:prstGeom>
        </p:spPr>
      </p:pic>
      <p:pic>
        <p:nvPicPr>
          <p:cNvPr id="8" name="Imagen 7">
            <a:hlinkClick r:id="rId10"/>
          </p:cNvPr>
          <p:cNvPicPr>
            <a:picLocks noChangeAspect="1"/>
          </p:cNvPicPr>
          <p:nvPr/>
        </p:nvPicPr>
        <p:blipFill>
          <a:blip r:embed="rId11" cstate="email">
            <a:extLst>
              <a:ext uri="{28A0092B-C50C-407E-A947-70E740481C1C}">
                <a14:useLocalDpi xmlns:a14="http://schemas.microsoft.com/office/drawing/2010/main" xmlns="" val="0"/>
              </a:ext>
            </a:extLst>
          </a:blip>
          <a:stretch>
            <a:fillRect/>
          </a:stretch>
        </p:blipFill>
        <p:spPr>
          <a:xfrm>
            <a:off x="4734115" y="5530323"/>
            <a:ext cx="432048" cy="429348"/>
          </a:xfrm>
          <a:prstGeom prst="rect">
            <a:avLst/>
          </a:prstGeom>
        </p:spPr>
      </p:pic>
      <p:sp>
        <p:nvSpPr>
          <p:cNvPr id="4" name="CuadroTexto 3"/>
          <p:cNvSpPr txBox="1"/>
          <p:nvPr/>
        </p:nvSpPr>
        <p:spPr>
          <a:xfrm>
            <a:off x="917691" y="1732944"/>
            <a:ext cx="3942341" cy="2554545"/>
          </a:xfrm>
          <a:prstGeom prst="rect">
            <a:avLst/>
          </a:prstGeom>
          <a:noFill/>
        </p:spPr>
        <p:txBody>
          <a:bodyPr wrap="square" rtlCol="0">
            <a:spAutoFit/>
          </a:bodyPr>
          <a:lstStyle/>
          <a:p>
            <a:pPr defTabSz="457200" fontAlgn="base">
              <a:spcBef>
                <a:spcPct val="0"/>
              </a:spcBef>
              <a:spcAft>
                <a:spcPct val="0"/>
              </a:spcAft>
            </a:pPr>
            <a:r>
              <a:rPr lang="es-CO" sz="1600" dirty="0">
                <a:solidFill>
                  <a:prstClr val="black"/>
                </a:solidFill>
              </a:rPr>
              <a:t>La ANH ha implementado una estrategia de comunicación virtual para posicionar sus servicios/contenidos institucionales y la imagen del sector hidrocarburífero, a través diferentes medios digitales. A la fecha, la página web ha aumentado en un </a:t>
            </a:r>
            <a:r>
              <a:rPr lang="es-CO" sz="1600" b="1" dirty="0">
                <a:solidFill>
                  <a:prstClr val="black"/>
                </a:solidFill>
              </a:rPr>
              <a:t>39%</a:t>
            </a:r>
            <a:r>
              <a:rPr lang="es-CO" sz="1600" dirty="0">
                <a:solidFill>
                  <a:prstClr val="black"/>
                </a:solidFill>
              </a:rPr>
              <a:t> su tráfico de visitas, Facebook en un </a:t>
            </a:r>
            <a:r>
              <a:rPr lang="es-CO" sz="1600" b="1" dirty="0">
                <a:solidFill>
                  <a:prstClr val="black"/>
                </a:solidFill>
              </a:rPr>
              <a:t>31%</a:t>
            </a:r>
            <a:r>
              <a:rPr lang="es-CO" sz="1600" dirty="0">
                <a:solidFill>
                  <a:prstClr val="black"/>
                </a:solidFill>
              </a:rPr>
              <a:t>, Twitter en un </a:t>
            </a:r>
            <a:r>
              <a:rPr lang="es-CO" sz="1600" b="1" dirty="0">
                <a:solidFill>
                  <a:prstClr val="black"/>
                </a:solidFill>
              </a:rPr>
              <a:t>37% </a:t>
            </a:r>
            <a:r>
              <a:rPr lang="es-CO" sz="1600" dirty="0">
                <a:solidFill>
                  <a:prstClr val="black"/>
                </a:solidFill>
              </a:rPr>
              <a:t>y la página de Ronda Colombia 2014 fue consultada en promedio por </a:t>
            </a:r>
            <a:r>
              <a:rPr lang="es-CO" sz="1600" b="1" dirty="0">
                <a:solidFill>
                  <a:prstClr val="black"/>
                </a:solidFill>
              </a:rPr>
              <a:t>10.000 usuarios </a:t>
            </a:r>
            <a:r>
              <a:rPr lang="es-CO" sz="1600" dirty="0">
                <a:solidFill>
                  <a:prstClr val="black"/>
                </a:solidFill>
              </a:rPr>
              <a:t>mensuales.</a:t>
            </a:r>
          </a:p>
        </p:txBody>
      </p:sp>
      <p:pic>
        <p:nvPicPr>
          <p:cNvPr id="9" name="Imagen 8"/>
          <p:cNvPicPr>
            <a:picLocks noChangeAspect="1"/>
          </p:cNvPicPr>
          <p:nvPr/>
        </p:nvPicPr>
        <p:blipFill>
          <a:blip r:embed="rId12" cstate="email"/>
          <a:stretch>
            <a:fillRect/>
          </a:stretch>
        </p:blipFill>
        <p:spPr>
          <a:xfrm>
            <a:off x="1115616" y="4325370"/>
            <a:ext cx="3054110" cy="1695918"/>
          </a:xfrm>
          <a:prstGeom prst="rect">
            <a:avLst/>
          </a:prstGeom>
        </p:spPr>
      </p:pic>
      <p:sp>
        <p:nvSpPr>
          <p:cNvPr id="10" name="8 CuadroTexto"/>
          <p:cNvSpPr txBox="1">
            <a:spLocks noChangeArrowheads="1"/>
          </p:cNvSpPr>
          <p:nvPr/>
        </p:nvSpPr>
        <p:spPr bwMode="auto">
          <a:xfrm>
            <a:off x="1330324" y="313802"/>
            <a:ext cx="5761956" cy="646331"/>
          </a:xfrm>
          <a:prstGeom prst="rect">
            <a:avLst/>
          </a:prstGeom>
          <a:noFill/>
          <a:ln w="9525">
            <a:noFill/>
            <a:miter lim="800000"/>
            <a:headEnd/>
            <a:tailEnd/>
          </a:ln>
        </p:spPr>
        <p:txBody>
          <a:bodyPr wrap="square">
            <a:spAutoFit/>
          </a:bodyPr>
          <a:lstStyle/>
          <a:p>
            <a:pPr defTabSz="457200" fontAlgn="base">
              <a:spcBef>
                <a:spcPct val="0"/>
              </a:spcBef>
              <a:spcAft>
                <a:spcPct val="0"/>
              </a:spcAft>
            </a:pPr>
            <a:r>
              <a:rPr lang="es-CO" altLang="es-CO" b="1" dirty="0">
                <a:solidFill>
                  <a:prstClr val="black"/>
                </a:solidFill>
                <a:latin typeface="Arial Black" pitchFamily="34" charset="0"/>
              </a:rPr>
              <a:t>Promoción y Asignación de Áreas</a:t>
            </a:r>
          </a:p>
          <a:p>
            <a:pPr defTabSz="457200" fontAlgn="base">
              <a:spcBef>
                <a:spcPct val="0"/>
              </a:spcBef>
              <a:spcAft>
                <a:spcPct val="0"/>
              </a:spcAft>
            </a:pPr>
            <a:r>
              <a:rPr lang="es-CO" altLang="es-CO" i="1" dirty="0">
                <a:solidFill>
                  <a:prstClr val="black"/>
                </a:solidFill>
                <a:latin typeface="Arial" pitchFamily="34" charset="0"/>
                <a:cs typeface="Arial" pitchFamily="34" charset="0"/>
              </a:rPr>
              <a:t>Presencia en medios digitales</a:t>
            </a:r>
          </a:p>
        </p:txBody>
      </p:sp>
      <p:sp>
        <p:nvSpPr>
          <p:cNvPr id="11" name="4 Marcador de número de diapositiva"/>
          <p:cNvSpPr txBox="1">
            <a:spLocks/>
          </p:cNvSpPr>
          <p:nvPr/>
        </p:nvSpPr>
        <p:spPr bwMode="auto">
          <a:xfrm>
            <a:off x="4328544" y="6462095"/>
            <a:ext cx="471487" cy="4000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s-CO"/>
            </a:defPPr>
            <a:lvl1pPr marL="0" algn="r" defTabSz="914400" rtl="0" eaLnBrk="1" latinLnBrk="0" hangingPunct="1">
              <a:defRPr sz="1200" kern="1200">
                <a:solidFill>
                  <a:schemeClr val="tx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fld id="{1E488807-1918-4C23-BCA5-A5E06F4BEA6B}" type="slidenum">
              <a:rPr lang="es-ES" altLang="en-US" smtClean="0">
                <a:solidFill>
                  <a:srgbClr val="000000"/>
                </a:solidFill>
              </a:rPr>
              <a:pPr algn="ctr">
                <a:defRPr/>
              </a:pPr>
              <a:t>42</a:t>
            </a:fld>
            <a:endParaRPr lang="es-ES" altLang="en-US" dirty="0" smtClean="0">
              <a:solidFill>
                <a:srgbClr val="000000"/>
              </a:solidFill>
            </a:endParaRPr>
          </a:p>
        </p:txBody>
      </p:sp>
    </p:spTree>
    <p:extLst>
      <p:ext uri="{BB962C8B-B14F-4D97-AF65-F5344CB8AC3E}">
        <p14:creationId xmlns:p14="http://schemas.microsoft.com/office/powerpoint/2010/main" xmlns="" val="210167764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3" cstate="email">
            <a:extLst>
              <a:ext uri="{28A0092B-C50C-407E-A947-70E740481C1C}">
                <a14:useLocalDpi xmlns:a14="http://schemas.microsoft.com/office/drawing/2010/main" xmlns="" val="0"/>
              </a:ext>
            </a:extLst>
          </a:blip>
          <a:srcRect/>
          <a:stretch>
            <a:fillRect/>
          </a:stretch>
        </p:blipFill>
        <p:spPr bwMode="auto">
          <a:xfrm>
            <a:off x="0" y="1646257"/>
            <a:ext cx="9143999" cy="521735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0" name="9 Rectángulo redondeado"/>
          <p:cNvSpPr/>
          <p:nvPr/>
        </p:nvSpPr>
        <p:spPr>
          <a:xfrm>
            <a:off x="1475656" y="1650572"/>
            <a:ext cx="7676391" cy="1058348"/>
          </a:xfrm>
          <a:prstGeom prst="round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457200" fontAlgn="base">
              <a:spcBef>
                <a:spcPct val="0"/>
              </a:spcBef>
              <a:spcAft>
                <a:spcPct val="0"/>
              </a:spcAft>
            </a:pPr>
            <a:r>
              <a:rPr lang="es-CO" sz="1600" dirty="0">
                <a:solidFill>
                  <a:prstClr val="black"/>
                </a:solidFill>
              </a:rPr>
              <a:t>En el 2014 se han atendido más de </a:t>
            </a:r>
            <a:r>
              <a:rPr lang="es-CO" sz="1600" b="1" dirty="0">
                <a:solidFill>
                  <a:prstClr val="black"/>
                </a:solidFill>
              </a:rPr>
              <a:t>100</a:t>
            </a:r>
            <a:r>
              <a:rPr lang="es-CO" sz="1600" dirty="0">
                <a:solidFill>
                  <a:prstClr val="black"/>
                </a:solidFill>
              </a:rPr>
              <a:t> reuniones uno a uno con inversionistas del sector (incluyendo compañías de O&amp;G, fondos de inversión, banca nacional e internacional). Entre las compañías “nuevas” interesadas en el sector hidrocarburífero colombiano es importante resaltar a </a:t>
            </a:r>
            <a:r>
              <a:rPr lang="es-CO" sz="1600" dirty="0" err="1" smtClean="0">
                <a:solidFill>
                  <a:prstClr val="black"/>
                </a:solidFill>
              </a:rPr>
              <a:t>Statoil</a:t>
            </a:r>
            <a:r>
              <a:rPr lang="es-CO" sz="1600" dirty="0" smtClean="0">
                <a:solidFill>
                  <a:prstClr val="black"/>
                </a:solidFill>
              </a:rPr>
              <a:t>, </a:t>
            </a:r>
            <a:r>
              <a:rPr lang="es-CO" sz="1600" dirty="0" err="1">
                <a:solidFill>
                  <a:prstClr val="black"/>
                </a:solidFill>
              </a:rPr>
              <a:t>Maersk</a:t>
            </a:r>
            <a:r>
              <a:rPr lang="es-CO" sz="1600" dirty="0">
                <a:solidFill>
                  <a:prstClr val="black"/>
                </a:solidFill>
              </a:rPr>
              <a:t>, Mitsubishi y BG </a:t>
            </a:r>
            <a:r>
              <a:rPr lang="es-CO" sz="1600" dirty="0" err="1">
                <a:solidFill>
                  <a:prstClr val="black"/>
                </a:solidFill>
              </a:rPr>
              <a:t>Group</a:t>
            </a:r>
            <a:r>
              <a:rPr lang="es-CO" sz="1600" dirty="0">
                <a:solidFill>
                  <a:prstClr val="black"/>
                </a:solidFill>
              </a:rPr>
              <a:t>.</a:t>
            </a:r>
          </a:p>
        </p:txBody>
      </p:sp>
      <p:sp>
        <p:nvSpPr>
          <p:cNvPr id="5" name="8 CuadroTexto"/>
          <p:cNvSpPr txBox="1">
            <a:spLocks noChangeArrowheads="1"/>
          </p:cNvSpPr>
          <p:nvPr/>
        </p:nvSpPr>
        <p:spPr bwMode="auto">
          <a:xfrm>
            <a:off x="1330324" y="313802"/>
            <a:ext cx="5761956" cy="646331"/>
          </a:xfrm>
          <a:prstGeom prst="rect">
            <a:avLst/>
          </a:prstGeom>
          <a:noFill/>
          <a:ln w="9525">
            <a:noFill/>
            <a:miter lim="800000"/>
            <a:headEnd/>
            <a:tailEnd/>
          </a:ln>
        </p:spPr>
        <p:txBody>
          <a:bodyPr wrap="square">
            <a:spAutoFit/>
          </a:bodyPr>
          <a:lstStyle/>
          <a:p>
            <a:pPr defTabSz="457200" fontAlgn="base">
              <a:spcBef>
                <a:spcPct val="0"/>
              </a:spcBef>
              <a:spcAft>
                <a:spcPct val="0"/>
              </a:spcAft>
            </a:pPr>
            <a:r>
              <a:rPr lang="es-CO" altLang="es-CO" b="1" dirty="0">
                <a:solidFill>
                  <a:prstClr val="black"/>
                </a:solidFill>
                <a:latin typeface="Arial Black" pitchFamily="34" charset="0"/>
              </a:rPr>
              <a:t>Promoción y Asignación de Áreas</a:t>
            </a:r>
          </a:p>
          <a:p>
            <a:pPr defTabSz="457200" fontAlgn="base">
              <a:spcBef>
                <a:spcPct val="0"/>
              </a:spcBef>
              <a:spcAft>
                <a:spcPct val="0"/>
              </a:spcAft>
            </a:pPr>
            <a:r>
              <a:rPr lang="es-CO" altLang="es-CO" i="1" dirty="0">
                <a:solidFill>
                  <a:prstClr val="black"/>
                </a:solidFill>
                <a:latin typeface="Arial" pitchFamily="34" charset="0"/>
                <a:cs typeface="Arial" pitchFamily="34" charset="0"/>
              </a:rPr>
              <a:t>Atención al inversionista</a:t>
            </a:r>
          </a:p>
        </p:txBody>
      </p:sp>
      <p:sp>
        <p:nvSpPr>
          <p:cNvPr id="8" name="4 Marcador de número de diapositiva"/>
          <p:cNvSpPr txBox="1">
            <a:spLocks/>
          </p:cNvSpPr>
          <p:nvPr/>
        </p:nvSpPr>
        <p:spPr bwMode="auto">
          <a:xfrm>
            <a:off x="4328544" y="6462095"/>
            <a:ext cx="471487" cy="4000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s-CO"/>
            </a:defPPr>
            <a:lvl1pPr marL="0" algn="r" defTabSz="914400" rtl="0" eaLnBrk="1" latinLnBrk="0" hangingPunct="1">
              <a:defRPr sz="1200" kern="1200">
                <a:solidFill>
                  <a:schemeClr val="tx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fld id="{1E488807-1918-4C23-BCA5-A5E06F4BEA6B}" type="slidenum">
              <a:rPr lang="es-ES" altLang="en-US" smtClean="0">
                <a:solidFill>
                  <a:srgbClr val="000000"/>
                </a:solidFill>
              </a:rPr>
              <a:pPr algn="ctr">
                <a:defRPr/>
              </a:pPr>
              <a:t>43</a:t>
            </a:fld>
            <a:endParaRPr lang="es-ES" altLang="en-US" dirty="0" smtClean="0">
              <a:solidFill>
                <a:srgbClr val="000000"/>
              </a:solidFill>
            </a:endParaRPr>
          </a:p>
        </p:txBody>
      </p:sp>
    </p:spTree>
    <p:extLst>
      <p:ext uri="{BB962C8B-B14F-4D97-AF65-F5344CB8AC3E}">
        <p14:creationId xmlns:p14="http://schemas.microsoft.com/office/powerpoint/2010/main" xmlns="" val="274165232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cstate="email"/>
          <a:srcRect/>
          <a:stretch>
            <a:fillRect/>
          </a:stretch>
        </p:blipFill>
        <p:spPr bwMode="auto">
          <a:xfrm>
            <a:off x="-19050" y="1637109"/>
            <a:ext cx="9182100" cy="5248275"/>
          </a:xfrm>
          <a:prstGeom prst="rect">
            <a:avLst/>
          </a:prstGeom>
          <a:noFill/>
          <a:ln w="9525">
            <a:noFill/>
            <a:miter lim="800000"/>
            <a:headEnd/>
            <a:tailEnd/>
          </a:ln>
          <a:effectLst/>
        </p:spPr>
      </p:pic>
      <p:sp>
        <p:nvSpPr>
          <p:cNvPr id="11" name="10 Rectángulo redondeado"/>
          <p:cNvSpPr/>
          <p:nvPr/>
        </p:nvSpPr>
        <p:spPr>
          <a:xfrm>
            <a:off x="4345090" y="1608746"/>
            <a:ext cx="4798574" cy="3044390"/>
          </a:xfrm>
          <a:prstGeom prst="round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457200" fontAlgn="base">
              <a:spcBef>
                <a:spcPct val="0"/>
              </a:spcBef>
              <a:spcAft>
                <a:spcPct val="0"/>
              </a:spcAft>
            </a:pPr>
            <a:r>
              <a:rPr lang="es-MX" sz="1600" b="1" dirty="0">
                <a:solidFill>
                  <a:prstClr val="black"/>
                </a:solidFill>
              </a:rPr>
              <a:t>Estudio de Términos Fiscales Offshore en Colombia (</a:t>
            </a:r>
            <a:r>
              <a:rPr lang="es-MX" sz="1600" b="1" dirty="0" err="1">
                <a:solidFill>
                  <a:prstClr val="black"/>
                </a:solidFill>
              </a:rPr>
              <a:t>WoodMackenzie</a:t>
            </a:r>
            <a:r>
              <a:rPr lang="es-MX" sz="1600" b="1" dirty="0">
                <a:solidFill>
                  <a:prstClr val="black"/>
                </a:solidFill>
              </a:rPr>
              <a:t> – Febrero 2014): </a:t>
            </a:r>
            <a:r>
              <a:rPr lang="es-MX" sz="1600" dirty="0">
                <a:solidFill>
                  <a:prstClr val="black"/>
                </a:solidFill>
              </a:rPr>
              <a:t>Con base en el estudio contratado por la ANH sobre los términos fiscales</a:t>
            </a:r>
            <a:r>
              <a:rPr lang="es-CO" sz="1600" dirty="0">
                <a:solidFill>
                  <a:prstClr val="black"/>
                </a:solidFill>
              </a:rPr>
              <a:t> que operaban en Colombia para la ejecución de actividades E&amp;P en aguas profundas y ultra profundas, se realizaron los ajustes necesarios para mejorar la competitividad del país en la ejecución de este tipo de actividades Costa Afuera. Estas modificaciones tuvieron un gran impacto en los resultados de la Ronda Colombia 2014, en el cual se adjudicaron </a:t>
            </a:r>
            <a:r>
              <a:rPr lang="es-CO" sz="1600" b="1" dirty="0">
                <a:solidFill>
                  <a:prstClr val="black"/>
                </a:solidFill>
              </a:rPr>
              <a:t>5</a:t>
            </a:r>
            <a:r>
              <a:rPr lang="es-CO" sz="1600" dirty="0">
                <a:solidFill>
                  <a:prstClr val="black"/>
                </a:solidFill>
              </a:rPr>
              <a:t> bloques costa fuera con una inversión aproximada de </a:t>
            </a:r>
            <a:r>
              <a:rPr lang="es-CO" sz="1600" b="1" dirty="0">
                <a:solidFill>
                  <a:prstClr val="black"/>
                </a:solidFill>
              </a:rPr>
              <a:t>540 </a:t>
            </a:r>
            <a:r>
              <a:rPr lang="es-CO" sz="1600" dirty="0">
                <a:solidFill>
                  <a:prstClr val="black"/>
                </a:solidFill>
              </a:rPr>
              <a:t>millones de dólares.</a:t>
            </a:r>
            <a:endParaRPr lang="en-US" sz="1600" dirty="0">
              <a:solidFill>
                <a:prstClr val="black"/>
              </a:solidFill>
            </a:endParaRPr>
          </a:p>
        </p:txBody>
      </p:sp>
      <p:sp>
        <p:nvSpPr>
          <p:cNvPr id="6" name="4 Marcador de número de diapositiva"/>
          <p:cNvSpPr txBox="1">
            <a:spLocks/>
          </p:cNvSpPr>
          <p:nvPr/>
        </p:nvSpPr>
        <p:spPr bwMode="auto">
          <a:xfrm>
            <a:off x="4328544" y="6462095"/>
            <a:ext cx="471487" cy="4000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s-CO"/>
            </a:defPPr>
            <a:lvl1pPr marL="0" algn="r" defTabSz="914400" rtl="0" eaLnBrk="1" latinLnBrk="0" hangingPunct="1">
              <a:defRPr sz="1200" kern="1200">
                <a:solidFill>
                  <a:schemeClr val="tx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fld id="{1E488807-1918-4C23-BCA5-A5E06F4BEA6B}" type="slidenum">
              <a:rPr lang="es-ES" altLang="en-US" smtClean="0">
                <a:solidFill>
                  <a:srgbClr val="000000"/>
                </a:solidFill>
              </a:rPr>
              <a:pPr algn="ctr">
                <a:defRPr/>
              </a:pPr>
              <a:t>44</a:t>
            </a:fld>
            <a:endParaRPr lang="es-ES" altLang="en-US" dirty="0" smtClean="0">
              <a:solidFill>
                <a:srgbClr val="000000"/>
              </a:solidFill>
            </a:endParaRPr>
          </a:p>
        </p:txBody>
      </p:sp>
      <p:sp>
        <p:nvSpPr>
          <p:cNvPr id="7" name="8 CuadroTexto"/>
          <p:cNvSpPr txBox="1">
            <a:spLocks noChangeArrowheads="1"/>
          </p:cNvSpPr>
          <p:nvPr/>
        </p:nvSpPr>
        <p:spPr bwMode="auto">
          <a:xfrm>
            <a:off x="1330324" y="313802"/>
            <a:ext cx="5761956" cy="923330"/>
          </a:xfrm>
          <a:prstGeom prst="rect">
            <a:avLst/>
          </a:prstGeom>
          <a:noFill/>
          <a:ln w="9525">
            <a:noFill/>
            <a:miter lim="800000"/>
            <a:headEnd/>
            <a:tailEnd/>
          </a:ln>
        </p:spPr>
        <p:txBody>
          <a:bodyPr wrap="square">
            <a:spAutoFit/>
          </a:bodyPr>
          <a:lstStyle/>
          <a:p>
            <a:pPr defTabSz="457200" fontAlgn="base">
              <a:spcBef>
                <a:spcPct val="0"/>
              </a:spcBef>
              <a:spcAft>
                <a:spcPct val="0"/>
              </a:spcAft>
            </a:pPr>
            <a:r>
              <a:rPr lang="es-CO" altLang="es-CO" b="1" dirty="0">
                <a:solidFill>
                  <a:prstClr val="black"/>
                </a:solidFill>
                <a:latin typeface="Arial Black" pitchFamily="34" charset="0"/>
              </a:rPr>
              <a:t>Promoción y Asignación de Áreas</a:t>
            </a:r>
          </a:p>
          <a:p>
            <a:pPr defTabSz="457200" fontAlgn="base">
              <a:spcBef>
                <a:spcPct val="0"/>
              </a:spcBef>
              <a:spcAft>
                <a:spcPct val="0"/>
              </a:spcAft>
            </a:pPr>
            <a:r>
              <a:rPr lang="es-CO" altLang="es-CO" i="1" dirty="0">
                <a:solidFill>
                  <a:prstClr val="black"/>
                </a:solidFill>
                <a:latin typeface="Arial" pitchFamily="34" charset="0"/>
                <a:cs typeface="Arial" pitchFamily="34" charset="0"/>
              </a:rPr>
              <a:t>Investigaciones de mercado – Términos Fiscales Offshore</a:t>
            </a:r>
          </a:p>
        </p:txBody>
      </p:sp>
    </p:spTree>
    <p:extLst>
      <p:ext uri="{BB962C8B-B14F-4D97-AF65-F5344CB8AC3E}">
        <p14:creationId xmlns:p14="http://schemas.microsoft.com/office/powerpoint/2010/main" xmlns="" val="111272504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pymempresario.com/wp-content/uploads/2013/11/inversionistas.jpg"/>
          <p:cNvPicPr>
            <a:picLocks noChangeAspect="1" noChangeArrowheads="1"/>
          </p:cNvPicPr>
          <p:nvPr/>
        </p:nvPicPr>
        <p:blipFill rotWithShape="1">
          <a:blip r:embed="rId3" cstate="email">
            <a:extLst>
              <a:ext uri="{28A0092B-C50C-407E-A947-70E740481C1C}">
                <a14:useLocalDpi xmlns:a14="http://schemas.microsoft.com/office/drawing/2010/main" xmlns="" val="0"/>
              </a:ext>
            </a:extLst>
          </a:blip>
          <a:srcRect/>
          <a:stretch/>
        </p:blipFill>
        <p:spPr bwMode="auto">
          <a:xfrm>
            <a:off x="0" y="1650572"/>
            <a:ext cx="9144000" cy="5207428"/>
          </a:xfrm>
          <a:prstGeom prst="rect">
            <a:avLst/>
          </a:prstGeom>
          <a:noFill/>
          <a:extLst>
            <a:ext uri="{909E8E84-426E-40DD-AFC4-6F175D3DCCD1}">
              <a14:hiddenFill xmlns:a14="http://schemas.microsoft.com/office/drawing/2010/main" xmlns="">
                <a:solidFill>
                  <a:srgbClr val="FFFFFF"/>
                </a:solidFill>
              </a14:hiddenFill>
            </a:ext>
          </a:extLst>
        </p:spPr>
      </p:pic>
      <p:sp>
        <p:nvSpPr>
          <p:cNvPr id="10" name="9 Rectángulo redondeado"/>
          <p:cNvSpPr/>
          <p:nvPr/>
        </p:nvSpPr>
        <p:spPr>
          <a:xfrm>
            <a:off x="5052" y="1639191"/>
            <a:ext cx="7775942" cy="1080120"/>
          </a:xfrm>
          <a:prstGeom prst="round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457200" fontAlgn="base">
              <a:spcBef>
                <a:spcPct val="0"/>
              </a:spcBef>
              <a:spcAft>
                <a:spcPct val="0"/>
              </a:spcAft>
            </a:pPr>
            <a:r>
              <a:rPr lang="es-CO" sz="1600" b="1" dirty="0">
                <a:solidFill>
                  <a:prstClr val="black"/>
                </a:solidFill>
              </a:rPr>
              <a:t>Estudio de Percepción de Clientes (Arthur D. Little – Abril 2014)</a:t>
            </a:r>
            <a:r>
              <a:rPr lang="es-CO" sz="1600" dirty="0">
                <a:solidFill>
                  <a:prstClr val="black"/>
                </a:solidFill>
              </a:rPr>
              <a:t>: De acuerdo al estudio contratado por la ANH que midió la percepción de los inversionistas frente a los servicios prestados por la ANH, se formularon diversas propuestas para el fortalecimiento, mejora y consolidación de los servicios de atención y promoción al inversionista.</a:t>
            </a:r>
          </a:p>
        </p:txBody>
      </p:sp>
      <p:sp>
        <p:nvSpPr>
          <p:cNvPr id="5" name="4 Marcador de número de diapositiva"/>
          <p:cNvSpPr txBox="1">
            <a:spLocks/>
          </p:cNvSpPr>
          <p:nvPr/>
        </p:nvSpPr>
        <p:spPr bwMode="auto">
          <a:xfrm>
            <a:off x="4328544" y="6462095"/>
            <a:ext cx="471487" cy="4000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s-CO"/>
            </a:defPPr>
            <a:lvl1pPr marL="0" algn="r" defTabSz="914400" rtl="0" eaLnBrk="1" latinLnBrk="0" hangingPunct="1">
              <a:defRPr sz="1200" kern="1200">
                <a:solidFill>
                  <a:schemeClr val="tx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fld id="{1E488807-1918-4C23-BCA5-A5E06F4BEA6B}" type="slidenum">
              <a:rPr lang="es-ES" altLang="en-US" smtClean="0">
                <a:solidFill>
                  <a:srgbClr val="000000"/>
                </a:solidFill>
              </a:rPr>
              <a:pPr algn="ctr">
                <a:defRPr/>
              </a:pPr>
              <a:t>45</a:t>
            </a:fld>
            <a:endParaRPr lang="es-ES" altLang="en-US" dirty="0" smtClean="0">
              <a:solidFill>
                <a:srgbClr val="000000"/>
              </a:solidFill>
            </a:endParaRPr>
          </a:p>
        </p:txBody>
      </p:sp>
      <p:sp>
        <p:nvSpPr>
          <p:cNvPr id="6" name="8 CuadroTexto"/>
          <p:cNvSpPr txBox="1">
            <a:spLocks noChangeArrowheads="1"/>
          </p:cNvSpPr>
          <p:nvPr/>
        </p:nvSpPr>
        <p:spPr bwMode="auto">
          <a:xfrm>
            <a:off x="1330324" y="313802"/>
            <a:ext cx="5761956" cy="923330"/>
          </a:xfrm>
          <a:prstGeom prst="rect">
            <a:avLst/>
          </a:prstGeom>
          <a:noFill/>
          <a:ln w="9525">
            <a:noFill/>
            <a:miter lim="800000"/>
            <a:headEnd/>
            <a:tailEnd/>
          </a:ln>
        </p:spPr>
        <p:txBody>
          <a:bodyPr wrap="square">
            <a:spAutoFit/>
          </a:bodyPr>
          <a:lstStyle/>
          <a:p>
            <a:pPr defTabSz="457200" fontAlgn="base">
              <a:spcBef>
                <a:spcPct val="0"/>
              </a:spcBef>
              <a:spcAft>
                <a:spcPct val="0"/>
              </a:spcAft>
            </a:pPr>
            <a:r>
              <a:rPr lang="es-CO" altLang="es-CO" b="1" dirty="0">
                <a:solidFill>
                  <a:prstClr val="black"/>
                </a:solidFill>
                <a:latin typeface="Arial Black" pitchFamily="34" charset="0"/>
              </a:rPr>
              <a:t>Promoción y Asignación de Áreas</a:t>
            </a:r>
          </a:p>
          <a:p>
            <a:pPr defTabSz="457200" fontAlgn="base">
              <a:spcBef>
                <a:spcPct val="0"/>
              </a:spcBef>
              <a:spcAft>
                <a:spcPct val="0"/>
              </a:spcAft>
            </a:pPr>
            <a:r>
              <a:rPr lang="es-CO" altLang="es-CO" i="1" dirty="0">
                <a:solidFill>
                  <a:prstClr val="black"/>
                </a:solidFill>
                <a:latin typeface="Arial" pitchFamily="34" charset="0"/>
                <a:cs typeface="Arial" pitchFamily="34" charset="0"/>
              </a:rPr>
              <a:t>Investigaciones de mercado – Estudio de percepción de clientes</a:t>
            </a:r>
          </a:p>
        </p:txBody>
      </p:sp>
    </p:spTree>
    <p:extLst>
      <p:ext uri="{BB962C8B-B14F-4D97-AF65-F5344CB8AC3E}">
        <p14:creationId xmlns:p14="http://schemas.microsoft.com/office/powerpoint/2010/main" xmlns="" val="192612742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email">
            <a:extLst>
              <a:ext uri="{28A0092B-C50C-407E-A947-70E740481C1C}">
                <a14:useLocalDpi xmlns:a14="http://schemas.microsoft.com/office/drawing/2010/main" xmlns="" val="0"/>
              </a:ext>
            </a:extLst>
          </a:blip>
          <a:srcRect/>
          <a:stretch>
            <a:fillRect/>
          </a:stretch>
        </p:blipFill>
        <p:spPr bwMode="auto">
          <a:xfrm>
            <a:off x="586687" y="1590588"/>
            <a:ext cx="7961824" cy="43898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4 Marcador de número de diapositiva"/>
          <p:cNvSpPr txBox="1">
            <a:spLocks/>
          </p:cNvSpPr>
          <p:nvPr/>
        </p:nvSpPr>
        <p:spPr bwMode="auto">
          <a:xfrm>
            <a:off x="4328544" y="6462095"/>
            <a:ext cx="471487" cy="4000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s-CO"/>
            </a:defPPr>
            <a:lvl1pPr marL="0" algn="r" defTabSz="914400" rtl="0" eaLnBrk="1" latinLnBrk="0" hangingPunct="1">
              <a:defRPr sz="1200" kern="1200">
                <a:solidFill>
                  <a:schemeClr val="tx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fld id="{1E488807-1918-4C23-BCA5-A5E06F4BEA6B}" type="slidenum">
              <a:rPr lang="es-ES" altLang="en-US" smtClean="0">
                <a:solidFill>
                  <a:srgbClr val="000000"/>
                </a:solidFill>
              </a:rPr>
              <a:pPr algn="ctr">
                <a:defRPr/>
              </a:pPr>
              <a:t>46</a:t>
            </a:fld>
            <a:endParaRPr lang="es-ES" altLang="en-US" dirty="0" smtClean="0">
              <a:solidFill>
                <a:srgbClr val="000000"/>
              </a:solidFill>
            </a:endParaRPr>
          </a:p>
        </p:txBody>
      </p:sp>
      <p:sp>
        <p:nvSpPr>
          <p:cNvPr id="6" name="8 CuadroTexto"/>
          <p:cNvSpPr txBox="1">
            <a:spLocks noChangeArrowheads="1"/>
          </p:cNvSpPr>
          <p:nvPr/>
        </p:nvSpPr>
        <p:spPr bwMode="auto">
          <a:xfrm>
            <a:off x="1330324" y="313802"/>
            <a:ext cx="5761956" cy="923330"/>
          </a:xfrm>
          <a:prstGeom prst="rect">
            <a:avLst/>
          </a:prstGeom>
          <a:noFill/>
          <a:ln w="9525">
            <a:noFill/>
            <a:miter lim="800000"/>
            <a:headEnd/>
            <a:tailEnd/>
          </a:ln>
        </p:spPr>
        <p:txBody>
          <a:bodyPr wrap="square">
            <a:spAutoFit/>
          </a:bodyPr>
          <a:lstStyle/>
          <a:p>
            <a:pPr defTabSz="457200" fontAlgn="base">
              <a:spcBef>
                <a:spcPct val="0"/>
              </a:spcBef>
              <a:spcAft>
                <a:spcPct val="0"/>
              </a:spcAft>
            </a:pPr>
            <a:r>
              <a:rPr lang="es-CO" altLang="es-CO" b="1" dirty="0">
                <a:solidFill>
                  <a:prstClr val="black"/>
                </a:solidFill>
                <a:latin typeface="Arial Black" pitchFamily="34" charset="0"/>
              </a:rPr>
              <a:t>Promoción y Asignación de Áreas</a:t>
            </a:r>
          </a:p>
          <a:p>
            <a:pPr defTabSz="457200" fontAlgn="base">
              <a:spcBef>
                <a:spcPct val="0"/>
              </a:spcBef>
              <a:spcAft>
                <a:spcPct val="0"/>
              </a:spcAft>
            </a:pPr>
            <a:r>
              <a:rPr lang="es-CO" altLang="es-CO" i="1" dirty="0">
                <a:solidFill>
                  <a:prstClr val="black"/>
                </a:solidFill>
                <a:latin typeface="Arial" pitchFamily="34" charset="0"/>
                <a:cs typeface="Arial" pitchFamily="34" charset="0"/>
              </a:rPr>
              <a:t>Investigaciones de mercado – Estudio de percepción de clientes</a:t>
            </a:r>
          </a:p>
        </p:txBody>
      </p:sp>
    </p:spTree>
    <p:extLst>
      <p:ext uri="{BB962C8B-B14F-4D97-AF65-F5344CB8AC3E}">
        <p14:creationId xmlns:p14="http://schemas.microsoft.com/office/powerpoint/2010/main" xmlns="" val="235786678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0 Rectángulo"/>
          <p:cNvSpPr/>
          <p:nvPr/>
        </p:nvSpPr>
        <p:spPr>
          <a:xfrm>
            <a:off x="8385822" y="6105525"/>
            <a:ext cx="434328" cy="730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base">
              <a:spcBef>
                <a:spcPct val="0"/>
              </a:spcBef>
              <a:spcAft>
                <a:spcPct val="0"/>
              </a:spcAft>
              <a:defRPr/>
            </a:pPr>
            <a:endParaRPr lang="es-CO">
              <a:solidFill>
                <a:prstClr val="white"/>
              </a:solidFill>
            </a:endParaRPr>
          </a:p>
        </p:txBody>
      </p:sp>
      <p:sp>
        <p:nvSpPr>
          <p:cNvPr id="10" name="9 CuadroTexto"/>
          <p:cNvSpPr txBox="1"/>
          <p:nvPr/>
        </p:nvSpPr>
        <p:spPr>
          <a:xfrm>
            <a:off x="251520" y="1412776"/>
            <a:ext cx="6624736" cy="4832092"/>
          </a:xfrm>
          <a:prstGeom prst="rect">
            <a:avLst/>
          </a:prstGeom>
          <a:noFill/>
        </p:spPr>
        <p:txBody>
          <a:bodyPr wrap="square">
            <a:spAutoFit/>
          </a:bodyPr>
          <a:lstStyle/>
          <a:p>
            <a:pPr marL="285750" indent="-285750" defTabSz="457200">
              <a:buFont typeface="Arial" panose="020B0604020202020204" pitchFamily="34" charset="0"/>
              <a:buChar char="•"/>
              <a:defRPr/>
            </a:pPr>
            <a:r>
              <a:rPr lang="es-ES" sz="1400" b="1" dirty="0" err="1">
                <a:solidFill>
                  <a:prstClr val="black"/>
                </a:solidFill>
                <a:latin typeface="Arial" pitchFamily="34" charset="0"/>
                <a:cs typeface="Arial" pitchFamily="34" charset="0"/>
              </a:rPr>
              <a:t>Prelanzamiento</a:t>
            </a:r>
            <a:r>
              <a:rPr lang="es-ES" sz="1400" b="1" dirty="0">
                <a:solidFill>
                  <a:prstClr val="black"/>
                </a:solidFill>
                <a:latin typeface="Arial" pitchFamily="34" charset="0"/>
                <a:cs typeface="Arial" pitchFamily="34" charset="0"/>
              </a:rPr>
              <a:t> y Lanzamiento</a:t>
            </a:r>
            <a:r>
              <a:rPr lang="es-ES" sz="1400" dirty="0">
                <a:solidFill>
                  <a:prstClr val="black"/>
                </a:solidFill>
                <a:latin typeface="Arial" pitchFamily="34" charset="0"/>
                <a:cs typeface="Arial" pitchFamily="34" charset="0"/>
              </a:rPr>
              <a:t>:</a:t>
            </a:r>
          </a:p>
          <a:p>
            <a:pPr defTabSz="457200">
              <a:defRPr/>
            </a:pPr>
            <a:endParaRPr lang="es-ES" sz="1400" dirty="0">
              <a:solidFill>
                <a:prstClr val="black"/>
              </a:solidFill>
              <a:latin typeface="Arial" pitchFamily="34" charset="0"/>
              <a:cs typeface="Arial" pitchFamily="34" charset="0"/>
            </a:endParaRPr>
          </a:p>
          <a:p>
            <a:pPr marL="742950" lvl="1" indent="-285750" defTabSz="457200">
              <a:buFont typeface="Wingdings" panose="05000000000000000000" pitchFamily="2" charset="2"/>
              <a:buChar char="ü"/>
              <a:defRPr/>
            </a:pPr>
            <a:r>
              <a:rPr lang="es-CO" sz="1400" dirty="0">
                <a:solidFill>
                  <a:prstClr val="black"/>
                </a:solidFill>
                <a:latin typeface="Arial" pitchFamily="34" charset="0"/>
                <a:cs typeface="Arial" pitchFamily="34" charset="0"/>
              </a:rPr>
              <a:t>El Pre – Lanzamiento de la Ronda Colombia 2014 se realizó el 17 de Diciembre de 2013, en la ciudad de Bogotá al cual asistieron </a:t>
            </a:r>
            <a:r>
              <a:rPr lang="es-CO" sz="1400" b="1" dirty="0">
                <a:solidFill>
                  <a:prstClr val="black"/>
                </a:solidFill>
                <a:latin typeface="Arial" pitchFamily="34" charset="0"/>
                <a:cs typeface="Arial" pitchFamily="34" charset="0"/>
              </a:rPr>
              <a:t>320</a:t>
            </a:r>
            <a:r>
              <a:rPr lang="es-CO" sz="1400" dirty="0">
                <a:solidFill>
                  <a:prstClr val="black"/>
                </a:solidFill>
                <a:latin typeface="Arial" pitchFamily="34" charset="0"/>
                <a:cs typeface="Arial" pitchFamily="34" charset="0"/>
              </a:rPr>
              <a:t> personas.</a:t>
            </a:r>
          </a:p>
          <a:p>
            <a:pPr marL="742950" lvl="1" indent="-285750" defTabSz="457200">
              <a:buFont typeface="Wingdings" panose="05000000000000000000" pitchFamily="2" charset="2"/>
              <a:buChar char="ü"/>
              <a:defRPr/>
            </a:pPr>
            <a:r>
              <a:rPr lang="es-CO" sz="1400" dirty="0">
                <a:solidFill>
                  <a:prstClr val="black"/>
                </a:solidFill>
                <a:latin typeface="Arial" pitchFamily="34" charset="0"/>
                <a:cs typeface="Arial" pitchFamily="34" charset="0"/>
              </a:rPr>
              <a:t>El Lanzamiento fue también en la ciudad de Bogotá, el 19 de Febrero del presente año, y contó con la presencia de </a:t>
            </a:r>
            <a:r>
              <a:rPr lang="es-CO" sz="1400" b="1" dirty="0">
                <a:solidFill>
                  <a:prstClr val="black"/>
                </a:solidFill>
                <a:latin typeface="Arial" pitchFamily="34" charset="0"/>
                <a:cs typeface="Arial" pitchFamily="34" charset="0"/>
              </a:rPr>
              <a:t>400</a:t>
            </a:r>
            <a:r>
              <a:rPr lang="es-CO" sz="1400" dirty="0">
                <a:solidFill>
                  <a:prstClr val="black"/>
                </a:solidFill>
                <a:latin typeface="Arial" pitchFamily="34" charset="0"/>
                <a:cs typeface="Arial" pitchFamily="34" charset="0"/>
              </a:rPr>
              <a:t> Asistentes.</a:t>
            </a:r>
          </a:p>
          <a:p>
            <a:pPr lvl="1" defTabSz="457200">
              <a:defRPr/>
            </a:pPr>
            <a:endParaRPr lang="es-CO" sz="1400" dirty="0">
              <a:solidFill>
                <a:prstClr val="black"/>
              </a:solidFill>
              <a:latin typeface="Arial" pitchFamily="34" charset="0"/>
              <a:cs typeface="Arial" pitchFamily="34" charset="0"/>
            </a:endParaRPr>
          </a:p>
          <a:p>
            <a:pPr marL="285750" indent="-285750" defTabSz="457200">
              <a:buFont typeface="Arial" panose="020B0604020202020204" pitchFamily="34" charset="0"/>
              <a:buChar char="•"/>
              <a:defRPr/>
            </a:pPr>
            <a:r>
              <a:rPr lang="es-ES" sz="1400" b="1" dirty="0" err="1">
                <a:solidFill>
                  <a:prstClr val="black"/>
                </a:solidFill>
                <a:latin typeface="Arial" pitchFamily="34" charset="0"/>
                <a:cs typeface="Arial" pitchFamily="34" charset="0"/>
              </a:rPr>
              <a:t>RoadShows</a:t>
            </a:r>
            <a:r>
              <a:rPr lang="es-ES" sz="1400" dirty="0">
                <a:solidFill>
                  <a:prstClr val="black"/>
                </a:solidFill>
                <a:latin typeface="Arial" pitchFamily="34" charset="0"/>
                <a:cs typeface="Arial" pitchFamily="34" charset="0"/>
              </a:rPr>
              <a:t>: </a:t>
            </a:r>
            <a:r>
              <a:rPr lang="es-CO" sz="1400" dirty="0">
                <a:solidFill>
                  <a:prstClr val="black"/>
                </a:solidFill>
                <a:latin typeface="Arial" pitchFamily="34" charset="0"/>
                <a:cs typeface="Arial" pitchFamily="34" charset="0"/>
              </a:rPr>
              <a:t>En total se visitaron </a:t>
            </a:r>
            <a:r>
              <a:rPr lang="es-CO" sz="1400" b="1" dirty="0">
                <a:solidFill>
                  <a:prstClr val="black"/>
                </a:solidFill>
                <a:latin typeface="Arial" pitchFamily="34" charset="0"/>
                <a:cs typeface="Arial" pitchFamily="34" charset="0"/>
              </a:rPr>
              <a:t>6 </a:t>
            </a:r>
            <a:r>
              <a:rPr lang="es-CO" sz="1400" dirty="0">
                <a:solidFill>
                  <a:prstClr val="black"/>
                </a:solidFill>
                <a:latin typeface="Arial" pitchFamily="34" charset="0"/>
                <a:cs typeface="Arial" pitchFamily="34" charset="0"/>
              </a:rPr>
              <a:t>países (Canadá, USA, Noruega, Inglaterra, China e Indonesia), en donde se realizaron más de </a:t>
            </a:r>
            <a:r>
              <a:rPr lang="es-CO" sz="1400" b="1" dirty="0">
                <a:solidFill>
                  <a:prstClr val="black"/>
                </a:solidFill>
                <a:latin typeface="Arial" pitchFamily="34" charset="0"/>
                <a:cs typeface="Arial" pitchFamily="34" charset="0"/>
              </a:rPr>
              <a:t>60</a:t>
            </a:r>
            <a:r>
              <a:rPr lang="es-CO" sz="1400" dirty="0">
                <a:solidFill>
                  <a:prstClr val="black"/>
                </a:solidFill>
                <a:latin typeface="Arial" pitchFamily="34" charset="0"/>
                <a:cs typeface="Arial" pitchFamily="34" charset="0"/>
              </a:rPr>
              <a:t> reuniones 1 a 1 con compañías del sector, y tres presentaciones generales a las cuales asistieron aproximadamente </a:t>
            </a:r>
            <a:r>
              <a:rPr lang="es-CO" sz="1400" b="1" dirty="0">
                <a:solidFill>
                  <a:prstClr val="black"/>
                </a:solidFill>
                <a:latin typeface="Arial" pitchFamily="34" charset="0"/>
                <a:cs typeface="Arial" pitchFamily="34" charset="0"/>
              </a:rPr>
              <a:t>120</a:t>
            </a:r>
            <a:r>
              <a:rPr lang="es-CO" sz="1400" dirty="0">
                <a:solidFill>
                  <a:prstClr val="black"/>
                </a:solidFill>
                <a:latin typeface="Arial" pitchFamily="34" charset="0"/>
                <a:cs typeface="Arial" pitchFamily="34" charset="0"/>
              </a:rPr>
              <a:t> inversionistas potenciales.</a:t>
            </a:r>
          </a:p>
          <a:p>
            <a:pPr marL="285750" indent="-285750" defTabSz="457200">
              <a:buFont typeface="Arial" panose="020B0604020202020204" pitchFamily="34" charset="0"/>
              <a:buChar char="•"/>
              <a:defRPr/>
            </a:pPr>
            <a:endParaRPr lang="es-ES" sz="1400" dirty="0">
              <a:solidFill>
                <a:prstClr val="black"/>
              </a:solidFill>
              <a:latin typeface="Arial" pitchFamily="34" charset="0"/>
              <a:cs typeface="Arial" pitchFamily="34" charset="0"/>
            </a:endParaRPr>
          </a:p>
          <a:p>
            <a:pPr marL="742950" lvl="1" indent="-285750" defTabSz="457200">
              <a:buFont typeface="Wingdings" panose="05000000000000000000" pitchFamily="2" charset="2"/>
              <a:buChar char="ü"/>
              <a:defRPr/>
            </a:pPr>
            <a:r>
              <a:rPr lang="es-CO" sz="1400" dirty="0">
                <a:solidFill>
                  <a:prstClr val="black"/>
                </a:solidFill>
                <a:latin typeface="Arial" pitchFamily="34" charset="0"/>
                <a:cs typeface="Arial" pitchFamily="34" charset="0"/>
              </a:rPr>
              <a:t>Calgary – Canadá (25-28 de Febrero de 2014)</a:t>
            </a:r>
            <a:r>
              <a:rPr lang="es-ES" sz="1400" dirty="0">
                <a:solidFill>
                  <a:prstClr val="black"/>
                </a:solidFill>
                <a:latin typeface="Arial" pitchFamily="34" charset="0"/>
                <a:cs typeface="Arial" pitchFamily="34" charset="0"/>
              </a:rPr>
              <a:t>: </a:t>
            </a:r>
            <a:r>
              <a:rPr lang="es-ES" sz="1400" b="1" dirty="0">
                <a:solidFill>
                  <a:prstClr val="black"/>
                </a:solidFill>
                <a:latin typeface="Arial" pitchFamily="34" charset="0"/>
                <a:cs typeface="Arial" pitchFamily="34" charset="0"/>
              </a:rPr>
              <a:t>12 Reuniones uno a uno</a:t>
            </a:r>
            <a:r>
              <a:rPr lang="es-ES" sz="1400" dirty="0">
                <a:solidFill>
                  <a:prstClr val="black"/>
                </a:solidFill>
                <a:latin typeface="Arial" pitchFamily="34" charset="0"/>
                <a:cs typeface="Arial" pitchFamily="34" charset="0"/>
              </a:rPr>
              <a:t>.</a:t>
            </a:r>
          </a:p>
          <a:p>
            <a:pPr marL="742950" lvl="1" indent="-285750" defTabSz="457200">
              <a:buFont typeface="Wingdings" panose="05000000000000000000" pitchFamily="2" charset="2"/>
              <a:buChar char="ü"/>
              <a:defRPr/>
            </a:pPr>
            <a:r>
              <a:rPr lang="es-CO" sz="1400" dirty="0">
                <a:solidFill>
                  <a:prstClr val="black"/>
                </a:solidFill>
                <a:latin typeface="Arial" pitchFamily="34" charset="0"/>
                <a:cs typeface="Arial" pitchFamily="34" charset="0"/>
              </a:rPr>
              <a:t>Houston – USA (1-7 de Marzo de 2014): </a:t>
            </a:r>
            <a:r>
              <a:rPr lang="es-CO" sz="1400" b="1" dirty="0">
                <a:solidFill>
                  <a:prstClr val="black"/>
                </a:solidFill>
                <a:latin typeface="Arial" pitchFamily="34" charset="0"/>
                <a:cs typeface="Arial" pitchFamily="34" charset="0"/>
              </a:rPr>
              <a:t>20 Reuniones uno a uno</a:t>
            </a:r>
            <a:r>
              <a:rPr lang="es-CO" sz="1400" dirty="0">
                <a:solidFill>
                  <a:prstClr val="black"/>
                </a:solidFill>
                <a:latin typeface="Arial" pitchFamily="34" charset="0"/>
                <a:cs typeface="Arial" pitchFamily="34" charset="0"/>
              </a:rPr>
              <a:t>.</a:t>
            </a:r>
          </a:p>
          <a:p>
            <a:pPr marL="742950" lvl="1" indent="-285750" defTabSz="457200">
              <a:buFont typeface="Wingdings" panose="05000000000000000000" pitchFamily="2" charset="2"/>
              <a:buChar char="ü"/>
              <a:defRPr/>
            </a:pPr>
            <a:r>
              <a:rPr lang="es-CO" sz="1400" dirty="0">
                <a:solidFill>
                  <a:prstClr val="black"/>
                </a:solidFill>
                <a:latin typeface="Arial" pitchFamily="34" charset="0"/>
                <a:cs typeface="Arial" pitchFamily="34" charset="0"/>
              </a:rPr>
              <a:t>Oslo – Noruega (10-15 de Marzo de 2014): </a:t>
            </a:r>
            <a:r>
              <a:rPr lang="es-CO" sz="1400" b="1" dirty="0">
                <a:solidFill>
                  <a:prstClr val="black"/>
                </a:solidFill>
                <a:latin typeface="Arial" pitchFamily="34" charset="0"/>
                <a:cs typeface="Arial" pitchFamily="34" charset="0"/>
              </a:rPr>
              <a:t>Reunión con </a:t>
            </a:r>
            <a:r>
              <a:rPr lang="es-CO" sz="1400" b="1" dirty="0" err="1">
                <a:solidFill>
                  <a:prstClr val="black"/>
                </a:solidFill>
                <a:latin typeface="Arial" pitchFamily="34" charset="0"/>
                <a:cs typeface="Arial" pitchFamily="34" charset="0"/>
              </a:rPr>
              <a:t>Statoil</a:t>
            </a:r>
            <a:r>
              <a:rPr lang="es-CO" sz="1400" dirty="0">
                <a:solidFill>
                  <a:prstClr val="black"/>
                </a:solidFill>
                <a:latin typeface="Arial" pitchFamily="34" charset="0"/>
                <a:cs typeface="Arial" pitchFamily="34" charset="0"/>
              </a:rPr>
              <a:t>.</a:t>
            </a:r>
          </a:p>
          <a:p>
            <a:pPr marL="742950" lvl="1" indent="-285750" defTabSz="457200">
              <a:buFont typeface="Wingdings" panose="05000000000000000000" pitchFamily="2" charset="2"/>
              <a:buChar char="ü"/>
              <a:defRPr/>
            </a:pPr>
            <a:r>
              <a:rPr lang="es-CO" sz="1400" dirty="0">
                <a:solidFill>
                  <a:prstClr val="black"/>
                </a:solidFill>
                <a:latin typeface="Arial" pitchFamily="34" charset="0"/>
                <a:cs typeface="Arial" pitchFamily="34" charset="0"/>
              </a:rPr>
              <a:t>Londres – Inglaterra (17-19 de Marzo de 2014): </a:t>
            </a:r>
            <a:r>
              <a:rPr lang="es-CO" sz="1400" b="1" dirty="0">
                <a:solidFill>
                  <a:prstClr val="black"/>
                </a:solidFill>
                <a:latin typeface="Arial" pitchFamily="34" charset="0"/>
                <a:cs typeface="Arial" pitchFamily="34" charset="0"/>
              </a:rPr>
              <a:t>11 Reuniones uno a uno</a:t>
            </a:r>
            <a:r>
              <a:rPr lang="es-CO" sz="1400" dirty="0">
                <a:solidFill>
                  <a:prstClr val="black"/>
                </a:solidFill>
                <a:latin typeface="Arial" pitchFamily="34" charset="0"/>
                <a:cs typeface="Arial" pitchFamily="34" charset="0"/>
              </a:rPr>
              <a:t>.</a:t>
            </a:r>
          </a:p>
          <a:p>
            <a:pPr marL="742950" lvl="1" indent="-285750" defTabSz="457200">
              <a:buFont typeface="Wingdings" panose="05000000000000000000" pitchFamily="2" charset="2"/>
              <a:buChar char="ü"/>
              <a:defRPr/>
            </a:pPr>
            <a:r>
              <a:rPr lang="es-CO" sz="1400" dirty="0">
                <a:solidFill>
                  <a:prstClr val="black"/>
                </a:solidFill>
                <a:latin typeface="Arial" pitchFamily="34" charset="0"/>
                <a:cs typeface="Arial" pitchFamily="34" charset="0"/>
              </a:rPr>
              <a:t>Beijing – China (31 de marzo al 2 de Abril de 2014): </a:t>
            </a:r>
            <a:r>
              <a:rPr lang="es-CO" sz="1400" b="1" dirty="0">
                <a:solidFill>
                  <a:prstClr val="black"/>
                </a:solidFill>
                <a:latin typeface="Arial" pitchFamily="34" charset="0"/>
                <a:cs typeface="Arial" pitchFamily="34" charset="0"/>
              </a:rPr>
              <a:t>9 Reuniones uno a uno</a:t>
            </a:r>
            <a:r>
              <a:rPr lang="es-CO" sz="1400" dirty="0">
                <a:solidFill>
                  <a:prstClr val="black"/>
                </a:solidFill>
                <a:latin typeface="Arial" pitchFamily="34" charset="0"/>
                <a:cs typeface="Arial" pitchFamily="34" charset="0"/>
              </a:rPr>
              <a:t>.</a:t>
            </a:r>
          </a:p>
          <a:p>
            <a:pPr marL="742950" lvl="1" indent="-285750" defTabSz="457200">
              <a:buFont typeface="Wingdings" panose="05000000000000000000" pitchFamily="2" charset="2"/>
              <a:buChar char="ü"/>
              <a:defRPr/>
            </a:pPr>
            <a:r>
              <a:rPr lang="es-ES" sz="1400" dirty="0">
                <a:solidFill>
                  <a:prstClr val="black"/>
                </a:solidFill>
                <a:latin typeface="Arial" pitchFamily="34" charset="0"/>
                <a:cs typeface="Arial" pitchFamily="34" charset="0"/>
              </a:rPr>
              <a:t>Yakarta – Indonesia (3-4 de Abril de 2014): </a:t>
            </a:r>
            <a:r>
              <a:rPr lang="es-ES" sz="1400" b="1" dirty="0">
                <a:solidFill>
                  <a:prstClr val="black"/>
                </a:solidFill>
                <a:latin typeface="Arial" pitchFamily="34" charset="0"/>
                <a:cs typeface="Arial" pitchFamily="34" charset="0"/>
              </a:rPr>
              <a:t>9 Reuniones uno a uno</a:t>
            </a:r>
            <a:r>
              <a:rPr lang="es-ES" sz="1400" dirty="0">
                <a:solidFill>
                  <a:prstClr val="black"/>
                </a:solidFill>
                <a:latin typeface="Arial" pitchFamily="34" charset="0"/>
                <a:cs typeface="Arial" pitchFamily="34" charset="0"/>
              </a:rPr>
              <a:t>.</a:t>
            </a:r>
          </a:p>
        </p:txBody>
      </p:sp>
      <p:pic>
        <p:nvPicPr>
          <p:cNvPr id="3077" name="Picture 5" descr="\\Sfile\Sperfiles$\nicolas.mejia\Mis documentos\ANH\Asignación de Áreas\Ronda Colombia 2014\RoadShows\Beijing-Yakarta\IMG_3607.JPG"/>
          <p:cNvPicPr>
            <a:picLocks noChangeAspect="1" noChangeArrowheads="1"/>
          </p:cNvPicPr>
          <p:nvPr/>
        </p:nvPicPr>
        <p:blipFill>
          <a:blip r:embed="rId3" cstate="email">
            <a:extLst>
              <a:ext uri="{28A0092B-C50C-407E-A947-70E740481C1C}">
                <a14:useLocalDpi xmlns:a14="http://schemas.microsoft.com/office/drawing/2010/main" xmlns="" val="0"/>
              </a:ext>
            </a:extLst>
          </a:blip>
          <a:srcRect/>
          <a:stretch>
            <a:fillRect/>
          </a:stretch>
        </p:blipFill>
        <p:spPr bwMode="auto">
          <a:xfrm>
            <a:off x="6967116" y="2978089"/>
            <a:ext cx="1979712" cy="1484784"/>
          </a:xfrm>
          <a:prstGeom prst="rect">
            <a:avLst/>
          </a:prstGeom>
          <a:noFill/>
          <a:extLst>
            <a:ext uri="{909E8E84-426E-40DD-AFC4-6F175D3DCCD1}">
              <a14:hiddenFill xmlns:a14="http://schemas.microsoft.com/office/drawing/2010/main" xmlns="">
                <a:solidFill>
                  <a:srgbClr val="FFFFFF"/>
                </a:solidFill>
              </a14:hiddenFill>
            </a:ext>
          </a:extLst>
        </p:spPr>
      </p:pic>
      <p:pic>
        <p:nvPicPr>
          <p:cNvPr id="3078" name="Picture 6" descr="\\Sfile\Sperfiles$\nicolas.mejia\Mis documentos\ANH\Asignación de Áreas\Ronda Colombia 2014\RoadShows\Beijing-Yakarta\photo 1.JPG"/>
          <p:cNvPicPr>
            <a:picLocks noChangeAspect="1" noChangeArrowheads="1"/>
          </p:cNvPicPr>
          <p:nvPr/>
        </p:nvPicPr>
        <p:blipFill>
          <a:blip r:embed="rId4" cstate="email">
            <a:extLst>
              <a:ext uri="{28A0092B-C50C-407E-A947-70E740481C1C}">
                <a14:useLocalDpi xmlns:a14="http://schemas.microsoft.com/office/drawing/2010/main" xmlns="" val="0"/>
              </a:ext>
            </a:extLst>
          </a:blip>
          <a:srcRect/>
          <a:stretch>
            <a:fillRect/>
          </a:stretch>
        </p:blipFill>
        <p:spPr bwMode="auto">
          <a:xfrm>
            <a:off x="6967116" y="4390013"/>
            <a:ext cx="1979712" cy="1487259"/>
          </a:xfrm>
          <a:prstGeom prst="rect">
            <a:avLst/>
          </a:prstGeom>
          <a:noFill/>
          <a:extLst>
            <a:ext uri="{909E8E84-426E-40DD-AFC4-6F175D3DCCD1}">
              <a14:hiddenFill xmlns:a14="http://schemas.microsoft.com/office/drawing/2010/main" xmlns="">
                <a:solidFill>
                  <a:srgbClr val="FFFFFF"/>
                </a:solidFill>
              </a14:hiddenFill>
            </a:ext>
          </a:extLst>
        </p:spPr>
      </p:pic>
      <p:pic>
        <p:nvPicPr>
          <p:cNvPr id="3079" name="Picture 7" descr="W:\2014\Eventos Nacionales\Lanzamiento Ronda Colombia 2014, febrero 20, JW Marriott\Registro Fotografico\PH1_1641.JPG"/>
          <p:cNvPicPr>
            <a:picLocks noChangeAspect="1" noChangeArrowheads="1"/>
          </p:cNvPicPr>
          <p:nvPr/>
        </p:nvPicPr>
        <p:blipFill>
          <a:blip r:embed="rId5" cstate="email">
            <a:extLst>
              <a:ext uri="{28A0092B-C50C-407E-A947-70E740481C1C}">
                <a14:useLocalDpi xmlns:a14="http://schemas.microsoft.com/office/drawing/2010/main" xmlns="" val="0"/>
              </a:ext>
            </a:extLst>
          </a:blip>
          <a:srcRect/>
          <a:stretch>
            <a:fillRect/>
          </a:stretch>
        </p:blipFill>
        <p:spPr bwMode="auto">
          <a:xfrm>
            <a:off x="6967116" y="1780863"/>
            <a:ext cx="1979712" cy="1321563"/>
          </a:xfrm>
          <a:prstGeom prst="rect">
            <a:avLst/>
          </a:prstGeom>
          <a:noFill/>
          <a:extLst>
            <a:ext uri="{909E8E84-426E-40DD-AFC4-6F175D3DCCD1}">
              <a14:hiddenFill xmlns:a14="http://schemas.microsoft.com/office/drawing/2010/main" xmlns="">
                <a:solidFill>
                  <a:srgbClr val="FFFFFF"/>
                </a:solidFill>
              </a14:hiddenFill>
            </a:ext>
          </a:extLst>
        </p:spPr>
      </p:pic>
      <p:sp>
        <p:nvSpPr>
          <p:cNvPr id="8" name="4 Marcador de número de diapositiva"/>
          <p:cNvSpPr txBox="1">
            <a:spLocks/>
          </p:cNvSpPr>
          <p:nvPr/>
        </p:nvSpPr>
        <p:spPr bwMode="auto">
          <a:xfrm>
            <a:off x="4328544" y="6462095"/>
            <a:ext cx="471487" cy="4000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s-CO"/>
            </a:defPPr>
            <a:lvl1pPr marL="0" algn="r" defTabSz="914400" rtl="0" eaLnBrk="1" latinLnBrk="0" hangingPunct="1">
              <a:defRPr sz="1200" kern="1200">
                <a:solidFill>
                  <a:schemeClr val="tx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fld id="{1E488807-1918-4C23-BCA5-A5E06F4BEA6B}" type="slidenum">
              <a:rPr lang="es-ES" altLang="en-US" smtClean="0">
                <a:solidFill>
                  <a:srgbClr val="000000"/>
                </a:solidFill>
              </a:rPr>
              <a:pPr algn="ctr">
                <a:defRPr/>
              </a:pPr>
              <a:t>47</a:t>
            </a:fld>
            <a:endParaRPr lang="es-ES" altLang="en-US" dirty="0" smtClean="0">
              <a:solidFill>
                <a:srgbClr val="000000"/>
              </a:solidFill>
            </a:endParaRPr>
          </a:p>
        </p:txBody>
      </p:sp>
      <p:sp>
        <p:nvSpPr>
          <p:cNvPr id="12" name="8 CuadroTexto"/>
          <p:cNvSpPr txBox="1">
            <a:spLocks noChangeArrowheads="1"/>
          </p:cNvSpPr>
          <p:nvPr/>
        </p:nvSpPr>
        <p:spPr bwMode="auto">
          <a:xfrm>
            <a:off x="1330324" y="313802"/>
            <a:ext cx="5761956" cy="646331"/>
          </a:xfrm>
          <a:prstGeom prst="rect">
            <a:avLst/>
          </a:prstGeom>
          <a:noFill/>
          <a:ln w="9525">
            <a:noFill/>
            <a:miter lim="800000"/>
            <a:headEnd/>
            <a:tailEnd/>
          </a:ln>
        </p:spPr>
        <p:txBody>
          <a:bodyPr wrap="square">
            <a:spAutoFit/>
          </a:bodyPr>
          <a:lstStyle/>
          <a:p>
            <a:pPr defTabSz="457200" fontAlgn="base">
              <a:spcBef>
                <a:spcPct val="0"/>
              </a:spcBef>
              <a:spcAft>
                <a:spcPct val="0"/>
              </a:spcAft>
            </a:pPr>
            <a:r>
              <a:rPr lang="es-CO" altLang="es-CO" b="1" dirty="0">
                <a:solidFill>
                  <a:prstClr val="black"/>
                </a:solidFill>
                <a:latin typeface="Arial Black" pitchFamily="34" charset="0"/>
              </a:rPr>
              <a:t>Promoción y Asignación de Áreas</a:t>
            </a:r>
          </a:p>
          <a:p>
            <a:pPr defTabSz="457200" fontAlgn="base">
              <a:spcBef>
                <a:spcPct val="0"/>
              </a:spcBef>
              <a:spcAft>
                <a:spcPct val="0"/>
              </a:spcAft>
            </a:pPr>
            <a:r>
              <a:rPr lang="es-CO" altLang="es-CO" i="1" dirty="0">
                <a:solidFill>
                  <a:prstClr val="black"/>
                </a:solidFill>
                <a:latin typeface="Arial" pitchFamily="34" charset="0"/>
                <a:cs typeface="Arial" pitchFamily="34" charset="0"/>
              </a:rPr>
              <a:t>Ronda Colombia 2014 – Promoción</a:t>
            </a:r>
          </a:p>
        </p:txBody>
      </p:sp>
    </p:spTree>
    <p:extLst>
      <p:ext uri="{BB962C8B-B14F-4D97-AF65-F5344CB8AC3E}">
        <p14:creationId xmlns:p14="http://schemas.microsoft.com/office/powerpoint/2010/main" xmlns="" val="208277848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0 Rectángulo"/>
          <p:cNvSpPr/>
          <p:nvPr/>
        </p:nvSpPr>
        <p:spPr>
          <a:xfrm>
            <a:off x="8385822" y="6105525"/>
            <a:ext cx="434328" cy="730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base">
              <a:spcBef>
                <a:spcPct val="0"/>
              </a:spcBef>
              <a:spcAft>
                <a:spcPct val="0"/>
              </a:spcAft>
              <a:defRPr/>
            </a:pPr>
            <a:endParaRPr lang="es-CO">
              <a:solidFill>
                <a:prstClr val="white"/>
              </a:solidFill>
            </a:endParaRPr>
          </a:p>
        </p:txBody>
      </p:sp>
      <p:sp>
        <p:nvSpPr>
          <p:cNvPr id="10" name="9 CuadroTexto"/>
          <p:cNvSpPr txBox="1"/>
          <p:nvPr/>
        </p:nvSpPr>
        <p:spPr>
          <a:xfrm>
            <a:off x="467544" y="1404640"/>
            <a:ext cx="5760640" cy="4616648"/>
          </a:xfrm>
          <a:prstGeom prst="rect">
            <a:avLst/>
          </a:prstGeom>
          <a:noFill/>
        </p:spPr>
        <p:txBody>
          <a:bodyPr wrap="square">
            <a:spAutoFit/>
          </a:bodyPr>
          <a:lstStyle/>
          <a:p>
            <a:pPr marL="285750" indent="-285750" defTabSz="457200">
              <a:buFont typeface="Arial" panose="020B0604020202020204" pitchFamily="34" charset="0"/>
              <a:buChar char="•"/>
              <a:defRPr/>
            </a:pPr>
            <a:r>
              <a:rPr lang="es-ES" sz="1400" dirty="0">
                <a:solidFill>
                  <a:prstClr val="black"/>
                </a:solidFill>
                <a:latin typeface="Arial" pitchFamily="34" charset="0"/>
                <a:cs typeface="Arial" pitchFamily="34" charset="0"/>
              </a:rPr>
              <a:t>En el depósito de ofertas de la Ronda Colombia 2014, se recibieron ofertas para </a:t>
            </a:r>
            <a:r>
              <a:rPr lang="es-ES" sz="1400" b="1" dirty="0">
                <a:solidFill>
                  <a:prstClr val="black"/>
                </a:solidFill>
                <a:latin typeface="Arial" pitchFamily="34" charset="0"/>
                <a:cs typeface="Arial" pitchFamily="34" charset="0"/>
              </a:rPr>
              <a:t>26 áreas </a:t>
            </a:r>
            <a:r>
              <a:rPr lang="es-ES" sz="1400" dirty="0">
                <a:solidFill>
                  <a:prstClr val="black"/>
                </a:solidFill>
                <a:latin typeface="Arial" pitchFamily="34" charset="0"/>
                <a:cs typeface="Arial" pitchFamily="34" charset="0"/>
              </a:rPr>
              <a:t>por parte de </a:t>
            </a:r>
            <a:r>
              <a:rPr lang="es-ES" sz="1400" b="1" dirty="0">
                <a:solidFill>
                  <a:prstClr val="black"/>
                </a:solidFill>
                <a:latin typeface="Arial" pitchFamily="34" charset="0"/>
                <a:cs typeface="Arial" pitchFamily="34" charset="0"/>
              </a:rPr>
              <a:t>19 </a:t>
            </a:r>
            <a:r>
              <a:rPr lang="es-ES" sz="1400" dirty="0">
                <a:solidFill>
                  <a:prstClr val="black"/>
                </a:solidFill>
                <a:latin typeface="Arial" pitchFamily="34" charset="0"/>
                <a:cs typeface="Arial" pitchFamily="34" charset="0"/>
              </a:rPr>
              <a:t>empresas.</a:t>
            </a:r>
          </a:p>
          <a:p>
            <a:pPr defTabSz="457200">
              <a:defRPr/>
            </a:pPr>
            <a:endParaRPr lang="es-ES" sz="1400" dirty="0">
              <a:solidFill>
                <a:prstClr val="black"/>
              </a:solidFill>
              <a:latin typeface="Arial" pitchFamily="34" charset="0"/>
              <a:cs typeface="Arial" pitchFamily="34" charset="0"/>
            </a:endParaRPr>
          </a:p>
          <a:p>
            <a:pPr marL="742950" lvl="1" indent="-285750" defTabSz="457200">
              <a:buFont typeface="Wingdings" panose="05000000000000000000" pitchFamily="2" charset="2"/>
              <a:buChar char="ü"/>
              <a:defRPr/>
            </a:pPr>
            <a:r>
              <a:rPr lang="es-ES" sz="1400" b="1" dirty="0">
                <a:solidFill>
                  <a:prstClr val="black"/>
                </a:solidFill>
                <a:latin typeface="Arial" pitchFamily="34" charset="0"/>
                <a:cs typeface="Arial" pitchFamily="34" charset="0"/>
              </a:rPr>
              <a:t>11</a:t>
            </a:r>
            <a:r>
              <a:rPr lang="es-ES" sz="1400" dirty="0">
                <a:solidFill>
                  <a:prstClr val="black"/>
                </a:solidFill>
                <a:latin typeface="Arial" pitchFamily="34" charset="0"/>
                <a:cs typeface="Arial" pitchFamily="34" charset="0"/>
              </a:rPr>
              <a:t> áreas de Yacimientos Descubiertos No Desarrollados recibieron ofertas de </a:t>
            </a:r>
            <a:r>
              <a:rPr lang="es-ES" sz="1400" b="1" dirty="0">
                <a:solidFill>
                  <a:prstClr val="black"/>
                </a:solidFill>
                <a:latin typeface="Arial" pitchFamily="34" charset="0"/>
                <a:cs typeface="Arial" pitchFamily="34" charset="0"/>
              </a:rPr>
              <a:t>10</a:t>
            </a:r>
            <a:r>
              <a:rPr lang="es-ES" sz="1400" dirty="0">
                <a:solidFill>
                  <a:prstClr val="black"/>
                </a:solidFill>
                <a:latin typeface="Arial" pitchFamily="34" charset="0"/>
                <a:cs typeface="Arial" pitchFamily="34" charset="0"/>
              </a:rPr>
              <a:t> empresas.</a:t>
            </a:r>
            <a:endParaRPr lang="es-CO" sz="1400" dirty="0">
              <a:solidFill>
                <a:prstClr val="black"/>
              </a:solidFill>
              <a:latin typeface="Arial" pitchFamily="34" charset="0"/>
              <a:cs typeface="Arial" pitchFamily="34" charset="0"/>
            </a:endParaRPr>
          </a:p>
          <a:p>
            <a:pPr marL="742950" lvl="1" indent="-285750" defTabSz="457200">
              <a:buFont typeface="Wingdings" panose="05000000000000000000" pitchFamily="2" charset="2"/>
              <a:buChar char="ü"/>
              <a:defRPr/>
            </a:pPr>
            <a:r>
              <a:rPr lang="es-ES" sz="1400" b="1" dirty="0">
                <a:solidFill>
                  <a:prstClr val="black"/>
                </a:solidFill>
                <a:latin typeface="Arial" pitchFamily="34" charset="0"/>
                <a:cs typeface="Arial" pitchFamily="34" charset="0"/>
              </a:rPr>
              <a:t>9</a:t>
            </a:r>
            <a:r>
              <a:rPr lang="es-ES" sz="1400" dirty="0">
                <a:solidFill>
                  <a:prstClr val="black"/>
                </a:solidFill>
                <a:latin typeface="Arial" pitchFamily="34" charset="0"/>
                <a:cs typeface="Arial" pitchFamily="34" charset="0"/>
              </a:rPr>
              <a:t> áreas convencionales recibieron ofertas de </a:t>
            </a:r>
            <a:r>
              <a:rPr lang="es-ES" sz="1400" b="1" dirty="0">
                <a:solidFill>
                  <a:prstClr val="black"/>
                </a:solidFill>
                <a:latin typeface="Arial" pitchFamily="34" charset="0"/>
                <a:cs typeface="Arial" pitchFamily="34" charset="0"/>
              </a:rPr>
              <a:t>8</a:t>
            </a:r>
            <a:r>
              <a:rPr lang="es-ES" sz="1400" dirty="0">
                <a:solidFill>
                  <a:prstClr val="black"/>
                </a:solidFill>
                <a:latin typeface="Arial" pitchFamily="34" charset="0"/>
                <a:cs typeface="Arial" pitchFamily="34" charset="0"/>
              </a:rPr>
              <a:t> empresas.</a:t>
            </a:r>
            <a:endParaRPr lang="es-CO" sz="1400" dirty="0">
              <a:solidFill>
                <a:prstClr val="black"/>
              </a:solidFill>
              <a:latin typeface="Arial" pitchFamily="34" charset="0"/>
              <a:cs typeface="Arial" pitchFamily="34" charset="0"/>
            </a:endParaRPr>
          </a:p>
          <a:p>
            <a:pPr marL="742950" lvl="1" indent="-285750" defTabSz="457200">
              <a:buFont typeface="Wingdings" panose="05000000000000000000" pitchFamily="2" charset="2"/>
              <a:buChar char="ü"/>
              <a:defRPr/>
            </a:pPr>
            <a:r>
              <a:rPr lang="es-ES" sz="1400" b="1" dirty="0">
                <a:solidFill>
                  <a:prstClr val="black"/>
                </a:solidFill>
                <a:latin typeface="Arial" pitchFamily="34" charset="0"/>
                <a:cs typeface="Arial" pitchFamily="34" charset="0"/>
              </a:rPr>
              <a:t>1</a:t>
            </a:r>
            <a:r>
              <a:rPr lang="es-ES" sz="1400" dirty="0">
                <a:solidFill>
                  <a:prstClr val="black"/>
                </a:solidFill>
                <a:latin typeface="Arial" pitchFamily="34" charset="0"/>
                <a:cs typeface="Arial" pitchFamily="34" charset="0"/>
              </a:rPr>
              <a:t> área no convencional recibió ofertas de </a:t>
            </a:r>
            <a:r>
              <a:rPr lang="es-ES" sz="1400" b="1" dirty="0">
                <a:solidFill>
                  <a:prstClr val="black"/>
                </a:solidFill>
                <a:latin typeface="Arial" pitchFamily="34" charset="0"/>
                <a:cs typeface="Arial" pitchFamily="34" charset="0"/>
              </a:rPr>
              <a:t>2</a:t>
            </a:r>
            <a:r>
              <a:rPr lang="es-ES" sz="1400" dirty="0">
                <a:solidFill>
                  <a:prstClr val="black"/>
                </a:solidFill>
                <a:latin typeface="Arial" pitchFamily="34" charset="0"/>
                <a:cs typeface="Arial" pitchFamily="34" charset="0"/>
              </a:rPr>
              <a:t> empresas.</a:t>
            </a:r>
            <a:endParaRPr lang="es-CO" sz="1400" dirty="0">
              <a:solidFill>
                <a:prstClr val="black"/>
              </a:solidFill>
              <a:latin typeface="Arial" pitchFamily="34" charset="0"/>
              <a:cs typeface="Arial" pitchFamily="34" charset="0"/>
            </a:endParaRPr>
          </a:p>
          <a:p>
            <a:pPr marL="742950" lvl="1" indent="-285750" defTabSz="457200">
              <a:buFont typeface="Wingdings" panose="05000000000000000000" pitchFamily="2" charset="2"/>
              <a:buChar char="ü"/>
              <a:defRPr/>
            </a:pPr>
            <a:r>
              <a:rPr lang="es-ES" sz="1400" b="1" dirty="0">
                <a:solidFill>
                  <a:prstClr val="black"/>
                </a:solidFill>
                <a:latin typeface="Arial" pitchFamily="34" charset="0"/>
                <a:cs typeface="Arial" pitchFamily="34" charset="0"/>
              </a:rPr>
              <a:t>5</a:t>
            </a:r>
            <a:r>
              <a:rPr lang="es-ES" sz="1400" dirty="0">
                <a:solidFill>
                  <a:prstClr val="black"/>
                </a:solidFill>
                <a:latin typeface="Arial" pitchFamily="34" charset="0"/>
                <a:cs typeface="Arial" pitchFamily="34" charset="0"/>
              </a:rPr>
              <a:t> áreas costa afuera recibieron ofertas de </a:t>
            </a:r>
            <a:r>
              <a:rPr lang="es-ES" sz="1400" b="1" dirty="0">
                <a:solidFill>
                  <a:prstClr val="black"/>
                </a:solidFill>
                <a:latin typeface="Arial" pitchFamily="34" charset="0"/>
                <a:cs typeface="Arial" pitchFamily="34" charset="0"/>
              </a:rPr>
              <a:t>4</a:t>
            </a:r>
            <a:r>
              <a:rPr lang="es-ES" sz="1400" dirty="0">
                <a:solidFill>
                  <a:prstClr val="black"/>
                </a:solidFill>
                <a:latin typeface="Arial" pitchFamily="34" charset="0"/>
                <a:cs typeface="Arial" pitchFamily="34" charset="0"/>
              </a:rPr>
              <a:t> empresas.</a:t>
            </a:r>
            <a:endParaRPr lang="es-CO" sz="1400" dirty="0">
              <a:solidFill>
                <a:prstClr val="black"/>
              </a:solidFill>
              <a:latin typeface="Arial" pitchFamily="34" charset="0"/>
              <a:cs typeface="Arial" pitchFamily="34" charset="0"/>
            </a:endParaRPr>
          </a:p>
          <a:p>
            <a:pPr marL="285750" indent="-285750" defTabSz="457200">
              <a:buFont typeface="Arial" panose="020B0604020202020204" pitchFamily="34" charset="0"/>
              <a:buChar char="•"/>
              <a:defRPr/>
            </a:pPr>
            <a:endParaRPr lang="es-ES" sz="1400" dirty="0">
              <a:solidFill>
                <a:prstClr val="black"/>
              </a:solidFill>
              <a:latin typeface="Arial" pitchFamily="34" charset="0"/>
              <a:cs typeface="Arial" pitchFamily="34" charset="0"/>
            </a:endParaRPr>
          </a:p>
          <a:p>
            <a:pPr marL="285750" indent="-285750" defTabSz="457200">
              <a:buFont typeface="Arial" panose="020B0604020202020204" pitchFamily="34" charset="0"/>
              <a:buChar char="•"/>
              <a:defRPr/>
            </a:pPr>
            <a:r>
              <a:rPr lang="es-ES" sz="1400" dirty="0">
                <a:solidFill>
                  <a:prstClr val="black"/>
                </a:solidFill>
                <a:latin typeface="Arial" pitchFamily="34" charset="0"/>
                <a:cs typeface="Arial" pitchFamily="34" charset="0"/>
              </a:rPr>
              <a:t>La inversión proyectada por la adjudicación áreas de la Ronda Colombia 2014 son aproximadamente </a:t>
            </a:r>
            <a:r>
              <a:rPr lang="es-ES" sz="1400" b="1" dirty="0">
                <a:solidFill>
                  <a:prstClr val="black"/>
                </a:solidFill>
                <a:latin typeface="Arial" pitchFamily="34" charset="0"/>
                <a:cs typeface="Arial" pitchFamily="34" charset="0"/>
              </a:rPr>
              <a:t>1400 millones de dólares</a:t>
            </a:r>
            <a:r>
              <a:rPr lang="es-ES" sz="1400" dirty="0">
                <a:solidFill>
                  <a:prstClr val="black"/>
                </a:solidFill>
                <a:latin typeface="Arial" pitchFamily="34" charset="0"/>
                <a:cs typeface="Arial" pitchFamily="34" charset="0"/>
              </a:rPr>
              <a:t>:</a:t>
            </a:r>
          </a:p>
          <a:p>
            <a:pPr marL="285750" indent="-285750" defTabSz="457200">
              <a:buFont typeface="Arial" panose="020B0604020202020204" pitchFamily="34" charset="0"/>
              <a:buChar char="•"/>
              <a:defRPr/>
            </a:pPr>
            <a:endParaRPr lang="es-ES" sz="1400" dirty="0">
              <a:solidFill>
                <a:prstClr val="black"/>
              </a:solidFill>
              <a:latin typeface="Arial" pitchFamily="34" charset="0"/>
              <a:cs typeface="Arial" pitchFamily="34" charset="0"/>
            </a:endParaRPr>
          </a:p>
          <a:p>
            <a:pPr marL="742950" lvl="1" indent="-285750" defTabSz="457200">
              <a:buFont typeface="Wingdings" panose="05000000000000000000" pitchFamily="2" charset="2"/>
              <a:buChar char="ü"/>
              <a:defRPr/>
            </a:pPr>
            <a:r>
              <a:rPr lang="es-ES" sz="1400" b="1" dirty="0">
                <a:solidFill>
                  <a:prstClr val="black"/>
                </a:solidFill>
                <a:latin typeface="Arial" pitchFamily="34" charset="0"/>
                <a:cs typeface="Arial" pitchFamily="34" charset="0"/>
              </a:rPr>
              <a:t>1000 millones de dólares</a:t>
            </a:r>
            <a:r>
              <a:rPr lang="es-ES" sz="1400" dirty="0">
                <a:solidFill>
                  <a:prstClr val="black"/>
                </a:solidFill>
                <a:latin typeface="Arial" pitchFamily="34" charset="0"/>
                <a:cs typeface="Arial" pitchFamily="34" charset="0"/>
              </a:rPr>
              <a:t> como Programa Exploratorio Mínimo.</a:t>
            </a:r>
          </a:p>
          <a:p>
            <a:pPr marL="742950" lvl="1" indent="-285750" defTabSz="457200">
              <a:buFont typeface="Wingdings" panose="05000000000000000000" pitchFamily="2" charset="2"/>
              <a:buChar char="ü"/>
              <a:defRPr/>
            </a:pPr>
            <a:r>
              <a:rPr lang="es-ES" sz="1400" b="1" dirty="0">
                <a:solidFill>
                  <a:prstClr val="black"/>
                </a:solidFill>
                <a:latin typeface="Arial" pitchFamily="34" charset="0"/>
                <a:cs typeface="Arial" pitchFamily="34" charset="0"/>
              </a:rPr>
              <a:t>400 millones de dólares</a:t>
            </a:r>
            <a:r>
              <a:rPr lang="es-ES" sz="1400" dirty="0">
                <a:solidFill>
                  <a:prstClr val="black"/>
                </a:solidFill>
                <a:latin typeface="Arial" pitchFamily="34" charset="0"/>
                <a:cs typeface="Arial" pitchFamily="34" charset="0"/>
              </a:rPr>
              <a:t> como Programa Exploratorio Adicional.</a:t>
            </a:r>
          </a:p>
          <a:p>
            <a:pPr marL="0" lvl="1" defTabSz="457200">
              <a:defRPr/>
            </a:pPr>
            <a:endParaRPr lang="es-ES" sz="1400" dirty="0">
              <a:solidFill>
                <a:prstClr val="black"/>
              </a:solidFill>
              <a:latin typeface="Arial" pitchFamily="34" charset="0"/>
              <a:cs typeface="Arial" pitchFamily="34" charset="0"/>
            </a:endParaRPr>
          </a:p>
          <a:p>
            <a:pPr marL="285750" lvl="1" indent="-285750" defTabSz="457200">
              <a:buFont typeface="Arial" panose="020B0604020202020204" pitchFamily="34" charset="0"/>
              <a:buChar char="•"/>
              <a:defRPr/>
            </a:pPr>
            <a:r>
              <a:rPr lang="es-ES" sz="1400" dirty="0" smtClean="0">
                <a:solidFill>
                  <a:prstClr val="black"/>
                </a:solidFill>
                <a:latin typeface="Arial" pitchFamily="34" charset="0"/>
                <a:cs typeface="Arial" pitchFamily="34" charset="0"/>
              </a:rPr>
              <a:t>Porcentaje de Adjudicación: </a:t>
            </a:r>
            <a:r>
              <a:rPr lang="es-ES" sz="1400" b="1" dirty="0">
                <a:solidFill>
                  <a:prstClr val="black"/>
                </a:solidFill>
                <a:latin typeface="Arial" pitchFamily="34" charset="0"/>
                <a:cs typeface="Arial" pitchFamily="34" charset="0"/>
              </a:rPr>
              <a:t>28%</a:t>
            </a:r>
            <a:r>
              <a:rPr lang="es-ES" sz="1400" dirty="0">
                <a:solidFill>
                  <a:prstClr val="black"/>
                </a:solidFill>
                <a:latin typeface="Arial" pitchFamily="34" charset="0"/>
                <a:cs typeface="Arial" pitchFamily="34" charset="0"/>
              </a:rPr>
              <a:t>.</a:t>
            </a:r>
          </a:p>
          <a:p>
            <a:pPr marL="285750" lvl="1" indent="-285750" defTabSz="457200">
              <a:buFont typeface="Arial" panose="020B0604020202020204" pitchFamily="34" charset="0"/>
              <a:buChar char="•"/>
              <a:defRPr/>
            </a:pPr>
            <a:endParaRPr lang="es-ES" sz="1400" b="1" dirty="0">
              <a:solidFill>
                <a:prstClr val="black"/>
              </a:solidFill>
              <a:latin typeface="Arial" pitchFamily="34" charset="0"/>
              <a:cs typeface="Arial" pitchFamily="34" charset="0"/>
            </a:endParaRPr>
          </a:p>
          <a:p>
            <a:pPr marL="285750" lvl="1" indent="-285750" defTabSz="457200">
              <a:buFont typeface="Arial" panose="020B0604020202020204" pitchFamily="34" charset="0"/>
              <a:buChar char="•"/>
              <a:defRPr/>
            </a:pPr>
            <a:r>
              <a:rPr lang="es-CO" sz="1400" dirty="0">
                <a:solidFill>
                  <a:prstClr val="black"/>
                </a:solidFill>
                <a:latin typeface="Arial" pitchFamily="34" charset="0"/>
                <a:cs typeface="Arial" pitchFamily="34" charset="0"/>
              </a:rPr>
              <a:t>Porcentaje de participación propuesto por los oferentes estuvo entre el </a:t>
            </a:r>
            <a:r>
              <a:rPr lang="es-CO" sz="1400" b="1" dirty="0">
                <a:solidFill>
                  <a:prstClr val="black"/>
                </a:solidFill>
                <a:latin typeface="Arial" pitchFamily="34" charset="0"/>
                <a:cs typeface="Arial" pitchFamily="34" charset="0"/>
              </a:rPr>
              <a:t>1%</a:t>
            </a:r>
            <a:r>
              <a:rPr lang="es-CO" sz="1400" dirty="0">
                <a:solidFill>
                  <a:prstClr val="black"/>
                </a:solidFill>
                <a:latin typeface="Arial" pitchFamily="34" charset="0"/>
                <a:cs typeface="Arial" pitchFamily="34" charset="0"/>
              </a:rPr>
              <a:t> y el </a:t>
            </a:r>
            <a:r>
              <a:rPr lang="es-CO" sz="1400" b="1" dirty="0">
                <a:solidFill>
                  <a:prstClr val="black"/>
                </a:solidFill>
                <a:latin typeface="Arial" pitchFamily="34" charset="0"/>
                <a:cs typeface="Arial" pitchFamily="34" charset="0"/>
              </a:rPr>
              <a:t>21%</a:t>
            </a:r>
            <a:r>
              <a:rPr lang="es-CO" sz="1400" dirty="0">
                <a:solidFill>
                  <a:prstClr val="black"/>
                </a:solidFill>
                <a:latin typeface="Arial" pitchFamily="34" charset="0"/>
                <a:cs typeface="Arial" pitchFamily="34" charset="0"/>
              </a:rPr>
              <a:t>.</a:t>
            </a:r>
          </a:p>
        </p:txBody>
      </p:sp>
      <p:pic>
        <p:nvPicPr>
          <p:cNvPr id="3076" name="Picture 4"/>
          <p:cNvPicPr>
            <a:picLocks noChangeAspect="1" noChangeArrowheads="1"/>
          </p:cNvPicPr>
          <p:nvPr/>
        </p:nvPicPr>
        <p:blipFill>
          <a:blip r:embed="rId3" cstate="email">
            <a:extLst>
              <a:ext uri="{28A0092B-C50C-407E-A947-70E740481C1C}">
                <a14:useLocalDpi xmlns:a14="http://schemas.microsoft.com/office/drawing/2010/main" xmlns="" val="0"/>
              </a:ext>
            </a:extLst>
          </a:blip>
          <a:srcRect/>
          <a:stretch>
            <a:fillRect/>
          </a:stretch>
        </p:blipFill>
        <p:spPr bwMode="auto">
          <a:xfrm>
            <a:off x="6306884" y="1795714"/>
            <a:ext cx="2647198" cy="370408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 name="4 Marcador de número de diapositiva"/>
          <p:cNvSpPr txBox="1">
            <a:spLocks/>
          </p:cNvSpPr>
          <p:nvPr/>
        </p:nvSpPr>
        <p:spPr bwMode="auto">
          <a:xfrm>
            <a:off x="4328544" y="6462095"/>
            <a:ext cx="471487" cy="4000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s-CO"/>
            </a:defPPr>
            <a:lvl1pPr marL="0" algn="r" defTabSz="914400" rtl="0" eaLnBrk="1" latinLnBrk="0" hangingPunct="1">
              <a:defRPr sz="1200" kern="1200">
                <a:solidFill>
                  <a:schemeClr val="tx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fld id="{1E488807-1918-4C23-BCA5-A5E06F4BEA6B}" type="slidenum">
              <a:rPr lang="es-ES" altLang="en-US" smtClean="0">
                <a:solidFill>
                  <a:srgbClr val="000000"/>
                </a:solidFill>
              </a:rPr>
              <a:pPr algn="ctr">
                <a:defRPr/>
              </a:pPr>
              <a:t>48</a:t>
            </a:fld>
            <a:endParaRPr lang="es-ES" altLang="en-US" dirty="0" smtClean="0">
              <a:solidFill>
                <a:srgbClr val="000000"/>
              </a:solidFill>
            </a:endParaRPr>
          </a:p>
        </p:txBody>
      </p:sp>
      <p:sp>
        <p:nvSpPr>
          <p:cNvPr id="7" name="8 CuadroTexto"/>
          <p:cNvSpPr txBox="1">
            <a:spLocks noChangeArrowheads="1"/>
          </p:cNvSpPr>
          <p:nvPr/>
        </p:nvSpPr>
        <p:spPr bwMode="auto">
          <a:xfrm>
            <a:off x="1330324" y="313802"/>
            <a:ext cx="5761956" cy="646331"/>
          </a:xfrm>
          <a:prstGeom prst="rect">
            <a:avLst/>
          </a:prstGeom>
          <a:noFill/>
          <a:ln w="9525">
            <a:noFill/>
            <a:miter lim="800000"/>
            <a:headEnd/>
            <a:tailEnd/>
          </a:ln>
        </p:spPr>
        <p:txBody>
          <a:bodyPr wrap="square">
            <a:spAutoFit/>
          </a:bodyPr>
          <a:lstStyle/>
          <a:p>
            <a:pPr defTabSz="457200" fontAlgn="base">
              <a:spcBef>
                <a:spcPct val="0"/>
              </a:spcBef>
              <a:spcAft>
                <a:spcPct val="0"/>
              </a:spcAft>
            </a:pPr>
            <a:r>
              <a:rPr lang="es-CO" altLang="es-CO" b="1" dirty="0">
                <a:solidFill>
                  <a:prstClr val="black"/>
                </a:solidFill>
                <a:latin typeface="Arial Black" pitchFamily="34" charset="0"/>
              </a:rPr>
              <a:t>Promoción y Asignación de Áreas</a:t>
            </a:r>
          </a:p>
          <a:p>
            <a:pPr defTabSz="457200" fontAlgn="base">
              <a:spcBef>
                <a:spcPct val="0"/>
              </a:spcBef>
              <a:spcAft>
                <a:spcPct val="0"/>
              </a:spcAft>
            </a:pPr>
            <a:r>
              <a:rPr lang="es-CO" altLang="es-CO" i="1" dirty="0">
                <a:solidFill>
                  <a:prstClr val="black"/>
                </a:solidFill>
                <a:latin typeface="Arial" pitchFamily="34" charset="0"/>
                <a:cs typeface="Arial" pitchFamily="34" charset="0"/>
              </a:rPr>
              <a:t>Ronda Colombia 2014 – Resultados</a:t>
            </a:r>
          </a:p>
        </p:txBody>
      </p:sp>
    </p:spTree>
    <p:extLst>
      <p:ext uri="{BB962C8B-B14F-4D97-AF65-F5344CB8AC3E}">
        <p14:creationId xmlns:p14="http://schemas.microsoft.com/office/powerpoint/2010/main" xmlns="" val="395746645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7 Tabla"/>
          <p:cNvGraphicFramePr>
            <a:graphicFrameLocks noGrp="1"/>
          </p:cNvGraphicFramePr>
          <p:nvPr>
            <p:extLst>
              <p:ext uri="{D42A27DB-BD31-4B8C-83A1-F6EECF244321}">
                <p14:modId xmlns:p14="http://schemas.microsoft.com/office/powerpoint/2010/main" xmlns="" val="2043871886"/>
              </p:ext>
            </p:extLst>
          </p:nvPr>
        </p:nvGraphicFramePr>
        <p:xfrm>
          <a:off x="631014" y="1893364"/>
          <a:ext cx="8243888" cy="1423988"/>
        </p:xfrm>
        <a:graphic>
          <a:graphicData uri="http://schemas.openxmlformats.org/drawingml/2006/table">
            <a:tbl>
              <a:tblPr/>
              <a:tblGrid>
                <a:gridCol w="1621748"/>
                <a:gridCol w="1383134"/>
                <a:gridCol w="765683"/>
                <a:gridCol w="1324428"/>
                <a:gridCol w="1540661"/>
                <a:gridCol w="1608234"/>
              </a:tblGrid>
              <a:tr h="609139">
                <a:tc>
                  <a:txBody>
                    <a:bodyPr/>
                    <a:lstStyle/>
                    <a:p>
                      <a:pPr algn="l" fontAlgn="b"/>
                      <a:endParaRPr lang="es-CO" sz="1200" b="0" i="0" u="none" strike="noStrike" dirty="0">
                        <a:solidFill>
                          <a:schemeClr val="tx1"/>
                        </a:solidFill>
                        <a:effectLst/>
                        <a:latin typeface="Arial" pitchFamily="34" charset="0"/>
                        <a:cs typeface="Arial" pitchFamily="34" charset="0"/>
                      </a:endParaRPr>
                    </a:p>
                  </a:txBody>
                  <a:tcPr marL="9524" marR="9524" marT="9521"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fontAlgn="ctr"/>
                      <a:r>
                        <a:rPr lang="es-CO" sz="1200" b="1" i="0" u="none" strike="noStrike">
                          <a:solidFill>
                            <a:schemeClr val="tx1"/>
                          </a:solidFill>
                          <a:effectLst/>
                          <a:latin typeface="Arial" pitchFamily="34" charset="0"/>
                          <a:cs typeface="Arial" pitchFamily="34" charset="0"/>
                        </a:rPr>
                        <a:t>Total bloques/Contratos firmados</a:t>
                      </a:r>
                    </a:p>
                  </a:txBody>
                  <a:tcPr marL="9524" marR="9524" marT="952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1"/>
                    </a:solidFill>
                  </a:tcPr>
                </a:tc>
                <a:tc>
                  <a:txBody>
                    <a:bodyPr/>
                    <a:lstStyle/>
                    <a:p>
                      <a:pPr algn="ctr" fontAlgn="ctr"/>
                      <a:r>
                        <a:rPr lang="es-CO" sz="1200" b="1" i="0" u="none" strike="noStrike" dirty="0" smtClean="0">
                          <a:solidFill>
                            <a:schemeClr val="tx1"/>
                          </a:solidFill>
                          <a:effectLst/>
                          <a:latin typeface="Arial" pitchFamily="34" charset="0"/>
                          <a:cs typeface="Arial" pitchFamily="34" charset="0"/>
                        </a:rPr>
                        <a:t>Hectáreas</a:t>
                      </a:r>
                      <a:endParaRPr lang="es-CO" sz="1200" b="1" i="0" u="none" strike="noStrike" dirty="0">
                        <a:solidFill>
                          <a:schemeClr val="tx1"/>
                        </a:solidFill>
                        <a:effectLst/>
                        <a:latin typeface="Arial" pitchFamily="34" charset="0"/>
                        <a:cs typeface="Arial" pitchFamily="34" charset="0"/>
                      </a:endParaRPr>
                    </a:p>
                  </a:txBody>
                  <a:tcPr marL="9524" marR="9524" marT="952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1"/>
                    </a:solidFill>
                  </a:tcPr>
                </a:tc>
                <a:tc>
                  <a:txBody>
                    <a:bodyPr/>
                    <a:lstStyle/>
                    <a:p>
                      <a:pPr algn="ctr" fontAlgn="ctr"/>
                      <a:r>
                        <a:rPr lang="es-CO" sz="1200" b="1" i="0" u="none" strike="noStrike" dirty="0">
                          <a:solidFill>
                            <a:schemeClr val="tx1"/>
                          </a:solidFill>
                          <a:effectLst/>
                          <a:latin typeface="Arial" pitchFamily="34" charset="0"/>
                          <a:cs typeface="Arial" pitchFamily="34" charset="0"/>
                        </a:rPr>
                        <a:t>Promedio de </a:t>
                      </a:r>
                      <a:r>
                        <a:rPr lang="es-CO" sz="1200" b="1" i="0" u="none" strike="noStrike" dirty="0" err="1">
                          <a:solidFill>
                            <a:schemeClr val="tx1"/>
                          </a:solidFill>
                          <a:effectLst/>
                          <a:latin typeface="Arial" pitchFamily="34" charset="0"/>
                          <a:cs typeface="Arial" pitchFamily="34" charset="0"/>
                        </a:rPr>
                        <a:t>Hectareas</a:t>
                      </a:r>
                      <a:r>
                        <a:rPr lang="es-CO" sz="1200" b="1" i="0" u="none" strike="noStrike" dirty="0">
                          <a:solidFill>
                            <a:schemeClr val="tx1"/>
                          </a:solidFill>
                          <a:effectLst/>
                          <a:latin typeface="Arial" pitchFamily="34" charset="0"/>
                          <a:cs typeface="Arial" pitchFamily="34" charset="0"/>
                        </a:rPr>
                        <a:t> por bloque</a:t>
                      </a:r>
                    </a:p>
                  </a:txBody>
                  <a:tcPr marL="9524" marR="9524" marT="952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1"/>
                    </a:solidFill>
                  </a:tcPr>
                </a:tc>
                <a:tc>
                  <a:txBody>
                    <a:bodyPr/>
                    <a:lstStyle/>
                    <a:p>
                      <a:pPr algn="ctr" fontAlgn="ctr"/>
                      <a:r>
                        <a:rPr lang="es-CO" sz="1200" b="1" i="0" u="none" strike="noStrike">
                          <a:solidFill>
                            <a:schemeClr val="tx1"/>
                          </a:solidFill>
                          <a:effectLst/>
                          <a:latin typeface="Arial" pitchFamily="34" charset="0"/>
                          <a:cs typeface="Arial" pitchFamily="34" charset="0"/>
                        </a:rPr>
                        <a:t>Inversión Aproximada (USD$ Millones)</a:t>
                      </a:r>
                    </a:p>
                  </a:txBody>
                  <a:tcPr marL="9524" marR="9524" marT="952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1"/>
                    </a:solidFill>
                  </a:tcPr>
                </a:tc>
                <a:tc>
                  <a:txBody>
                    <a:bodyPr/>
                    <a:lstStyle/>
                    <a:p>
                      <a:pPr algn="ctr" fontAlgn="ctr"/>
                      <a:r>
                        <a:rPr lang="es-CO" sz="1200" b="1" i="0" u="none" strike="noStrike" dirty="0">
                          <a:solidFill>
                            <a:schemeClr val="tx1"/>
                          </a:solidFill>
                          <a:effectLst/>
                          <a:latin typeface="Arial" pitchFamily="34" charset="0"/>
                          <a:cs typeface="Arial" pitchFamily="34" charset="0"/>
                        </a:rPr>
                        <a:t>Promedio de Inversión por Bloque </a:t>
                      </a:r>
                      <a:endParaRPr lang="es-CO" sz="1200" b="1" i="0" u="none" strike="noStrike" dirty="0" smtClean="0">
                        <a:solidFill>
                          <a:schemeClr val="tx1"/>
                        </a:solidFill>
                        <a:effectLst/>
                        <a:latin typeface="Arial" pitchFamily="34" charset="0"/>
                        <a:cs typeface="Arial" pitchFamily="34" charset="0"/>
                      </a:endParaRPr>
                    </a:p>
                    <a:p>
                      <a:pPr algn="ctr" fontAlgn="ctr"/>
                      <a:r>
                        <a:rPr lang="es-CO" sz="1200" b="1" i="0" u="none" strike="noStrike" dirty="0" smtClean="0">
                          <a:solidFill>
                            <a:schemeClr val="tx1"/>
                          </a:solidFill>
                          <a:effectLst/>
                          <a:latin typeface="Arial" pitchFamily="34" charset="0"/>
                          <a:cs typeface="Arial" pitchFamily="34" charset="0"/>
                        </a:rPr>
                        <a:t>(</a:t>
                      </a:r>
                      <a:r>
                        <a:rPr lang="es-CO" sz="1200" b="1" i="0" u="none" strike="noStrike" dirty="0">
                          <a:solidFill>
                            <a:schemeClr val="tx1"/>
                          </a:solidFill>
                          <a:effectLst/>
                          <a:latin typeface="Arial" pitchFamily="34" charset="0"/>
                          <a:cs typeface="Arial" pitchFamily="34" charset="0"/>
                        </a:rPr>
                        <a:t>USD$ Millones)</a:t>
                      </a:r>
                    </a:p>
                  </a:txBody>
                  <a:tcPr marL="9524" marR="9524" marT="952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1"/>
                    </a:solidFill>
                  </a:tcPr>
                </a:tc>
              </a:tr>
              <a:tr h="201715">
                <a:tc>
                  <a:txBody>
                    <a:bodyPr/>
                    <a:lstStyle/>
                    <a:p>
                      <a:pPr algn="l" fontAlgn="ctr"/>
                      <a:r>
                        <a:rPr lang="es-CO" sz="1200" b="1" i="0" u="none" strike="noStrike">
                          <a:solidFill>
                            <a:schemeClr val="tx1"/>
                          </a:solidFill>
                          <a:effectLst/>
                          <a:latin typeface="Arial" pitchFamily="34" charset="0"/>
                          <a:cs typeface="Arial" pitchFamily="34" charset="0"/>
                        </a:rPr>
                        <a:t>Minironda 2008</a:t>
                      </a:r>
                    </a:p>
                  </a:txBody>
                  <a:tcPr marL="9524" marR="9524" marT="952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ctr"/>
                      <a:r>
                        <a:rPr lang="es-CO" sz="1200" b="0" i="0" u="none" strike="noStrike">
                          <a:solidFill>
                            <a:schemeClr val="tx1"/>
                          </a:solidFill>
                          <a:effectLst/>
                          <a:latin typeface="Arial" pitchFamily="34" charset="0"/>
                          <a:cs typeface="Arial" pitchFamily="34" charset="0"/>
                        </a:rPr>
                        <a:t>41</a:t>
                      </a:r>
                    </a:p>
                  </a:txBody>
                  <a:tcPr marL="9524" marR="9524" marT="952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200" b="0" i="0" u="none" strike="noStrike">
                          <a:solidFill>
                            <a:schemeClr val="tx1"/>
                          </a:solidFill>
                          <a:effectLst/>
                          <a:latin typeface="Arial" pitchFamily="34" charset="0"/>
                          <a:cs typeface="Arial" pitchFamily="34" charset="0"/>
                        </a:rPr>
                        <a:t>1.999.845</a:t>
                      </a:r>
                    </a:p>
                  </a:txBody>
                  <a:tcPr marL="9524" marR="9524" marT="952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200" b="0" i="0" u="none" strike="noStrike" dirty="0">
                          <a:solidFill>
                            <a:schemeClr val="tx1"/>
                          </a:solidFill>
                          <a:effectLst/>
                          <a:latin typeface="Arial" pitchFamily="34" charset="0"/>
                          <a:cs typeface="Arial" pitchFamily="34" charset="0"/>
                        </a:rPr>
                        <a:t>48.777</a:t>
                      </a:r>
                    </a:p>
                  </a:txBody>
                  <a:tcPr marL="9524" marR="9524" marT="952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200" b="0" i="0" u="none" strike="noStrike" dirty="0">
                          <a:solidFill>
                            <a:schemeClr val="tx1"/>
                          </a:solidFill>
                          <a:effectLst/>
                          <a:latin typeface="Arial" pitchFamily="34" charset="0"/>
                          <a:cs typeface="Arial" pitchFamily="34" charset="0"/>
                        </a:rPr>
                        <a:t>1.000</a:t>
                      </a:r>
                    </a:p>
                  </a:txBody>
                  <a:tcPr marL="9524" marR="9524" marT="952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200" b="0" i="0" u="none" strike="noStrike" dirty="0">
                          <a:solidFill>
                            <a:schemeClr val="tx1"/>
                          </a:solidFill>
                          <a:effectLst/>
                          <a:latin typeface="Arial" pitchFamily="34" charset="0"/>
                          <a:cs typeface="Arial" pitchFamily="34" charset="0"/>
                        </a:rPr>
                        <a:t>24</a:t>
                      </a:r>
                    </a:p>
                  </a:txBody>
                  <a:tcPr marL="9524" marR="9524" marT="952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1715">
                <a:tc>
                  <a:txBody>
                    <a:bodyPr/>
                    <a:lstStyle/>
                    <a:p>
                      <a:pPr algn="l" fontAlgn="ctr"/>
                      <a:r>
                        <a:rPr lang="es-CO" sz="1200" b="1" i="0" u="none" strike="noStrike">
                          <a:solidFill>
                            <a:schemeClr val="tx1"/>
                          </a:solidFill>
                          <a:effectLst/>
                          <a:latin typeface="Arial" pitchFamily="34" charset="0"/>
                          <a:cs typeface="Arial" pitchFamily="34" charset="0"/>
                        </a:rPr>
                        <a:t>Ronda Colombia 2010</a:t>
                      </a:r>
                    </a:p>
                  </a:txBody>
                  <a:tcPr marL="9524" marR="9524" marT="952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ctr"/>
                      <a:r>
                        <a:rPr lang="es-CO" sz="1200" b="0" i="0" u="none" strike="noStrike">
                          <a:solidFill>
                            <a:schemeClr val="tx1"/>
                          </a:solidFill>
                          <a:effectLst/>
                          <a:latin typeface="Arial" pitchFamily="34" charset="0"/>
                          <a:cs typeface="Arial" pitchFamily="34" charset="0"/>
                        </a:rPr>
                        <a:t>68</a:t>
                      </a:r>
                    </a:p>
                  </a:txBody>
                  <a:tcPr marL="9524" marR="9524" marT="952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200" b="0" i="0" u="none" strike="noStrike">
                          <a:solidFill>
                            <a:schemeClr val="tx1"/>
                          </a:solidFill>
                          <a:effectLst/>
                          <a:latin typeface="Arial" pitchFamily="34" charset="0"/>
                          <a:cs typeface="Arial" pitchFamily="34" charset="0"/>
                        </a:rPr>
                        <a:t>6.878.152</a:t>
                      </a:r>
                    </a:p>
                  </a:txBody>
                  <a:tcPr marL="9524" marR="9524" marT="952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200" b="0" i="0" u="none" strike="noStrike">
                          <a:solidFill>
                            <a:schemeClr val="tx1"/>
                          </a:solidFill>
                          <a:effectLst/>
                          <a:latin typeface="Arial" pitchFamily="34" charset="0"/>
                          <a:cs typeface="Arial" pitchFamily="34" charset="0"/>
                        </a:rPr>
                        <a:t>101.149</a:t>
                      </a:r>
                    </a:p>
                  </a:txBody>
                  <a:tcPr marL="9524" marR="9524" marT="952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200" b="0" i="0" u="none" strike="noStrike">
                          <a:solidFill>
                            <a:schemeClr val="tx1"/>
                          </a:solidFill>
                          <a:effectLst/>
                          <a:latin typeface="Arial" pitchFamily="34" charset="0"/>
                          <a:cs typeface="Arial" pitchFamily="34" charset="0"/>
                        </a:rPr>
                        <a:t>1.350</a:t>
                      </a:r>
                    </a:p>
                  </a:txBody>
                  <a:tcPr marL="9524" marR="9524" marT="952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200" b="0" i="0" u="none" strike="noStrike">
                          <a:solidFill>
                            <a:schemeClr val="tx1"/>
                          </a:solidFill>
                          <a:effectLst/>
                          <a:latin typeface="Arial" pitchFamily="34" charset="0"/>
                          <a:cs typeface="Arial" pitchFamily="34" charset="0"/>
                        </a:rPr>
                        <a:t>20</a:t>
                      </a:r>
                    </a:p>
                  </a:txBody>
                  <a:tcPr marL="9524" marR="9524" marT="952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1715">
                <a:tc>
                  <a:txBody>
                    <a:bodyPr/>
                    <a:lstStyle/>
                    <a:p>
                      <a:pPr algn="l" fontAlgn="ctr"/>
                      <a:r>
                        <a:rPr lang="es-CO" sz="1200" b="1" i="0" u="none" strike="noStrike">
                          <a:solidFill>
                            <a:schemeClr val="tx1"/>
                          </a:solidFill>
                          <a:effectLst/>
                          <a:latin typeface="Arial" pitchFamily="34" charset="0"/>
                          <a:cs typeface="Arial" pitchFamily="34" charset="0"/>
                        </a:rPr>
                        <a:t>Ronda Colombia 2012</a:t>
                      </a:r>
                    </a:p>
                  </a:txBody>
                  <a:tcPr marL="9524" marR="9524" marT="952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ctr"/>
                      <a:r>
                        <a:rPr lang="es-CO" sz="1200" b="0" i="0" u="none" strike="noStrike">
                          <a:solidFill>
                            <a:schemeClr val="tx1"/>
                          </a:solidFill>
                          <a:effectLst/>
                          <a:latin typeface="Arial" pitchFamily="34" charset="0"/>
                          <a:cs typeface="Arial" pitchFamily="34" charset="0"/>
                        </a:rPr>
                        <a:t>50</a:t>
                      </a:r>
                    </a:p>
                  </a:txBody>
                  <a:tcPr marL="9524" marR="9524" marT="952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200" b="0" i="0" u="none" strike="noStrike">
                          <a:solidFill>
                            <a:schemeClr val="tx1"/>
                          </a:solidFill>
                          <a:effectLst/>
                          <a:latin typeface="Arial" pitchFamily="34" charset="0"/>
                          <a:cs typeface="Arial" pitchFamily="34" charset="0"/>
                        </a:rPr>
                        <a:t>7.052.692</a:t>
                      </a:r>
                    </a:p>
                  </a:txBody>
                  <a:tcPr marL="9524" marR="9524" marT="952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200" b="0" i="0" u="none" strike="noStrike">
                          <a:solidFill>
                            <a:schemeClr val="tx1"/>
                          </a:solidFill>
                          <a:effectLst/>
                          <a:latin typeface="Arial" pitchFamily="34" charset="0"/>
                          <a:cs typeface="Arial" pitchFamily="34" charset="0"/>
                        </a:rPr>
                        <a:t>141.054</a:t>
                      </a:r>
                    </a:p>
                  </a:txBody>
                  <a:tcPr marL="9524" marR="9524" marT="952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200" b="0" i="0" u="none" strike="noStrike">
                          <a:solidFill>
                            <a:schemeClr val="tx1"/>
                          </a:solidFill>
                          <a:effectLst/>
                          <a:latin typeface="Arial" pitchFamily="34" charset="0"/>
                          <a:cs typeface="Arial" pitchFamily="34" charset="0"/>
                        </a:rPr>
                        <a:t>2.600</a:t>
                      </a:r>
                    </a:p>
                  </a:txBody>
                  <a:tcPr marL="9524" marR="9524" marT="952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200" b="0" i="0" u="none" strike="noStrike">
                          <a:solidFill>
                            <a:schemeClr val="tx1"/>
                          </a:solidFill>
                          <a:effectLst/>
                          <a:latin typeface="Arial" pitchFamily="34" charset="0"/>
                          <a:cs typeface="Arial" pitchFamily="34" charset="0"/>
                        </a:rPr>
                        <a:t>52</a:t>
                      </a:r>
                    </a:p>
                  </a:txBody>
                  <a:tcPr marL="9524" marR="9524" marT="952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9704">
                <a:tc>
                  <a:txBody>
                    <a:bodyPr/>
                    <a:lstStyle/>
                    <a:p>
                      <a:pPr algn="l" fontAlgn="ctr"/>
                      <a:r>
                        <a:rPr lang="es-CO" sz="1200" b="1" i="0" u="none" strike="noStrike">
                          <a:solidFill>
                            <a:schemeClr val="tx1"/>
                          </a:solidFill>
                          <a:effectLst/>
                          <a:latin typeface="Arial" pitchFamily="34" charset="0"/>
                          <a:cs typeface="Arial" pitchFamily="34" charset="0"/>
                        </a:rPr>
                        <a:t>Ronda Colombia 2014</a:t>
                      </a:r>
                    </a:p>
                  </a:txBody>
                  <a:tcPr marL="9524" marR="9524" marT="952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1"/>
                    </a:solidFill>
                  </a:tcPr>
                </a:tc>
                <a:tc>
                  <a:txBody>
                    <a:bodyPr/>
                    <a:lstStyle/>
                    <a:p>
                      <a:pPr algn="ctr" fontAlgn="ctr"/>
                      <a:r>
                        <a:rPr lang="es-CO" sz="1200" b="0" i="0" u="none" strike="noStrike">
                          <a:solidFill>
                            <a:schemeClr val="tx1"/>
                          </a:solidFill>
                          <a:effectLst/>
                          <a:latin typeface="Arial" pitchFamily="34" charset="0"/>
                          <a:cs typeface="Arial" pitchFamily="34" charset="0"/>
                        </a:rPr>
                        <a:t>26</a:t>
                      </a:r>
                    </a:p>
                  </a:txBody>
                  <a:tcPr marL="9524" marR="9524" marT="952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CO" sz="1200" b="0" i="0" u="none" strike="noStrike">
                          <a:solidFill>
                            <a:schemeClr val="tx1"/>
                          </a:solidFill>
                          <a:effectLst/>
                          <a:latin typeface="Arial" pitchFamily="34" charset="0"/>
                          <a:cs typeface="Arial" pitchFamily="34" charset="0"/>
                        </a:rPr>
                        <a:t>5.426.401</a:t>
                      </a:r>
                    </a:p>
                  </a:txBody>
                  <a:tcPr marL="9524" marR="9524" marT="952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CO" sz="1200" b="1" i="0" u="none" strike="noStrike">
                          <a:solidFill>
                            <a:schemeClr val="tx1"/>
                          </a:solidFill>
                          <a:effectLst/>
                          <a:latin typeface="Arial" pitchFamily="34" charset="0"/>
                          <a:cs typeface="Arial" pitchFamily="34" charset="0"/>
                        </a:rPr>
                        <a:t>208.708</a:t>
                      </a:r>
                    </a:p>
                  </a:txBody>
                  <a:tcPr marL="9524" marR="9524" marT="952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CO" sz="1200" b="0" i="0" u="none" strike="noStrike">
                          <a:solidFill>
                            <a:schemeClr val="tx1"/>
                          </a:solidFill>
                          <a:effectLst/>
                          <a:latin typeface="Arial" pitchFamily="34" charset="0"/>
                          <a:cs typeface="Arial" pitchFamily="34" charset="0"/>
                        </a:rPr>
                        <a:t>1.400</a:t>
                      </a:r>
                    </a:p>
                  </a:txBody>
                  <a:tcPr marL="9524" marR="9524" marT="952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s-CO" sz="1200" b="1" i="0" u="none" strike="noStrike" dirty="0">
                          <a:solidFill>
                            <a:schemeClr val="tx1"/>
                          </a:solidFill>
                          <a:effectLst/>
                          <a:latin typeface="Arial" pitchFamily="34" charset="0"/>
                          <a:cs typeface="Arial" pitchFamily="34" charset="0"/>
                        </a:rPr>
                        <a:t>54</a:t>
                      </a:r>
                    </a:p>
                  </a:txBody>
                  <a:tcPr marL="9524" marR="9524" marT="952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12" name="11 CuadroTexto"/>
          <p:cNvSpPr txBox="1"/>
          <p:nvPr/>
        </p:nvSpPr>
        <p:spPr>
          <a:xfrm>
            <a:off x="631013" y="3535027"/>
            <a:ext cx="7901427" cy="2031325"/>
          </a:xfrm>
          <a:prstGeom prst="rect">
            <a:avLst/>
          </a:prstGeom>
          <a:noFill/>
        </p:spPr>
        <p:txBody>
          <a:bodyPr wrap="square">
            <a:spAutoFit/>
          </a:bodyPr>
          <a:lstStyle/>
          <a:p>
            <a:pPr marL="285750" indent="-285750" algn="just" defTabSz="457200">
              <a:buFont typeface="Arial" panose="020B0604020202020204" pitchFamily="34" charset="0"/>
              <a:buChar char="•"/>
              <a:defRPr/>
            </a:pPr>
            <a:r>
              <a:rPr lang="es-CO" dirty="0">
                <a:solidFill>
                  <a:prstClr val="black"/>
                </a:solidFill>
                <a:latin typeface="Arial" pitchFamily="34" charset="0"/>
                <a:cs typeface="Arial" pitchFamily="34" charset="0"/>
              </a:rPr>
              <a:t>La Ronda Colombia 2014 es el proceso competitivo que más hectáreas adjudicó por bloque o contrato firmado, con un promedio aproximado de </a:t>
            </a:r>
            <a:r>
              <a:rPr lang="es-CO" b="1" dirty="0">
                <a:solidFill>
                  <a:prstClr val="black"/>
                </a:solidFill>
                <a:latin typeface="Arial" pitchFamily="34" charset="0"/>
                <a:cs typeface="Arial" pitchFamily="34" charset="0"/>
              </a:rPr>
              <a:t>209 mil hectáreas por área adjudicada</a:t>
            </a:r>
            <a:r>
              <a:rPr lang="es-CO" dirty="0">
                <a:solidFill>
                  <a:prstClr val="black"/>
                </a:solidFill>
                <a:latin typeface="Arial" pitchFamily="34" charset="0"/>
                <a:cs typeface="Arial" pitchFamily="34" charset="0"/>
              </a:rPr>
              <a:t>.</a:t>
            </a:r>
          </a:p>
          <a:p>
            <a:pPr algn="just" defTabSz="457200">
              <a:defRPr/>
            </a:pPr>
            <a:endParaRPr lang="es-CO" dirty="0">
              <a:solidFill>
                <a:prstClr val="black"/>
              </a:solidFill>
              <a:latin typeface="Arial" pitchFamily="34" charset="0"/>
              <a:cs typeface="Arial" pitchFamily="34" charset="0"/>
            </a:endParaRPr>
          </a:p>
          <a:p>
            <a:pPr marL="285750" indent="-285750" algn="just" defTabSz="457200">
              <a:buFont typeface="Arial" panose="020B0604020202020204" pitchFamily="34" charset="0"/>
              <a:buChar char="•"/>
              <a:defRPr/>
            </a:pPr>
            <a:r>
              <a:rPr lang="es-CO" dirty="0">
                <a:solidFill>
                  <a:prstClr val="black"/>
                </a:solidFill>
                <a:latin typeface="Arial" pitchFamily="34" charset="0"/>
                <a:cs typeface="Arial" pitchFamily="34" charset="0"/>
              </a:rPr>
              <a:t>La Ronda Colombia 2014 es el proceso competitivo que mayor inversión le traerá al país por contrato firmado, con un promedio aproximado de </a:t>
            </a:r>
            <a:r>
              <a:rPr lang="es-CO" b="1" dirty="0">
                <a:solidFill>
                  <a:prstClr val="black"/>
                </a:solidFill>
                <a:latin typeface="Arial" pitchFamily="34" charset="0"/>
                <a:cs typeface="Arial" pitchFamily="34" charset="0"/>
              </a:rPr>
              <a:t>54 millones de dólares por área adjudicada</a:t>
            </a:r>
            <a:r>
              <a:rPr lang="es-CO" dirty="0">
                <a:solidFill>
                  <a:prstClr val="black"/>
                </a:solidFill>
                <a:latin typeface="Arial" pitchFamily="34" charset="0"/>
                <a:cs typeface="Arial" pitchFamily="34" charset="0"/>
              </a:rPr>
              <a:t>.</a:t>
            </a:r>
          </a:p>
        </p:txBody>
      </p:sp>
      <p:sp>
        <p:nvSpPr>
          <p:cNvPr id="5" name="4 Marcador de número de diapositiva"/>
          <p:cNvSpPr txBox="1">
            <a:spLocks/>
          </p:cNvSpPr>
          <p:nvPr/>
        </p:nvSpPr>
        <p:spPr bwMode="auto">
          <a:xfrm>
            <a:off x="4328544" y="6462095"/>
            <a:ext cx="471487" cy="4000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s-CO"/>
            </a:defPPr>
            <a:lvl1pPr marL="0" algn="r" defTabSz="914400" rtl="0" eaLnBrk="1" latinLnBrk="0" hangingPunct="1">
              <a:defRPr sz="1200" kern="1200">
                <a:solidFill>
                  <a:schemeClr val="tx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fld id="{1E488807-1918-4C23-BCA5-A5E06F4BEA6B}" type="slidenum">
              <a:rPr lang="es-ES" altLang="en-US" smtClean="0">
                <a:solidFill>
                  <a:srgbClr val="000000"/>
                </a:solidFill>
              </a:rPr>
              <a:pPr algn="ctr">
                <a:defRPr/>
              </a:pPr>
              <a:t>49</a:t>
            </a:fld>
            <a:endParaRPr lang="es-ES" altLang="en-US" dirty="0" smtClean="0">
              <a:solidFill>
                <a:srgbClr val="000000"/>
              </a:solidFill>
            </a:endParaRPr>
          </a:p>
        </p:txBody>
      </p:sp>
      <p:sp>
        <p:nvSpPr>
          <p:cNvPr id="6" name="8 CuadroTexto"/>
          <p:cNvSpPr txBox="1">
            <a:spLocks noChangeArrowheads="1"/>
          </p:cNvSpPr>
          <p:nvPr/>
        </p:nvSpPr>
        <p:spPr bwMode="auto">
          <a:xfrm>
            <a:off x="1330324" y="313802"/>
            <a:ext cx="5761956" cy="646331"/>
          </a:xfrm>
          <a:prstGeom prst="rect">
            <a:avLst/>
          </a:prstGeom>
          <a:noFill/>
          <a:ln w="9525">
            <a:noFill/>
            <a:miter lim="800000"/>
            <a:headEnd/>
            <a:tailEnd/>
          </a:ln>
        </p:spPr>
        <p:txBody>
          <a:bodyPr wrap="square">
            <a:spAutoFit/>
          </a:bodyPr>
          <a:lstStyle/>
          <a:p>
            <a:pPr defTabSz="457200" fontAlgn="base">
              <a:spcBef>
                <a:spcPct val="0"/>
              </a:spcBef>
              <a:spcAft>
                <a:spcPct val="0"/>
              </a:spcAft>
            </a:pPr>
            <a:r>
              <a:rPr lang="es-CO" altLang="es-CO" b="1" dirty="0">
                <a:solidFill>
                  <a:prstClr val="black"/>
                </a:solidFill>
                <a:latin typeface="Arial Black" pitchFamily="34" charset="0"/>
              </a:rPr>
              <a:t>Promoción y Asignación de Áreas</a:t>
            </a:r>
          </a:p>
          <a:p>
            <a:pPr defTabSz="457200" fontAlgn="base">
              <a:spcBef>
                <a:spcPct val="0"/>
              </a:spcBef>
              <a:spcAft>
                <a:spcPct val="0"/>
              </a:spcAft>
            </a:pPr>
            <a:r>
              <a:rPr lang="es-CO" altLang="es-CO" i="1" dirty="0">
                <a:solidFill>
                  <a:prstClr val="black"/>
                </a:solidFill>
                <a:latin typeface="Arial" pitchFamily="34" charset="0"/>
                <a:cs typeface="Arial" pitchFamily="34" charset="0"/>
              </a:rPr>
              <a:t>Ronda Colombia 2014 – Resultados</a:t>
            </a:r>
          </a:p>
        </p:txBody>
      </p:sp>
    </p:spTree>
    <p:extLst>
      <p:ext uri="{BB962C8B-B14F-4D97-AF65-F5344CB8AC3E}">
        <p14:creationId xmlns:p14="http://schemas.microsoft.com/office/powerpoint/2010/main" xmlns="" val="17539778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4 Marcador de número de diapositiva"/>
          <p:cNvSpPr txBox="1">
            <a:spLocks/>
          </p:cNvSpPr>
          <p:nvPr/>
        </p:nvSpPr>
        <p:spPr bwMode="auto">
          <a:xfrm>
            <a:off x="4328544" y="6462095"/>
            <a:ext cx="471487" cy="4000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s-CO"/>
            </a:defPPr>
            <a:lvl1pPr marL="0" algn="r" defTabSz="914400" rtl="0" eaLnBrk="1" latinLnBrk="0" hangingPunct="1">
              <a:defRPr sz="1200" kern="1200">
                <a:solidFill>
                  <a:schemeClr val="tx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fld id="{1E488807-1918-4C23-BCA5-A5E06F4BEA6B}" type="slidenum">
              <a:rPr lang="es-ES" altLang="en-US" smtClean="0">
                <a:solidFill>
                  <a:srgbClr val="000000"/>
                </a:solidFill>
              </a:rPr>
              <a:pPr algn="ctr">
                <a:defRPr/>
              </a:pPr>
              <a:t>5</a:t>
            </a:fld>
            <a:endParaRPr lang="es-ES" altLang="en-US" dirty="0" smtClean="0">
              <a:solidFill>
                <a:srgbClr val="000000"/>
              </a:solidFill>
            </a:endParaRPr>
          </a:p>
        </p:txBody>
      </p:sp>
      <p:sp>
        <p:nvSpPr>
          <p:cNvPr id="4" name="Text Box 3"/>
          <p:cNvSpPr txBox="1">
            <a:spLocks noChangeArrowheads="1"/>
          </p:cNvSpPr>
          <p:nvPr/>
        </p:nvSpPr>
        <p:spPr bwMode="auto">
          <a:xfrm>
            <a:off x="970633" y="1763407"/>
            <a:ext cx="7201767" cy="1089529"/>
          </a:xfrm>
          <a:prstGeom prst="rect">
            <a:avLst/>
          </a:prstGeom>
          <a:noFill/>
          <a:ln w="9525">
            <a:noFill/>
            <a:miter lim="800000"/>
            <a:headEnd/>
            <a:tailEnd/>
          </a:ln>
        </p:spPr>
        <p:txBody>
          <a:bodyPr wrap="square">
            <a:spAutoFit/>
          </a:bodyPr>
          <a:lstStyle/>
          <a:p>
            <a:pPr algn="just" eaLnBrk="0" fontAlgn="base" hangingPunct="0">
              <a:lnSpc>
                <a:spcPct val="90000"/>
              </a:lnSpc>
              <a:spcBef>
                <a:spcPct val="20000"/>
              </a:spcBef>
              <a:spcAft>
                <a:spcPct val="0"/>
              </a:spcAft>
            </a:pPr>
            <a:r>
              <a:rPr lang="es-CO" dirty="0">
                <a:solidFill>
                  <a:srgbClr val="000000"/>
                </a:solidFill>
                <a:latin typeface="Arial" pitchFamily="34" charset="0"/>
                <a:cs typeface="Arial" pitchFamily="34" charset="0"/>
              </a:rPr>
              <a:t>La ANH es la autoridad encargada de </a:t>
            </a:r>
            <a:r>
              <a:rPr lang="es-CO" dirty="0" smtClean="0">
                <a:solidFill>
                  <a:srgbClr val="000000"/>
                </a:solidFill>
                <a:latin typeface="Arial" pitchFamily="34" charset="0"/>
                <a:cs typeface="Arial" pitchFamily="34" charset="0"/>
              </a:rPr>
              <a:t>promover  </a:t>
            </a:r>
            <a:r>
              <a:rPr lang="es-CO" dirty="0">
                <a:solidFill>
                  <a:srgbClr val="000000"/>
                </a:solidFill>
                <a:latin typeface="Arial" pitchFamily="34" charset="0"/>
                <a:cs typeface="Arial" pitchFamily="34" charset="0"/>
              </a:rPr>
              <a:t>el aprovechamiento óptimo y sostenible de los recursos hidrocarburíferos del país, </a:t>
            </a:r>
            <a:r>
              <a:rPr lang="es-CO" dirty="0" smtClean="0">
                <a:solidFill>
                  <a:srgbClr val="000000"/>
                </a:solidFill>
                <a:latin typeface="Arial" pitchFamily="34" charset="0"/>
                <a:cs typeface="Arial" pitchFamily="34" charset="0"/>
              </a:rPr>
              <a:t>administrándolos integralmente y </a:t>
            </a:r>
            <a:r>
              <a:rPr lang="es-CO" dirty="0">
                <a:solidFill>
                  <a:srgbClr val="000000"/>
                </a:solidFill>
                <a:latin typeface="Arial" pitchFamily="34" charset="0"/>
                <a:cs typeface="Arial" pitchFamily="34" charset="0"/>
              </a:rPr>
              <a:t>armonizando los intereses de </a:t>
            </a:r>
            <a:r>
              <a:rPr lang="es-CO" dirty="0" smtClean="0">
                <a:solidFill>
                  <a:srgbClr val="000000"/>
                </a:solidFill>
                <a:latin typeface="Arial" pitchFamily="34" charset="0"/>
                <a:cs typeface="Arial" pitchFamily="34" charset="0"/>
              </a:rPr>
              <a:t>la </a:t>
            </a:r>
            <a:r>
              <a:rPr lang="es-CO" dirty="0">
                <a:solidFill>
                  <a:srgbClr val="000000"/>
                </a:solidFill>
                <a:latin typeface="Arial" pitchFamily="34" charset="0"/>
                <a:cs typeface="Arial" pitchFamily="34" charset="0"/>
              </a:rPr>
              <a:t>sociedad, el Estado y las empresas del sector. </a:t>
            </a:r>
          </a:p>
        </p:txBody>
      </p:sp>
      <p:sp>
        <p:nvSpPr>
          <p:cNvPr id="7" name="Text Box 8"/>
          <p:cNvSpPr txBox="1">
            <a:spLocks noChangeArrowheads="1"/>
          </p:cNvSpPr>
          <p:nvPr/>
        </p:nvSpPr>
        <p:spPr bwMode="auto">
          <a:xfrm>
            <a:off x="970633" y="1262087"/>
            <a:ext cx="1081087" cy="366713"/>
          </a:xfrm>
          <a:prstGeom prst="rect">
            <a:avLst/>
          </a:prstGeom>
          <a:solidFill>
            <a:schemeClr val="bg1">
              <a:lumMod val="85000"/>
            </a:schemeClr>
          </a:solidFill>
          <a:ln w="12700">
            <a:noFill/>
            <a:miter lim="800000"/>
            <a:headEnd/>
            <a:tailEnd/>
          </a:ln>
          <a:scene3d>
            <a:camera prst="orthographicFront"/>
            <a:lightRig rig="threePt" dir="t"/>
          </a:scene3d>
          <a:sp3d>
            <a:bevelT/>
          </a:sp3d>
        </p:spPr>
        <p:txBody>
          <a:bodyPr anchor="ctr">
            <a:spAutoFit/>
          </a:bodyPr>
          <a:lstStyle/>
          <a:p>
            <a:pPr algn="ctr" fontAlgn="base">
              <a:spcBef>
                <a:spcPct val="0"/>
              </a:spcBef>
              <a:spcAft>
                <a:spcPct val="0"/>
              </a:spcAft>
              <a:defRPr/>
            </a:pPr>
            <a:r>
              <a:rPr lang="es-CO" b="1" dirty="0">
                <a:solidFill>
                  <a:srgbClr val="000000"/>
                </a:solidFill>
                <a:latin typeface="Arial" pitchFamily="34" charset="0"/>
                <a:cs typeface="Arial" pitchFamily="34" charset="0"/>
              </a:rPr>
              <a:t>Misión</a:t>
            </a:r>
            <a:endParaRPr lang="es-ES_tradnl" b="1" dirty="0">
              <a:solidFill>
                <a:srgbClr val="000000"/>
              </a:solidFill>
              <a:latin typeface="Arial" pitchFamily="34" charset="0"/>
              <a:cs typeface="Arial" pitchFamily="34" charset="0"/>
            </a:endParaRPr>
          </a:p>
        </p:txBody>
      </p:sp>
      <p:sp>
        <p:nvSpPr>
          <p:cNvPr id="10" name="Rectangle 2"/>
          <p:cNvSpPr>
            <a:spLocks noChangeArrowheads="1"/>
          </p:cNvSpPr>
          <p:nvPr/>
        </p:nvSpPr>
        <p:spPr bwMode="auto">
          <a:xfrm>
            <a:off x="1691158" y="361231"/>
            <a:ext cx="585222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anchor="ctr">
            <a:spAutoFit/>
          </a:bodyPr>
          <a:lstStyle/>
          <a:p>
            <a:pPr marL="1233488" indent="-1233488"/>
            <a:r>
              <a:rPr lang="es-MX" b="1" dirty="0" smtClean="0">
                <a:latin typeface="Arial Black" pitchFamily="34" charset="0"/>
                <a:cs typeface="Calibri" pitchFamily="34" charset="0"/>
              </a:rPr>
              <a:t>Marco Estratégico</a:t>
            </a:r>
            <a:endParaRPr lang="es-CO" sz="1200" i="1" dirty="0">
              <a:latin typeface="Arial Black" pitchFamily="34" charset="0"/>
              <a:cs typeface="Calibri" pitchFamily="34" charset="0"/>
            </a:endParaRPr>
          </a:p>
        </p:txBody>
      </p:sp>
      <p:pic>
        <p:nvPicPr>
          <p:cNvPr id="70657" name="Picture 1" descr="Z:\FOTOS INSTITUCIONALES\Torre - nocturna.PNG"/>
          <p:cNvPicPr>
            <a:picLocks noChangeAspect="1" noChangeArrowheads="1"/>
          </p:cNvPicPr>
          <p:nvPr/>
        </p:nvPicPr>
        <p:blipFill>
          <a:blip r:embed="rId2" cstate="email"/>
          <a:srcRect/>
          <a:stretch>
            <a:fillRect/>
          </a:stretch>
        </p:blipFill>
        <p:spPr bwMode="auto">
          <a:xfrm>
            <a:off x="1979712" y="3221863"/>
            <a:ext cx="5184576" cy="2990943"/>
          </a:xfrm>
          <a:prstGeom prst="rect">
            <a:avLst/>
          </a:prstGeom>
          <a:noFill/>
          <a:effectLst>
            <a:outerShdw blurRad="292100" dist="139700" dir="2700000" algn="tl" rotWithShape="0">
              <a:prstClr val="black">
                <a:alpha val="65000"/>
              </a:prstClr>
            </a:outerShdw>
          </a:effectLst>
          <a:scene3d>
            <a:camera prst="orthographicFront"/>
            <a:lightRig rig="threePt" dir="t"/>
          </a:scene3d>
          <a:sp3d>
            <a:bevelT/>
          </a:sp3d>
        </p:spPr>
      </p:pic>
    </p:spTree>
    <p:extLst>
      <p:ext uri="{BB962C8B-B14F-4D97-AF65-F5344CB8AC3E}">
        <p14:creationId xmlns:p14="http://schemas.microsoft.com/office/powerpoint/2010/main" xmlns="" val="180425787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Tabla"/>
          <p:cNvGraphicFramePr>
            <a:graphicFrameLocks noGrp="1"/>
          </p:cNvGraphicFramePr>
          <p:nvPr>
            <p:extLst/>
          </p:nvPr>
        </p:nvGraphicFramePr>
        <p:xfrm>
          <a:off x="2320898" y="1753244"/>
          <a:ext cx="4483100" cy="1862014"/>
        </p:xfrm>
        <a:graphic>
          <a:graphicData uri="http://schemas.openxmlformats.org/drawingml/2006/table">
            <a:tbl>
              <a:tblPr firstRow="1" firstCol="1" bandRow="1"/>
              <a:tblGrid>
                <a:gridCol w="2350135"/>
                <a:gridCol w="2132965"/>
              </a:tblGrid>
              <a:tr h="0">
                <a:tc gridSpan="2">
                  <a:txBody>
                    <a:bodyPr/>
                    <a:lstStyle/>
                    <a:p>
                      <a:pPr algn="ctr">
                        <a:lnSpc>
                          <a:spcPct val="115000"/>
                        </a:lnSpc>
                        <a:spcAft>
                          <a:spcPts val="0"/>
                        </a:spcAft>
                      </a:pPr>
                      <a:r>
                        <a:rPr lang="es-CO" sz="1400" b="1" dirty="0">
                          <a:solidFill>
                            <a:schemeClr val="tx1"/>
                          </a:solidFill>
                          <a:effectLst/>
                          <a:latin typeface="Calibri"/>
                          <a:ea typeface="Times New Roman"/>
                          <a:cs typeface="Times New Roman"/>
                        </a:rPr>
                        <a:t>TOP 5 EMPRESAS (COMPROMISOS EXPLORATORIOS) Programa Mínimo Exploratorio + Inversión Adicional</a:t>
                      </a:r>
                      <a:endParaRPr lang="es-CO" sz="1100" dirty="0">
                        <a:solidFill>
                          <a:schemeClr val="tx1"/>
                        </a:solidFill>
                        <a:effectLst/>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40000"/>
                        <a:lumOff val="60000"/>
                      </a:schemeClr>
                    </a:solidFill>
                  </a:tcPr>
                </a:tc>
                <a:tc hMerge="1">
                  <a:txBody>
                    <a:bodyPr/>
                    <a:lstStyle/>
                    <a:p>
                      <a:endParaRPr lang="es-CO"/>
                    </a:p>
                  </a:txBody>
                  <a:tcPr/>
                </a:tc>
              </a:tr>
              <a:tr h="198120">
                <a:tc>
                  <a:txBody>
                    <a:bodyPr/>
                    <a:lstStyle/>
                    <a:p>
                      <a:pPr>
                        <a:lnSpc>
                          <a:spcPct val="115000"/>
                        </a:lnSpc>
                        <a:spcAft>
                          <a:spcPts val="0"/>
                        </a:spcAft>
                      </a:pPr>
                      <a:r>
                        <a:rPr lang="es-CO" sz="1400" b="1" dirty="0">
                          <a:solidFill>
                            <a:schemeClr val="tx1"/>
                          </a:solidFill>
                          <a:effectLst/>
                          <a:latin typeface="Calibri"/>
                          <a:ea typeface="Times New Roman"/>
                          <a:cs typeface="Times New Roman"/>
                        </a:rPr>
                        <a:t>PROPONENTE</a:t>
                      </a:r>
                      <a:endParaRPr lang="es-CO" sz="1100" dirty="0">
                        <a:solidFill>
                          <a:schemeClr val="tx1"/>
                        </a:solidFill>
                        <a:effectLst/>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CO" sz="1400" b="1" dirty="0">
                          <a:solidFill>
                            <a:schemeClr val="tx1"/>
                          </a:solidFill>
                          <a:effectLst/>
                          <a:latin typeface="Calibri"/>
                          <a:ea typeface="Times New Roman"/>
                          <a:cs typeface="Times New Roman"/>
                        </a:rPr>
                        <a:t>MONTO (MM USD)</a:t>
                      </a:r>
                      <a:endParaRPr lang="es-CO" sz="1100" dirty="0">
                        <a:solidFill>
                          <a:schemeClr val="tx1"/>
                        </a:solidFill>
                        <a:effectLst/>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8120">
                <a:tc>
                  <a:txBody>
                    <a:bodyPr/>
                    <a:lstStyle/>
                    <a:p>
                      <a:pPr>
                        <a:lnSpc>
                          <a:spcPct val="115000"/>
                        </a:lnSpc>
                        <a:spcAft>
                          <a:spcPts val="0"/>
                        </a:spcAft>
                      </a:pPr>
                      <a:r>
                        <a:rPr lang="es-CO" sz="1400">
                          <a:solidFill>
                            <a:schemeClr val="tx1"/>
                          </a:solidFill>
                          <a:effectLst/>
                          <a:latin typeface="Calibri"/>
                          <a:ea typeface="Times New Roman"/>
                          <a:cs typeface="Times New Roman"/>
                        </a:rPr>
                        <a:t>ANADARKO (3 Bloques)              </a:t>
                      </a:r>
                      <a:endParaRPr lang="es-CO" sz="1100">
                        <a:solidFill>
                          <a:schemeClr val="tx1"/>
                        </a:solidFill>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CO" sz="1400" dirty="0" smtClean="0">
                          <a:solidFill>
                            <a:schemeClr val="tx1"/>
                          </a:solidFill>
                          <a:effectLst/>
                          <a:latin typeface="Calibri"/>
                          <a:ea typeface="Times New Roman"/>
                          <a:cs typeface="Times New Roman"/>
                        </a:rPr>
                        <a:t>255</a:t>
                      </a:r>
                      <a:endParaRPr lang="es-CO" sz="1100" dirty="0">
                        <a:solidFill>
                          <a:schemeClr val="tx1"/>
                        </a:solidFill>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8120">
                <a:tc>
                  <a:txBody>
                    <a:bodyPr/>
                    <a:lstStyle/>
                    <a:p>
                      <a:pPr>
                        <a:lnSpc>
                          <a:spcPct val="115000"/>
                        </a:lnSpc>
                        <a:spcAft>
                          <a:spcPts val="0"/>
                        </a:spcAft>
                      </a:pPr>
                      <a:r>
                        <a:rPr lang="es-CO" sz="1400">
                          <a:solidFill>
                            <a:schemeClr val="tx1"/>
                          </a:solidFill>
                          <a:effectLst/>
                          <a:latin typeface="Calibri"/>
                          <a:ea typeface="Times New Roman"/>
                          <a:cs typeface="Times New Roman"/>
                        </a:rPr>
                        <a:t>PAREX (2 Bloques)                    </a:t>
                      </a:r>
                      <a:endParaRPr lang="es-CO" sz="1100">
                        <a:solidFill>
                          <a:schemeClr val="tx1"/>
                        </a:solidFill>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CO" sz="1400" dirty="0" smtClean="0">
                          <a:solidFill>
                            <a:schemeClr val="tx1"/>
                          </a:solidFill>
                          <a:effectLst/>
                          <a:latin typeface="Calibri"/>
                          <a:ea typeface="Times New Roman"/>
                          <a:cs typeface="Times New Roman"/>
                        </a:rPr>
                        <a:t>250</a:t>
                      </a:r>
                      <a:endParaRPr lang="es-CO" sz="1100" dirty="0">
                        <a:solidFill>
                          <a:schemeClr val="tx1"/>
                        </a:solidFill>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8120">
                <a:tc>
                  <a:txBody>
                    <a:bodyPr/>
                    <a:lstStyle/>
                    <a:p>
                      <a:pPr>
                        <a:lnSpc>
                          <a:spcPct val="115000"/>
                        </a:lnSpc>
                        <a:spcAft>
                          <a:spcPts val="0"/>
                        </a:spcAft>
                      </a:pPr>
                      <a:r>
                        <a:rPr lang="es-CO" sz="1400">
                          <a:solidFill>
                            <a:schemeClr val="tx1"/>
                          </a:solidFill>
                          <a:effectLst/>
                          <a:latin typeface="Calibri"/>
                          <a:ea typeface="Times New Roman"/>
                          <a:cs typeface="Times New Roman"/>
                        </a:rPr>
                        <a:t>SHELL/ECOPETROL (1 Bloque)</a:t>
                      </a:r>
                      <a:endParaRPr lang="es-CO" sz="1100">
                        <a:solidFill>
                          <a:schemeClr val="tx1"/>
                        </a:solidFill>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CO" sz="1400" dirty="0" smtClean="0">
                          <a:solidFill>
                            <a:schemeClr val="tx1"/>
                          </a:solidFill>
                          <a:effectLst/>
                          <a:latin typeface="Calibri"/>
                          <a:ea typeface="Times New Roman"/>
                          <a:cs typeface="Times New Roman"/>
                        </a:rPr>
                        <a:t>231</a:t>
                      </a:r>
                      <a:endParaRPr lang="es-CO" sz="1100" dirty="0">
                        <a:solidFill>
                          <a:schemeClr val="tx1"/>
                        </a:solidFill>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8120">
                <a:tc>
                  <a:txBody>
                    <a:bodyPr/>
                    <a:lstStyle/>
                    <a:p>
                      <a:pPr>
                        <a:lnSpc>
                          <a:spcPct val="115000"/>
                        </a:lnSpc>
                        <a:spcAft>
                          <a:spcPts val="0"/>
                        </a:spcAft>
                      </a:pPr>
                      <a:r>
                        <a:rPr lang="es-CO" sz="1400">
                          <a:solidFill>
                            <a:schemeClr val="tx1"/>
                          </a:solidFill>
                          <a:effectLst/>
                          <a:latin typeface="Calibri"/>
                          <a:ea typeface="Times New Roman"/>
                          <a:cs typeface="Times New Roman"/>
                        </a:rPr>
                        <a:t>HOCOL (4 Bloques)                    </a:t>
                      </a:r>
                      <a:endParaRPr lang="es-CO" sz="1100">
                        <a:solidFill>
                          <a:schemeClr val="tx1"/>
                        </a:solidFill>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CO" sz="1400" dirty="0" smtClean="0">
                          <a:solidFill>
                            <a:schemeClr val="tx1"/>
                          </a:solidFill>
                          <a:effectLst/>
                          <a:latin typeface="Calibri"/>
                          <a:ea typeface="Times New Roman"/>
                          <a:cs typeface="Times New Roman"/>
                        </a:rPr>
                        <a:t>177</a:t>
                      </a:r>
                      <a:endParaRPr lang="es-CO" sz="1100" dirty="0">
                        <a:solidFill>
                          <a:schemeClr val="tx1"/>
                        </a:solidFill>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05740">
                <a:tc>
                  <a:txBody>
                    <a:bodyPr/>
                    <a:lstStyle/>
                    <a:p>
                      <a:pPr>
                        <a:lnSpc>
                          <a:spcPct val="115000"/>
                        </a:lnSpc>
                        <a:spcAft>
                          <a:spcPts val="0"/>
                        </a:spcAft>
                      </a:pPr>
                      <a:r>
                        <a:rPr lang="es-CO" sz="1400" dirty="0">
                          <a:solidFill>
                            <a:schemeClr val="tx1"/>
                          </a:solidFill>
                          <a:effectLst/>
                          <a:latin typeface="Calibri"/>
                          <a:ea typeface="Times New Roman"/>
                          <a:cs typeface="Times New Roman"/>
                        </a:rPr>
                        <a:t>TALISMAN (1 Bloque)                </a:t>
                      </a:r>
                      <a:endParaRPr lang="es-CO" sz="1100" dirty="0">
                        <a:solidFill>
                          <a:schemeClr val="tx1"/>
                        </a:solidFill>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CO" sz="1400" dirty="0" smtClean="0">
                          <a:solidFill>
                            <a:schemeClr val="tx1"/>
                          </a:solidFill>
                          <a:effectLst/>
                          <a:latin typeface="Calibri"/>
                          <a:ea typeface="Times New Roman"/>
                          <a:cs typeface="Times New Roman"/>
                        </a:rPr>
                        <a:t>67</a:t>
                      </a:r>
                      <a:endParaRPr lang="es-CO" sz="1100" dirty="0">
                        <a:solidFill>
                          <a:schemeClr val="tx1"/>
                        </a:solidFill>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graphicFrame>
        <p:nvGraphicFramePr>
          <p:cNvPr id="6" name="5 Tabla"/>
          <p:cNvGraphicFramePr>
            <a:graphicFrameLocks noGrp="1"/>
          </p:cNvGraphicFramePr>
          <p:nvPr>
            <p:extLst/>
          </p:nvPr>
        </p:nvGraphicFramePr>
        <p:xfrm>
          <a:off x="943319" y="3914360"/>
          <a:ext cx="7222654" cy="1862014"/>
        </p:xfrm>
        <a:graphic>
          <a:graphicData uri="http://schemas.openxmlformats.org/drawingml/2006/table">
            <a:tbl>
              <a:tblPr firstRow="1" firstCol="1" bandRow="1"/>
              <a:tblGrid>
                <a:gridCol w="2830166"/>
                <a:gridCol w="1656184"/>
                <a:gridCol w="2736304"/>
              </a:tblGrid>
              <a:tr h="0">
                <a:tc gridSpan="3">
                  <a:txBody>
                    <a:bodyPr/>
                    <a:lstStyle/>
                    <a:p>
                      <a:pPr algn="ctr">
                        <a:lnSpc>
                          <a:spcPct val="115000"/>
                        </a:lnSpc>
                        <a:spcAft>
                          <a:spcPts val="0"/>
                        </a:spcAft>
                      </a:pPr>
                      <a:r>
                        <a:rPr lang="es-CO" sz="1400" b="1" dirty="0">
                          <a:solidFill>
                            <a:schemeClr val="tx1"/>
                          </a:solidFill>
                          <a:effectLst/>
                          <a:latin typeface="Calibri"/>
                          <a:ea typeface="Times New Roman"/>
                          <a:cs typeface="Times New Roman"/>
                        </a:rPr>
                        <a:t>TOP 5 BLOQUES CON MAYORES COMPROMISOS EXPLORATORIOS </a:t>
                      </a:r>
                      <a:endParaRPr lang="es-CO" sz="1100" b="1" dirty="0">
                        <a:solidFill>
                          <a:schemeClr val="tx1"/>
                        </a:solidFill>
                        <a:effectLst/>
                        <a:latin typeface="Calibri"/>
                        <a:ea typeface="Calibri"/>
                        <a:cs typeface="Times New Roman"/>
                      </a:endParaRPr>
                    </a:p>
                    <a:p>
                      <a:pPr algn="ctr">
                        <a:lnSpc>
                          <a:spcPct val="115000"/>
                        </a:lnSpc>
                        <a:spcAft>
                          <a:spcPts val="0"/>
                        </a:spcAft>
                      </a:pPr>
                      <a:r>
                        <a:rPr lang="es-CO" sz="1400" b="1" dirty="0">
                          <a:solidFill>
                            <a:schemeClr val="tx1"/>
                          </a:solidFill>
                          <a:effectLst/>
                          <a:latin typeface="Calibri"/>
                          <a:ea typeface="Times New Roman"/>
                          <a:cs typeface="Times New Roman"/>
                        </a:rPr>
                        <a:t>Programa Mínimo Exploratorio + Inversión Adicional</a:t>
                      </a:r>
                      <a:endParaRPr lang="es-CO" sz="1100" b="1" dirty="0">
                        <a:solidFill>
                          <a:schemeClr val="tx1"/>
                        </a:solidFill>
                        <a:effectLst/>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40000"/>
                        <a:lumOff val="60000"/>
                      </a:schemeClr>
                    </a:solidFill>
                  </a:tcPr>
                </a:tc>
                <a:tc hMerge="1">
                  <a:txBody>
                    <a:bodyPr/>
                    <a:lstStyle/>
                    <a:p>
                      <a:endParaRPr lang="es-CO"/>
                    </a:p>
                  </a:txBody>
                  <a:tcPr/>
                </a:tc>
                <a:tc hMerge="1">
                  <a:txBody>
                    <a:bodyPr/>
                    <a:lstStyle/>
                    <a:p>
                      <a:endParaRPr lang="es-CO"/>
                    </a:p>
                  </a:txBody>
                  <a:tcPr/>
                </a:tc>
              </a:tr>
              <a:tr h="198120">
                <a:tc>
                  <a:txBody>
                    <a:bodyPr/>
                    <a:lstStyle/>
                    <a:p>
                      <a:pPr algn="ctr">
                        <a:lnSpc>
                          <a:spcPct val="115000"/>
                        </a:lnSpc>
                        <a:spcAft>
                          <a:spcPts val="0"/>
                        </a:spcAft>
                      </a:pPr>
                      <a:r>
                        <a:rPr lang="es-CO" sz="1400" b="1">
                          <a:solidFill>
                            <a:schemeClr val="tx1"/>
                          </a:solidFill>
                          <a:effectLst/>
                          <a:latin typeface="Calibri"/>
                          <a:ea typeface="Times New Roman"/>
                          <a:cs typeface="Times New Roman"/>
                        </a:rPr>
                        <a:t>BLOQUE</a:t>
                      </a:r>
                      <a:endParaRPr lang="es-CO" sz="1100">
                        <a:solidFill>
                          <a:schemeClr val="tx1"/>
                        </a:solidFill>
                        <a:effectLst/>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CO" sz="1400" b="1" dirty="0" smtClean="0">
                          <a:solidFill>
                            <a:schemeClr val="tx1"/>
                          </a:solidFill>
                          <a:effectLst/>
                          <a:latin typeface="Calibri"/>
                          <a:ea typeface="Times New Roman"/>
                          <a:cs typeface="Times New Roman"/>
                        </a:rPr>
                        <a:t>MONTO (MM USD)</a:t>
                      </a:r>
                      <a:endParaRPr lang="es-CO" sz="1100" dirty="0">
                        <a:solidFill>
                          <a:schemeClr val="tx1"/>
                        </a:solidFill>
                        <a:effectLst/>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CO" sz="1400" b="1">
                          <a:solidFill>
                            <a:schemeClr val="tx1"/>
                          </a:solidFill>
                          <a:effectLst/>
                          <a:latin typeface="Calibri"/>
                          <a:ea typeface="Times New Roman"/>
                          <a:cs typeface="Times New Roman"/>
                        </a:rPr>
                        <a:t>PROPONENTE</a:t>
                      </a:r>
                      <a:endParaRPr lang="es-CO" sz="1100">
                        <a:solidFill>
                          <a:schemeClr val="tx1"/>
                        </a:solidFill>
                        <a:effectLst/>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8120">
                <a:tc>
                  <a:txBody>
                    <a:bodyPr/>
                    <a:lstStyle/>
                    <a:p>
                      <a:pPr>
                        <a:lnSpc>
                          <a:spcPct val="115000"/>
                        </a:lnSpc>
                        <a:spcAft>
                          <a:spcPts val="0"/>
                        </a:spcAft>
                      </a:pPr>
                      <a:r>
                        <a:rPr lang="es-CO" sz="1400">
                          <a:solidFill>
                            <a:schemeClr val="tx1"/>
                          </a:solidFill>
                          <a:effectLst/>
                          <a:latin typeface="Calibri"/>
                          <a:ea typeface="Times New Roman"/>
                          <a:cs typeface="Times New Roman"/>
                        </a:rPr>
                        <a:t>1. SINOFF 7 (E&amp;P OFFSHORE)         </a:t>
                      </a:r>
                      <a:endParaRPr lang="es-CO" sz="1100">
                        <a:solidFill>
                          <a:schemeClr val="tx1"/>
                        </a:solidFill>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CO" sz="1400" dirty="0" smtClean="0">
                          <a:solidFill>
                            <a:schemeClr val="tx1"/>
                          </a:solidFill>
                          <a:effectLst/>
                          <a:latin typeface="Calibri"/>
                          <a:ea typeface="Times New Roman"/>
                          <a:cs typeface="Times New Roman"/>
                        </a:rPr>
                        <a:t>231</a:t>
                      </a:r>
                      <a:endParaRPr lang="es-CO" sz="1100" dirty="0">
                        <a:solidFill>
                          <a:schemeClr val="tx1"/>
                        </a:solidFill>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CO" sz="1400">
                          <a:solidFill>
                            <a:schemeClr val="tx1"/>
                          </a:solidFill>
                          <a:effectLst/>
                          <a:latin typeface="Calibri"/>
                          <a:ea typeface="Times New Roman"/>
                          <a:cs typeface="Times New Roman"/>
                        </a:rPr>
                        <a:t>SHELL/ECOPETROL</a:t>
                      </a:r>
                      <a:endParaRPr lang="es-CO" sz="1100">
                        <a:solidFill>
                          <a:schemeClr val="tx1"/>
                        </a:solidFill>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8120">
                <a:tc>
                  <a:txBody>
                    <a:bodyPr/>
                    <a:lstStyle/>
                    <a:p>
                      <a:pPr>
                        <a:lnSpc>
                          <a:spcPct val="115000"/>
                        </a:lnSpc>
                        <a:spcAft>
                          <a:spcPts val="0"/>
                        </a:spcAft>
                      </a:pPr>
                      <a:r>
                        <a:rPr lang="es-CO" sz="1400">
                          <a:solidFill>
                            <a:schemeClr val="tx1"/>
                          </a:solidFill>
                          <a:effectLst/>
                          <a:latin typeface="Calibri"/>
                          <a:ea typeface="Times New Roman"/>
                          <a:cs typeface="Times New Roman"/>
                        </a:rPr>
                        <a:t>2. VMM 9 (E&amp;P NO CONVENCIONAL) </a:t>
                      </a:r>
                      <a:endParaRPr lang="es-CO" sz="1100">
                        <a:solidFill>
                          <a:schemeClr val="tx1"/>
                        </a:solidFill>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CO" sz="1400" dirty="0" smtClean="0">
                          <a:solidFill>
                            <a:schemeClr val="tx1"/>
                          </a:solidFill>
                          <a:effectLst/>
                          <a:latin typeface="Calibri"/>
                          <a:ea typeface="Times New Roman"/>
                          <a:cs typeface="Times New Roman"/>
                        </a:rPr>
                        <a:t>193</a:t>
                      </a:r>
                      <a:endParaRPr lang="es-CO" sz="1100" dirty="0">
                        <a:solidFill>
                          <a:schemeClr val="tx1"/>
                        </a:solidFill>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CO" sz="1400">
                          <a:solidFill>
                            <a:schemeClr val="tx1"/>
                          </a:solidFill>
                          <a:effectLst/>
                          <a:latin typeface="Calibri"/>
                          <a:ea typeface="Times New Roman"/>
                          <a:cs typeface="Times New Roman"/>
                        </a:rPr>
                        <a:t>PAREX</a:t>
                      </a:r>
                      <a:endParaRPr lang="es-CO" sz="1100">
                        <a:solidFill>
                          <a:schemeClr val="tx1"/>
                        </a:solidFill>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8120">
                <a:tc>
                  <a:txBody>
                    <a:bodyPr/>
                    <a:lstStyle/>
                    <a:p>
                      <a:pPr>
                        <a:lnSpc>
                          <a:spcPct val="115000"/>
                        </a:lnSpc>
                        <a:spcAft>
                          <a:spcPts val="0"/>
                        </a:spcAft>
                      </a:pPr>
                      <a:r>
                        <a:rPr lang="es-CO" sz="1400">
                          <a:solidFill>
                            <a:schemeClr val="tx1"/>
                          </a:solidFill>
                          <a:effectLst/>
                          <a:latin typeface="Calibri"/>
                          <a:ea typeface="Times New Roman"/>
                          <a:cs typeface="Times New Roman"/>
                        </a:rPr>
                        <a:t>3. COL 6 (TEA OFFHORE)                 </a:t>
                      </a:r>
                      <a:endParaRPr lang="es-CO" sz="1100">
                        <a:solidFill>
                          <a:schemeClr val="tx1"/>
                        </a:solidFill>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CO" sz="1400" dirty="0" smtClean="0">
                          <a:solidFill>
                            <a:schemeClr val="tx1"/>
                          </a:solidFill>
                          <a:effectLst/>
                          <a:latin typeface="Calibri"/>
                          <a:ea typeface="Times New Roman"/>
                          <a:cs typeface="Times New Roman"/>
                        </a:rPr>
                        <a:t>152</a:t>
                      </a:r>
                      <a:endParaRPr lang="es-CO" sz="1100" dirty="0">
                        <a:solidFill>
                          <a:schemeClr val="tx1"/>
                        </a:solidFill>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CO" sz="1400">
                          <a:solidFill>
                            <a:schemeClr val="tx1"/>
                          </a:solidFill>
                          <a:effectLst/>
                          <a:latin typeface="Calibri"/>
                          <a:ea typeface="Times New Roman"/>
                          <a:cs typeface="Times New Roman"/>
                        </a:rPr>
                        <a:t>ANADARKO</a:t>
                      </a:r>
                      <a:endParaRPr lang="es-CO" sz="1100">
                        <a:solidFill>
                          <a:schemeClr val="tx1"/>
                        </a:solidFill>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8120">
                <a:tc>
                  <a:txBody>
                    <a:bodyPr/>
                    <a:lstStyle/>
                    <a:p>
                      <a:pPr>
                        <a:lnSpc>
                          <a:spcPct val="115000"/>
                        </a:lnSpc>
                        <a:spcAft>
                          <a:spcPts val="0"/>
                        </a:spcAft>
                      </a:pPr>
                      <a:r>
                        <a:rPr lang="es-CO" sz="1400">
                          <a:solidFill>
                            <a:schemeClr val="tx1"/>
                          </a:solidFill>
                          <a:effectLst/>
                          <a:latin typeface="Calibri"/>
                          <a:ea typeface="Times New Roman"/>
                          <a:cs typeface="Times New Roman"/>
                        </a:rPr>
                        <a:t>5. PUT 30 (E&amp;P CONTINENTAL)       </a:t>
                      </a:r>
                      <a:endParaRPr lang="es-CO" sz="1100">
                        <a:solidFill>
                          <a:schemeClr val="tx1"/>
                        </a:solidFill>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CO" sz="1400" dirty="0" smtClean="0">
                          <a:solidFill>
                            <a:schemeClr val="tx1"/>
                          </a:solidFill>
                          <a:effectLst/>
                          <a:latin typeface="Calibri"/>
                          <a:ea typeface="Times New Roman"/>
                          <a:cs typeface="Times New Roman"/>
                        </a:rPr>
                        <a:t>67.3</a:t>
                      </a:r>
                      <a:endParaRPr lang="es-CO" sz="1100" dirty="0">
                        <a:solidFill>
                          <a:schemeClr val="tx1"/>
                        </a:solidFill>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CO" sz="1400">
                          <a:solidFill>
                            <a:schemeClr val="tx1"/>
                          </a:solidFill>
                          <a:effectLst/>
                          <a:latin typeface="Calibri"/>
                          <a:ea typeface="Times New Roman"/>
                          <a:cs typeface="Times New Roman"/>
                        </a:rPr>
                        <a:t>TALISMAN</a:t>
                      </a:r>
                      <a:endParaRPr lang="es-CO" sz="1100">
                        <a:solidFill>
                          <a:schemeClr val="tx1"/>
                        </a:solidFill>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05740">
                <a:tc>
                  <a:txBody>
                    <a:bodyPr/>
                    <a:lstStyle/>
                    <a:p>
                      <a:pPr>
                        <a:lnSpc>
                          <a:spcPct val="115000"/>
                        </a:lnSpc>
                        <a:spcAft>
                          <a:spcPts val="0"/>
                        </a:spcAft>
                      </a:pPr>
                      <a:r>
                        <a:rPr lang="es-CO" sz="1400">
                          <a:solidFill>
                            <a:schemeClr val="tx1"/>
                          </a:solidFill>
                          <a:effectLst/>
                          <a:latin typeface="Calibri"/>
                          <a:ea typeface="Times New Roman"/>
                          <a:cs typeface="Times New Roman"/>
                        </a:rPr>
                        <a:t>4. PUT 31 (E&amp;P CONTINENTAL)       </a:t>
                      </a:r>
                      <a:endParaRPr lang="es-CO" sz="1100">
                        <a:solidFill>
                          <a:schemeClr val="tx1"/>
                        </a:solidFill>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CO" sz="1400" dirty="0" smtClean="0">
                          <a:solidFill>
                            <a:schemeClr val="tx1"/>
                          </a:solidFill>
                          <a:effectLst/>
                          <a:latin typeface="Calibri"/>
                          <a:ea typeface="Times New Roman"/>
                          <a:cs typeface="Times New Roman"/>
                        </a:rPr>
                        <a:t>66.8</a:t>
                      </a:r>
                      <a:endParaRPr lang="es-CO" sz="1100" dirty="0">
                        <a:solidFill>
                          <a:schemeClr val="tx1"/>
                        </a:solidFill>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CO" sz="1400" dirty="0">
                          <a:solidFill>
                            <a:schemeClr val="tx1"/>
                          </a:solidFill>
                          <a:effectLst/>
                          <a:latin typeface="Calibri"/>
                          <a:ea typeface="Times New Roman"/>
                          <a:cs typeface="Times New Roman"/>
                        </a:rPr>
                        <a:t>GRAN TIERRA/PETROAMERICA</a:t>
                      </a:r>
                      <a:endParaRPr lang="es-CO" sz="1100" dirty="0">
                        <a:solidFill>
                          <a:schemeClr val="tx1"/>
                        </a:solidFill>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7" name="4 Marcador de número de diapositiva"/>
          <p:cNvSpPr txBox="1">
            <a:spLocks/>
          </p:cNvSpPr>
          <p:nvPr/>
        </p:nvSpPr>
        <p:spPr bwMode="auto">
          <a:xfrm>
            <a:off x="4328544" y="6462095"/>
            <a:ext cx="471487" cy="4000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s-CO"/>
            </a:defPPr>
            <a:lvl1pPr marL="0" algn="r" defTabSz="914400" rtl="0" eaLnBrk="1" latinLnBrk="0" hangingPunct="1">
              <a:defRPr sz="1200" kern="1200">
                <a:solidFill>
                  <a:schemeClr val="tx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fld id="{1E488807-1918-4C23-BCA5-A5E06F4BEA6B}" type="slidenum">
              <a:rPr lang="es-ES" altLang="en-US" smtClean="0">
                <a:solidFill>
                  <a:srgbClr val="000000"/>
                </a:solidFill>
              </a:rPr>
              <a:pPr algn="ctr">
                <a:defRPr/>
              </a:pPr>
              <a:t>50</a:t>
            </a:fld>
            <a:endParaRPr lang="es-ES" altLang="en-US" dirty="0" smtClean="0">
              <a:solidFill>
                <a:srgbClr val="000000"/>
              </a:solidFill>
            </a:endParaRPr>
          </a:p>
        </p:txBody>
      </p:sp>
      <p:sp>
        <p:nvSpPr>
          <p:cNvPr id="8" name="8 CuadroTexto"/>
          <p:cNvSpPr txBox="1">
            <a:spLocks noChangeArrowheads="1"/>
          </p:cNvSpPr>
          <p:nvPr/>
        </p:nvSpPr>
        <p:spPr bwMode="auto">
          <a:xfrm>
            <a:off x="1330324" y="313802"/>
            <a:ext cx="5761956" cy="646331"/>
          </a:xfrm>
          <a:prstGeom prst="rect">
            <a:avLst/>
          </a:prstGeom>
          <a:noFill/>
          <a:ln w="9525">
            <a:noFill/>
            <a:miter lim="800000"/>
            <a:headEnd/>
            <a:tailEnd/>
          </a:ln>
        </p:spPr>
        <p:txBody>
          <a:bodyPr wrap="square">
            <a:spAutoFit/>
          </a:bodyPr>
          <a:lstStyle/>
          <a:p>
            <a:pPr defTabSz="457200" fontAlgn="base">
              <a:spcBef>
                <a:spcPct val="0"/>
              </a:spcBef>
              <a:spcAft>
                <a:spcPct val="0"/>
              </a:spcAft>
            </a:pPr>
            <a:r>
              <a:rPr lang="es-CO" altLang="es-CO" b="1" dirty="0">
                <a:solidFill>
                  <a:prstClr val="black"/>
                </a:solidFill>
                <a:latin typeface="Arial Black" pitchFamily="34" charset="0"/>
              </a:rPr>
              <a:t>Promoción y Asignación de Áreas</a:t>
            </a:r>
          </a:p>
          <a:p>
            <a:pPr defTabSz="457200" fontAlgn="base">
              <a:spcBef>
                <a:spcPct val="0"/>
              </a:spcBef>
              <a:spcAft>
                <a:spcPct val="0"/>
              </a:spcAft>
            </a:pPr>
            <a:r>
              <a:rPr lang="es-CO" altLang="es-CO" i="1" dirty="0">
                <a:solidFill>
                  <a:prstClr val="black"/>
                </a:solidFill>
                <a:latin typeface="Arial" pitchFamily="34" charset="0"/>
                <a:cs typeface="Arial" pitchFamily="34" charset="0"/>
              </a:rPr>
              <a:t>Ronda Colombia 2014 – Resultados</a:t>
            </a:r>
          </a:p>
        </p:txBody>
      </p:sp>
    </p:spTree>
    <p:extLst>
      <p:ext uri="{BB962C8B-B14F-4D97-AF65-F5344CB8AC3E}">
        <p14:creationId xmlns:p14="http://schemas.microsoft.com/office/powerpoint/2010/main" xmlns="" val="310581850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C:\Users\nicolas.mejia\AppData\Local\Microsoft\Windows\Temporary Internet Files\Content.Outlook\T62Q7BW7\000_2999.jpg"/>
          <p:cNvPicPr>
            <a:picLocks noChangeAspect="1" noChangeArrowheads="1"/>
          </p:cNvPicPr>
          <p:nvPr/>
        </p:nvPicPr>
        <p:blipFill>
          <a:blip r:embed="rId3" cstate="email">
            <a:extLst>
              <a:ext uri="{28A0092B-C50C-407E-A947-70E740481C1C}">
                <a14:useLocalDpi xmlns:a14="http://schemas.microsoft.com/office/drawing/2010/main" xmlns="" val="0"/>
              </a:ext>
            </a:extLst>
          </a:blip>
          <a:srcRect/>
          <a:stretch>
            <a:fillRect/>
          </a:stretch>
        </p:blipFill>
        <p:spPr bwMode="auto">
          <a:xfrm>
            <a:off x="7050622" y="1484784"/>
            <a:ext cx="1821144" cy="13020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2" descr="C:\Users\nicolas.mejia\AppData\Local\Microsoft\Windows\Temporary Internet Files\Content.Outlook\T62Q7BW7\000_2892.jpg"/>
          <p:cNvPicPr>
            <a:picLocks noChangeAspect="1" noChangeArrowheads="1"/>
          </p:cNvPicPr>
          <p:nvPr/>
        </p:nvPicPr>
        <p:blipFill>
          <a:blip r:embed="rId4" cstate="email">
            <a:extLst>
              <a:ext uri="{28A0092B-C50C-407E-A947-70E740481C1C}">
                <a14:useLocalDpi xmlns:a14="http://schemas.microsoft.com/office/drawing/2010/main" xmlns="" val="0"/>
              </a:ext>
            </a:extLst>
          </a:blip>
          <a:srcRect/>
          <a:stretch>
            <a:fillRect/>
          </a:stretch>
        </p:blipFill>
        <p:spPr bwMode="auto">
          <a:xfrm>
            <a:off x="7055071" y="4299044"/>
            <a:ext cx="1819870" cy="13020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3 Imagen"/>
          <p:cNvPicPr>
            <a:picLocks noChangeAspect="1"/>
          </p:cNvPicPr>
          <p:nvPr/>
        </p:nvPicPr>
        <p:blipFill>
          <a:blip r:embed="rId5" cstate="email">
            <a:extLst>
              <a:ext uri="{28A0092B-C50C-407E-A947-70E740481C1C}">
                <a14:useLocalDpi xmlns:a14="http://schemas.microsoft.com/office/drawing/2010/main" xmlns="" val="0"/>
              </a:ext>
            </a:extLst>
          </a:blip>
          <a:srcRect/>
          <a:stretch>
            <a:fillRect/>
          </a:stretch>
        </p:blipFill>
        <p:spPr bwMode="auto">
          <a:xfrm>
            <a:off x="7020272" y="2848698"/>
            <a:ext cx="1865780" cy="13594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22 CuadroTexto"/>
          <p:cNvSpPr txBox="1">
            <a:spLocks noChangeArrowheads="1"/>
          </p:cNvSpPr>
          <p:nvPr/>
        </p:nvSpPr>
        <p:spPr bwMode="auto">
          <a:xfrm>
            <a:off x="611560" y="1340768"/>
            <a:ext cx="6120680" cy="47859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285750" indent="-285750" eaLnBrk="0" hangingPunct="0">
              <a:spcBef>
                <a:spcPct val="20000"/>
              </a:spcBef>
              <a:buClr>
                <a:schemeClr val="accent1"/>
              </a:buClr>
              <a:buSzPct val="65000"/>
              <a:buFont typeface="Wingdings" pitchFamily="2" charset="2"/>
              <a:buChar char="n"/>
              <a:defRPr sz="2000">
                <a:solidFill>
                  <a:schemeClr val="tx1"/>
                </a:solidFill>
                <a:latin typeface="Arial" charset="0"/>
              </a:defRPr>
            </a:lvl1pPr>
            <a:lvl2pPr marL="285750" indent="-285750" eaLnBrk="0" hangingPunct="0">
              <a:spcBef>
                <a:spcPct val="20000"/>
              </a:spcBef>
              <a:buClr>
                <a:schemeClr val="accent2"/>
              </a:buClr>
              <a:buSzPct val="60000"/>
              <a:buFont typeface="Wingdings" pitchFamily="2" charset="2"/>
              <a:buChar char="q"/>
              <a:defRPr sz="2000">
                <a:solidFill>
                  <a:schemeClr val="tx1"/>
                </a:solidFill>
                <a:latin typeface="Arial" charset="0"/>
              </a:defRPr>
            </a:lvl2pPr>
            <a:lvl3pPr marL="1143000" indent="-228600" eaLnBrk="0" hangingPunct="0">
              <a:spcBef>
                <a:spcPct val="20000"/>
              </a:spcBef>
              <a:buClr>
                <a:schemeClr val="accent1"/>
              </a:buClr>
              <a:buSzPct val="65000"/>
              <a:buFont typeface="Wingdings" pitchFamily="2" charset="2"/>
              <a:buChar char="n"/>
              <a:defRPr sz="2000">
                <a:solidFill>
                  <a:schemeClr val="tx1"/>
                </a:solidFill>
                <a:latin typeface="Arial" charset="0"/>
              </a:defRPr>
            </a:lvl3pPr>
            <a:lvl4pPr marL="1600200" indent="-228600" eaLnBrk="0" hangingPunct="0">
              <a:spcBef>
                <a:spcPct val="20000"/>
              </a:spcBef>
              <a:buClr>
                <a:schemeClr val="accent2"/>
              </a:buClr>
              <a:buSzPct val="70000"/>
              <a:buFont typeface="Wingdings" pitchFamily="2" charset="2"/>
              <a:buChar char="q"/>
              <a:defRPr sz="2000">
                <a:solidFill>
                  <a:schemeClr val="tx1"/>
                </a:solidFill>
                <a:latin typeface="Arial" charset="0"/>
              </a:defRPr>
            </a:lvl4pPr>
            <a:lvl5pPr marL="2057400" indent="-228600" eaLnBrk="0" hangingPunct="0">
              <a:spcBef>
                <a:spcPct val="20000"/>
              </a:spcBef>
              <a:buClr>
                <a:schemeClr val="accent1"/>
              </a:buClr>
              <a:buSzPct val="75000"/>
              <a:buFont typeface="Wingdings" pitchFamily="2" charset="2"/>
              <a:buChar char="§"/>
              <a:defRPr sz="2000">
                <a:solidFill>
                  <a:schemeClr val="tx1"/>
                </a:solidFill>
                <a:latin typeface="Arial" charset="0"/>
              </a:defRPr>
            </a:lvl5pPr>
            <a:lvl6pPr marL="25146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charset="0"/>
              </a:defRPr>
            </a:lvl6pPr>
            <a:lvl7pPr marL="29718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charset="0"/>
              </a:defRPr>
            </a:lvl7pPr>
            <a:lvl8pPr marL="34290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charset="0"/>
              </a:defRPr>
            </a:lvl8pPr>
            <a:lvl9pPr marL="38862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charset="0"/>
              </a:defRPr>
            </a:lvl9pPr>
          </a:lstStyle>
          <a:p>
            <a:pPr lvl="1" algn="just" defTabSz="457200" eaLnBrk="1" hangingPunct="1">
              <a:spcBef>
                <a:spcPts val="600"/>
              </a:spcBef>
              <a:buClrTx/>
              <a:buSzTx/>
              <a:buFont typeface="Arial" charset="0"/>
              <a:buChar char="•"/>
            </a:pPr>
            <a:r>
              <a:rPr lang="es-CO" altLang="es-CO" sz="1500" dirty="0" smtClean="0">
                <a:solidFill>
                  <a:prstClr val="black"/>
                </a:solidFill>
                <a:latin typeface="Arial" pitchFamily="34" charset="0"/>
                <a:cs typeface="Arial" pitchFamily="34" charset="0"/>
              </a:rPr>
              <a:t>Una </a:t>
            </a:r>
            <a:r>
              <a:rPr lang="es-CO" altLang="es-CO" sz="1500" dirty="0">
                <a:solidFill>
                  <a:prstClr val="black"/>
                </a:solidFill>
                <a:latin typeface="Arial" pitchFamily="34" charset="0"/>
                <a:cs typeface="Arial" pitchFamily="34" charset="0"/>
              </a:rPr>
              <a:t>de las propuestas más importantes que recibimos en materia de E&amp;P costa afuera fue la realizada por la compañía internacional </a:t>
            </a:r>
            <a:r>
              <a:rPr lang="es-CO" altLang="es-CO" sz="1500" b="1" dirty="0" err="1">
                <a:solidFill>
                  <a:prstClr val="black"/>
                </a:solidFill>
                <a:latin typeface="Arial" pitchFamily="34" charset="0"/>
                <a:cs typeface="Arial" pitchFamily="34" charset="0"/>
              </a:rPr>
              <a:t>Anadarko</a:t>
            </a:r>
            <a:r>
              <a:rPr lang="es-CO" altLang="es-CO" sz="1500" dirty="0">
                <a:solidFill>
                  <a:prstClr val="black"/>
                </a:solidFill>
                <a:latin typeface="Arial" pitchFamily="34" charset="0"/>
                <a:cs typeface="Arial" pitchFamily="34" charset="0"/>
              </a:rPr>
              <a:t>. Su plan de exploración costa afuera contempla la realización de </a:t>
            </a:r>
            <a:r>
              <a:rPr lang="es-CO" altLang="es-CO" sz="1500" b="1" dirty="0">
                <a:solidFill>
                  <a:prstClr val="black"/>
                </a:solidFill>
                <a:latin typeface="Arial" pitchFamily="34" charset="0"/>
                <a:cs typeface="Arial" pitchFamily="34" charset="0"/>
              </a:rPr>
              <a:t>20 mil kilómetros de sísmica 3D </a:t>
            </a:r>
            <a:r>
              <a:rPr lang="es-CO" altLang="es-CO" sz="1500" dirty="0">
                <a:solidFill>
                  <a:prstClr val="black"/>
                </a:solidFill>
                <a:latin typeface="Arial" pitchFamily="34" charset="0"/>
                <a:cs typeface="Arial" pitchFamily="34" charset="0"/>
              </a:rPr>
              <a:t>(aproximadamente 32 mil kilómetros 2D), lo cual equivale prácticamente a toda la sísmica que se hace en Colombia en un año. Esta actividad, significaría el programa de sísmica más grande que se haya emprendido por una sola compañía en el offshore mundial</a:t>
            </a:r>
            <a:r>
              <a:rPr lang="es-CO" altLang="es-CO" sz="1500" dirty="0" smtClean="0">
                <a:solidFill>
                  <a:prstClr val="black"/>
                </a:solidFill>
                <a:latin typeface="Arial" pitchFamily="34" charset="0"/>
                <a:cs typeface="Arial" pitchFamily="34" charset="0"/>
              </a:rPr>
              <a:t>.</a:t>
            </a:r>
          </a:p>
          <a:p>
            <a:pPr lvl="1" algn="just" defTabSz="457200" eaLnBrk="1" hangingPunct="1">
              <a:spcBef>
                <a:spcPts val="600"/>
              </a:spcBef>
              <a:buClrTx/>
              <a:buSzTx/>
              <a:buFont typeface="Arial" charset="0"/>
              <a:buChar char="•"/>
            </a:pPr>
            <a:endParaRPr lang="es-ES" altLang="es-CO" sz="1500" dirty="0">
              <a:solidFill>
                <a:prstClr val="black"/>
              </a:solidFill>
              <a:latin typeface="Arial" pitchFamily="34" charset="0"/>
              <a:cs typeface="Arial" pitchFamily="34" charset="0"/>
            </a:endParaRPr>
          </a:p>
          <a:p>
            <a:pPr algn="just" defTabSz="457200" eaLnBrk="1" hangingPunct="1">
              <a:spcBef>
                <a:spcPts val="600"/>
              </a:spcBef>
              <a:buClrTx/>
              <a:buSzTx/>
              <a:buFont typeface="Arial" charset="0"/>
              <a:buChar char="•"/>
            </a:pPr>
            <a:r>
              <a:rPr lang="es-ES" altLang="es-CO" sz="1500" dirty="0">
                <a:solidFill>
                  <a:prstClr val="black"/>
                </a:solidFill>
                <a:latin typeface="Arial" pitchFamily="34" charset="0"/>
                <a:cs typeface="Arial" pitchFamily="34" charset="0"/>
              </a:rPr>
              <a:t>La Ronda Colombia 2014 supone la entrada de la multinacional Noruega </a:t>
            </a:r>
            <a:r>
              <a:rPr lang="es-ES" altLang="es-CO" sz="1500" b="1" dirty="0" err="1">
                <a:solidFill>
                  <a:prstClr val="black"/>
                </a:solidFill>
                <a:latin typeface="Arial" pitchFamily="34" charset="0"/>
                <a:cs typeface="Arial" pitchFamily="34" charset="0"/>
              </a:rPr>
              <a:t>Statoil</a:t>
            </a:r>
            <a:r>
              <a:rPr lang="es-ES" altLang="es-CO" sz="1500" dirty="0">
                <a:solidFill>
                  <a:prstClr val="black"/>
                </a:solidFill>
                <a:latin typeface="Arial" pitchFamily="34" charset="0"/>
                <a:cs typeface="Arial" pitchFamily="34" charset="0"/>
              </a:rPr>
              <a:t>, empresa </a:t>
            </a:r>
            <a:r>
              <a:rPr lang="es-ES" altLang="es-CO" sz="1500" b="1" dirty="0">
                <a:solidFill>
                  <a:prstClr val="black"/>
                </a:solidFill>
                <a:latin typeface="Arial" pitchFamily="34" charset="0"/>
                <a:cs typeface="Arial" pitchFamily="34" charset="0"/>
              </a:rPr>
              <a:t>número 25</a:t>
            </a:r>
            <a:r>
              <a:rPr lang="es-ES" altLang="es-CO" sz="1500" dirty="0">
                <a:solidFill>
                  <a:prstClr val="black"/>
                </a:solidFill>
                <a:latin typeface="Arial" pitchFamily="34" charset="0"/>
                <a:cs typeface="Arial" pitchFamily="34" charset="0"/>
              </a:rPr>
              <a:t> en el mundo de acuerdo a “</a:t>
            </a:r>
            <a:r>
              <a:rPr lang="en-US" altLang="es-CO" sz="1500" dirty="0">
                <a:solidFill>
                  <a:prstClr val="black"/>
                </a:solidFill>
                <a:latin typeface="Arial" pitchFamily="34" charset="0"/>
                <a:cs typeface="Arial" pitchFamily="34" charset="0"/>
              </a:rPr>
              <a:t>The Energy Intelligence Top 100”</a:t>
            </a:r>
            <a:r>
              <a:rPr lang="es-ES" altLang="es-CO" sz="1500" dirty="0">
                <a:solidFill>
                  <a:prstClr val="black"/>
                </a:solidFill>
                <a:latin typeface="Arial" pitchFamily="34" charset="0"/>
                <a:cs typeface="Arial" pitchFamily="34" charset="0"/>
              </a:rPr>
              <a:t>, y el regreso de </a:t>
            </a:r>
            <a:r>
              <a:rPr lang="es-ES" altLang="es-CO" sz="1500" b="1" dirty="0">
                <a:solidFill>
                  <a:prstClr val="black"/>
                </a:solidFill>
                <a:latin typeface="Arial" pitchFamily="34" charset="0"/>
                <a:cs typeface="Arial" pitchFamily="34" charset="0"/>
              </a:rPr>
              <a:t>ExxonMobil</a:t>
            </a:r>
            <a:r>
              <a:rPr lang="es-ES" altLang="es-CO" sz="1500" dirty="0">
                <a:solidFill>
                  <a:prstClr val="black"/>
                </a:solidFill>
                <a:latin typeface="Arial" pitchFamily="34" charset="0"/>
                <a:cs typeface="Arial" pitchFamily="34" charset="0"/>
              </a:rPr>
              <a:t>, empresa </a:t>
            </a:r>
            <a:r>
              <a:rPr lang="es-ES" altLang="es-CO" sz="1500" b="1" dirty="0">
                <a:solidFill>
                  <a:prstClr val="black"/>
                </a:solidFill>
                <a:latin typeface="Arial" pitchFamily="34" charset="0"/>
                <a:cs typeface="Arial" pitchFamily="34" charset="0"/>
              </a:rPr>
              <a:t>número 3</a:t>
            </a:r>
            <a:r>
              <a:rPr lang="es-ES" altLang="es-CO" sz="1500" dirty="0">
                <a:solidFill>
                  <a:prstClr val="black"/>
                </a:solidFill>
                <a:latin typeface="Arial" pitchFamily="34" charset="0"/>
                <a:cs typeface="Arial" pitchFamily="34" charset="0"/>
              </a:rPr>
              <a:t> en el mundo de acuerdo al mismo listado, a la actividad de E&amp;P costa afuera del país. </a:t>
            </a:r>
            <a:endParaRPr lang="es-ES" altLang="es-CO" sz="1500" dirty="0" smtClean="0">
              <a:solidFill>
                <a:prstClr val="black"/>
              </a:solidFill>
              <a:latin typeface="Arial" pitchFamily="34" charset="0"/>
              <a:cs typeface="Arial" pitchFamily="34" charset="0"/>
            </a:endParaRPr>
          </a:p>
          <a:p>
            <a:pPr algn="just" defTabSz="457200" eaLnBrk="1" hangingPunct="1">
              <a:spcBef>
                <a:spcPts val="600"/>
              </a:spcBef>
              <a:buClrTx/>
              <a:buSzTx/>
              <a:buFont typeface="Arial" charset="0"/>
              <a:buChar char="•"/>
            </a:pPr>
            <a:endParaRPr lang="es-ES" altLang="es-CO" sz="1500" dirty="0">
              <a:solidFill>
                <a:prstClr val="black"/>
              </a:solidFill>
              <a:latin typeface="Arial" pitchFamily="34" charset="0"/>
              <a:cs typeface="Arial" pitchFamily="34" charset="0"/>
            </a:endParaRPr>
          </a:p>
          <a:p>
            <a:pPr algn="just" defTabSz="457200" eaLnBrk="1" hangingPunct="1">
              <a:spcBef>
                <a:spcPts val="600"/>
              </a:spcBef>
              <a:buClrTx/>
              <a:buSzTx/>
              <a:buFont typeface="Arial" charset="0"/>
              <a:buChar char="•"/>
            </a:pPr>
            <a:r>
              <a:rPr lang="es-CO" altLang="es-CO" sz="1500" dirty="0">
                <a:solidFill>
                  <a:prstClr val="black"/>
                </a:solidFill>
                <a:latin typeface="Arial" pitchFamily="34" charset="0"/>
                <a:cs typeface="Arial" pitchFamily="34" charset="0"/>
              </a:rPr>
              <a:t>La inversión prevista en los 5 bloques adjudicados costa afuera es aproximadamente </a:t>
            </a:r>
            <a:r>
              <a:rPr lang="es-CO" altLang="es-CO" sz="1500" b="1" dirty="0">
                <a:solidFill>
                  <a:prstClr val="black"/>
                </a:solidFill>
                <a:latin typeface="Arial" pitchFamily="34" charset="0"/>
                <a:cs typeface="Arial" pitchFamily="34" charset="0"/>
              </a:rPr>
              <a:t>USD$ 541.000.000</a:t>
            </a:r>
            <a:r>
              <a:rPr lang="es-CO" altLang="es-CO" sz="1500" dirty="0">
                <a:solidFill>
                  <a:prstClr val="black"/>
                </a:solidFill>
                <a:latin typeface="Arial" pitchFamily="34" charset="0"/>
                <a:cs typeface="Arial" pitchFamily="34" charset="0"/>
              </a:rPr>
              <a:t>, lo que supone un </a:t>
            </a:r>
            <a:r>
              <a:rPr lang="es-CO" altLang="es-CO" sz="1500" b="1" dirty="0">
                <a:solidFill>
                  <a:prstClr val="black"/>
                </a:solidFill>
                <a:latin typeface="Arial" pitchFamily="34" charset="0"/>
                <a:cs typeface="Arial" pitchFamily="34" charset="0"/>
              </a:rPr>
              <a:t>38% de la inversión total de la RONDA COLOMBIA 2014</a:t>
            </a:r>
            <a:r>
              <a:rPr lang="es-CO" altLang="es-CO" sz="1500" dirty="0">
                <a:solidFill>
                  <a:prstClr val="black"/>
                </a:solidFill>
                <a:latin typeface="Arial" pitchFamily="34" charset="0"/>
                <a:cs typeface="Arial" pitchFamily="34" charset="0"/>
              </a:rPr>
              <a:t>.</a:t>
            </a:r>
            <a:endParaRPr lang="es-ES" altLang="es-CO" sz="1500" b="1" dirty="0">
              <a:solidFill>
                <a:prstClr val="black"/>
              </a:solidFill>
              <a:latin typeface="Arial" pitchFamily="34" charset="0"/>
              <a:cs typeface="Arial" pitchFamily="34" charset="0"/>
            </a:endParaRPr>
          </a:p>
        </p:txBody>
      </p:sp>
      <p:sp>
        <p:nvSpPr>
          <p:cNvPr id="12" name="4 Marcador de número de diapositiva"/>
          <p:cNvSpPr txBox="1">
            <a:spLocks/>
          </p:cNvSpPr>
          <p:nvPr/>
        </p:nvSpPr>
        <p:spPr bwMode="auto">
          <a:xfrm>
            <a:off x="4328544" y="6462095"/>
            <a:ext cx="471487" cy="4000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s-CO"/>
            </a:defPPr>
            <a:lvl1pPr marL="0" algn="r" defTabSz="914400" rtl="0" eaLnBrk="1" latinLnBrk="0" hangingPunct="1">
              <a:defRPr sz="1200" kern="1200">
                <a:solidFill>
                  <a:schemeClr val="tx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fld id="{1E488807-1918-4C23-BCA5-A5E06F4BEA6B}" type="slidenum">
              <a:rPr lang="es-ES" altLang="en-US" smtClean="0">
                <a:solidFill>
                  <a:srgbClr val="000000"/>
                </a:solidFill>
              </a:rPr>
              <a:pPr algn="ctr">
                <a:defRPr/>
              </a:pPr>
              <a:t>51</a:t>
            </a:fld>
            <a:endParaRPr lang="es-ES" altLang="en-US" dirty="0" smtClean="0">
              <a:solidFill>
                <a:srgbClr val="000000"/>
              </a:solidFill>
            </a:endParaRPr>
          </a:p>
        </p:txBody>
      </p:sp>
      <p:sp>
        <p:nvSpPr>
          <p:cNvPr id="13" name="8 CuadroTexto"/>
          <p:cNvSpPr txBox="1">
            <a:spLocks noChangeArrowheads="1"/>
          </p:cNvSpPr>
          <p:nvPr/>
        </p:nvSpPr>
        <p:spPr bwMode="auto">
          <a:xfrm>
            <a:off x="1330324" y="313802"/>
            <a:ext cx="5761956" cy="646331"/>
          </a:xfrm>
          <a:prstGeom prst="rect">
            <a:avLst/>
          </a:prstGeom>
          <a:noFill/>
          <a:ln w="9525">
            <a:noFill/>
            <a:miter lim="800000"/>
            <a:headEnd/>
            <a:tailEnd/>
          </a:ln>
        </p:spPr>
        <p:txBody>
          <a:bodyPr wrap="square">
            <a:spAutoFit/>
          </a:bodyPr>
          <a:lstStyle/>
          <a:p>
            <a:pPr defTabSz="457200" fontAlgn="base">
              <a:spcBef>
                <a:spcPct val="0"/>
              </a:spcBef>
              <a:spcAft>
                <a:spcPct val="0"/>
              </a:spcAft>
            </a:pPr>
            <a:r>
              <a:rPr lang="es-CO" altLang="es-CO" b="1" dirty="0">
                <a:solidFill>
                  <a:prstClr val="black"/>
                </a:solidFill>
                <a:latin typeface="Arial Black" pitchFamily="34" charset="0"/>
              </a:rPr>
              <a:t>Promoción y Asignación de Áreas</a:t>
            </a:r>
          </a:p>
          <a:p>
            <a:pPr defTabSz="457200" fontAlgn="base">
              <a:spcBef>
                <a:spcPct val="0"/>
              </a:spcBef>
              <a:spcAft>
                <a:spcPct val="0"/>
              </a:spcAft>
            </a:pPr>
            <a:r>
              <a:rPr lang="es-CO" altLang="es-CO" i="1" dirty="0">
                <a:solidFill>
                  <a:prstClr val="black"/>
                </a:solidFill>
                <a:latin typeface="Arial" pitchFamily="34" charset="0"/>
                <a:cs typeface="Arial" pitchFamily="34" charset="0"/>
              </a:rPr>
              <a:t>Ronda Colombia 2014 – Resultados</a:t>
            </a:r>
          </a:p>
        </p:txBody>
      </p:sp>
    </p:spTree>
    <p:extLst>
      <p:ext uri="{BB962C8B-B14F-4D97-AF65-F5344CB8AC3E}">
        <p14:creationId xmlns:p14="http://schemas.microsoft.com/office/powerpoint/2010/main" xmlns="" val="134433704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0 Rectángulo"/>
          <p:cNvSpPr/>
          <p:nvPr/>
        </p:nvSpPr>
        <p:spPr>
          <a:xfrm>
            <a:off x="8385822" y="6105525"/>
            <a:ext cx="434328" cy="730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base">
              <a:spcBef>
                <a:spcPct val="0"/>
              </a:spcBef>
              <a:spcAft>
                <a:spcPct val="0"/>
              </a:spcAft>
              <a:defRPr/>
            </a:pPr>
            <a:endParaRPr lang="es-CO">
              <a:solidFill>
                <a:prstClr val="white"/>
              </a:solidFill>
            </a:endParaRPr>
          </a:p>
        </p:txBody>
      </p:sp>
      <p:sp>
        <p:nvSpPr>
          <p:cNvPr id="2" name="1 CuadroTexto"/>
          <p:cNvSpPr txBox="1"/>
          <p:nvPr/>
        </p:nvSpPr>
        <p:spPr>
          <a:xfrm>
            <a:off x="899592" y="1405220"/>
            <a:ext cx="5666936" cy="4401205"/>
          </a:xfrm>
          <a:prstGeom prst="rect">
            <a:avLst/>
          </a:prstGeom>
          <a:noFill/>
        </p:spPr>
        <p:txBody>
          <a:bodyPr wrap="square" rtlCol="0">
            <a:spAutoFit/>
          </a:bodyPr>
          <a:lstStyle/>
          <a:p>
            <a:pPr marL="285750" indent="-285750" algn="just" defTabSz="457200">
              <a:buFont typeface="Arial" panose="020B0604020202020204" pitchFamily="34" charset="0"/>
              <a:buChar char="•"/>
            </a:pPr>
            <a:r>
              <a:rPr lang="es-CO" sz="1400" b="1" dirty="0">
                <a:solidFill>
                  <a:prstClr val="black"/>
                </a:solidFill>
                <a:latin typeface="Arial" pitchFamily="34" charset="0"/>
                <a:cs typeface="Arial" pitchFamily="34" charset="0"/>
              </a:rPr>
              <a:t>CRM</a:t>
            </a:r>
            <a:r>
              <a:rPr lang="es-CO" sz="1400" dirty="0">
                <a:solidFill>
                  <a:prstClr val="black"/>
                </a:solidFill>
                <a:latin typeface="Arial" pitchFamily="34" charset="0"/>
                <a:cs typeface="Arial" pitchFamily="34" charset="0"/>
              </a:rPr>
              <a:t>: Actualmente la ANH no cuenta con un sistema integral y formal orientado a la atención recurrente y oportuna de los clientes activos (aquellos con contratos vigentes) e inversionistas potenciales a nivel nacional o internacional. Con el fin de tener una solución informática de CRM que garantice la seguridad e integridad de los datos inherentes a cada cliente, la Vicepresidencia de Promoción y Asignación de Áreas está desarrollando esta herramienta que estará a disposición de la entidad en el primer semestre del 2015</a:t>
            </a:r>
            <a:r>
              <a:rPr lang="es-CO" sz="1400" dirty="0" smtClean="0">
                <a:solidFill>
                  <a:prstClr val="black"/>
                </a:solidFill>
                <a:latin typeface="Arial" pitchFamily="34" charset="0"/>
                <a:cs typeface="Arial" pitchFamily="34" charset="0"/>
              </a:rPr>
              <a:t>.</a:t>
            </a:r>
          </a:p>
          <a:p>
            <a:pPr marL="285750" indent="-285750" algn="just" defTabSz="457200">
              <a:buFont typeface="Arial" panose="020B0604020202020204" pitchFamily="34" charset="0"/>
              <a:buChar char="•"/>
            </a:pPr>
            <a:endParaRPr lang="es-CO" sz="1400" dirty="0" smtClean="0">
              <a:solidFill>
                <a:prstClr val="black"/>
              </a:solidFill>
              <a:latin typeface="Arial" pitchFamily="34" charset="0"/>
              <a:cs typeface="Arial" pitchFamily="34" charset="0"/>
            </a:endParaRPr>
          </a:p>
          <a:p>
            <a:pPr algn="just" defTabSz="457200"/>
            <a:endParaRPr lang="es-CO" sz="1400" dirty="0">
              <a:solidFill>
                <a:prstClr val="black"/>
              </a:solidFill>
              <a:latin typeface="Arial" pitchFamily="34" charset="0"/>
              <a:cs typeface="Arial" pitchFamily="34" charset="0"/>
            </a:endParaRPr>
          </a:p>
          <a:p>
            <a:pPr marL="285750" indent="-285750" algn="just" defTabSz="457200">
              <a:buFont typeface="Arial" panose="020B0604020202020204" pitchFamily="34" charset="0"/>
              <a:buChar char="•"/>
            </a:pPr>
            <a:endParaRPr lang="es-CO" sz="1400" dirty="0">
              <a:solidFill>
                <a:prstClr val="black"/>
              </a:solidFill>
              <a:latin typeface="Arial" pitchFamily="34" charset="0"/>
              <a:cs typeface="Arial" pitchFamily="34" charset="0"/>
            </a:endParaRPr>
          </a:p>
          <a:p>
            <a:pPr marL="285750" indent="-285750" algn="just" defTabSz="457200">
              <a:buFont typeface="Arial" panose="020B0604020202020204" pitchFamily="34" charset="0"/>
              <a:buChar char="•"/>
            </a:pPr>
            <a:r>
              <a:rPr lang="es-CO" sz="1400" b="1" dirty="0" smtClean="0">
                <a:solidFill>
                  <a:prstClr val="black"/>
                </a:solidFill>
                <a:latin typeface="Arial" pitchFamily="34" charset="0"/>
                <a:cs typeface="Arial" pitchFamily="34" charset="0"/>
              </a:rPr>
              <a:t>Estudio de Competitividad – Proceso de Promoción y Adjudicación de Áreas</a:t>
            </a:r>
            <a:r>
              <a:rPr lang="es-CO" sz="1400" dirty="0">
                <a:solidFill>
                  <a:prstClr val="black"/>
                </a:solidFill>
                <a:latin typeface="Arial" pitchFamily="34" charset="0"/>
                <a:cs typeface="Arial" pitchFamily="34" charset="0"/>
              </a:rPr>
              <a:t>: Evaluación del modelo actual de administración, promoción y asignación de los recursos </a:t>
            </a:r>
            <a:r>
              <a:rPr lang="es-CO" sz="1400" dirty="0" err="1">
                <a:solidFill>
                  <a:prstClr val="black"/>
                </a:solidFill>
                <a:latin typeface="Arial" pitchFamily="34" charset="0"/>
                <a:cs typeface="Arial" pitchFamily="34" charset="0"/>
              </a:rPr>
              <a:t>hidrocarburiferos</a:t>
            </a:r>
            <a:r>
              <a:rPr lang="es-CO" sz="1400" dirty="0">
                <a:solidFill>
                  <a:prstClr val="black"/>
                </a:solidFill>
                <a:latin typeface="Arial" pitchFamily="34" charset="0"/>
                <a:cs typeface="Arial" pitchFamily="34" charset="0"/>
              </a:rPr>
              <a:t> del país, y sus principales procesos, a fin de formular los ajustes necesarios, y definir las estrategias y políticas a implementar, de acuerdo a los nuevos desafíos de competitividad y de mercado que enfrenta actualmente el sector de hidrocarburos </a:t>
            </a:r>
            <a:r>
              <a:rPr lang="es-CO" sz="1400" dirty="0" smtClean="0">
                <a:solidFill>
                  <a:prstClr val="black"/>
                </a:solidFill>
                <a:latin typeface="Arial" pitchFamily="34" charset="0"/>
                <a:cs typeface="Arial" pitchFamily="34" charset="0"/>
              </a:rPr>
              <a:t>nacional</a:t>
            </a:r>
            <a:endParaRPr lang="es-CO" sz="1400" dirty="0">
              <a:solidFill>
                <a:prstClr val="black"/>
              </a:solidFill>
              <a:latin typeface="Arial" pitchFamily="34" charset="0"/>
              <a:cs typeface="Arial" pitchFamily="34" charset="0"/>
            </a:endParaRPr>
          </a:p>
        </p:txBody>
      </p:sp>
      <p:pic>
        <p:nvPicPr>
          <p:cNvPr id="7170" name="Picture 2" descr="http://marketingproductivo.es/wp-content/uploads/2013/02/CRM.jpg"/>
          <p:cNvPicPr>
            <a:picLocks noChangeAspect="1" noChangeArrowheads="1"/>
          </p:cNvPicPr>
          <p:nvPr/>
        </p:nvPicPr>
        <p:blipFill rotWithShape="1">
          <a:blip r:embed="rId3" cstate="email">
            <a:extLst>
              <a:ext uri="{28A0092B-C50C-407E-A947-70E740481C1C}">
                <a14:useLocalDpi xmlns:a14="http://schemas.microsoft.com/office/drawing/2010/main" xmlns="" val="0"/>
              </a:ext>
            </a:extLst>
          </a:blip>
          <a:srcRect/>
          <a:stretch/>
        </p:blipFill>
        <p:spPr bwMode="auto">
          <a:xfrm>
            <a:off x="6804248" y="1268760"/>
            <a:ext cx="2099995" cy="2167003"/>
          </a:xfrm>
          <a:prstGeom prst="rect">
            <a:avLst/>
          </a:prstGeom>
          <a:noFill/>
          <a:extLst>
            <a:ext uri="{909E8E84-426E-40DD-AFC4-6F175D3DCCD1}">
              <a14:hiddenFill xmlns:a14="http://schemas.microsoft.com/office/drawing/2010/main" xmlns="">
                <a:solidFill>
                  <a:srgbClr val="FFFFFF"/>
                </a:solidFill>
              </a14:hiddenFill>
            </a:ext>
          </a:extLst>
        </p:spPr>
      </p:pic>
      <p:sp>
        <p:nvSpPr>
          <p:cNvPr id="7" name="4 Marcador de número de diapositiva"/>
          <p:cNvSpPr txBox="1">
            <a:spLocks/>
          </p:cNvSpPr>
          <p:nvPr/>
        </p:nvSpPr>
        <p:spPr bwMode="auto">
          <a:xfrm>
            <a:off x="4328544" y="6462095"/>
            <a:ext cx="471487" cy="4000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s-CO"/>
            </a:defPPr>
            <a:lvl1pPr marL="0" algn="r" defTabSz="914400" rtl="0" eaLnBrk="1" latinLnBrk="0" hangingPunct="1">
              <a:defRPr sz="1200" kern="1200">
                <a:solidFill>
                  <a:schemeClr val="tx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fld id="{1E488807-1918-4C23-BCA5-A5E06F4BEA6B}" type="slidenum">
              <a:rPr lang="es-ES" altLang="en-US" smtClean="0">
                <a:solidFill>
                  <a:srgbClr val="000000"/>
                </a:solidFill>
              </a:rPr>
              <a:pPr algn="ctr">
                <a:defRPr/>
              </a:pPr>
              <a:t>52</a:t>
            </a:fld>
            <a:endParaRPr lang="es-ES" altLang="en-US" dirty="0" smtClean="0">
              <a:solidFill>
                <a:srgbClr val="000000"/>
              </a:solidFill>
            </a:endParaRPr>
          </a:p>
        </p:txBody>
      </p:sp>
      <p:sp>
        <p:nvSpPr>
          <p:cNvPr id="8" name="8 CuadroTexto"/>
          <p:cNvSpPr txBox="1">
            <a:spLocks noChangeArrowheads="1"/>
          </p:cNvSpPr>
          <p:nvPr/>
        </p:nvSpPr>
        <p:spPr bwMode="auto">
          <a:xfrm>
            <a:off x="1330324" y="313802"/>
            <a:ext cx="5761956" cy="646331"/>
          </a:xfrm>
          <a:prstGeom prst="rect">
            <a:avLst/>
          </a:prstGeom>
          <a:noFill/>
          <a:ln w="9525">
            <a:noFill/>
            <a:miter lim="800000"/>
            <a:headEnd/>
            <a:tailEnd/>
          </a:ln>
        </p:spPr>
        <p:txBody>
          <a:bodyPr wrap="square">
            <a:spAutoFit/>
          </a:bodyPr>
          <a:lstStyle/>
          <a:p>
            <a:pPr defTabSz="457200" fontAlgn="base">
              <a:spcBef>
                <a:spcPct val="0"/>
              </a:spcBef>
              <a:spcAft>
                <a:spcPct val="0"/>
              </a:spcAft>
            </a:pPr>
            <a:r>
              <a:rPr lang="es-CO" altLang="es-CO" b="1" dirty="0">
                <a:solidFill>
                  <a:prstClr val="black"/>
                </a:solidFill>
                <a:latin typeface="Arial Black" pitchFamily="34" charset="0"/>
              </a:rPr>
              <a:t>Promoción y Asignación de Áreas</a:t>
            </a:r>
          </a:p>
          <a:p>
            <a:pPr defTabSz="457200" fontAlgn="base">
              <a:spcBef>
                <a:spcPct val="0"/>
              </a:spcBef>
              <a:spcAft>
                <a:spcPct val="0"/>
              </a:spcAft>
            </a:pPr>
            <a:r>
              <a:rPr lang="es-CO" altLang="es-CO" i="1" dirty="0">
                <a:solidFill>
                  <a:prstClr val="black"/>
                </a:solidFill>
                <a:latin typeface="Arial" pitchFamily="34" charset="0"/>
                <a:cs typeface="Arial" pitchFamily="34" charset="0"/>
              </a:rPr>
              <a:t>Actualidad y retos a futuro</a:t>
            </a:r>
          </a:p>
        </p:txBody>
      </p:sp>
      <p:pic>
        <p:nvPicPr>
          <p:cNvPr id="3074" name="Picture 2" descr="http://3.bp.blogspot.com/-u1LnLiNb3so/T0am4lwDUTI/AAAAAAAAAtM/b7uiqMwv40g/s400/imagesCAO9YMLE.jpg"/>
          <p:cNvPicPr>
            <a:picLocks noChangeAspect="1" noChangeArrowheads="1"/>
          </p:cNvPicPr>
          <p:nvPr/>
        </p:nvPicPr>
        <p:blipFill>
          <a:blip r:embed="rId4" cstate="email">
            <a:extLst>
              <a:ext uri="{28A0092B-C50C-407E-A947-70E740481C1C}">
                <a14:useLocalDpi xmlns:a14="http://schemas.microsoft.com/office/drawing/2010/main" xmlns="" val="0"/>
              </a:ext>
            </a:extLst>
          </a:blip>
          <a:srcRect/>
          <a:stretch>
            <a:fillRect/>
          </a:stretch>
        </p:blipFill>
        <p:spPr bwMode="auto">
          <a:xfrm>
            <a:off x="6672760" y="4077072"/>
            <a:ext cx="2362969" cy="131101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415335971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0 Rectángulo"/>
          <p:cNvSpPr/>
          <p:nvPr/>
        </p:nvSpPr>
        <p:spPr>
          <a:xfrm>
            <a:off x="8385822" y="6105525"/>
            <a:ext cx="434328" cy="730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base">
              <a:spcBef>
                <a:spcPct val="0"/>
              </a:spcBef>
              <a:spcAft>
                <a:spcPct val="0"/>
              </a:spcAft>
              <a:defRPr/>
            </a:pPr>
            <a:endParaRPr lang="es-CO">
              <a:solidFill>
                <a:prstClr val="white"/>
              </a:solidFill>
            </a:endParaRPr>
          </a:p>
        </p:txBody>
      </p:sp>
      <p:sp>
        <p:nvSpPr>
          <p:cNvPr id="2" name="1 CuadroTexto"/>
          <p:cNvSpPr txBox="1"/>
          <p:nvPr/>
        </p:nvSpPr>
        <p:spPr>
          <a:xfrm>
            <a:off x="714073" y="1340768"/>
            <a:ext cx="7746359" cy="1384995"/>
          </a:xfrm>
          <a:prstGeom prst="rect">
            <a:avLst/>
          </a:prstGeom>
          <a:noFill/>
        </p:spPr>
        <p:txBody>
          <a:bodyPr wrap="square" rtlCol="0">
            <a:spAutoFit/>
          </a:bodyPr>
          <a:lstStyle/>
          <a:p>
            <a:pPr marL="285750" indent="-285750" algn="just" defTabSz="457200">
              <a:buFont typeface="Arial" panose="020B0604020202020204" pitchFamily="34" charset="0"/>
              <a:buChar char="•"/>
            </a:pPr>
            <a:r>
              <a:rPr lang="es-CO" sz="1400" b="1" dirty="0">
                <a:solidFill>
                  <a:prstClr val="black"/>
                </a:solidFill>
                <a:latin typeface="Arial" pitchFamily="34" charset="0"/>
                <a:cs typeface="Arial" pitchFamily="34" charset="0"/>
              </a:rPr>
              <a:t>ESTRATEGIA DE COMUNICACIONES - PLAN DE REGIONALIZACION</a:t>
            </a:r>
            <a:r>
              <a:rPr lang="es-CO" sz="1400" dirty="0">
                <a:solidFill>
                  <a:prstClr val="black"/>
                </a:solidFill>
                <a:latin typeface="Arial" pitchFamily="34" charset="0"/>
                <a:cs typeface="Arial" pitchFamily="34" charset="0"/>
              </a:rPr>
              <a:t>: Obedeciendo a una de las principales </a:t>
            </a:r>
            <a:r>
              <a:rPr lang="es-CO" sz="1400" dirty="0" smtClean="0">
                <a:solidFill>
                  <a:prstClr val="black"/>
                </a:solidFill>
                <a:latin typeface="Arial" pitchFamily="34" charset="0"/>
                <a:cs typeface="Arial" pitchFamily="34" charset="0"/>
              </a:rPr>
              <a:t>recomendaciones </a:t>
            </a:r>
            <a:r>
              <a:rPr lang="es-CO" sz="1400" dirty="0">
                <a:solidFill>
                  <a:prstClr val="black"/>
                </a:solidFill>
                <a:latin typeface="Arial" pitchFamily="34" charset="0"/>
                <a:cs typeface="Arial" pitchFamily="34" charset="0"/>
              </a:rPr>
              <a:t>hechas por el estudio de percepción de </a:t>
            </a:r>
            <a:r>
              <a:rPr lang="es-CO" sz="1400" dirty="0" smtClean="0">
                <a:solidFill>
                  <a:prstClr val="black"/>
                </a:solidFill>
                <a:latin typeface="Arial" pitchFamily="34" charset="0"/>
                <a:cs typeface="Arial" pitchFamily="34" charset="0"/>
              </a:rPr>
              <a:t>clientes realizado por Arthur D. Little a comienzos del año 2014, </a:t>
            </a:r>
            <a:r>
              <a:rPr lang="es-CO" sz="1400" dirty="0">
                <a:solidFill>
                  <a:prstClr val="black"/>
                </a:solidFill>
                <a:latin typeface="Arial" pitchFamily="34" charset="0"/>
                <a:cs typeface="Arial" pitchFamily="34" charset="0"/>
              </a:rPr>
              <a:t>se desprende el plan de comunicaciones regional que tiene como finalidad lograr un mayor acercamiento entre las comunidades y la ANH, desarrollando una serie de actividades estratégicas en las regiones donde se llevan a cabo las actividades de E&amp;P. </a:t>
            </a:r>
          </a:p>
        </p:txBody>
      </p:sp>
      <p:pic>
        <p:nvPicPr>
          <p:cNvPr id="8194" name="Picture 2" descr="\\Sfile\Sperfiles$\nicolas.mejia\Mis documentos\ANH\Promoción\Fotos\PNN Paramillo mujeres y bohio fto. Carlos E. Porras.jpg"/>
          <p:cNvPicPr>
            <a:picLocks noChangeAspect="1" noChangeArrowheads="1"/>
          </p:cNvPicPr>
          <p:nvPr/>
        </p:nvPicPr>
        <p:blipFill rotWithShape="1">
          <a:blip r:embed="rId3" cstate="email">
            <a:extLst>
              <a:ext uri="{28A0092B-C50C-407E-A947-70E740481C1C}">
                <a14:useLocalDpi xmlns:a14="http://schemas.microsoft.com/office/drawing/2010/main" xmlns="" val="0"/>
              </a:ext>
            </a:extLst>
          </a:blip>
          <a:srcRect/>
          <a:stretch/>
        </p:blipFill>
        <p:spPr bwMode="auto">
          <a:xfrm>
            <a:off x="755576" y="3070889"/>
            <a:ext cx="2685740" cy="2022536"/>
          </a:xfrm>
          <a:prstGeom prst="rect">
            <a:avLst/>
          </a:prstGeom>
          <a:noFill/>
          <a:extLst>
            <a:ext uri="{909E8E84-426E-40DD-AFC4-6F175D3DCCD1}">
              <a14:hiddenFill xmlns:a14="http://schemas.microsoft.com/office/drawing/2010/main" xmlns="">
                <a:solidFill>
                  <a:srgbClr val="FFFFFF"/>
                </a:solidFill>
              </a14:hiddenFill>
            </a:ext>
          </a:extLst>
        </p:spPr>
      </p:pic>
      <p:pic>
        <p:nvPicPr>
          <p:cNvPr id="8197" name="Picture 5" descr="F:\IMG_2244 - copia.JPG"/>
          <p:cNvPicPr>
            <a:picLocks noChangeAspect="1" noChangeArrowheads="1"/>
          </p:cNvPicPr>
          <p:nvPr/>
        </p:nvPicPr>
        <p:blipFill>
          <a:blip r:embed="rId4" cstate="email">
            <a:extLst>
              <a:ext uri="{28A0092B-C50C-407E-A947-70E740481C1C}">
                <a14:useLocalDpi xmlns:a14="http://schemas.microsoft.com/office/drawing/2010/main" xmlns="" val="0"/>
              </a:ext>
            </a:extLst>
          </a:blip>
          <a:srcRect/>
          <a:stretch>
            <a:fillRect/>
          </a:stretch>
        </p:blipFill>
        <p:spPr bwMode="auto">
          <a:xfrm>
            <a:off x="2483768" y="3959497"/>
            <a:ext cx="2664296" cy="1998222"/>
          </a:xfrm>
          <a:prstGeom prst="rect">
            <a:avLst/>
          </a:prstGeom>
          <a:noFill/>
          <a:extLst>
            <a:ext uri="{909E8E84-426E-40DD-AFC4-6F175D3DCCD1}">
              <a14:hiddenFill xmlns:a14="http://schemas.microsoft.com/office/drawing/2010/main" xmlns="">
                <a:solidFill>
                  <a:srgbClr val="FFFFFF"/>
                </a:solidFill>
              </a14:hiddenFill>
            </a:ext>
          </a:extLst>
        </p:spPr>
      </p:pic>
      <p:pic>
        <p:nvPicPr>
          <p:cNvPr id="8196" name="Picture 4" descr="F:\IMG_2701.JPG"/>
          <p:cNvPicPr>
            <a:picLocks noChangeAspect="1" noChangeArrowheads="1"/>
          </p:cNvPicPr>
          <p:nvPr/>
        </p:nvPicPr>
        <p:blipFill>
          <a:blip r:embed="rId5" cstate="email">
            <a:extLst>
              <a:ext uri="{28A0092B-C50C-407E-A947-70E740481C1C}">
                <a14:useLocalDpi xmlns:a14="http://schemas.microsoft.com/office/drawing/2010/main" xmlns="" val="0"/>
              </a:ext>
            </a:extLst>
          </a:blip>
          <a:srcRect/>
          <a:stretch>
            <a:fillRect/>
          </a:stretch>
        </p:blipFill>
        <p:spPr bwMode="auto">
          <a:xfrm>
            <a:off x="4564287" y="3133124"/>
            <a:ext cx="2570871" cy="1928153"/>
          </a:xfrm>
          <a:prstGeom prst="rect">
            <a:avLst/>
          </a:prstGeom>
          <a:noFill/>
          <a:extLst>
            <a:ext uri="{909E8E84-426E-40DD-AFC4-6F175D3DCCD1}">
              <a14:hiddenFill xmlns:a14="http://schemas.microsoft.com/office/drawing/2010/main" xmlns="">
                <a:solidFill>
                  <a:srgbClr val="FFFFFF"/>
                </a:solidFill>
              </a14:hiddenFill>
            </a:ext>
          </a:extLst>
        </p:spPr>
      </p:pic>
      <p:pic>
        <p:nvPicPr>
          <p:cNvPr id="8195" name="Picture 3" descr="\\Sfile\Sperfiles$\nicolas.mejia\Mis documentos\ANH\Promoción\Fotos\100_2966.jpg"/>
          <p:cNvPicPr>
            <a:picLocks noChangeAspect="1" noChangeArrowheads="1"/>
          </p:cNvPicPr>
          <p:nvPr/>
        </p:nvPicPr>
        <p:blipFill>
          <a:blip r:embed="rId6" cstate="email">
            <a:extLst>
              <a:ext uri="{28A0092B-C50C-407E-A947-70E740481C1C}">
                <a14:useLocalDpi xmlns:a14="http://schemas.microsoft.com/office/drawing/2010/main" xmlns="" val="0"/>
              </a:ext>
            </a:extLst>
          </a:blip>
          <a:srcRect/>
          <a:stretch>
            <a:fillRect/>
          </a:stretch>
        </p:blipFill>
        <p:spPr bwMode="auto">
          <a:xfrm>
            <a:off x="6327895" y="4094893"/>
            <a:ext cx="2483768" cy="1862826"/>
          </a:xfrm>
          <a:prstGeom prst="rect">
            <a:avLst/>
          </a:prstGeom>
          <a:noFill/>
          <a:extLst>
            <a:ext uri="{909E8E84-426E-40DD-AFC4-6F175D3DCCD1}">
              <a14:hiddenFill xmlns:a14="http://schemas.microsoft.com/office/drawing/2010/main" xmlns="">
                <a:solidFill>
                  <a:srgbClr val="FFFFFF"/>
                </a:solidFill>
              </a14:hiddenFill>
            </a:ext>
          </a:extLst>
        </p:spPr>
      </p:pic>
      <p:sp>
        <p:nvSpPr>
          <p:cNvPr id="9" name="4 Marcador de número de diapositiva"/>
          <p:cNvSpPr txBox="1">
            <a:spLocks/>
          </p:cNvSpPr>
          <p:nvPr/>
        </p:nvSpPr>
        <p:spPr bwMode="auto">
          <a:xfrm>
            <a:off x="4328544" y="6462095"/>
            <a:ext cx="471487" cy="4000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s-CO"/>
            </a:defPPr>
            <a:lvl1pPr marL="0" algn="r" defTabSz="914400" rtl="0" eaLnBrk="1" latinLnBrk="0" hangingPunct="1">
              <a:defRPr sz="1200" kern="1200">
                <a:solidFill>
                  <a:schemeClr val="tx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fld id="{1E488807-1918-4C23-BCA5-A5E06F4BEA6B}" type="slidenum">
              <a:rPr lang="es-ES" altLang="en-US" smtClean="0">
                <a:solidFill>
                  <a:srgbClr val="000000"/>
                </a:solidFill>
              </a:rPr>
              <a:pPr algn="ctr">
                <a:defRPr/>
              </a:pPr>
              <a:t>53</a:t>
            </a:fld>
            <a:endParaRPr lang="es-ES" altLang="en-US" dirty="0" smtClean="0">
              <a:solidFill>
                <a:srgbClr val="000000"/>
              </a:solidFill>
            </a:endParaRPr>
          </a:p>
        </p:txBody>
      </p:sp>
      <p:sp>
        <p:nvSpPr>
          <p:cNvPr id="10" name="8 CuadroTexto"/>
          <p:cNvSpPr txBox="1">
            <a:spLocks noChangeArrowheads="1"/>
          </p:cNvSpPr>
          <p:nvPr/>
        </p:nvSpPr>
        <p:spPr bwMode="auto">
          <a:xfrm>
            <a:off x="1330324" y="313802"/>
            <a:ext cx="5761956" cy="646331"/>
          </a:xfrm>
          <a:prstGeom prst="rect">
            <a:avLst/>
          </a:prstGeom>
          <a:noFill/>
          <a:ln w="9525">
            <a:noFill/>
            <a:miter lim="800000"/>
            <a:headEnd/>
            <a:tailEnd/>
          </a:ln>
        </p:spPr>
        <p:txBody>
          <a:bodyPr wrap="square">
            <a:spAutoFit/>
          </a:bodyPr>
          <a:lstStyle/>
          <a:p>
            <a:pPr defTabSz="457200" fontAlgn="base">
              <a:spcBef>
                <a:spcPct val="0"/>
              </a:spcBef>
              <a:spcAft>
                <a:spcPct val="0"/>
              </a:spcAft>
            </a:pPr>
            <a:r>
              <a:rPr lang="es-CO" altLang="es-CO" b="1" dirty="0">
                <a:solidFill>
                  <a:prstClr val="black"/>
                </a:solidFill>
                <a:latin typeface="Arial Black" pitchFamily="34" charset="0"/>
              </a:rPr>
              <a:t>Promoción y Asignación de Áreas</a:t>
            </a:r>
          </a:p>
          <a:p>
            <a:pPr defTabSz="457200" fontAlgn="base">
              <a:spcBef>
                <a:spcPct val="0"/>
              </a:spcBef>
              <a:spcAft>
                <a:spcPct val="0"/>
              </a:spcAft>
            </a:pPr>
            <a:r>
              <a:rPr lang="es-CO" altLang="es-CO" i="1" dirty="0">
                <a:solidFill>
                  <a:prstClr val="black"/>
                </a:solidFill>
                <a:latin typeface="Arial" pitchFamily="34" charset="0"/>
                <a:cs typeface="Arial" pitchFamily="34" charset="0"/>
              </a:rPr>
              <a:t>Actualidad y retos a futuro</a:t>
            </a:r>
          </a:p>
        </p:txBody>
      </p:sp>
    </p:spTree>
    <p:extLst>
      <p:ext uri="{BB962C8B-B14F-4D97-AF65-F5344CB8AC3E}">
        <p14:creationId xmlns:p14="http://schemas.microsoft.com/office/powerpoint/2010/main" xmlns="" val="358073421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0 Rectángulo"/>
          <p:cNvSpPr/>
          <p:nvPr/>
        </p:nvSpPr>
        <p:spPr>
          <a:xfrm>
            <a:off x="8385822" y="6105525"/>
            <a:ext cx="434328" cy="730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base">
              <a:spcBef>
                <a:spcPct val="0"/>
              </a:spcBef>
              <a:spcAft>
                <a:spcPct val="0"/>
              </a:spcAft>
              <a:defRPr/>
            </a:pPr>
            <a:endParaRPr lang="es-CO">
              <a:solidFill>
                <a:prstClr val="white"/>
              </a:solidFill>
            </a:endParaRPr>
          </a:p>
        </p:txBody>
      </p:sp>
      <p:sp>
        <p:nvSpPr>
          <p:cNvPr id="2" name="1 CuadroTexto"/>
          <p:cNvSpPr txBox="1"/>
          <p:nvPr/>
        </p:nvSpPr>
        <p:spPr>
          <a:xfrm>
            <a:off x="755576" y="1340768"/>
            <a:ext cx="4226776" cy="4832092"/>
          </a:xfrm>
          <a:prstGeom prst="rect">
            <a:avLst/>
          </a:prstGeom>
          <a:noFill/>
        </p:spPr>
        <p:txBody>
          <a:bodyPr wrap="square" rtlCol="0">
            <a:spAutoFit/>
          </a:bodyPr>
          <a:lstStyle/>
          <a:p>
            <a:pPr marL="285750" indent="-285750" defTabSz="457200">
              <a:buFont typeface="Arial" panose="020B0604020202020204" pitchFamily="34" charset="0"/>
              <a:buChar char="•"/>
            </a:pPr>
            <a:r>
              <a:rPr lang="es-CO" sz="1400" b="1" dirty="0">
                <a:solidFill>
                  <a:prstClr val="black"/>
                </a:solidFill>
                <a:latin typeface="Arial" pitchFamily="34" charset="0"/>
                <a:cs typeface="Arial" pitchFamily="34" charset="0"/>
              </a:rPr>
              <a:t>Oportunidad CBM</a:t>
            </a:r>
            <a:r>
              <a:rPr lang="es-CO" sz="1400" dirty="0">
                <a:solidFill>
                  <a:prstClr val="black"/>
                </a:solidFill>
                <a:latin typeface="Arial" pitchFamily="34" charset="0"/>
                <a:cs typeface="Arial" pitchFamily="34" charset="0"/>
              </a:rPr>
              <a:t>: Con el fin de promocionar la oportunidad que tiene país en materia de “Coal </a:t>
            </a:r>
            <a:r>
              <a:rPr lang="es-CO" sz="1400" dirty="0" err="1">
                <a:solidFill>
                  <a:prstClr val="black"/>
                </a:solidFill>
                <a:latin typeface="Arial" pitchFamily="34" charset="0"/>
                <a:cs typeface="Arial" pitchFamily="34" charset="0"/>
              </a:rPr>
              <a:t>Bed</a:t>
            </a:r>
            <a:r>
              <a:rPr lang="es-CO" sz="1400" dirty="0">
                <a:solidFill>
                  <a:prstClr val="black"/>
                </a:solidFill>
                <a:latin typeface="Arial" pitchFamily="34" charset="0"/>
                <a:cs typeface="Arial" pitchFamily="34" charset="0"/>
              </a:rPr>
              <a:t> </a:t>
            </a:r>
            <a:r>
              <a:rPr lang="es-CO" sz="1400" dirty="0" err="1">
                <a:solidFill>
                  <a:prstClr val="black"/>
                </a:solidFill>
                <a:latin typeface="Arial" pitchFamily="34" charset="0"/>
                <a:cs typeface="Arial" pitchFamily="34" charset="0"/>
              </a:rPr>
              <a:t>Methane</a:t>
            </a:r>
            <a:r>
              <a:rPr lang="es-CO" sz="1400" dirty="0">
                <a:solidFill>
                  <a:prstClr val="black"/>
                </a:solidFill>
                <a:latin typeface="Arial" pitchFamily="34" charset="0"/>
                <a:cs typeface="Arial" pitchFamily="34" charset="0"/>
              </a:rPr>
              <a:t>” (CBM), la ANH ha identificado 8 boques </a:t>
            </a:r>
            <a:r>
              <a:rPr lang="es-CO" sz="1400" i="1" dirty="0">
                <a:solidFill>
                  <a:prstClr val="black"/>
                </a:solidFill>
                <a:latin typeface="Arial" pitchFamily="34" charset="0"/>
                <a:cs typeface="Arial" pitchFamily="34" charset="0"/>
              </a:rPr>
              <a:t>potenciales</a:t>
            </a:r>
            <a:r>
              <a:rPr lang="es-CO" sz="1400" dirty="0">
                <a:solidFill>
                  <a:prstClr val="black"/>
                </a:solidFill>
                <a:latin typeface="Arial" pitchFamily="34" charset="0"/>
                <a:cs typeface="Arial" pitchFamily="34" charset="0"/>
              </a:rPr>
              <a:t> para la Exploración y Producción de recursos de </a:t>
            </a:r>
            <a:r>
              <a:rPr lang="es-CO" sz="1400" dirty="0" smtClean="0">
                <a:solidFill>
                  <a:prstClr val="black"/>
                </a:solidFill>
                <a:latin typeface="Arial" pitchFamily="34" charset="0"/>
                <a:cs typeface="Arial" pitchFamily="34" charset="0"/>
              </a:rPr>
              <a:t>gas metano asociado </a:t>
            </a:r>
            <a:r>
              <a:rPr lang="es-CO" sz="1400" dirty="0">
                <a:solidFill>
                  <a:prstClr val="black"/>
                </a:solidFill>
                <a:latin typeface="Arial" pitchFamily="34" charset="0"/>
                <a:cs typeface="Arial" pitchFamily="34" charset="0"/>
              </a:rPr>
              <a:t>a mantos de Carbón. Al respecto, la Vicepresidencia de Promoción y Asignación de Áreas ha estado desarrollando diferentes </a:t>
            </a:r>
            <a:r>
              <a:rPr lang="es-CO" sz="1400" dirty="0" smtClean="0">
                <a:solidFill>
                  <a:prstClr val="black"/>
                </a:solidFill>
                <a:latin typeface="Arial" pitchFamily="34" charset="0"/>
                <a:cs typeface="Arial" pitchFamily="34" charset="0"/>
              </a:rPr>
              <a:t>actividades de mercadeo </a:t>
            </a:r>
            <a:r>
              <a:rPr lang="es-CO" sz="1400" dirty="0">
                <a:solidFill>
                  <a:prstClr val="black"/>
                </a:solidFill>
                <a:latin typeface="Arial" pitchFamily="34" charset="0"/>
                <a:cs typeface="Arial" pitchFamily="34" charset="0"/>
              </a:rPr>
              <a:t>para identificar el posible interés de los principales jugadores internacionales en este tipo de </a:t>
            </a:r>
            <a:r>
              <a:rPr lang="es-CO" sz="1400" dirty="0" smtClean="0">
                <a:solidFill>
                  <a:prstClr val="black"/>
                </a:solidFill>
                <a:latin typeface="Arial" pitchFamily="34" charset="0"/>
                <a:cs typeface="Arial" pitchFamily="34" charset="0"/>
              </a:rPr>
              <a:t>oportunidad </a:t>
            </a:r>
            <a:r>
              <a:rPr lang="es-CO" sz="1400" dirty="0" err="1" smtClean="0">
                <a:solidFill>
                  <a:prstClr val="black"/>
                </a:solidFill>
                <a:latin typeface="Arial" pitchFamily="34" charset="0"/>
                <a:cs typeface="Arial" pitchFamily="34" charset="0"/>
              </a:rPr>
              <a:t>hidrocarburífera</a:t>
            </a:r>
            <a:r>
              <a:rPr lang="es-CO" sz="1400" dirty="0" smtClean="0">
                <a:solidFill>
                  <a:prstClr val="black"/>
                </a:solidFill>
                <a:latin typeface="Arial" pitchFamily="34" charset="0"/>
                <a:cs typeface="Arial" pitchFamily="34" charset="0"/>
              </a:rPr>
              <a:t>. </a:t>
            </a:r>
            <a:r>
              <a:rPr lang="es-CO" sz="1400" dirty="0">
                <a:solidFill>
                  <a:prstClr val="black"/>
                </a:solidFill>
                <a:latin typeface="Arial" pitchFamily="34" charset="0"/>
                <a:cs typeface="Arial" pitchFamily="34" charset="0"/>
              </a:rPr>
              <a:t>Para el primer semestre de 2015 se tiene </a:t>
            </a:r>
            <a:r>
              <a:rPr lang="es-CO" sz="1400" dirty="0" smtClean="0">
                <a:solidFill>
                  <a:prstClr val="black"/>
                </a:solidFill>
                <a:latin typeface="Arial" pitchFamily="34" charset="0"/>
                <a:cs typeface="Arial" pitchFamily="34" charset="0"/>
              </a:rPr>
              <a:t>previsto desarrollar una serie de actividades de cooperación internacional con Australia </a:t>
            </a:r>
            <a:r>
              <a:rPr lang="es-CO" sz="1400" dirty="0">
                <a:solidFill>
                  <a:prstClr val="black"/>
                </a:solidFill>
                <a:latin typeface="Arial" pitchFamily="34" charset="0"/>
                <a:cs typeface="Arial" pitchFamily="34" charset="0"/>
              </a:rPr>
              <a:t>y Estados </a:t>
            </a:r>
            <a:r>
              <a:rPr lang="es-CO" sz="1400" dirty="0" smtClean="0">
                <a:solidFill>
                  <a:prstClr val="black"/>
                </a:solidFill>
                <a:latin typeface="Arial" pitchFamily="34" charset="0"/>
                <a:cs typeface="Arial" pitchFamily="34" charset="0"/>
              </a:rPr>
              <a:t>Unidos (países lideres en esta materia), para poder promover practicas que faciliten la transferencia de conocimiento en este campo, y poder lograr además un acercamiento directo con los clientes potenciales que estarían interesados en desarrollar este tipo de actividad en nuestro país.</a:t>
            </a:r>
            <a:endParaRPr lang="es-CO" sz="1400" dirty="0">
              <a:solidFill>
                <a:prstClr val="black"/>
              </a:solidFill>
              <a:latin typeface="Arial" pitchFamily="34" charset="0"/>
              <a:cs typeface="Arial" pitchFamily="34" charset="0"/>
            </a:endParaRPr>
          </a:p>
        </p:txBody>
      </p:sp>
      <p:sp>
        <p:nvSpPr>
          <p:cNvPr id="7" name="4 Marcador de número de diapositiva"/>
          <p:cNvSpPr txBox="1">
            <a:spLocks/>
          </p:cNvSpPr>
          <p:nvPr/>
        </p:nvSpPr>
        <p:spPr bwMode="auto">
          <a:xfrm>
            <a:off x="4328544" y="6462095"/>
            <a:ext cx="471487" cy="4000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s-CO"/>
            </a:defPPr>
            <a:lvl1pPr marL="0" algn="r" defTabSz="914400" rtl="0" eaLnBrk="1" latinLnBrk="0" hangingPunct="1">
              <a:defRPr sz="1200" kern="1200">
                <a:solidFill>
                  <a:schemeClr val="tx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fld id="{1E488807-1918-4C23-BCA5-A5E06F4BEA6B}" type="slidenum">
              <a:rPr lang="es-ES" altLang="en-US" smtClean="0">
                <a:solidFill>
                  <a:srgbClr val="000000"/>
                </a:solidFill>
              </a:rPr>
              <a:pPr algn="ctr">
                <a:defRPr/>
              </a:pPr>
              <a:t>54</a:t>
            </a:fld>
            <a:endParaRPr lang="es-ES" altLang="en-US" dirty="0" smtClean="0">
              <a:solidFill>
                <a:srgbClr val="000000"/>
              </a:solidFill>
            </a:endParaRPr>
          </a:p>
        </p:txBody>
      </p:sp>
      <p:sp>
        <p:nvSpPr>
          <p:cNvPr id="8" name="8 CuadroTexto"/>
          <p:cNvSpPr txBox="1">
            <a:spLocks noChangeArrowheads="1"/>
          </p:cNvSpPr>
          <p:nvPr/>
        </p:nvSpPr>
        <p:spPr bwMode="auto">
          <a:xfrm>
            <a:off x="1330324" y="313802"/>
            <a:ext cx="5761956" cy="646331"/>
          </a:xfrm>
          <a:prstGeom prst="rect">
            <a:avLst/>
          </a:prstGeom>
          <a:noFill/>
          <a:ln w="9525">
            <a:noFill/>
            <a:miter lim="800000"/>
            <a:headEnd/>
            <a:tailEnd/>
          </a:ln>
        </p:spPr>
        <p:txBody>
          <a:bodyPr wrap="square">
            <a:spAutoFit/>
          </a:bodyPr>
          <a:lstStyle/>
          <a:p>
            <a:pPr defTabSz="457200" fontAlgn="base">
              <a:spcBef>
                <a:spcPct val="0"/>
              </a:spcBef>
              <a:spcAft>
                <a:spcPct val="0"/>
              </a:spcAft>
            </a:pPr>
            <a:r>
              <a:rPr lang="es-CO" altLang="es-CO" b="1" dirty="0">
                <a:solidFill>
                  <a:prstClr val="black"/>
                </a:solidFill>
                <a:latin typeface="Arial Black" pitchFamily="34" charset="0"/>
              </a:rPr>
              <a:t>Promoción y Asignación de Áreas</a:t>
            </a:r>
          </a:p>
          <a:p>
            <a:pPr defTabSz="457200" fontAlgn="base">
              <a:spcBef>
                <a:spcPct val="0"/>
              </a:spcBef>
              <a:spcAft>
                <a:spcPct val="0"/>
              </a:spcAft>
            </a:pPr>
            <a:r>
              <a:rPr lang="es-CO" altLang="es-CO" i="1" dirty="0">
                <a:solidFill>
                  <a:prstClr val="black"/>
                </a:solidFill>
                <a:latin typeface="Arial" pitchFamily="34" charset="0"/>
                <a:cs typeface="Arial" pitchFamily="34" charset="0"/>
              </a:rPr>
              <a:t>Actualidad y retos a futuro</a:t>
            </a:r>
          </a:p>
        </p:txBody>
      </p:sp>
      <p:pic>
        <p:nvPicPr>
          <p:cNvPr id="9" name="Imagen 1"/>
          <p:cNvPicPr>
            <a:picLocks noChangeAspect="1"/>
          </p:cNvPicPr>
          <p:nvPr/>
        </p:nvPicPr>
        <p:blipFill rotWithShape="1">
          <a:blip r:embed="rId3" cstate="email">
            <a:extLst>
              <a:ext uri="{28A0092B-C50C-407E-A947-70E740481C1C}">
                <a14:useLocalDpi xmlns:a14="http://schemas.microsoft.com/office/drawing/2010/main" xmlns="" val="0"/>
              </a:ext>
            </a:extLst>
          </a:blip>
          <a:srcRect/>
          <a:stretch/>
        </p:blipFill>
        <p:spPr>
          <a:xfrm>
            <a:off x="5323114" y="1143000"/>
            <a:ext cx="3279872" cy="5161156"/>
          </a:xfrm>
          <a:prstGeom prst="rect">
            <a:avLst/>
          </a:prstGeom>
        </p:spPr>
      </p:pic>
    </p:spTree>
    <p:extLst>
      <p:ext uri="{BB962C8B-B14F-4D97-AF65-F5344CB8AC3E}">
        <p14:creationId xmlns:p14="http://schemas.microsoft.com/office/powerpoint/2010/main" xmlns="" val="359559260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2"/>
          <p:cNvSpPr>
            <a:spLocks noChangeArrowheads="1"/>
          </p:cNvSpPr>
          <p:nvPr/>
        </p:nvSpPr>
        <p:spPr bwMode="auto">
          <a:xfrm>
            <a:off x="1691158" y="361231"/>
            <a:ext cx="585222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anchor="ctr">
            <a:spAutoFit/>
          </a:bodyPr>
          <a:lstStyle/>
          <a:p>
            <a:pPr marL="1233488" indent="-1233488"/>
            <a:r>
              <a:rPr lang="es-MX" b="1" dirty="0" smtClean="0">
                <a:latin typeface="Arial Black" pitchFamily="34" charset="0"/>
                <a:cs typeface="Calibri" pitchFamily="34" charset="0"/>
              </a:rPr>
              <a:t>Contenido</a:t>
            </a:r>
            <a:endParaRPr lang="es-CO" sz="1200" i="1" dirty="0">
              <a:latin typeface="Arial Black" pitchFamily="34" charset="0"/>
              <a:cs typeface="Calibri" pitchFamily="34" charset="0"/>
            </a:endParaRPr>
          </a:p>
        </p:txBody>
      </p:sp>
      <p:pic>
        <p:nvPicPr>
          <p:cNvPr id="24" name="Imagen 5" descr="bulletANH-01-03.png"/>
          <p:cNvPicPr>
            <a:picLocks noChangeAspect="1"/>
          </p:cNvPicPr>
          <p:nvPr/>
        </p:nvPicPr>
        <p:blipFill>
          <a:blip r:embed="rId2" cstate="email"/>
          <a:srcRect/>
          <a:stretch>
            <a:fillRect/>
          </a:stretch>
        </p:blipFill>
        <p:spPr bwMode="auto">
          <a:xfrm>
            <a:off x="558602" y="1259235"/>
            <a:ext cx="398462" cy="376238"/>
          </a:xfrm>
          <a:prstGeom prst="rect">
            <a:avLst/>
          </a:prstGeom>
          <a:noFill/>
          <a:ln w="9525">
            <a:noFill/>
            <a:miter lim="800000"/>
            <a:headEnd/>
            <a:tailEnd/>
          </a:ln>
        </p:spPr>
      </p:pic>
      <p:pic>
        <p:nvPicPr>
          <p:cNvPr id="25" name="Imagen 5" descr="bulletANH-01-03.png"/>
          <p:cNvPicPr>
            <a:picLocks noChangeAspect="1"/>
          </p:cNvPicPr>
          <p:nvPr/>
        </p:nvPicPr>
        <p:blipFill>
          <a:blip r:embed="rId2" cstate="email"/>
          <a:srcRect/>
          <a:stretch>
            <a:fillRect/>
          </a:stretch>
        </p:blipFill>
        <p:spPr bwMode="auto">
          <a:xfrm>
            <a:off x="558602" y="1800051"/>
            <a:ext cx="398462" cy="376238"/>
          </a:xfrm>
          <a:prstGeom prst="rect">
            <a:avLst/>
          </a:prstGeom>
          <a:noFill/>
          <a:ln w="9525">
            <a:noFill/>
            <a:miter lim="800000"/>
            <a:headEnd/>
            <a:tailEnd/>
          </a:ln>
        </p:spPr>
      </p:pic>
      <p:pic>
        <p:nvPicPr>
          <p:cNvPr id="26" name="Imagen 5" descr="bulletANH-01-03.png"/>
          <p:cNvPicPr>
            <a:picLocks noChangeAspect="1"/>
          </p:cNvPicPr>
          <p:nvPr/>
        </p:nvPicPr>
        <p:blipFill>
          <a:blip r:embed="rId2" cstate="email"/>
          <a:srcRect/>
          <a:stretch>
            <a:fillRect/>
          </a:stretch>
        </p:blipFill>
        <p:spPr bwMode="auto">
          <a:xfrm>
            <a:off x="554088" y="2351732"/>
            <a:ext cx="398462" cy="376238"/>
          </a:xfrm>
          <a:prstGeom prst="rect">
            <a:avLst/>
          </a:prstGeom>
          <a:noFill/>
          <a:ln w="9525">
            <a:noFill/>
            <a:miter lim="800000"/>
            <a:headEnd/>
            <a:tailEnd/>
          </a:ln>
        </p:spPr>
      </p:pic>
      <p:pic>
        <p:nvPicPr>
          <p:cNvPr id="27" name="Imagen 5" descr="bulletANH-01-03.png"/>
          <p:cNvPicPr>
            <a:picLocks noChangeAspect="1"/>
          </p:cNvPicPr>
          <p:nvPr/>
        </p:nvPicPr>
        <p:blipFill>
          <a:blip r:embed="rId2" cstate="email"/>
          <a:srcRect/>
          <a:stretch>
            <a:fillRect/>
          </a:stretch>
        </p:blipFill>
        <p:spPr bwMode="auto">
          <a:xfrm>
            <a:off x="558602" y="2908746"/>
            <a:ext cx="398462" cy="376238"/>
          </a:xfrm>
          <a:prstGeom prst="rect">
            <a:avLst/>
          </a:prstGeom>
          <a:noFill/>
          <a:ln w="9525">
            <a:noFill/>
            <a:miter lim="800000"/>
            <a:headEnd/>
            <a:tailEnd/>
          </a:ln>
        </p:spPr>
      </p:pic>
      <p:pic>
        <p:nvPicPr>
          <p:cNvPr id="28" name="Imagen 5" descr="bulletANH-01-03.png"/>
          <p:cNvPicPr>
            <a:picLocks noChangeAspect="1"/>
          </p:cNvPicPr>
          <p:nvPr/>
        </p:nvPicPr>
        <p:blipFill>
          <a:blip r:embed="rId2" cstate="email"/>
          <a:srcRect/>
          <a:stretch>
            <a:fillRect/>
          </a:stretch>
        </p:blipFill>
        <p:spPr bwMode="auto">
          <a:xfrm>
            <a:off x="558602" y="3726557"/>
            <a:ext cx="398462" cy="376238"/>
          </a:xfrm>
          <a:prstGeom prst="rect">
            <a:avLst/>
          </a:prstGeom>
          <a:noFill/>
          <a:ln w="9525">
            <a:noFill/>
            <a:miter lim="800000"/>
            <a:headEnd/>
            <a:tailEnd/>
          </a:ln>
        </p:spPr>
      </p:pic>
      <p:pic>
        <p:nvPicPr>
          <p:cNvPr id="29" name="Imagen 5" descr="bulletANH-01-03.png"/>
          <p:cNvPicPr>
            <a:picLocks noChangeAspect="1"/>
          </p:cNvPicPr>
          <p:nvPr/>
        </p:nvPicPr>
        <p:blipFill>
          <a:blip r:embed="rId2" cstate="email"/>
          <a:srcRect/>
          <a:stretch>
            <a:fillRect/>
          </a:stretch>
        </p:blipFill>
        <p:spPr bwMode="auto">
          <a:xfrm>
            <a:off x="558280" y="4282231"/>
            <a:ext cx="398462" cy="376238"/>
          </a:xfrm>
          <a:prstGeom prst="rect">
            <a:avLst/>
          </a:prstGeom>
          <a:noFill/>
          <a:ln w="9525">
            <a:noFill/>
            <a:miter lim="800000"/>
            <a:headEnd/>
            <a:tailEnd/>
          </a:ln>
        </p:spPr>
      </p:pic>
      <p:pic>
        <p:nvPicPr>
          <p:cNvPr id="30" name="Imagen 5" descr="bulletANH-01-03.png"/>
          <p:cNvPicPr>
            <a:picLocks noChangeAspect="1"/>
          </p:cNvPicPr>
          <p:nvPr/>
        </p:nvPicPr>
        <p:blipFill>
          <a:blip r:embed="rId2" cstate="email"/>
          <a:srcRect/>
          <a:stretch>
            <a:fillRect/>
          </a:stretch>
        </p:blipFill>
        <p:spPr bwMode="auto">
          <a:xfrm>
            <a:off x="558602" y="4833912"/>
            <a:ext cx="398462" cy="376238"/>
          </a:xfrm>
          <a:prstGeom prst="rect">
            <a:avLst/>
          </a:prstGeom>
          <a:noFill/>
          <a:ln w="9525">
            <a:noFill/>
            <a:miter lim="800000"/>
            <a:headEnd/>
            <a:tailEnd/>
          </a:ln>
        </p:spPr>
      </p:pic>
      <p:pic>
        <p:nvPicPr>
          <p:cNvPr id="31" name="Imagen 5" descr="bulletANH-01-03.png"/>
          <p:cNvPicPr>
            <a:picLocks noChangeAspect="1"/>
          </p:cNvPicPr>
          <p:nvPr/>
        </p:nvPicPr>
        <p:blipFill>
          <a:blip r:embed="rId2" cstate="email"/>
          <a:srcRect/>
          <a:stretch>
            <a:fillRect/>
          </a:stretch>
        </p:blipFill>
        <p:spPr bwMode="auto">
          <a:xfrm>
            <a:off x="558602" y="5376068"/>
            <a:ext cx="398462" cy="376238"/>
          </a:xfrm>
          <a:prstGeom prst="rect">
            <a:avLst/>
          </a:prstGeom>
          <a:noFill/>
          <a:ln w="9525">
            <a:noFill/>
            <a:miter lim="800000"/>
            <a:headEnd/>
            <a:tailEnd/>
          </a:ln>
        </p:spPr>
      </p:pic>
      <p:pic>
        <p:nvPicPr>
          <p:cNvPr id="32" name="Imagen 5" descr="bulletANH-01-03.png"/>
          <p:cNvPicPr>
            <a:picLocks noChangeAspect="1"/>
          </p:cNvPicPr>
          <p:nvPr/>
        </p:nvPicPr>
        <p:blipFill>
          <a:blip r:embed="rId2" cstate="email"/>
          <a:srcRect/>
          <a:stretch>
            <a:fillRect/>
          </a:stretch>
        </p:blipFill>
        <p:spPr bwMode="auto">
          <a:xfrm>
            <a:off x="558602" y="5923557"/>
            <a:ext cx="398462" cy="376238"/>
          </a:xfrm>
          <a:prstGeom prst="rect">
            <a:avLst/>
          </a:prstGeom>
          <a:noFill/>
          <a:ln w="9525">
            <a:noFill/>
            <a:miter lim="800000"/>
            <a:headEnd/>
            <a:tailEnd/>
          </a:ln>
        </p:spPr>
      </p:pic>
      <p:sp>
        <p:nvSpPr>
          <p:cNvPr id="14" name="4 Marcador de número de diapositiva"/>
          <p:cNvSpPr txBox="1">
            <a:spLocks/>
          </p:cNvSpPr>
          <p:nvPr/>
        </p:nvSpPr>
        <p:spPr bwMode="auto">
          <a:xfrm>
            <a:off x="4328544" y="6462095"/>
            <a:ext cx="471487" cy="4000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s-CO"/>
            </a:defPPr>
            <a:lvl1pPr marL="0" algn="r" defTabSz="914400" rtl="0" eaLnBrk="1" latinLnBrk="0" hangingPunct="1">
              <a:defRPr sz="1200" kern="1200">
                <a:solidFill>
                  <a:schemeClr val="tx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fld id="{1E488807-1918-4C23-BCA5-A5E06F4BEA6B}" type="slidenum">
              <a:rPr lang="es-ES" altLang="en-US" smtClean="0">
                <a:solidFill>
                  <a:srgbClr val="000000"/>
                </a:solidFill>
              </a:rPr>
              <a:pPr algn="ctr">
                <a:defRPr/>
              </a:pPr>
              <a:t>55</a:t>
            </a:fld>
            <a:endParaRPr lang="es-ES" altLang="en-US" dirty="0" smtClean="0">
              <a:solidFill>
                <a:srgbClr val="000000"/>
              </a:solidFill>
            </a:endParaRPr>
          </a:p>
        </p:txBody>
      </p:sp>
      <p:sp>
        <p:nvSpPr>
          <p:cNvPr id="16" name="15 CuadroTexto"/>
          <p:cNvSpPr txBox="1"/>
          <p:nvPr/>
        </p:nvSpPr>
        <p:spPr>
          <a:xfrm>
            <a:off x="1115616" y="1259235"/>
            <a:ext cx="7776864" cy="5078313"/>
          </a:xfrm>
          <a:prstGeom prst="rect">
            <a:avLst/>
          </a:prstGeom>
          <a:noFill/>
        </p:spPr>
        <p:txBody>
          <a:bodyPr wrap="square" rtlCol="0">
            <a:spAutoFit/>
          </a:bodyPr>
          <a:lstStyle/>
          <a:p>
            <a:r>
              <a:rPr lang="es-MX" dirty="0" smtClean="0">
                <a:solidFill>
                  <a:schemeClr val="bg1">
                    <a:lumMod val="65000"/>
                  </a:schemeClr>
                </a:solidFill>
                <a:latin typeface="Arial" pitchFamily="34" charset="0"/>
                <a:ea typeface="Tahoma" pitchFamily="34" charset="0"/>
                <a:cs typeface="Arial" pitchFamily="34" charset="0"/>
              </a:rPr>
              <a:t>Marco estratégico, logros y retos</a:t>
            </a:r>
          </a:p>
          <a:p>
            <a:endParaRPr lang="es-MX" dirty="0">
              <a:solidFill>
                <a:schemeClr val="bg1">
                  <a:lumMod val="65000"/>
                </a:schemeClr>
              </a:solidFill>
              <a:latin typeface="Arial" pitchFamily="34" charset="0"/>
              <a:ea typeface="Tahoma" pitchFamily="34" charset="0"/>
              <a:cs typeface="Arial" pitchFamily="34" charset="0"/>
            </a:endParaRPr>
          </a:p>
          <a:p>
            <a:r>
              <a:rPr lang="es-MX" dirty="0" smtClean="0">
                <a:solidFill>
                  <a:schemeClr val="bg1">
                    <a:lumMod val="65000"/>
                  </a:schemeClr>
                </a:solidFill>
                <a:latin typeface="Arial" pitchFamily="34" charset="0"/>
                <a:ea typeface="Tahoma" pitchFamily="34" charset="0"/>
                <a:cs typeface="Arial" pitchFamily="34" charset="0"/>
              </a:rPr>
              <a:t>Gestión del Conocimiento</a:t>
            </a:r>
          </a:p>
          <a:p>
            <a:endParaRPr lang="es-MX" dirty="0" smtClean="0">
              <a:solidFill>
                <a:schemeClr val="bg1">
                  <a:lumMod val="65000"/>
                </a:schemeClr>
              </a:solidFill>
              <a:latin typeface="Arial" pitchFamily="34" charset="0"/>
              <a:ea typeface="Tahoma" pitchFamily="34" charset="0"/>
              <a:cs typeface="Arial" pitchFamily="34" charset="0"/>
            </a:endParaRPr>
          </a:p>
          <a:p>
            <a:r>
              <a:rPr lang="es-MX" dirty="0" smtClean="0">
                <a:solidFill>
                  <a:schemeClr val="bg1">
                    <a:lumMod val="65000"/>
                  </a:schemeClr>
                </a:solidFill>
                <a:latin typeface="Arial" pitchFamily="34" charset="0"/>
                <a:ea typeface="Tahoma" pitchFamily="34" charset="0"/>
                <a:cs typeface="Arial" pitchFamily="34" charset="0"/>
              </a:rPr>
              <a:t>Promoción y Asignación de Áreas</a:t>
            </a:r>
          </a:p>
          <a:p>
            <a:endParaRPr lang="es-MX" dirty="0" smtClean="0">
              <a:solidFill>
                <a:schemeClr val="bg1">
                  <a:lumMod val="65000"/>
                </a:schemeClr>
              </a:solidFill>
              <a:latin typeface="Arial" pitchFamily="34" charset="0"/>
              <a:ea typeface="Tahoma" pitchFamily="34" charset="0"/>
              <a:cs typeface="Arial" pitchFamily="34" charset="0"/>
            </a:endParaRPr>
          </a:p>
          <a:p>
            <a:r>
              <a:rPr lang="es-MX" b="1" dirty="0" smtClean="0">
                <a:latin typeface="Arial" pitchFamily="34" charset="0"/>
                <a:ea typeface="Tahoma" pitchFamily="34" charset="0"/>
                <a:cs typeface="Arial" pitchFamily="34" charset="0"/>
              </a:rPr>
              <a:t>Gestión de Contratos de Hidrocarburos, Comunidades y Medio Ambiente</a:t>
            </a:r>
          </a:p>
          <a:p>
            <a:endParaRPr lang="es-MX" dirty="0" smtClean="0">
              <a:solidFill>
                <a:schemeClr val="bg1">
                  <a:lumMod val="65000"/>
                </a:schemeClr>
              </a:solidFill>
              <a:latin typeface="Arial" pitchFamily="34" charset="0"/>
              <a:ea typeface="Tahoma" pitchFamily="34" charset="0"/>
              <a:cs typeface="Arial" pitchFamily="34" charset="0"/>
            </a:endParaRPr>
          </a:p>
          <a:p>
            <a:r>
              <a:rPr lang="es-MX" dirty="0" smtClean="0">
                <a:solidFill>
                  <a:schemeClr val="bg1">
                    <a:lumMod val="65000"/>
                  </a:schemeClr>
                </a:solidFill>
                <a:latin typeface="Arial" pitchFamily="34" charset="0"/>
                <a:ea typeface="Tahoma" pitchFamily="34" charset="0"/>
                <a:cs typeface="Arial" pitchFamily="34" charset="0"/>
              </a:rPr>
              <a:t>Operaciones, Administración de Regalías y Participaciones</a:t>
            </a:r>
          </a:p>
          <a:p>
            <a:endParaRPr lang="es-MX" dirty="0" smtClean="0">
              <a:solidFill>
                <a:schemeClr val="bg1">
                  <a:lumMod val="65000"/>
                </a:schemeClr>
              </a:solidFill>
              <a:latin typeface="Arial" pitchFamily="34" charset="0"/>
              <a:ea typeface="Tahoma" pitchFamily="34" charset="0"/>
              <a:cs typeface="Arial" pitchFamily="34" charset="0"/>
            </a:endParaRPr>
          </a:p>
          <a:p>
            <a:r>
              <a:rPr lang="es-MX" dirty="0" smtClean="0">
                <a:solidFill>
                  <a:schemeClr val="bg1">
                    <a:lumMod val="65000"/>
                  </a:schemeClr>
                </a:solidFill>
                <a:latin typeface="Arial" pitchFamily="34" charset="0"/>
                <a:ea typeface="Tahoma" pitchFamily="34" charset="0"/>
                <a:cs typeface="Arial" pitchFamily="34" charset="0"/>
              </a:rPr>
              <a:t>Gestión contractual</a:t>
            </a:r>
          </a:p>
          <a:p>
            <a:endParaRPr lang="es-MX" dirty="0" smtClean="0">
              <a:solidFill>
                <a:schemeClr val="bg1">
                  <a:lumMod val="65000"/>
                </a:schemeClr>
              </a:solidFill>
              <a:latin typeface="Arial" pitchFamily="34" charset="0"/>
              <a:ea typeface="Tahoma" pitchFamily="34" charset="0"/>
              <a:cs typeface="Arial" pitchFamily="34" charset="0"/>
            </a:endParaRPr>
          </a:p>
          <a:p>
            <a:r>
              <a:rPr lang="es-MX" dirty="0" smtClean="0">
                <a:solidFill>
                  <a:schemeClr val="bg1">
                    <a:lumMod val="65000"/>
                  </a:schemeClr>
                </a:solidFill>
                <a:latin typeface="Arial" pitchFamily="34" charset="0"/>
                <a:ea typeface="Tahoma" pitchFamily="34" charset="0"/>
                <a:cs typeface="Arial" pitchFamily="34" charset="0"/>
              </a:rPr>
              <a:t>Ejecución Presupuestal y Sistema Nacional de Servicio al Ciudadano</a:t>
            </a:r>
          </a:p>
          <a:p>
            <a:endParaRPr lang="es-MX" dirty="0" smtClean="0">
              <a:solidFill>
                <a:schemeClr val="bg1">
                  <a:lumMod val="65000"/>
                </a:schemeClr>
              </a:solidFill>
              <a:latin typeface="Arial" pitchFamily="34" charset="0"/>
              <a:ea typeface="Tahoma" pitchFamily="34" charset="0"/>
              <a:cs typeface="Arial" pitchFamily="34" charset="0"/>
            </a:endParaRPr>
          </a:p>
          <a:p>
            <a:r>
              <a:rPr lang="es-MX" dirty="0">
                <a:solidFill>
                  <a:schemeClr val="bg1">
                    <a:lumMod val="65000"/>
                  </a:schemeClr>
                </a:solidFill>
                <a:latin typeface="Arial" pitchFamily="34" charset="0"/>
                <a:ea typeface="Tahoma" pitchFamily="34" charset="0"/>
                <a:cs typeface="Arial" pitchFamily="34" charset="0"/>
              </a:rPr>
              <a:t>Preguntas y respuestas</a:t>
            </a:r>
            <a:endParaRPr lang="es-MX" dirty="0" smtClean="0">
              <a:solidFill>
                <a:schemeClr val="bg1">
                  <a:lumMod val="65000"/>
                </a:schemeClr>
              </a:solidFill>
              <a:latin typeface="Arial" pitchFamily="34" charset="0"/>
              <a:ea typeface="Tahoma" pitchFamily="34" charset="0"/>
              <a:cs typeface="Arial" pitchFamily="34" charset="0"/>
            </a:endParaRPr>
          </a:p>
          <a:p>
            <a:endParaRPr lang="es-MX" dirty="0" smtClean="0">
              <a:solidFill>
                <a:schemeClr val="bg1">
                  <a:lumMod val="65000"/>
                </a:schemeClr>
              </a:solidFill>
              <a:latin typeface="Arial" pitchFamily="34" charset="0"/>
              <a:ea typeface="Tahoma" pitchFamily="34" charset="0"/>
              <a:cs typeface="Arial" pitchFamily="34" charset="0"/>
            </a:endParaRPr>
          </a:p>
          <a:p>
            <a:r>
              <a:rPr lang="es-MX" dirty="0" smtClean="0">
                <a:solidFill>
                  <a:schemeClr val="bg1">
                    <a:lumMod val="65000"/>
                  </a:schemeClr>
                </a:solidFill>
                <a:latin typeface="Arial" pitchFamily="34" charset="0"/>
                <a:ea typeface="Tahoma" pitchFamily="34" charset="0"/>
                <a:cs typeface="Arial" pitchFamily="34" charset="0"/>
              </a:rPr>
              <a:t>Informe de Control Interno</a:t>
            </a:r>
            <a:endParaRPr lang="es-CO" dirty="0">
              <a:solidFill>
                <a:schemeClr val="bg1">
                  <a:lumMod val="65000"/>
                </a:schemeClr>
              </a:solidFill>
              <a:latin typeface="Arial" pitchFamily="34" charset="0"/>
              <a:ea typeface="Tahoma" pitchFamily="34" charset="0"/>
              <a:cs typeface="Arial" pitchFamily="34" charset="0"/>
            </a:endParaRPr>
          </a:p>
        </p:txBody>
      </p:sp>
    </p:spTree>
    <p:extLst>
      <p:ext uri="{BB962C8B-B14F-4D97-AF65-F5344CB8AC3E}">
        <p14:creationId xmlns:p14="http://schemas.microsoft.com/office/powerpoint/2010/main" xmlns="" val="180425787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2 CuadroTexto"/>
          <p:cNvSpPr txBox="1">
            <a:spLocks noChangeArrowheads="1"/>
          </p:cNvSpPr>
          <p:nvPr/>
        </p:nvSpPr>
        <p:spPr bwMode="auto">
          <a:xfrm>
            <a:off x="3174" y="4953000"/>
            <a:ext cx="9140825" cy="1292225"/>
          </a:xfrm>
          <a:prstGeom prst="rect">
            <a:avLst/>
          </a:prstGeom>
          <a:noFill/>
          <a:ln w="9525">
            <a:noFill/>
            <a:miter lim="800000"/>
            <a:headEnd/>
            <a:tailEnd/>
          </a:ln>
        </p:spPr>
        <p:txBody>
          <a:bodyPr wrap="square">
            <a:prstTxWarp prst="textNoShape">
              <a:avLst/>
            </a:prstTxWarp>
            <a:spAutoFit/>
          </a:bodyPr>
          <a:lstStyle/>
          <a:p>
            <a:pPr algn="ctr"/>
            <a:r>
              <a:rPr lang="es-CO" sz="2400" b="1" dirty="0" smtClean="0">
                <a:solidFill>
                  <a:schemeClr val="bg1"/>
                </a:solidFill>
                <a:latin typeface="Calibri" pitchFamily="-95" charset="0"/>
                <a:ea typeface="Tahoma" pitchFamily="-95" charset="0"/>
                <a:cs typeface="Calibri" pitchFamily="-95" charset="0"/>
              </a:rPr>
              <a:t>Presentaciones PPT </a:t>
            </a:r>
            <a:r>
              <a:rPr lang="es-CO" sz="2400" b="1" dirty="0">
                <a:solidFill>
                  <a:schemeClr val="bg1"/>
                </a:solidFill>
                <a:latin typeface="Calibri" pitchFamily="-95" charset="0"/>
                <a:ea typeface="Tahoma" pitchFamily="-95" charset="0"/>
                <a:cs typeface="Calibri" pitchFamily="-95" charset="0"/>
              </a:rPr>
              <a:t>– </a:t>
            </a:r>
            <a:r>
              <a:rPr lang="es-CO" sz="2400" b="1" dirty="0" smtClean="0">
                <a:solidFill>
                  <a:schemeClr val="bg1"/>
                </a:solidFill>
                <a:latin typeface="Calibri" pitchFamily="-95" charset="0"/>
                <a:ea typeface="Tahoma" pitchFamily="-95" charset="0"/>
                <a:cs typeface="Calibri" pitchFamily="-95" charset="0"/>
              </a:rPr>
              <a:t>2014 - Carátula OffShore</a:t>
            </a:r>
          </a:p>
          <a:p>
            <a:pPr algn="ctr"/>
            <a:endParaRPr lang="es-CO" b="1" dirty="0">
              <a:solidFill>
                <a:schemeClr val="bg1"/>
              </a:solidFill>
              <a:latin typeface="Calibri" pitchFamily="-95" charset="0"/>
              <a:ea typeface="Tahoma" pitchFamily="-95" charset="0"/>
              <a:cs typeface="Calibri" pitchFamily="-95" charset="0"/>
            </a:endParaRPr>
          </a:p>
          <a:p>
            <a:pPr algn="ctr"/>
            <a:r>
              <a:rPr lang="es-CO" dirty="0">
                <a:solidFill>
                  <a:schemeClr val="bg1"/>
                </a:solidFill>
                <a:latin typeface="Calibri" pitchFamily="-95" charset="0"/>
                <a:ea typeface="Tahoma" pitchFamily="-95" charset="0"/>
                <a:cs typeface="Calibri" pitchFamily="-95" charset="0"/>
              </a:rPr>
              <a:t>Nicolas Mejia Mejia</a:t>
            </a:r>
          </a:p>
          <a:p>
            <a:pPr algn="ctr"/>
            <a:r>
              <a:rPr lang="es-CO" dirty="0">
                <a:solidFill>
                  <a:schemeClr val="bg1"/>
                </a:solidFill>
                <a:latin typeface="Calibri" pitchFamily="-95" charset="0"/>
                <a:ea typeface="Tahoma" pitchFamily="-95" charset="0"/>
                <a:cs typeface="Calibri" pitchFamily="-95" charset="0"/>
              </a:rPr>
              <a:t>Vicepresidente de Promoción y Asignación de Áreas</a:t>
            </a:r>
          </a:p>
        </p:txBody>
      </p:sp>
      <p:sp>
        <p:nvSpPr>
          <p:cNvPr id="3" name="Rectangle 110"/>
          <p:cNvSpPr>
            <a:spLocks noChangeArrowheads="1"/>
          </p:cNvSpPr>
          <p:nvPr/>
        </p:nvSpPr>
        <p:spPr bwMode="auto">
          <a:xfrm>
            <a:off x="1719331" y="2411363"/>
            <a:ext cx="5688632" cy="2025749"/>
          </a:xfrm>
          <a:prstGeom prst="rect">
            <a:avLst/>
          </a:prstGeom>
          <a:noFill/>
          <a:ln w="12700">
            <a:noFill/>
            <a:miter lim="800000"/>
            <a:headEnd/>
            <a:tailEnd/>
          </a:ln>
        </p:spPr>
        <p:txBody>
          <a:bodyPr lIns="90488" tIns="44450" rIns="90488" bIns="44450" anchor="ctr"/>
          <a:lstStyle/>
          <a:p>
            <a:pPr marL="342900" indent="-342900" algn="ctr">
              <a:defRPr/>
            </a:pPr>
            <a:r>
              <a:rPr lang="es-CO" sz="3200" b="1" dirty="0" smtClean="0">
                <a:solidFill>
                  <a:prstClr val="black"/>
                </a:solidFill>
                <a:latin typeface="Arial" pitchFamily="34" charset="0"/>
                <a:cs typeface="Arial" pitchFamily="34" charset="0"/>
              </a:rPr>
              <a:t>Seguimiento a la Exploración</a:t>
            </a:r>
            <a:endParaRPr lang="es-CO" sz="3200" b="1" dirty="0">
              <a:solidFill>
                <a:prstClr val="black"/>
              </a:solidFill>
              <a:latin typeface="Arial" pitchFamily="34" charset="0"/>
              <a:cs typeface="Arial" pitchFamily="34" charset="0"/>
            </a:endParaRPr>
          </a:p>
        </p:txBody>
      </p:sp>
      <p:sp>
        <p:nvSpPr>
          <p:cNvPr id="4" name="4 Marcador de número de diapositiva"/>
          <p:cNvSpPr txBox="1">
            <a:spLocks/>
          </p:cNvSpPr>
          <p:nvPr/>
        </p:nvSpPr>
        <p:spPr bwMode="auto">
          <a:xfrm>
            <a:off x="4328544" y="6462095"/>
            <a:ext cx="471487" cy="4000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s-CO"/>
            </a:defPPr>
            <a:lvl1pPr marL="0" algn="r" defTabSz="914400" rtl="0" eaLnBrk="1" latinLnBrk="0" hangingPunct="1">
              <a:defRPr sz="1200" kern="1200">
                <a:solidFill>
                  <a:schemeClr val="tx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fld id="{1E488807-1918-4C23-BCA5-A5E06F4BEA6B}" type="slidenum">
              <a:rPr lang="es-ES" altLang="en-US" smtClean="0">
                <a:solidFill>
                  <a:srgbClr val="000000"/>
                </a:solidFill>
              </a:rPr>
              <a:pPr algn="ctr">
                <a:defRPr/>
              </a:pPr>
              <a:t>56</a:t>
            </a:fld>
            <a:endParaRPr lang="es-ES" altLang="en-US" dirty="0" smtClean="0">
              <a:solidFill>
                <a:srgbClr val="000000"/>
              </a:solidFill>
            </a:endParaRPr>
          </a:p>
        </p:txBody>
      </p:sp>
    </p:spTree>
    <p:extLst>
      <p:ext uri="{BB962C8B-B14F-4D97-AF65-F5344CB8AC3E}">
        <p14:creationId xmlns:p14="http://schemas.microsoft.com/office/powerpoint/2010/main" xmlns="" val="253983307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1 Gráfico"/>
          <p:cNvGraphicFramePr>
            <a:graphicFrameLocks/>
          </p:cNvGraphicFramePr>
          <p:nvPr>
            <p:extLst/>
          </p:nvPr>
        </p:nvGraphicFramePr>
        <p:xfrm>
          <a:off x="575602" y="1354719"/>
          <a:ext cx="7920880" cy="4752528"/>
        </p:xfrm>
        <a:graphic>
          <a:graphicData uri="http://schemas.openxmlformats.org/drawingml/2006/chart">
            <c:chart xmlns:c="http://schemas.openxmlformats.org/drawingml/2006/chart" xmlns:r="http://schemas.openxmlformats.org/officeDocument/2006/relationships" r:id="rId3"/>
          </a:graphicData>
        </a:graphic>
      </p:graphicFrame>
      <p:sp>
        <p:nvSpPr>
          <p:cNvPr id="15" name="8 CuadroTexto"/>
          <p:cNvSpPr txBox="1">
            <a:spLocks noChangeArrowheads="1"/>
          </p:cNvSpPr>
          <p:nvPr/>
        </p:nvSpPr>
        <p:spPr bwMode="auto">
          <a:xfrm>
            <a:off x="1680938" y="323229"/>
            <a:ext cx="5905971" cy="6155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s-CO" b="1" dirty="0" smtClean="0">
                <a:latin typeface="Arial Black" pitchFamily="34" charset="0"/>
                <a:cs typeface="Arial" pitchFamily="34" charset="0"/>
              </a:rPr>
              <a:t>Contratos de Hidrocarburos</a:t>
            </a:r>
            <a:endParaRPr lang="es-CO" sz="2200" dirty="0" smtClean="0">
              <a:latin typeface="Arial Black" pitchFamily="34" charset="0"/>
              <a:cs typeface="Arial" pitchFamily="34" charset="0"/>
            </a:endParaRPr>
          </a:p>
          <a:p>
            <a:pPr eaLnBrk="1" fontAlgn="base" hangingPunct="1">
              <a:spcBef>
                <a:spcPct val="0"/>
              </a:spcBef>
              <a:spcAft>
                <a:spcPct val="0"/>
              </a:spcAft>
            </a:pPr>
            <a:r>
              <a:rPr lang="es-CO" sz="1600" i="1" dirty="0" smtClean="0">
                <a:cs typeface="Arial" pitchFamily="34" charset="0"/>
              </a:rPr>
              <a:t>Contratos </a:t>
            </a:r>
            <a:r>
              <a:rPr lang="es-CO" sz="1600" b="1" i="1" u="sng" dirty="0" smtClean="0">
                <a:cs typeface="Arial" pitchFamily="34" charset="0"/>
              </a:rPr>
              <a:t>vigentes</a:t>
            </a:r>
            <a:r>
              <a:rPr lang="es-CO" sz="1600" i="1" dirty="0" smtClean="0">
                <a:cs typeface="Arial" pitchFamily="34" charset="0"/>
              </a:rPr>
              <a:t> suscritos por la ANH – noviembre de 2014</a:t>
            </a:r>
            <a:endParaRPr lang="es-CO" sz="1600" i="1" dirty="0">
              <a:cs typeface="Arial" pitchFamily="34" charset="0"/>
            </a:endParaRPr>
          </a:p>
        </p:txBody>
      </p:sp>
      <p:sp>
        <p:nvSpPr>
          <p:cNvPr id="16" name="11 Rectángulo redondeado"/>
          <p:cNvSpPr/>
          <p:nvPr>
            <p:custDataLst>
              <p:tags r:id="rId1"/>
            </p:custDataLst>
          </p:nvPr>
        </p:nvSpPr>
        <p:spPr bwMode="auto">
          <a:xfrm>
            <a:off x="5724128" y="2204864"/>
            <a:ext cx="2016224" cy="1163432"/>
          </a:xfrm>
          <a:prstGeom prst="roundRect">
            <a:avLst/>
          </a:prstGeom>
          <a:solidFill>
            <a:srgbClr val="002060"/>
          </a:solidFill>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s-CO" sz="1200" b="1" dirty="0">
                <a:solidFill>
                  <a:prstClr val="white"/>
                </a:solidFill>
              </a:rPr>
              <a:t>TOTAL CONTRATOS </a:t>
            </a:r>
            <a:r>
              <a:rPr lang="es-CO" sz="1200" b="1" u="sng" dirty="0" smtClean="0">
                <a:solidFill>
                  <a:prstClr val="white"/>
                </a:solidFill>
              </a:rPr>
              <a:t>VIGENTES</a:t>
            </a:r>
            <a:endParaRPr lang="es-CO" sz="1200" b="1" u="sng" dirty="0">
              <a:solidFill>
                <a:prstClr val="white"/>
              </a:solidFill>
            </a:endParaRPr>
          </a:p>
          <a:p>
            <a:pPr algn="ctr" fontAlgn="base">
              <a:spcBef>
                <a:spcPct val="0"/>
              </a:spcBef>
              <a:spcAft>
                <a:spcPct val="0"/>
              </a:spcAft>
            </a:pPr>
            <a:r>
              <a:rPr lang="es-CO" sz="2800" b="1" dirty="0" smtClean="0">
                <a:solidFill>
                  <a:prstClr val="white"/>
                </a:solidFill>
              </a:rPr>
              <a:t>372</a:t>
            </a:r>
            <a:endParaRPr lang="es-CO" sz="1200" b="1" dirty="0">
              <a:solidFill>
                <a:prstClr val="white"/>
              </a:solidFill>
            </a:endParaRPr>
          </a:p>
        </p:txBody>
      </p:sp>
      <p:sp>
        <p:nvSpPr>
          <p:cNvPr id="17" name="4 Marcador de número de diapositiva"/>
          <p:cNvSpPr txBox="1">
            <a:spLocks/>
          </p:cNvSpPr>
          <p:nvPr/>
        </p:nvSpPr>
        <p:spPr bwMode="auto">
          <a:xfrm>
            <a:off x="4328544" y="6462095"/>
            <a:ext cx="471487" cy="4000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s-CO"/>
            </a:defPPr>
            <a:lvl1pPr marL="0" algn="r" defTabSz="914400" rtl="0" eaLnBrk="1" latinLnBrk="0" hangingPunct="1">
              <a:defRPr sz="1200" kern="1200">
                <a:solidFill>
                  <a:schemeClr val="tx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fld id="{1E488807-1918-4C23-BCA5-A5E06F4BEA6B}" type="slidenum">
              <a:rPr lang="es-ES" altLang="en-US" smtClean="0">
                <a:solidFill>
                  <a:srgbClr val="000000"/>
                </a:solidFill>
              </a:rPr>
              <a:pPr algn="ctr">
                <a:defRPr/>
              </a:pPr>
              <a:t>57</a:t>
            </a:fld>
            <a:endParaRPr lang="es-ES" altLang="en-US" dirty="0" smtClean="0">
              <a:solidFill>
                <a:srgbClr val="000000"/>
              </a:solidFill>
            </a:endParaRPr>
          </a:p>
        </p:txBody>
      </p:sp>
      <p:sp>
        <p:nvSpPr>
          <p:cNvPr id="6" name="Text Box 10"/>
          <p:cNvSpPr txBox="1">
            <a:spLocks noChangeArrowheads="1"/>
          </p:cNvSpPr>
          <p:nvPr/>
        </p:nvSpPr>
        <p:spPr bwMode="auto">
          <a:xfrm>
            <a:off x="3951636" y="6301834"/>
            <a:ext cx="4607594" cy="261610"/>
          </a:xfrm>
          <a:prstGeom prst="rect">
            <a:avLst/>
          </a:prstGeom>
          <a:noFill/>
          <a:ln w="12700">
            <a:noFill/>
            <a:miter lim="800000"/>
            <a:headEnd/>
            <a:tailEnd/>
          </a:ln>
        </p:spPr>
        <p:txBody>
          <a:bodyPr wrap="square">
            <a:spAutoFit/>
          </a:bodyPr>
          <a:lstStyle/>
          <a:p>
            <a:pPr algn="r">
              <a:spcBef>
                <a:spcPct val="50000"/>
              </a:spcBef>
              <a:defRPr/>
            </a:pPr>
            <a:r>
              <a:rPr lang="es-CO" sz="1100" dirty="0" smtClean="0">
                <a:solidFill>
                  <a:srgbClr val="000000"/>
                </a:solidFill>
                <a:latin typeface="Tahoma" pitchFamily="34" charset="0"/>
                <a:ea typeface="Tahoma" pitchFamily="34" charset="0"/>
                <a:cs typeface="Tahoma" pitchFamily="34" charset="0"/>
              </a:rPr>
              <a:t>Fuente: Vicepresidencia de Contratos de Hidrocarburos ANH</a:t>
            </a:r>
            <a:endParaRPr lang="es-CO" sz="1100" dirty="0">
              <a:solidFill>
                <a:srgbClr val="000000"/>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xmlns="" val="422210115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8 CuadroTexto"/>
          <p:cNvSpPr txBox="1">
            <a:spLocks noChangeArrowheads="1"/>
          </p:cNvSpPr>
          <p:nvPr/>
        </p:nvSpPr>
        <p:spPr bwMode="auto">
          <a:xfrm>
            <a:off x="1680938" y="319821"/>
            <a:ext cx="5905971"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s-CO" b="1" dirty="0" smtClean="0">
                <a:latin typeface="Arial Black" pitchFamily="34" charset="0"/>
                <a:cs typeface="Arial" pitchFamily="34" charset="0"/>
              </a:rPr>
              <a:t>Contratos de Hidrocarburos</a:t>
            </a:r>
            <a:endParaRPr lang="es-CO" sz="2200" dirty="0" smtClean="0">
              <a:latin typeface="Arial Black" pitchFamily="34" charset="0"/>
              <a:cs typeface="Arial" pitchFamily="34" charset="0"/>
            </a:endParaRPr>
          </a:p>
          <a:p>
            <a:pPr eaLnBrk="1" fontAlgn="base" hangingPunct="1">
              <a:spcBef>
                <a:spcPct val="0"/>
              </a:spcBef>
              <a:spcAft>
                <a:spcPct val="0"/>
              </a:spcAft>
            </a:pPr>
            <a:r>
              <a:rPr lang="es-CO" i="1" dirty="0" smtClean="0">
                <a:cs typeface="Arial" pitchFamily="34" charset="0"/>
              </a:rPr>
              <a:t>Sísmica adquirida</a:t>
            </a:r>
            <a:endParaRPr lang="es-CO" i="1" dirty="0">
              <a:cs typeface="Arial" pitchFamily="34" charset="0"/>
            </a:endParaRPr>
          </a:p>
        </p:txBody>
      </p:sp>
      <p:sp>
        <p:nvSpPr>
          <p:cNvPr id="3" name="Text Box 5"/>
          <p:cNvSpPr txBox="1">
            <a:spLocks noChangeArrowheads="1"/>
          </p:cNvSpPr>
          <p:nvPr/>
        </p:nvSpPr>
        <p:spPr bwMode="auto">
          <a:xfrm>
            <a:off x="2427189" y="1610376"/>
            <a:ext cx="4276770" cy="307760"/>
          </a:xfrm>
          <a:prstGeom prst="rect">
            <a:avLst/>
          </a:prstGeom>
          <a:solidFill>
            <a:srgbClr val="EAEAEA"/>
          </a:solidFill>
          <a:ln w="9525" algn="ctr">
            <a:solidFill>
              <a:schemeClr val="bg2">
                <a:lumMod val="20000"/>
                <a:lumOff val="80000"/>
              </a:schemeClr>
            </a:solidFill>
            <a:miter lim="800000"/>
            <a:headEnd/>
            <a:tailEnd/>
          </a:ln>
        </p:spPr>
        <p:txBody>
          <a:bodyPr lIns="91424" tIns="45712" rIns="91424" bIns="45712">
            <a:spAutoFit/>
          </a:bodyPr>
          <a:lstStyle/>
          <a:p>
            <a:pPr algn="ctr" fontAlgn="base">
              <a:spcBef>
                <a:spcPct val="0"/>
              </a:spcBef>
              <a:spcAft>
                <a:spcPct val="0"/>
              </a:spcAft>
              <a:defRPr/>
            </a:pPr>
            <a:r>
              <a:rPr lang="es-ES" sz="1400" dirty="0">
                <a:solidFill>
                  <a:srgbClr val="000000"/>
                </a:solidFill>
                <a:latin typeface="Tahoma" pitchFamily="34" charset="0"/>
                <a:cs typeface="Tahoma" pitchFamily="34" charset="0"/>
              </a:rPr>
              <a:t>Km de Sísmica 2D equivalentes </a:t>
            </a:r>
          </a:p>
        </p:txBody>
      </p:sp>
      <p:sp>
        <p:nvSpPr>
          <p:cNvPr id="6" name="4 Marcador de número de diapositiva"/>
          <p:cNvSpPr txBox="1">
            <a:spLocks/>
          </p:cNvSpPr>
          <p:nvPr/>
        </p:nvSpPr>
        <p:spPr bwMode="auto">
          <a:xfrm>
            <a:off x="4328544" y="6462095"/>
            <a:ext cx="471487" cy="4000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s-CO"/>
            </a:defPPr>
            <a:lvl1pPr marL="0" algn="r" defTabSz="914400" rtl="0" eaLnBrk="1" latinLnBrk="0" hangingPunct="1">
              <a:defRPr sz="1200" kern="1200">
                <a:solidFill>
                  <a:schemeClr val="tx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fld id="{1E488807-1918-4C23-BCA5-A5E06F4BEA6B}" type="slidenum">
              <a:rPr lang="es-ES" altLang="en-US" smtClean="0">
                <a:solidFill>
                  <a:srgbClr val="000000"/>
                </a:solidFill>
              </a:rPr>
              <a:pPr algn="ctr">
                <a:defRPr/>
              </a:pPr>
              <a:t>58</a:t>
            </a:fld>
            <a:endParaRPr lang="es-ES" altLang="en-US" dirty="0" smtClean="0">
              <a:solidFill>
                <a:srgbClr val="000000"/>
              </a:solidFill>
            </a:endParaRPr>
          </a:p>
        </p:txBody>
      </p:sp>
      <p:graphicFrame>
        <p:nvGraphicFramePr>
          <p:cNvPr id="12" name="1 Gráfico"/>
          <p:cNvGraphicFramePr>
            <a:graphicFrameLocks/>
          </p:cNvGraphicFramePr>
          <p:nvPr>
            <p:extLst>
              <p:ext uri="{D42A27DB-BD31-4B8C-83A1-F6EECF244321}">
                <p14:modId xmlns:p14="http://schemas.microsoft.com/office/powerpoint/2010/main" xmlns="" val="856033525"/>
              </p:ext>
            </p:extLst>
          </p:nvPr>
        </p:nvGraphicFramePr>
        <p:xfrm>
          <a:off x="251520" y="1955844"/>
          <a:ext cx="8640960" cy="4353476"/>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 Box 10"/>
          <p:cNvSpPr txBox="1">
            <a:spLocks noChangeArrowheads="1"/>
          </p:cNvSpPr>
          <p:nvPr/>
        </p:nvSpPr>
        <p:spPr bwMode="auto">
          <a:xfrm>
            <a:off x="3951636" y="6297642"/>
            <a:ext cx="4607594" cy="261610"/>
          </a:xfrm>
          <a:prstGeom prst="rect">
            <a:avLst/>
          </a:prstGeom>
          <a:noFill/>
          <a:ln w="12700">
            <a:noFill/>
            <a:miter lim="800000"/>
            <a:headEnd/>
            <a:tailEnd/>
          </a:ln>
        </p:spPr>
        <p:txBody>
          <a:bodyPr wrap="square">
            <a:spAutoFit/>
          </a:bodyPr>
          <a:lstStyle/>
          <a:p>
            <a:pPr algn="r">
              <a:spcBef>
                <a:spcPct val="50000"/>
              </a:spcBef>
              <a:defRPr/>
            </a:pPr>
            <a:r>
              <a:rPr lang="es-CO" sz="1100" dirty="0" smtClean="0">
                <a:solidFill>
                  <a:srgbClr val="000000"/>
                </a:solidFill>
                <a:latin typeface="Tahoma" pitchFamily="34" charset="0"/>
                <a:ea typeface="Tahoma" pitchFamily="34" charset="0"/>
                <a:cs typeface="Tahoma" pitchFamily="34" charset="0"/>
              </a:rPr>
              <a:t>Fuente: Vicepresidencia de Contratos de Hidrocarburos ANH</a:t>
            </a:r>
            <a:endParaRPr lang="es-CO" sz="1100" dirty="0">
              <a:solidFill>
                <a:srgbClr val="000000"/>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xmlns="" val="36603679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8 CuadroTexto"/>
          <p:cNvSpPr txBox="1">
            <a:spLocks noChangeArrowheads="1"/>
          </p:cNvSpPr>
          <p:nvPr/>
        </p:nvSpPr>
        <p:spPr bwMode="auto">
          <a:xfrm>
            <a:off x="1681944" y="327158"/>
            <a:ext cx="5646238"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s-CO" b="1" dirty="0" smtClean="0">
                <a:latin typeface="Arial Black" pitchFamily="34" charset="0"/>
                <a:cs typeface="Arial" pitchFamily="34" charset="0"/>
              </a:rPr>
              <a:t>Contratos de Hidrocarburos</a:t>
            </a:r>
            <a:endParaRPr lang="es-CO" dirty="0" smtClean="0">
              <a:latin typeface="Arial Black" pitchFamily="34" charset="0"/>
              <a:cs typeface="Arial" pitchFamily="34" charset="0"/>
            </a:endParaRPr>
          </a:p>
          <a:p>
            <a:pPr eaLnBrk="1" fontAlgn="base" hangingPunct="1">
              <a:spcBef>
                <a:spcPct val="0"/>
              </a:spcBef>
              <a:spcAft>
                <a:spcPct val="0"/>
              </a:spcAft>
            </a:pPr>
            <a:r>
              <a:rPr lang="es-CO" i="1" dirty="0" smtClean="0">
                <a:cs typeface="Arial" pitchFamily="34" charset="0"/>
              </a:rPr>
              <a:t>Pozos exploratorios (A2 y A3)</a:t>
            </a:r>
            <a:endParaRPr lang="es-CO" i="1" dirty="0">
              <a:cs typeface="Arial" pitchFamily="34" charset="0"/>
            </a:endParaRPr>
          </a:p>
        </p:txBody>
      </p:sp>
      <p:sp>
        <p:nvSpPr>
          <p:cNvPr id="3" name="Text Box 5"/>
          <p:cNvSpPr txBox="1">
            <a:spLocks noChangeArrowheads="1"/>
          </p:cNvSpPr>
          <p:nvPr/>
        </p:nvSpPr>
        <p:spPr bwMode="auto">
          <a:xfrm>
            <a:off x="2431638" y="1412776"/>
            <a:ext cx="4276770" cy="307760"/>
          </a:xfrm>
          <a:prstGeom prst="rect">
            <a:avLst/>
          </a:prstGeom>
          <a:solidFill>
            <a:srgbClr val="EAEAEA"/>
          </a:solidFill>
          <a:ln w="9525" algn="ctr">
            <a:solidFill>
              <a:schemeClr val="bg2">
                <a:lumMod val="20000"/>
                <a:lumOff val="80000"/>
              </a:schemeClr>
            </a:solidFill>
            <a:miter lim="800000"/>
            <a:headEnd/>
            <a:tailEnd/>
          </a:ln>
        </p:spPr>
        <p:txBody>
          <a:bodyPr lIns="91424" tIns="45712" rIns="91424" bIns="45712">
            <a:spAutoFit/>
          </a:bodyPr>
          <a:lstStyle/>
          <a:p>
            <a:pPr algn="ctr" fontAlgn="base">
              <a:spcBef>
                <a:spcPct val="0"/>
              </a:spcBef>
              <a:spcAft>
                <a:spcPct val="0"/>
              </a:spcAft>
              <a:defRPr/>
            </a:pPr>
            <a:r>
              <a:rPr lang="es-ES" sz="1400" dirty="0" smtClean="0">
                <a:solidFill>
                  <a:srgbClr val="000000"/>
                </a:solidFill>
                <a:latin typeface="Arial" pitchFamily="34" charset="0"/>
                <a:cs typeface="Arial" pitchFamily="34" charset="0"/>
              </a:rPr>
              <a:t>Pozos Exploratorios (A2 y A3)</a:t>
            </a:r>
            <a:endParaRPr lang="es-ES" sz="1400" dirty="0">
              <a:solidFill>
                <a:srgbClr val="000000"/>
              </a:solidFill>
              <a:latin typeface="Arial" pitchFamily="34" charset="0"/>
              <a:cs typeface="Arial" pitchFamily="34" charset="0"/>
            </a:endParaRPr>
          </a:p>
        </p:txBody>
      </p:sp>
      <p:sp>
        <p:nvSpPr>
          <p:cNvPr id="4" name="4 Marcador de número de diapositiva"/>
          <p:cNvSpPr txBox="1">
            <a:spLocks/>
          </p:cNvSpPr>
          <p:nvPr/>
        </p:nvSpPr>
        <p:spPr bwMode="auto">
          <a:xfrm>
            <a:off x="4328544" y="6462095"/>
            <a:ext cx="471487" cy="4000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s-CO"/>
            </a:defPPr>
            <a:lvl1pPr marL="0" algn="r" defTabSz="914400" rtl="0" eaLnBrk="1" latinLnBrk="0" hangingPunct="1">
              <a:defRPr sz="1200" kern="1200">
                <a:solidFill>
                  <a:schemeClr val="tx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fld id="{1E488807-1918-4C23-BCA5-A5E06F4BEA6B}" type="slidenum">
              <a:rPr lang="es-ES" altLang="en-US" smtClean="0">
                <a:solidFill>
                  <a:srgbClr val="000000"/>
                </a:solidFill>
              </a:rPr>
              <a:pPr algn="ctr">
                <a:defRPr/>
              </a:pPr>
              <a:t>59</a:t>
            </a:fld>
            <a:endParaRPr lang="es-ES" altLang="en-US" dirty="0" smtClean="0">
              <a:solidFill>
                <a:srgbClr val="000000"/>
              </a:solidFill>
            </a:endParaRPr>
          </a:p>
        </p:txBody>
      </p:sp>
      <p:sp>
        <p:nvSpPr>
          <p:cNvPr id="7" name="Text Box 10"/>
          <p:cNvSpPr txBox="1">
            <a:spLocks noChangeArrowheads="1"/>
          </p:cNvSpPr>
          <p:nvPr/>
        </p:nvSpPr>
        <p:spPr bwMode="auto">
          <a:xfrm>
            <a:off x="3951636" y="6301834"/>
            <a:ext cx="4607594" cy="261610"/>
          </a:xfrm>
          <a:prstGeom prst="rect">
            <a:avLst/>
          </a:prstGeom>
          <a:noFill/>
          <a:ln w="12700">
            <a:noFill/>
            <a:miter lim="800000"/>
            <a:headEnd/>
            <a:tailEnd/>
          </a:ln>
        </p:spPr>
        <p:txBody>
          <a:bodyPr wrap="square">
            <a:spAutoFit/>
          </a:bodyPr>
          <a:lstStyle/>
          <a:p>
            <a:pPr algn="r">
              <a:spcBef>
                <a:spcPct val="50000"/>
              </a:spcBef>
              <a:defRPr/>
            </a:pPr>
            <a:r>
              <a:rPr lang="es-CO" sz="1100" dirty="0" smtClean="0">
                <a:solidFill>
                  <a:srgbClr val="000000"/>
                </a:solidFill>
                <a:latin typeface="Tahoma" pitchFamily="34" charset="0"/>
                <a:ea typeface="Tahoma" pitchFamily="34" charset="0"/>
                <a:cs typeface="Tahoma" pitchFamily="34" charset="0"/>
              </a:rPr>
              <a:t>Fuente: Vicepresidencia de Contratos de Hidrocarburos ANH</a:t>
            </a:r>
            <a:endParaRPr lang="es-CO" sz="1100" dirty="0">
              <a:solidFill>
                <a:srgbClr val="000000"/>
              </a:solidFill>
              <a:latin typeface="Tahoma" pitchFamily="34" charset="0"/>
              <a:ea typeface="Tahoma" pitchFamily="34" charset="0"/>
              <a:cs typeface="Tahoma" pitchFamily="34" charset="0"/>
            </a:endParaRPr>
          </a:p>
        </p:txBody>
      </p:sp>
      <p:graphicFrame>
        <p:nvGraphicFramePr>
          <p:cNvPr id="9" name="1 Gráfico"/>
          <p:cNvGraphicFramePr>
            <a:graphicFrameLocks/>
          </p:cNvGraphicFramePr>
          <p:nvPr/>
        </p:nvGraphicFramePr>
        <p:xfrm>
          <a:off x="251520" y="1844824"/>
          <a:ext cx="8640960" cy="432048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xmlns="" val="301047694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4 Marcador de número de diapositiva"/>
          <p:cNvSpPr txBox="1">
            <a:spLocks/>
          </p:cNvSpPr>
          <p:nvPr/>
        </p:nvSpPr>
        <p:spPr bwMode="auto">
          <a:xfrm>
            <a:off x="4328544" y="6462095"/>
            <a:ext cx="471487" cy="4000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s-CO"/>
            </a:defPPr>
            <a:lvl1pPr marL="0" algn="r" defTabSz="914400" rtl="0" eaLnBrk="1" latinLnBrk="0" hangingPunct="1">
              <a:defRPr sz="1200" kern="1200">
                <a:solidFill>
                  <a:schemeClr val="tx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fld id="{1E488807-1918-4C23-BCA5-A5E06F4BEA6B}" type="slidenum">
              <a:rPr lang="es-ES" altLang="en-US" smtClean="0">
                <a:solidFill>
                  <a:srgbClr val="000000"/>
                </a:solidFill>
              </a:rPr>
              <a:pPr algn="ctr">
                <a:defRPr/>
              </a:pPr>
              <a:t>6</a:t>
            </a:fld>
            <a:endParaRPr lang="es-ES" altLang="en-US" dirty="0" smtClean="0">
              <a:solidFill>
                <a:srgbClr val="000000"/>
              </a:solidFill>
            </a:endParaRPr>
          </a:p>
        </p:txBody>
      </p:sp>
      <p:sp>
        <p:nvSpPr>
          <p:cNvPr id="4" name="3 Flecha circular"/>
          <p:cNvSpPr/>
          <p:nvPr/>
        </p:nvSpPr>
        <p:spPr bwMode="auto">
          <a:xfrm rot="19195467">
            <a:off x="2455550" y="961243"/>
            <a:ext cx="3888000" cy="3744000"/>
          </a:xfrm>
          <a:prstGeom prst="circularArrow">
            <a:avLst>
              <a:gd name="adj1" fmla="val 12500"/>
              <a:gd name="adj2" fmla="val 1142319"/>
              <a:gd name="adj3" fmla="val 20457681"/>
              <a:gd name="adj4" fmla="val 16165114"/>
              <a:gd name="adj5" fmla="val 12500"/>
            </a:avLst>
          </a:prstGeom>
          <a:solidFill>
            <a:srgbClr val="800000"/>
          </a:solidFill>
          <a:ln w="12700" cap="flat" cmpd="sng" algn="ctr">
            <a:noFill/>
            <a:prstDash val="solid"/>
            <a:round/>
            <a:headEnd type="none" w="med" len="med"/>
            <a:tailEnd type="none" w="med" len="med"/>
          </a:ln>
          <a:effectLst>
            <a:outerShdw blurRad="292100" dist="139700" dir="2700000" algn="tl" rotWithShape="0">
              <a:prstClr val="black">
                <a:alpha val="65000"/>
              </a:prstClr>
            </a:outerShdw>
          </a:effectLst>
          <a:scene3d>
            <a:camera prst="orthographicFront"/>
            <a:lightRig rig="threePt" dir="t"/>
          </a:scene3d>
          <a:sp3d>
            <a:bevelT/>
          </a:sp3d>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s-CO" dirty="0" smtClean="0">
              <a:solidFill>
                <a:srgbClr val="000000"/>
              </a:solidFill>
              <a:latin typeface="Tahoma" pitchFamily="34" charset="0"/>
            </a:endParaRPr>
          </a:p>
        </p:txBody>
      </p:sp>
      <p:sp>
        <p:nvSpPr>
          <p:cNvPr id="5" name="4 Flecha circular"/>
          <p:cNvSpPr/>
          <p:nvPr/>
        </p:nvSpPr>
        <p:spPr bwMode="auto">
          <a:xfrm rot="6209372">
            <a:off x="3173637" y="2398304"/>
            <a:ext cx="3888000" cy="3744000"/>
          </a:xfrm>
          <a:prstGeom prst="circularArrow">
            <a:avLst>
              <a:gd name="adj1" fmla="val 12500"/>
              <a:gd name="adj2" fmla="val 1142319"/>
              <a:gd name="adj3" fmla="val 20457681"/>
              <a:gd name="adj4" fmla="val 16165114"/>
              <a:gd name="adj5" fmla="val 12500"/>
            </a:avLst>
          </a:prstGeom>
          <a:solidFill>
            <a:srgbClr val="8064A2"/>
          </a:solidFill>
          <a:ln w="12700" cap="flat" cmpd="sng" algn="ctr">
            <a:solidFill>
              <a:schemeClr val="tx1"/>
            </a:solidFill>
            <a:prstDash val="solid"/>
            <a:round/>
            <a:headEnd type="none" w="med" len="med"/>
            <a:tailEnd type="none" w="med" len="med"/>
          </a:ln>
          <a:effectLst>
            <a:outerShdw blurRad="292100" dist="139700" dir="2700000" algn="tl" rotWithShape="0">
              <a:prstClr val="black">
                <a:alpha val="65000"/>
              </a:prstClr>
            </a:outerShdw>
          </a:effectLst>
          <a:scene3d>
            <a:camera prst="orthographicFront"/>
            <a:lightRig rig="threePt" dir="t"/>
          </a:scene3d>
          <a:sp3d>
            <a:bevelT/>
          </a:sp3d>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s-CO" smtClean="0">
              <a:solidFill>
                <a:srgbClr val="000000"/>
              </a:solidFill>
              <a:latin typeface="Tahoma" pitchFamily="34" charset="0"/>
            </a:endParaRPr>
          </a:p>
        </p:txBody>
      </p:sp>
      <p:sp>
        <p:nvSpPr>
          <p:cNvPr id="6" name="5 Flecha circular"/>
          <p:cNvSpPr/>
          <p:nvPr/>
        </p:nvSpPr>
        <p:spPr bwMode="auto">
          <a:xfrm rot="10620198">
            <a:off x="2172969" y="2538258"/>
            <a:ext cx="3888000" cy="3744000"/>
          </a:xfrm>
          <a:prstGeom prst="circularArrow">
            <a:avLst>
              <a:gd name="adj1" fmla="val 12500"/>
              <a:gd name="adj2" fmla="val 1142319"/>
              <a:gd name="adj3" fmla="val 20457681"/>
              <a:gd name="adj4" fmla="val 16165114"/>
              <a:gd name="adj5" fmla="val 12500"/>
            </a:avLst>
          </a:prstGeom>
          <a:solidFill>
            <a:srgbClr val="4F81BD"/>
          </a:solidFill>
          <a:ln w="12700" cap="flat" cmpd="sng" algn="ctr">
            <a:solidFill>
              <a:schemeClr val="tx1"/>
            </a:solidFill>
            <a:prstDash val="solid"/>
            <a:round/>
            <a:headEnd type="none" w="med" len="med"/>
            <a:tailEnd type="none" w="med" len="med"/>
          </a:ln>
          <a:effectLst>
            <a:outerShdw blurRad="292100" dist="139700" dir="2700000" algn="tl" rotWithShape="0">
              <a:prstClr val="black">
                <a:alpha val="65000"/>
              </a:prstClr>
            </a:outerShdw>
          </a:effectLst>
          <a:scene3d>
            <a:camera prst="orthographicFront"/>
            <a:lightRig rig="threePt" dir="t"/>
          </a:scene3d>
          <a:sp3d>
            <a:bevelT/>
          </a:sp3d>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s-CO" smtClean="0">
              <a:solidFill>
                <a:srgbClr val="000000"/>
              </a:solidFill>
              <a:latin typeface="Tahoma" pitchFamily="34" charset="0"/>
            </a:endParaRPr>
          </a:p>
        </p:txBody>
      </p:sp>
      <p:sp>
        <p:nvSpPr>
          <p:cNvPr id="7" name="6 Flecha circular"/>
          <p:cNvSpPr/>
          <p:nvPr/>
        </p:nvSpPr>
        <p:spPr bwMode="auto">
          <a:xfrm rot="14897381">
            <a:off x="1752355" y="1607312"/>
            <a:ext cx="3888000" cy="3744000"/>
          </a:xfrm>
          <a:prstGeom prst="circularArrow">
            <a:avLst>
              <a:gd name="adj1" fmla="val 12500"/>
              <a:gd name="adj2" fmla="val 1142319"/>
              <a:gd name="adj3" fmla="val 20457681"/>
              <a:gd name="adj4" fmla="val 16165114"/>
              <a:gd name="adj5" fmla="val 12500"/>
            </a:avLst>
          </a:prstGeom>
          <a:solidFill>
            <a:srgbClr val="FF6600"/>
          </a:solidFill>
          <a:ln w="12700" cap="flat" cmpd="sng" algn="ctr">
            <a:solidFill>
              <a:schemeClr val="tx1"/>
            </a:solidFill>
            <a:prstDash val="solid"/>
            <a:round/>
            <a:headEnd type="none" w="med" len="med"/>
            <a:tailEnd type="none" w="med" len="med"/>
          </a:ln>
          <a:effectLst>
            <a:outerShdw blurRad="292100" dist="139700" dir="2700000" algn="tl" rotWithShape="0">
              <a:prstClr val="black">
                <a:alpha val="65000"/>
              </a:prstClr>
            </a:outerShdw>
          </a:effectLst>
          <a:scene3d>
            <a:camera prst="orthographicFront"/>
            <a:lightRig rig="threePt" dir="t"/>
          </a:scene3d>
          <a:sp3d>
            <a:bevelT/>
          </a:sp3d>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s-CO" smtClean="0">
              <a:solidFill>
                <a:srgbClr val="000000"/>
              </a:solidFill>
              <a:latin typeface="Tahoma" pitchFamily="34" charset="0"/>
            </a:endParaRPr>
          </a:p>
        </p:txBody>
      </p:sp>
      <p:sp>
        <p:nvSpPr>
          <p:cNvPr id="8" name="7 CuadroTexto"/>
          <p:cNvSpPr txBox="1"/>
          <p:nvPr/>
        </p:nvSpPr>
        <p:spPr>
          <a:xfrm>
            <a:off x="3485596" y="1935725"/>
            <a:ext cx="1999609" cy="584775"/>
          </a:xfrm>
          <a:prstGeom prst="rect">
            <a:avLst/>
          </a:prstGeom>
          <a:noFill/>
        </p:spPr>
        <p:txBody>
          <a:bodyPr wrap="square" rtlCol="0" anchor="ctr">
            <a:spAutoFit/>
          </a:bodyPr>
          <a:lstStyle/>
          <a:p>
            <a:pPr algn="ctr"/>
            <a:r>
              <a:rPr lang="es-MX" sz="1600" b="1" dirty="0" smtClean="0">
                <a:solidFill>
                  <a:srgbClr val="000000"/>
                </a:solidFill>
                <a:latin typeface="Tahoma" pitchFamily="34" charset="0"/>
                <a:ea typeface="Tahoma" pitchFamily="34" charset="0"/>
                <a:cs typeface="Tahoma" pitchFamily="34" charset="0"/>
              </a:rPr>
              <a:t>Gestión del conocimiento</a:t>
            </a:r>
            <a:endParaRPr lang="es-CO" sz="1600" b="1" dirty="0">
              <a:solidFill>
                <a:srgbClr val="000000"/>
              </a:solidFill>
              <a:latin typeface="Tahoma" pitchFamily="34" charset="0"/>
              <a:ea typeface="Tahoma" pitchFamily="34" charset="0"/>
              <a:cs typeface="Tahoma" pitchFamily="34" charset="0"/>
            </a:endParaRPr>
          </a:p>
        </p:txBody>
      </p:sp>
      <p:sp>
        <p:nvSpPr>
          <p:cNvPr id="9" name="8 CuadroTexto"/>
          <p:cNvSpPr txBox="1"/>
          <p:nvPr/>
        </p:nvSpPr>
        <p:spPr>
          <a:xfrm>
            <a:off x="6892871" y="2474312"/>
            <a:ext cx="1999609" cy="830997"/>
          </a:xfrm>
          <a:prstGeom prst="rect">
            <a:avLst/>
          </a:prstGeom>
          <a:noFill/>
        </p:spPr>
        <p:txBody>
          <a:bodyPr wrap="square" rtlCol="0" anchor="ctr">
            <a:spAutoFit/>
          </a:bodyPr>
          <a:lstStyle/>
          <a:p>
            <a:pPr algn="ctr"/>
            <a:r>
              <a:rPr lang="es-MX" sz="1600" b="1" dirty="0" smtClean="0">
                <a:solidFill>
                  <a:srgbClr val="000000"/>
                </a:solidFill>
                <a:latin typeface="Tahoma" pitchFamily="34" charset="0"/>
                <a:ea typeface="Tahoma" pitchFamily="34" charset="0"/>
                <a:cs typeface="Tahoma" pitchFamily="34" charset="0"/>
              </a:rPr>
              <a:t>Promoción y Asignación de Áreas</a:t>
            </a:r>
            <a:endParaRPr lang="es-CO" sz="1600" b="1" dirty="0">
              <a:solidFill>
                <a:srgbClr val="000000"/>
              </a:solidFill>
              <a:latin typeface="Tahoma" pitchFamily="34" charset="0"/>
              <a:ea typeface="Tahoma" pitchFamily="34" charset="0"/>
              <a:cs typeface="Tahoma" pitchFamily="34" charset="0"/>
            </a:endParaRPr>
          </a:p>
        </p:txBody>
      </p:sp>
      <p:sp>
        <p:nvSpPr>
          <p:cNvPr id="10" name="9 CuadroTexto"/>
          <p:cNvSpPr txBox="1"/>
          <p:nvPr/>
        </p:nvSpPr>
        <p:spPr>
          <a:xfrm>
            <a:off x="6506358" y="5367949"/>
            <a:ext cx="1999609" cy="584775"/>
          </a:xfrm>
          <a:prstGeom prst="rect">
            <a:avLst/>
          </a:prstGeom>
          <a:noFill/>
        </p:spPr>
        <p:txBody>
          <a:bodyPr wrap="square" rtlCol="0" anchor="ctr">
            <a:spAutoFit/>
          </a:bodyPr>
          <a:lstStyle/>
          <a:p>
            <a:pPr algn="ctr"/>
            <a:r>
              <a:rPr lang="es-MX" sz="1600" b="1" dirty="0" smtClean="0">
                <a:solidFill>
                  <a:srgbClr val="000000"/>
                </a:solidFill>
                <a:latin typeface="Tahoma" pitchFamily="34" charset="0"/>
                <a:ea typeface="Tahoma" pitchFamily="34" charset="0"/>
                <a:cs typeface="Tahoma" pitchFamily="34" charset="0"/>
              </a:rPr>
              <a:t>Administración de contratos</a:t>
            </a:r>
            <a:endParaRPr lang="es-CO" sz="1600" b="1" dirty="0">
              <a:solidFill>
                <a:srgbClr val="000000"/>
              </a:solidFill>
              <a:latin typeface="Tahoma" pitchFamily="34" charset="0"/>
              <a:ea typeface="Tahoma" pitchFamily="34" charset="0"/>
              <a:cs typeface="Tahoma" pitchFamily="34" charset="0"/>
            </a:endParaRPr>
          </a:p>
        </p:txBody>
      </p:sp>
      <p:sp>
        <p:nvSpPr>
          <p:cNvPr id="11" name="10 CuadroTexto"/>
          <p:cNvSpPr txBox="1"/>
          <p:nvPr/>
        </p:nvSpPr>
        <p:spPr>
          <a:xfrm>
            <a:off x="81887" y="4705919"/>
            <a:ext cx="1999609" cy="1323439"/>
          </a:xfrm>
          <a:prstGeom prst="rect">
            <a:avLst/>
          </a:prstGeom>
          <a:noFill/>
        </p:spPr>
        <p:txBody>
          <a:bodyPr wrap="square" rtlCol="0" anchor="ctr">
            <a:spAutoFit/>
          </a:bodyPr>
          <a:lstStyle/>
          <a:p>
            <a:pPr algn="ctr"/>
            <a:r>
              <a:rPr lang="es-MX" sz="1600" b="1" dirty="0" smtClean="0">
                <a:solidFill>
                  <a:srgbClr val="000000"/>
                </a:solidFill>
                <a:latin typeface="Tahoma" pitchFamily="34" charset="0"/>
                <a:ea typeface="Tahoma" pitchFamily="34" charset="0"/>
                <a:cs typeface="Tahoma" pitchFamily="34" charset="0"/>
              </a:rPr>
              <a:t>Fiscalización, Administración de regalías y Control de operaciones</a:t>
            </a:r>
            <a:endParaRPr lang="es-CO" sz="1600" b="1" dirty="0">
              <a:solidFill>
                <a:srgbClr val="000000"/>
              </a:solidFill>
              <a:latin typeface="Tahoma" pitchFamily="34" charset="0"/>
              <a:ea typeface="Tahoma" pitchFamily="34" charset="0"/>
              <a:cs typeface="Tahoma" pitchFamily="34" charset="0"/>
            </a:endParaRPr>
          </a:p>
        </p:txBody>
      </p:sp>
      <p:sp>
        <p:nvSpPr>
          <p:cNvPr id="12" name="11 CuadroTexto"/>
          <p:cNvSpPr txBox="1"/>
          <p:nvPr/>
        </p:nvSpPr>
        <p:spPr>
          <a:xfrm>
            <a:off x="23697" y="2447746"/>
            <a:ext cx="1999609" cy="584775"/>
          </a:xfrm>
          <a:prstGeom prst="rect">
            <a:avLst/>
          </a:prstGeom>
          <a:noFill/>
        </p:spPr>
        <p:txBody>
          <a:bodyPr wrap="square" rtlCol="0" anchor="ctr">
            <a:spAutoFit/>
          </a:bodyPr>
          <a:lstStyle/>
          <a:p>
            <a:pPr algn="ctr"/>
            <a:r>
              <a:rPr lang="es-MX" sz="1600" b="1" dirty="0" smtClean="0">
                <a:solidFill>
                  <a:srgbClr val="000000"/>
                </a:solidFill>
                <a:latin typeface="Tahoma" pitchFamily="34" charset="0"/>
                <a:ea typeface="Tahoma" pitchFamily="34" charset="0"/>
                <a:cs typeface="Tahoma" pitchFamily="34" charset="0"/>
              </a:rPr>
              <a:t>Comunidades y Medio Ambiente</a:t>
            </a:r>
            <a:endParaRPr lang="es-CO" sz="1600" b="1" dirty="0">
              <a:solidFill>
                <a:srgbClr val="000000"/>
              </a:solidFill>
              <a:latin typeface="Tahoma" pitchFamily="34" charset="0"/>
              <a:ea typeface="Tahoma" pitchFamily="34" charset="0"/>
              <a:cs typeface="Tahoma" pitchFamily="34" charset="0"/>
            </a:endParaRPr>
          </a:p>
        </p:txBody>
      </p:sp>
      <p:sp>
        <p:nvSpPr>
          <p:cNvPr id="13" name="12 Flecha circular"/>
          <p:cNvSpPr/>
          <p:nvPr/>
        </p:nvSpPr>
        <p:spPr bwMode="auto">
          <a:xfrm rot="2074200">
            <a:off x="3274728" y="1393206"/>
            <a:ext cx="3888000" cy="3744000"/>
          </a:xfrm>
          <a:prstGeom prst="circularArrow">
            <a:avLst>
              <a:gd name="adj1" fmla="val 12500"/>
              <a:gd name="adj2" fmla="val 1142319"/>
              <a:gd name="adj3" fmla="val 20457681"/>
              <a:gd name="adj4" fmla="val 16165114"/>
              <a:gd name="adj5" fmla="val 12500"/>
            </a:avLst>
          </a:prstGeom>
          <a:solidFill>
            <a:srgbClr val="339933"/>
          </a:solidFill>
          <a:ln w="12700" cap="flat" cmpd="sng" algn="ctr">
            <a:solidFill>
              <a:schemeClr val="tx1"/>
            </a:solidFill>
            <a:prstDash val="solid"/>
            <a:round/>
            <a:headEnd type="none" w="med" len="med"/>
            <a:tailEnd type="none" w="med" len="med"/>
          </a:ln>
          <a:effectLst>
            <a:outerShdw blurRad="292100" dist="139700" dir="2700000" algn="tl" rotWithShape="0">
              <a:prstClr val="black">
                <a:alpha val="65000"/>
              </a:prstClr>
            </a:outerShdw>
          </a:effectLst>
          <a:scene3d>
            <a:camera prst="orthographicFront"/>
            <a:lightRig rig="threePt" dir="t"/>
          </a:scene3d>
          <a:sp3d>
            <a:bevelT/>
          </a:sp3d>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s-CO" smtClean="0">
              <a:solidFill>
                <a:srgbClr val="000000"/>
              </a:solidFill>
              <a:latin typeface="Tahoma" pitchFamily="34" charset="0"/>
            </a:endParaRPr>
          </a:p>
        </p:txBody>
      </p:sp>
      <p:sp>
        <p:nvSpPr>
          <p:cNvPr id="14" name="13 Elipse"/>
          <p:cNvSpPr/>
          <p:nvPr/>
        </p:nvSpPr>
        <p:spPr bwMode="auto">
          <a:xfrm>
            <a:off x="3748848" y="3033826"/>
            <a:ext cx="1633285" cy="1547302"/>
          </a:xfrm>
          <a:prstGeom prst="ellipse">
            <a:avLst/>
          </a:prstGeom>
          <a:solidFill>
            <a:srgbClr val="002060"/>
          </a:solidFill>
          <a:ln w="12700" cap="flat" cmpd="sng" algn="ctr">
            <a:solidFill>
              <a:schemeClr val="tx1"/>
            </a:solidFill>
            <a:prstDash val="solid"/>
            <a:round/>
            <a:headEnd type="none" w="med" len="med"/>
            <a:tailEnd type="none" w="med" len="med"/>
          </a:ln>
          <a:effectLst>
            <a:outerShdw blurRad="292100" dist="139700" dir="2700000" algn="tl" rotWithShape="0">
              <a:prstClr val="black">
                <a:alpha val="65000"/>
              </a:prstClr>
            </a:outerShdw>
          </a:effectLst>
          <a:scene3d>
            <a:camera prst="orthographicFront"/>
            <a:lightRig rig="threePt" dir="t"/>
          </a:scene3d>
          <a:sp3d>
            <a:bevelT/>
          </a:sp3d>
        </p:spPr>
        <p:txBody>
          <a:bodyPr vert="horz" wrap="square" lIns="91432" tIns="45716" rIns="91432" bIns="45716" numCol="1" rtlCol="0" anchor="ctr" anchorCtr="0" compatLnSpc="1">
            <a:prstTxWarp prst="textNoShape">
              <a:avLst/>
            </a:prstTxWarp>
          </a:bodyPr>
          <a:lstStyle/>
          <a:p>
            <a:pPr algn="ctr" defTabSz="914319"/>
            <a:r>
              <a:rPr lang="es-CO" sz="1400" b="1" dirty="0" smtClean="0">
                <a:solidFill>
                  <a:srgbClr val="FFFFFF"/>
                </a:solidFill>
                <a:latin typeface="Tahoma" pitchFamily="34" charset="0"/>
                <a:ea typeface="Tahoma" pitchFamily="34" charset="0"/>
                <a:cs typeface="Tahoma" pitchFamily="34" charset="0"/>
              </a:rPr>
              <a:t>Visión y Estrategia</a:t>
            </a:r>
          </a:p>
        </p:txBody>
      </p:sp>
      <p:sp>
        <p:nvSpPr>
          <p:cNvPr id="16" name="Rectangle 2"/>
          <p:cNvSpPr>
            <a:spLocks noChangeArrowheads="1"/>
          </p:cNvSpPr>
          <p:nvPr/>
        </p:nvSpPr>
        <p:spPr bwMode="auto">
          <a:xfrm>
            <a:off x="1691158" y="361231"/>
            <a:ext cx="585222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anchor="ctr">
            <a:spAutoFit/>
          </a:bodyPr>
          <a:lstStyle/>
          <a:p>
            <a:pPr marL="1233488" indent="-1233488"/>
            <a:r>
              <a:rPr lang="es-MX" b="1" dirty="0" smtClean="0">
                <a:latin typeface="Arial Black" pitchFamily="34" charset="0"/>
                <a:cs typeface="Calibri" pitchFamily="34" charset="0"/>
              </a:rPr>
              <a:t>Marco Estratégico</a:t>
            </a:r>
            <a:endParaRPr lang="es-CO" sz="1200" i="1" dirty="0">
              <a:latin typeface="Arial Black" pitchFamily="34" charset="0"/>
              <a:cs typeface="Calibri" pitchFamily="34" charset="0"/>
            </a:endParaRPr>
          </a:p>
        </p:txBody>
      </p:sp>
    </p:spTree>
    <p:extLst>
      <p:ext uri="{BB962C8B-B14F-4D97-AF65-F5344CB8AC3E}">
        <p14:creationId xmlns:p14="http://schemas.microsoft.com/office/powerpoint/2010/main" xmlns="" val="180425787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4 Marcador de número de diapositiva"/>
          <p:cNvSpPr txBox="1">
            <a:spLocks/>
          </p:cNvSpPr>
          <p:nvPr/>
        </p:nvSpPr>
        <p:spPr bwMode="auto">
          <a:xfrm>
            <a:off x="4328544" y="6462095"/>
            <a:ext cx="471487" cy="4000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s-CO"/>
            </a:defPPr>
            <a:lvl1pPr marL="0" algn="r" defTabSz="914400" rtl="0" eaLnBrk="1" latinLnBrk="0" hangingPunct="1">
              <a:defRPr sz="1200" kern="1200">
                <a:solidFill>
                  <a:schemeClr val="tx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fld id="{1E488807-1918-4C23-BCA5-A5E06F4BEA6B}" type="slidenum">
              <a:rPr lang="es-ES" altLang="en-US" smtClean="0">
                <a:solidFill>
                  <a:srgbClr val="000000"/>
                </a:solidFill>
              </a:rPr>
              <a:pPr algn="ctr">
                <a:defRPr/>
              </a:pPr>
              <a:t>60</a:t>
            </a:fld>
            <a:endParaRPr lang="es-ES" altLang="en-US" dirty="0" smtClean="0">
              <a:solidFill>
                <a:srgbClr val="000000"/>
              </a:solidFill>
            </a:endParaRPr>
          </a:p>
        </p:txBody>
      </p:sp>
      <p:sp>
        <p:nvSpPr>
          <p:cNvPr id="3" name="13 CuadroTexto"/>
          <p:cNvSpPr txBox="1">
            <a:spLocks noChangeArrowheads="1"/>
          </p:cNvSpPr>
          <p:nvPr/>
        </p:nvSpPr>
        <p:spPr bwMode="auto">
          <a:xfrm>
            <a:off x="1682252" y="216921"/>
            <a:ext cx="5760641" cy="646315"/>
          </a:xfrm>
          <a:prstGeom prst="rect">
            <a:avLst/>
          </a:prstGeom>
          <a:noFill/>
          <a:ln w="9525">
            <a:noFill/>
            <a:miter lim="800000"/>
            <a:headEnd/>
            <a:tailEnd/>
          </a:ln>
        </p:spPr>
        <p:txBody>
          <a:bodyPr wrap="square" lIns="91424" tIns="45712" rIns="91424" bIns="45712" anchor="ctr">
            <a:spAutoFit/>
          </a:bodyPr>
          <a:lstStyle/>
          <a:p>
            <a:pPr defTabSz="896952" fontAlgn="base">
              <a:spcBef>
                <a:spcPct val="0"/>
              </a:spcBef>
              <a:spcAft>
                <a:spcPct val="0"/>
              </a:spcAft>
            </a:pPr>
            <a:r>
              <a:rPr lang="es-CO" b="1" dirty="0" smtClean="0">
                <a:latin typeface="Arial Black" pitchFamily="34" charset="0"/>
                <a:ea typeface="Tahoma" pitchFamily="34" charset="0"/>
                <a:cs typeface="Tahoma" pitchFamily="34" charset="0"/>
              </a:rPr>
              <a:t>Inversiones pendientes de los procesos competitivos</a:t>
            </a:r>
            <a:endParaRPr lang="es-CO" b="1" dirty="0">
              <a:latin typeface="Arial Black" pitchFamily="34" charset="0"/>
              <a:ea typeface="Tahoma" pitchFamily="34" charset="0"/>
              <a:cs typeface="Tahoma" pitchFamily="34" charset="0"/>
            </a:endParaRPr>
          </a:p>
        </p:txBody>
      </p:sp>
      <p:graphicFrame>
        <p:nvGraphicFramePr>
          <p:cNvPr id="4" name="Objeto 3"/>
          <p:cNvGraphicFramePr>
            <a:graphicFrameLocks noChangeAspect="1"/>
          </p:cNvGraphicFramePr>
          <p:nvPr>
            <p:extLst/>
          </p:nvPr>
        </p:nvGraphicFramePr>
        <p:xfrm>
          <a:off x="1178197" y="1412776"/>
          <a:ext cx="6766910" cy="4392488"/>
        </p:xfrm>
        <a:graphic>
          <a:graphicData uri="http://schemas.openxmlformats.org/presentationml/2006/ole">
            <p:oleObj spid="_x0000_s3085" name="Hoja de cálculo" r:id="rId3" imgW="4324384" imgH="3057659" progId="Excel.Sheet.12">
              <p:embed/>
            </p:oleObj>
          </a:graphicData>
        </a:graphic>
      </p:graphicFrame>
      <p:sp>
        <p:nvSpPr>
          <p:cNvPr id="5" name="Text Box 10"/>
          <p:cNvSpPr txBox="1">
            <a:spLocks noChangeArrowheads="1"/>
          </p:cNvSpPr>
          <p:nvPr/>
        </p:nvSpPr>
        <p:spPr bwMode="auto">
          <a:xfrm>
            <a:off x="3951636" y="6299795"/>
            <a:ext cx="4607594" cy="261610"/>
          </a:xfrm>
          <a:prstGeom prst="rect">
            <a:avLst/>
          </a:prstGeom>
          <a:noFill/>
          <a:ln w="12700">
            <a:noFill/>
            <a:miter lim="800000"/>
            <a:headEnd/>
            <a:tailEnd/>
          </a:ln>
        </p:spPr>
        <p:txBody>
          <a:bodyPr wrap="square">
            <a:spAutoFit/>
          </a:bodyPr>
          <a:lstStyle/>
          <a:p>
            <a:pPr algn="r">
              <a:spcBef>
                <a:spcPct val="50000"/>
              </a:spcBef>
              <a:defRPr/>
            </a:pPr>
            <a:r>
              <a:rPr lang="es-CO" sz="1100" dirty="0" smtClean="0">
                <a:solidFill>
                  <a:srgbClr val="000000"/>
                </a:solidFill>
                <a:latin typeface="Tahoma" pitchFamily="34" charset="0"/>
                <a:ea typeface="Tahoma" pitchFamily="34" charset="0"/>
                <a:cs typeface="Tahoma" pitchFamily="34" charset="0"/>
              </a:rPr>
              <a:t>Fuente: Vicepresidencia de Contratos de Hidrocarburos ANH</a:t>
            </a:r>
            <a:endParaRPr lang="es-CO" sz="1100" dirty="0">
              <a:solidFill>
                <a:srgbClr val="000000"/>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xmlns="" val="184979332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10"/>
          <p:cNvSpPr>
            <a:spLocks noChangeArrowheads="1"/>
          </p:cNvSpPr>
          <p:nvPr/>
        </p:nvSpPr>
        <p:spPr bwMode="auto">
          <a:xfrm>
            <a:off x="1719961" y="2420888"/>
            <a:ext cx="5688632" cy="2025749"/>
          </a:xfrm>
          <a:prstGeom prst="rect">
            <a:avLst/>
          </a:prstGeom>
          <a:noFill/>
          <a:ln w="12700">
            <a:noFill/>
            <a:miter lim="800000"/>
            <a:headEnd/>
            <a:tailEnd/>
          </a:ln>
        </p:spPr>
        <p:txBody>
          <a:bodyPr lIns="90488" tIns="44450" rIns="90488" bIns="44450" anchor="ctr"/>
          <a:lstStyle/>
          <a:p>
            <a:pPr marL="342900" indent="-342900" algn="ctr">
              <a:defRPr/>
            </a:pPr>
            <a:r>
              <a:rPr lang="es-CO" sz="3200" b="1" dirty="0" smtClean="0">
                <a:solidFill>
                  <a:prstClr val="black"/>
                </a:solidFill>
                <a:latin typeface="Arial" pitchFamily="34" charset="0"/>
                <a:cs typeface="Arial" pitchFamily="34" charset="0"/>
              </a:rPr>
              <a:t>Seguimiento a la Producción</a:t>
            </a:r>
            <a:endParaRPr lang="es-CO" sz="3200" b="1" dirty="0">
              <a:solidFill>
                <a:prstClr val="black"/>
              </a:solidFill>
              <a:latin typeface="Arial" pitchFamily="34" charset="0"/>
              <a:cs typeface="Arial" pitchFamily="34" charset="0"/>
            </a:endParaRPr>
          </a:p>
        </p:txBody>
      </p:sp>
      <p:sp>
        <p:nvSpPr>
          <p:cNvPr id="3" name="4 Marcador de número de diapositiva"/>
          <p:cNvSpPr txBox="1">
            <a:spLocks/>
          </p:cNvSpPr>
          <p:nvPr/>
        </p:nvSpPr>
        <p:spPr bwMode="auto">
          <a:xfrm>
            <a:off x="4328544" y="6462095"/>
            <a:ext cx="471487" cy="4000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s-CO"/>
            </a:defPPr>
            <a:lvl1pPr marL="0" algn="r" defTabSz="914400" rtl="0" eaLnBrk="1" latinLnBrk="0" hangingPunct="1">
              <a:defRPr sz="1200" kern="1200">
                <a:solidFill>
                  <a:schemeClr val="tx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fld id="{1E488807-1918-4C23-BCA5-A5E06F4BEA6B}" type="slidenum">
              <a:rPr lang="es-ES" altLang="en-US" smtClean="0">
                <a:solidFill>
                  <a:srgbClr val="000000"/>
                </a:solidFill>
              </a:rPr>
              <a:pPr algn="ctr">
                <a:defRPr/>
              </a:pPr>
              <a:t>61</a:t>
            </a:fld>
            <a:endParaRPr lang="es-ES" altLang="en-US" dirty="0" smtClean="0">
              <a:solidFill>
                <a:srgbClr val="000000"/>
              </a:solidFill>
            </a:endParaRPr>
          </a:p>
        </p:txBody>
      </p:sp>
    </p:spTree>
    <p:extLst>
      <p:ext uri="{BB962C8B-B14F-4D97-AF65-F5344CB8AC3E}">
        <p14:creationId xmlns:p14="http://schemas.microsoft.com/office/powerpoint/2010/main" xmlns="" val="159322397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2"/>
          <p:cNvSpPr>
            <a:spLocks noChangeArrowheads="1"/>
          </p:cNvSpPr>
          <p:nvPr/>
        </p:nvSpPr>
        <p:spPr bwMode="auto">
          <a:xfrm>
            <a:off x="1684465" y="357664"/>
            <a:ext cx="6156176" cy="369332"/>
          </a:xfrm>
          <a:prstGeom prst="rect">
            <a:avLst/>
          </a:prstGeom>
          <a:noFill/>
          <a:ln w="9525" algn="ctr">
            <a:noFill/>
            <a:miter lim="800000"/>
            <a:headEnd/>
            <a:tailEnd/>
          </a:ln>
        </p:spPr>
        <p:txBody>
          <a:bodyPr wrap="square">
            <a:spAutoFit/>
          </a:bodyPr>
          <a:lstStyle/>
          <a:p>
            <a:pPr>
              <a:defRPr sz="1800" b="1" i="0" u="none" strike="noStrike" kern="1200" baseline="0">
                <a:solidFill>
                  <a:sysClr val="windowText" lastClr="000000"/>
                </a:solidFill>
                <a:latin typeface="+mn-lt"/>
                <a:ea typeface="+mn-ea"/>
                <a:cs typeface="+mn-cs"/>
              </a:defRPr>
            </a:pPr>
            <a:r>
              <a:rPr lang="es-CO" b="1" dirty="0" smtClean="0">
                <a:solidFill>
                  <a:sysClr val="windowText" lastClr="000000"/>
                </a:solidFill>
                <a:latin typeface="Arial Black" pitchFamily="34" charset="0"/>
                <a:cs typeface="Tahoma" pitchFamily="34" charset="0"/>
              </a:rPr>
              <a:t>Contratos E&amp;P en Producción</a:t>
            </a:r>
            <a:endParaRPr lang="es-ES" b="1" dirty="0">
              <a:solidFill>
                <a:sysClr val="windowText" lastClr="000000"/>
              </a:solidFill>
              <a:latin typeface="Arial Black" pitchFamily="34" charset="0"/>
            </a:endParaRPr>
          </a:p>
        </p:txBody>
      </p:sp>
      <p:graphicFrame>
        <p:nvGraphicFramePr>
          <p:cNvPr id="9" name="Gráfico 8"/>
          <p:cNvGraphicFramePr>
            <a:graphicFrameLocks/>
          </p:cNvGraphicFramePr>
          <p:nvPr>
            <p:extLst/>
          </p:nvPr>
        </p:nvGraphicFramePr>
        <p:xfrm>
          <a:off x="251520" y="1268760"/>
          <a:ext cx="8640960" cy="5040560"/>
        </p:xfrm>
        <a:graphic>
          <a:graphicData uri="http://schemas.openxmlformats.org/drawingml/2006/chart">
            <c:chart xmlns:c="http://schemas.openxmlformats.org/drawingml/2006/chart" xmlns:r="http://schemas.openxmlformats.org/officeDocument/2006/relationships" r:id="rId3"/>
          </a:graphicData>
        </a:graphic>
      </p:graphicFrame>
      <p:sp>
        <p:nvSpPr>
          <p:cNvPr id="4" name="4 Marcador de número de diapositiva"/>
          <p:cNvSpPr txBox="1">
            <a:spLocks/>
          </p:cNvSpPr>
          <p:nvPr/>
        </p:nvSpPr>
        <p:spPr bwMode="auto">
          <a:xfrm>
            <a:off x="4328544" y="6462095"/>
            <a:ext cx="471487" cy="4000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s-CO"/>
            </a:defPPr>
            <a:lvl1pPr marL="0" algn="r" defTabSz="914400" rtl="0" eaLnBrk="1" latinLnBrk="0" hangingPunct="1">
              <a:defRPr sz="1200" kern="1200">
                <a:solidFill>
                  <a:schemeClr val="tx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fld id="{1E488807-1918-4C23-BCA5-A5E06F4BEA6B}" type="slidenum">
              <a:rPr lang="es-ES" altLang="en-US" smtClean="0">
                <a:solidFill>
                  <a:srgbClr val="000000"/>
                </a:solidFill>
              </a:rPr>
              <a:pPr algn="ctr">
                <a:defRPr/>
              </a:pPr>
              <a:t>62</a:t>
            </a:fld>
            <a:endParaRPr lang="es-ES" altLang="en-US" dirty="0" smtClean="0">
              <a:solidFill>
                <a:srgbClr val="000000"/>
              </a:solidFill>
            </a:endParaRPr>
          </a:p>
        </p:txBody>
      </p:sp>
      <p:sp>
        <p:nvSpPr>
          <p:cNvPr id="6" name="Text Box 10"/>
          <p:cNvSpPr txBox="1">
            <a:spLocks noChangeArrowheads="1"/>
          </p:cNvSpPr>
          <p:nvPr/>
        </p:nvSpPr>
        <p:spPr bwMode="auto">
          <a:xfrm>
            <a:off x="3951636" y="6301834"/>
            <a:ext cx="4607594" cy="261610"/>
          </a:xfrm>
          <a:prstGeom prst="rect">
            <a:avLst/>
          </a:prstGeom>
          <a:noFill/>
          <a:ln w="12700">
            <a:noFill/>
            <a:miter lim="800000"/>
            <a:headEnd/>
            <a:tailEnd/>
          </a:ln>
        </p:spPr>
        <p:txBody>
          <a:bodyPr wrap="square">
            <a:spAutoFit/>
          </a:bodyPr>
          <a:lstStyle/>
          <a:p>
            <a:pPr algn="r">
              <a:spcBef>
                <a:spcPct val="50000"/>
              </a:spcBef>
              <a:defRPr/>
            </a:pPr>
            <a:r>
              <a:rPr lang="es-CO" sz="1100" dirty="0" smtClean="0">
                <a:solidFill>
                  <a:srgbClr val="000000"/>
                </a:solidFill>
                <a:latin typeface="Tahoma" pitchFamily="34" charset="0"/>
                <a:ea typeface="Tahoma" pitchFamily="34" charset="0"/>
                <a:cs typeface="Tahoma" pitchFamily="34" charset="0"/>
              </a:rPr>
              <a:t>Fuente: Vicepresidencia de Contratos de Hidrocarburos ANH</a:t>
            </a:r>
            <a:endParaRPr lang="es-CO" sz="1100" dirty="0">
              <a:solidFill>
                <a:srgbClr val="000000"/>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xmlns="" val="2977620649"/>
      </p:ext>
    </p:extLst>
  </p:cSld>
  <p:clrMapOvr>
    <a:masterClrMapping/>
  </p:clrMapOvr>
  <p:transition spd="slow"/>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10"/>
          <p:cNvSpPr>
            <a:spLocks noChangeArrowheads="1"/>
          </p:cNvSpPr>
          <p:nvPr/>
        </p:nvSpPr>
        <p:spPr bwMode="auto">
          <a:xfrm>
            <a:off x="1719961" y="2417480"/>
            <a:ext cx="5688632" cy="2025749"/>
          </a:xfrm>
          <a:prstGeom prst="rect">
            <a:avLst/>
          </a:prstGeom>
          <a:noFill/>
          <a:ln w="12700">
            <a:noFill/>
            <a:miter lim="800000"/>
            <a:headEnd/>
            <a:tailEnd/>
          </a:ln>
        </p:spPr>
        <p:txBody>
          <a:bodyPr lIns="90488" tIns="44450" rIns="90488" bIns="44450" anchor="ctr"/>
          <a:lstStyle/>
          <a:p>
            <a:pPr marL="342900" indent="-342900" algn="ctr">
              <a:defRPr/>
            </a:pPr>
            <a:r>
              <a:rPr lang="es-CO" sz="3200" b="1" dirty="0" smtClean="0">
                <a:solidFill>
                  <a:prstClr val="black"/>
                </a:solidFill>
                <a:latin typeface="Arial" pitchFamily="34" charset="0"/>
                <a:cs typeface="Arial" pitchFamily="34" charset="0"/>
              </a:rPr>
              <a:t>Entorno socio-ambiental del sector de hidrocarburos</a:t>
            </a:r>
            <a:endParaRPr lang="es-CO" sz="3200" b="1" dirty="0">
              <a:solidFill>
                <a:prstClr val="black"/>
              </a:solidFill>
              <a:latin typeface="Arial" pitchFamily="34" charset="0"/>
              <a:cs typeface="Arial" pitchFamily="34" charset="0"/>
            </a:endParaRPr>
          </a:p>
        </p:txBody>
      </p:sp>
      <p:sp>
        <p:nvSpPr>
          <p:cNvPr id="3" name="4 Marcador de número de diapositiva"/>
          <p:cNvSpPr txBox="1">
            <a:spLocks/>
          </p:cNvSpPr>
          <p:nvPr/>
        </p:nvSpPr>
        <p:spPr bwMode="auto">
          <a:xfrm>
            <a:off x="4328544" y="6462095"/>
            <a:ext cx="471487" cy="4000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s-CO"/>
            </a:defPPr>
            <a:lvl1pPr marL="0" algn="r" defTabSz="914400" rtl="0" eaLnBrk="1" latinLnBrk="0" hangingPunct="1">
              <a:defRPr sz="1200" kern="1200">
                <a:solidFill>
                  <a:schemeClr val="tx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fld id="{1E488807-1918-4C23-BCA5-A5E06F4BEA6B}" type="slidenum">
              <a:rPr lang="es-ES" altLang="en-US" smtClean="0">
                <a:solidFill>
                  <a:srgbClr val="000000"/>
                </a:solidFill>
              </a:rPr>
              <a:pPr algn="ctr">
                <a:defRPr/>
              </a:pPr>
              <a:t>63</a:t>
            </a:fld>
            <a:endParaRPr lang="es-ES" altLang="en-US" dirty="0" smtClean="0">
              <a:solidFill>
                <a:srgbClr val="000000"/>
              </a:solidFill>
            </a:endParaRPr>
          </a:p>
        </p:txBody>
      </p:sp>
    </p:spTree>
    <p:extLst>
      <p:ext uri="{BB962C8B-B14F-4D97-AF65-F5344CB8AC3E}">
        <p14:creationId xmlns:p14="http://schemas.microsoft.com/office/powerpoint/2010/main" xmlns="" val="24898021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contenido"/>
          <p:cNvSpPr>
            <a:spLocks noGrp="1"/>
          </p:cNvSpPr>
          <p:nvPr>
            <p:ph idx="1"/>
          </p:nvPr>
        </p:nvSpPr>
        <p:spPr>
          <a:xfrm>
            <a:off x="611560" y="1700809"/>
            <a:ext cx="7920880" cy="3240359"/>
          </a:xfrm>
        </p:spPr>
        <p:txBody>
          <a:bodyPr/>
          <a:lstStyle/>
          <a:p>
            <a:pPr algn="just">
              <a:spcBef>
                <a:spcPts val="0"/>
              </a:spcBef>
            </a:pPr>
            <a:r>
              <a:rPr lang="es-MX" sz="1800" dirty="0" smtClean="0">
                <a:latin typeface="Arial" pitchFamily="34" charset="0"/>
                <a:cs typeface="Arial" pitchFamily="34" charset="0"/>
              </a:rPr>
              <a:t>Incremento en visitas de seguimiento y acompañamiento en temas HSE en 27% y Social en 650% más que en últimos 3 años, en total 352. </a:t>
            </a:r>
          </a:p>
          <a:p>
            <a:pPr algn="just">
              <a:spcBef>
                <a:spcPts val="0"/>
              </a:spcBef>
            </a:pPr>
            <a:endParaRPr lang="es-MX" sz="1800" dirty="0" smtClean="0">
              <a:latin typeface="Arial" pitchFamily="34" charset="0"/>
              <a:cs typeface="Arial" pitchFamily="34" charset="0"/>
            </a:endParaRPr>
          </a:p>
          <a:p>
            <a:pPr algn="just">
              <a:spcBef>
                <a:spcPts val="0"/>
              </a:spcBef>
            </a:pPr>
            <a:r>
              <a:rPr lang="es-MX" sz="1800" dirty="0" smtClean="0">
                <a:latin typeface="Arial" pitchFamily="34" charset="0"/>
                <a:cs typeface="Arial" pitchFamily="34" charset="0"/>
              </a:rPr>
              <a:t>Caracterización ambiental y social de bloques ofertados en la Ronda 2014 para entregarlos libres de restricciones ambientales.</a:t>
            </a:r>
          </a:p>
          <a:p>
            <a:pPr algn="just">
              <a:spcBef>
                <a:spcPts val="0"/>
              </a:spcBef>
            </a:pPr>
            <a:endParaRPr lang="es-MX" sz="1800" dirty="0" smtClean="0">
              <a:latin typeface="Arial" pitchFamily="34" charset="0"/>
              <a:cs typeface="Arial" pitchFamily="34" charset="0"/>
            </a:endParaRPr>
          </a:p>
          <a:p>
            <a:pPr algn="just">
              <a:spcBef>
                <a:spcPts val="0"/>
              </a:spcBef>
            </a:pPr>
            <a:r>
              <a:rPr lang="es-MX" sz="1800" dirty="0" smtClean="0">
                <a:latin typeface="Arial" pitchFamily="34" charset="0"/>
                <a:cs typeface="Arial" pitchFamily="34" charset="0"/>
              </a:rPr>
              <a:t>Inversiones por 12.000 millones con 9 entidades para fortalecer sus funciones frente al sector hidrocarburos.</a:t>
            </a:r>
          </a:p>
          <a:p>
            <a:pPr algn="just">
              <a:spcBef>
                <a:spcPts val="0"/>
              </a:spcBef>
            </a:pPr>
            <a:endParaRPr lang="es-CO" sz="1800" dirty="0" smtClean="0">
              <a:latin typeface="Arial" pitchFamily="34" charset="0"/>
              <a:cs typeface="Arial" pitchFamily="34" charset="0"/>
            </a:endParaRPr>
          </a:p>
          <a:p>
            <a:pPr algn="just">
              <a:spcBef>
                <a:spcPts val="0"/>
              </a:spcBef>
            </a:pPr>
            <a:r>
              <a:rPr lang="es-CO" sz="1800" dirty="0" smtClean="0">
                <a:latin typeface="Arial" pitchFamily="34" charset="0"/>
                <a:cs typeface="Arial" pitchFamily="34" charset="0"/>
              </a:rPr>
              <a:t>Creación </a:t>
            </a:r>
            <a:r>
              <a:rPr lang="es-CO" sz="1800" dirty="0">
                <a:latin typeface="Arial" pitchFamily="34" charset="0"/>
                <a:cs typeface="Arial" pitchFamily="34" charset="0"/>
              </a:rPr>
              <a:t>del COPEI (Centro de Operaciones para la Protección Especial de la Infraestructura) nacional en </a:t>
            </a:r>
            <a:r>
              <a:rPr lang="es-CO" sz="1800" dirty="0" smtClean="0">
                <a:latin typeface="Arial" pitchFamily="34" charset="0"/>
                <a:cs typeface="Arial" pitchFamily="34" charset="0"/>
              </a:rPr>
              <a:t>oficinas </a:t>
            </a:r>
            <a:r>
              <a:rPr lang="es-CO" sz="1800" dirty="0">
                <a:latin typeface="Arial" pitchFamily="34" charset="0"/>
                <a:cs typeface="Arial" pitchFamily="34" charset="0"/>
              </a:rPr>
              <a:t>de la </a:t>
            </a:r>
            <a:r>
              <a:rPr lang="es-CO" sz="1800" dirty="0" smtClean="0">
                <a:latin typeface="Arial" pitchFamily="34" charset="0"/>
                <a:cs typeface="Arial" pitchFamily="34" charset="0"/>
              </a:rPr>
              <a:t>ANH.</a:t>
            </a:r>
            <a:endParaRPr lang="es-CO" sz="1800" dirty="0">
              <a:latin typeface="Arial" pitchFamily="34" charset="0"/>
              <a:cs typeface="Arial" pitchFamily="34" charset="0"/>
            </a:endParaRPr>
          </a:p>
        </p:txBody>
      </p:sp>
      <p:sp>
        <p:nvSpPr>
          <p:cNvPr id="5" name="Rectángulo 2"/>
          <p:cNvSpPr/>
          <p:nvPr/>
        </p:nvSpPr>
        <p:spPr>
          <a:xfrm>
            <a:off x="1682253" y="354121"/>
            <a:ext cx="3350854" cy="369332"/>
          </a:xfrm>
          <a:prstGeom prst="rect">
            <a:avLst/>
          </a:prstGeom>
        </p:spPr>
        <p:txBody>
          <a:bodyPr wrap="none" anchor="ctr">
            <a:spAutoFit/>
          </a:bodyPr>
          <a:lstStyle/>
          <a:p>
            <a:pPr defTabSz="457200"/>
            <a:r>
              <a:rPr lang="es-CO" b="1" dirty="0">
                <a:solidFill>
                  <a:prstClr val="black"/>
                </a:solidFill>
                <a:latin typeface="Arial Black" pitchFamily="34" charset="0"/>
                <a:cs typeface="Tahoma" pitchFamily="34" charset="0"/>
              </a:rPr>
              <a:t>Entorno socio-ambiental </a:t>
            </a:r>
            <a:endParaRPr lang="es-CO" dirty="0">
              <a:solidFill>
                <a:prstClr val="black"/>
              </a:solidFill>
              <a:latin typeface="Arial Black" pitchFamily="34" charset="0"/>
            </a:endParaRPr>
          </a:p>
        </p:txBody>
      </p:sp>
      <p:sp>
        <p:nvSpPr>
          <p:cNvPr id="6" name="4 Marcador de número de diapositiva"/>
          <p:cNvSpPr txBox="1">
            <a:spLocks/>
          </p:cNvSpPr>
          <p:nvPr/>
        </p:nvSpPr>
        <p:spPr bwMode="auto">
          <a:xfrm>
            <a:off x="4328544" y="6462095"/>
            <a:ext cx="471487" cy="4000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s-CO"/>
            </a:defPPr>
            <a:lvl1pPr marL="0" algn="r" defTabSz="914400" rtl="0" eaLnBrk="1" latinLnBrk="0" hangingPunct="1">
              <a:defRPr sz="1200" kern="1200">
                <a:solidFill>
                  <a:schemeClr val="tx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fld id="{1E488807-1918-4C23-BCA5-A5E06F4BEA6B}" type="slidenum">
              <a:rPr lang="es-ES" altLang="en-US" smtClean="0">
                <a:solidFill>
                  <a:srgbClr val="000000"/>
                </a:solidFill>
              </a:rPr>
              <a:pPr algn="ctr">
                <a:defRPr/>
              </a:pPr>
              <a:t>64</a:t>
            </a:fld>
            <a:endParaRPr lang="es-ES" altLang="en-US" dirty="0" smtClean="0">
              <a:solidFill>
                <a:srgbClr val="000000"/>
              </a:solidFill>
            </a:endParaRPr>
          </a:p>
        </p:txBody>
      </p:sp>
    </p:spTree>
    <p:extLst>
      <p:ext uri="{BB962C8B-B14F-4D97-AF65-F5344CB8AC3E}">
        <p14:creationId xmlns:p14="http://schemas.microsoft.com/office/powerpoint/2010/main" xmlns="" val="135127888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10"/>
          <p:cNvSpPr>
            <a:spLocks noChangeArrowheads="1"/>
          </p:cNvSpPr>
          <p:nvPr/>
        </p:nvSpPr>
        <p:spPr bwMode="auto">
          <a:xfrm>
            <a:off x="1719961" y="2411461"/>
            <a:ext cx="5688632" cy="2025749"/>
          </a:xfrm>
          <a:prstGeom prst="rect">
            <a:avLst/>
          </a:prstGeom>
          <a:noFill/>
          <a:ln w="12700">
            <a:noFill/>
            <a:miter lim="800000"/>
            <a:headEnd/>
            <a:tailEnd/>
          </a:ln>
        </p:spPr>
        <p:txBody>
          <a:bodyPr lIns="90488" tIns="44450" rIns="90488" bIns="44450" anchor="ctr"/>
          <a:lstStyle/>
          <a:p>
            <a:pPr marL="342900" indent="-342900" algn="ctr">
              <a:defRPr/>
            </a:pPr>
            <a:r>
              <a:rPr lang="es-CO" sz="3200" b="1" dirty="0" smtClean="0">
                <a:solidFill>
                  <a:prstClr val="black"/>
                </a:solidFill>
                <a:latin typeface="Arial" pitchFamily="34" charset="0"/>
                <a:cs typeface="Arial" pitchFamily="34" charset="0"/>
              </a:rPr>
              <a:t>Estrategia de Gestión Territorial Equitativa y Sostenible del sector hidrocarburos</a:t>
            </a:r>
            <a:endParaRPr lang="es-CO" sz="3200" b="1" dirty="0">
              <a:solidFill>
                <a:prstClr val="black"/>
              </a:solidFill>
              <a:latin typeface="Arial" pitchFamily="34" charset="0"/>
              <a:cs typeface="Arial" pitchFamily="34" charset="0"/>
            </a:endParaRPr>
          </a:p>
        </p:txBody>
      </p:sp>
      <p:pic>
        <p:nvPicPr>
          <p:cNvPr id="3" name="0 Imagen"/>
          <p:cNvPicPr>
            <a:picLocks noChangeAspect="1" noChangeArrowheads="1"/>
          </p:cNvPicPr>
          <p:nvPr/>
        </p:nvPicPr>
        <p:blipFill>
          <a:blip r:embed="rId2" cstate="email">
            <a:extLst>
              <a:ext uri="{28A0092B-C50C-407E-A947-70E740481C1C}">
                <a14:useLocalDpi xmlns:a14="http://schemas.microsoft.com/office/drawing/2010/main" xmlns="" val="0"/>
              </a:ext>
            </a:extLst>
          </a:blip>
          <a:srcRect/>
          <a:stretch>
            <a:fillRect/>
          </a:stretch>
        </p:blipFill>
        <p:spPr bwMode="auto">
          <a:xfrm>
            <a:off x="2555776" y="4492664"/>
            <a:ext cx="330200" cy="669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Imagen 7"/>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5335912" y="4291975"/>
            <a:ext cx="1800225" cy="1103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Imagen 8"/>
          <p:cNvPicPr>
            <a:picLocks noChangeAspect="1"/>
          </p:cNvPicPr>
          <p:nvPr/>
        </p:nvPicPr>
        <p:blipFill>
          <a:blip r:embed="rId4" cstate="email">
            <a:extLst>
              <a:ext uri="{28A0092B-C50C-407E-A947-70E740481C1C}">
                <a14:useLocalDpi xmlns:a14="http://schemas.microsoft.com/office/drawing/2010/main" xmlns="" val="0"/>
              </a:ext>
            </a:extLst>
          </a:blip>
          <a:srcRect/>
          <a:stretch>
            <a:fillRect/>
          </a:stretch>
        </p:blipFill>
        <p:spPr bwMode="auto">
          <a:xfrm>
            <a:off x="3319688" y="4574420"/>
            <a:ext cx="1911350" cy="5064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Imagen 5"/>
          <p:cNvPicPr>
            <a:picLocks noChangeAspect="1"/>
          </p:cNvPicPr>
          <p:nvPr/>
        </p:nvPicPr>
        <p:blipFill>
          <a:blip r:embed="rId5" cstate="email">
            <a:extLst>
              <a:ext uri="{28A0092B-C50C-407E-A947-70E740481C1C}">
                <a14:useLocalDpi xmlns:a14="http://schemas.microsoft.com/office/drawing/2010/main" xmlns="" val="0"/>
              </a:ext>
            </a:extLst>
          </a:blip>
          <a:stretch>
            <a:fillRect/>
          </a:stretch>
        </p:blipFill>
        <p:spPr>
          <a:xfrm>
            <a:off x="2961992" y="5445224"/>
            <a:ext cx="674584" cy="648072"/>
          </a:xfrm>
          <a:prstGeom prst="rect">
            <a:avLst/>
          </a:prstGeom>
        </p:spPr>
      </p:pic>
      <p:pic>
        <p:nvPicPr>
          <p:cNvPr id="7" name="Imagen 11"/>
          <p:cNvPicPr>
            <a:picLocks noChangeAspect="1"/>
          </p:cNvPicPr>
          <p:nvPr/>
        </p:nvPicPr>
        <p:blipFill>
          <a:blip r:embed="rId6" cstate="email">
            <a:extLst>
              <a:ext uri="{28A0092B-C50C-407E-A947-70E740481C1C}">
                <a14:useLocalDpi xmlns:a14="http://schemas.microsoft.com/office/drawing/2010/main" xmlns="" val="0"/>
              </a:ext>
            </a:extLst>
          </a:blip>
          <a:srcRect/>
          <a:stretch>
            <a:fillRect/>
          </a:stretch>
        </p:blipFill>
        <p:spPr bwMode="auto">
          <a:xfrm>
            <a:off x="5087022" y="5445224"/>
            <a:ext cx="574675" cy="576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Imagen 13"/>
          <p:cNvPicPr>
            <a:picLocks noChangeAspect="1"/>
          </p:cNvPicPr>
          <p:nvPr/>
        </p:nvPicPr>
        <p:blipFill>
          <a:blip r:embed="rId7" cstate="email">
            <a:extLst>
              <a:ext uri="{28A0092B-C50C-407E-A947-70E740481C1C}">
                <a14:useLocalDpi xmlns:a14="http://schemas.microsoft.com/office/drawing/2010/main" xmlns="" val="0"/>
              </a:ext>
            </a:extLst>
          </a:blip>
          <a:srcRect/>
          <a:stretch>
            <a:fillRect/>
          </a:stretch>
        </p:blipFill>
        <p:spPr bwMode="auto">
          <a:xfrm>
            <a:off x="4119705" y="5455870"/>
            <a:ext cx="484187" cy="576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Imagen 3"/>
          <p:cNvPicPr>
            <a:picLocks noChangeAspect="1"/>
          </p:cNvPicPr>
          <p:nvPr/>
        </p:nvPicPr>
        <p:blipFill>
          <a:blip r:embed="rId8" cstate="email">
            <a:extLst>
              <a:ext uri="{28A0092B-C50C-407E-A947-70E740481C1C}">
                <a14:useLocalDpi xmlns:a14="http://schemas.microsoft.com/office/drawing/2010/main" xmlns="" val="0"/>
              </a:ext>
            </a:extLst>
          </a:blip>
          <a:srcRect/>
          <a:stretch>
            <a:fillRect/>
          </a:stretch>
        </p:blipFill>
        <p:spPr bwMode="auto">
          <a:xfrm>
            <a:off x="6134112" y="5445224"/>
            <a:ext cx="454112" cy="6318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4 Marcador de número de diapositiva"/>
          <p:cNvSpPr txBox="1">
            <a:spLocks/>
          </p:cNvSpPr>
          <p:nvPr/>
        </p:nvSpPr>
        <p:spPr bwMode="auto">
          <a:xfrm>
            <a:off x="4328544" y="6462095"/>
            <a:ext cx="471487" cy="4000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s-CO"/>
            </a:defPPr>
            <a:lvl1pPr marL="0" algn="r" defTabSz="914400" rtl="0" eaLnBrk="1" latinLnBrk="0" hangingPunct="1">
              <a:defRPr sz="1200" kern="1200">
                <a:solidFill>
                  <a:schemeClr val="tx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fld id="{1E488807-1918-4C23-BCA5-A5E06F4BEA6B}" type="slidenum">
              <a:rPr lang="es-ES" altLang="en-US" smtClean="0">
                <a:solidFill>
                  <a:srgbClr val="000000"/>
                </a:solidFill>
              </a:rPr>
              <a:pPr algn="ctr">
                <a:defRPr/>
              </a:pPr>
              <a:t>65</a:t>
            </a:fld>
            <a:endParaRPr lang="es-ES" altLang="en-US" dirty="0" smtClean="0">
              <a:solidFill>
                <a:srgbClr val="000000"/>
              </a:solidFill>
            </a:endParaRPr>
          </a:p>
        </p:txBody>
      </p:sp>
    </p:spTree>
    <p:extLst>
      <p:ext uri="{BB962C8B-B14F-4D97-AF65-F5344CB8AC3E}">
        <p14:creationId xmlns:p14="http://schemas.microsoft.com/office/powerpoint/2010/main" xmlns="" val="29149190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Box 2"/>
          <p:cNvSpPr txBox="1">
            <a:spLocks noChangeArrowheads="1"/>
          </p:cNvSpPr>
          <p:nvPr/>
        </p:nvSpPr>
        <p:spPr bwMode="auto">
          <a:xfrm>
            <a:off x="1320800" y="404813"/>
            <a:ext cx="6130925" cy="688975"/>
          </a:xfrm>
          <a:prstGeom prst="rect">
            <a:avLst/>
          </a:prstGeom>
          <a:noFill/>
          <a:ln w="12700" algn="ctr">
            <a:noFill/>
            <a:miter lim="800000"/>
            <a:headEnd/>
            <a:tailEnd/>
          </a:ln>
        </p:spPr>
        <p:txBody>
          <a:bodyPr lIns="90488" tIns="44450" rIns="90488" bIns="44450"/>
          <a:lstStyle/>
          <a:p>
            <a:pPr>
              <a:defRPr/>
            </a:pPr>
            <a:endParaRPr lang="es-CO" sz="2000" b="1" dirty="0">
              <a:latin typeface="+mj-lt"/>
              <a:cs typeface="Tahoma" pitchFamily="34" charset="0"/>
            </a:endParaRPr>
          </a:p>
        </p:txBody>
      </p:sp>
      <p:pic>
        <p:nvPicPr>
          <p:cNvPr id="13316" name="Imagen 8"/>
          <p:cNvPicPr>
            <a:picLocks noChangeAspect="1"/>
          </p:cNvPicPr>
          <p:nvPr/>
        </p:nvPicPr>
        <p:blipFill>
          <a:blip r:embed="rId3" cstate="email">
            <a:extLst>
              <a:ext uri="{28A0092B-C50C-407E-A947-70E740481C1C}">
                <a14:useLocalDpi xmlns:a14="http://schemas.microsoft.com/office/drawing/2010/main" xmlns="" val="0"/>
              </a:ext>
            </a:extLst>
          </a:blip>
          <a:srcRect/>
          <a:stretch>
            <a:fillRect/>
          </a:stretch>
        </p:blipFill>
        <p:spPr bwMode="auto">
          <a:xfrm>
            <a:off x="8277225" y="5951538"/>
            <a:ext cx="504825" cy="70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317" name="Imagen 3"/>
          <p:cNvPicPr>
            <a:picLocks noChangeAspect="1"/>
          </p:cNvPicPr>
          <p:nvPr/>
        </p:nvPicPr>
        <p:blipFill>
          <a:blip r:embed="rId4" cstate="email">
            <a:extLst>
              <a:ext uri="{28A0092B-C50C-407E-A947-70E740481C1C}">
                <a14:useLocalDpi xmlns:a14="http://schemas.microsoft.com/office/drawing/2010/main" xmlns="" val="0"/>
              </a:ext>
            </a:extLst>
          </a:blip>
          <a:srcRect/>
          <a:stretch>
            <a:fillRect/>
          </a:stretch>
        </p:blipFill>
        <p:spPr bwMode="auto">
          <a:xfrm>
            <a:off x="900113" y="1373188"/>
            <a:ext cx="7629525" cy="445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Rectángulo 2"/>
          <p:cNvSpPr/>
          <p:nvPr/>
        </p:nvSpPr>
        <p:spPr>
          <a:xfrm>
            <a:off x="4447607" y="3244334"/>
            <a:ext cx="248786" cy="369332"/>
          </a:xfrm>
          <a:prstGeom prst="rect">
            <a:avLst/>
          </a:prstGeom>
        </p:spPr>
        <p:txBody>
          <a:bodyPr wrap="none">
            <a:spAutoFit/>
          </a:bodyPr>
          <a:lstStyle/>
          <a:p>
            <a:r>
              <a:rPr lang="es-CO" dirty="0"/>
              <a:t> </a:t>
            </a:r>
          </a:p>
        </p:txBody>
      </p:sp>
      <p:sp>
        <p:nvSpPr>
          <p:cNvPr id="9" name="Rectangle 2"/>
          <p:cNvSpPr>
            <a:spLocks noChangeArrowheads="1"/>
          </p:cNvSpPr>
          <p:nvPr/>
        </p:nvSpPr>
        <p:spPr bwMode="auto">
          <a:xfrm>
            <a:off x="1682253" y="576961"/>
            <a:ext cx="5832648"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a:spAutoFit/>
          </a:bodyPr>
          <a:lstStyle>
            <a:lvl1pPr marL="1233488" indent="-1233488" eaLnBrk="0" hangingPunct="0">
              <a:spcBef>
                <a:spcPct val="20000"/>
              </a:spcBef>
              <a:buClr>
                <a:schemeClr val="accent1"/>
              </a:buClr>
              <a:buSzPct val="65000"/>
              <a:buFont typeface="Wingdings" panose="05000000000000000000" pitchFamily="2" charset="2"/>
              <a:buChar char="n"/>
              <a:defRPr sz="2000">
                <a:solidFill>
                  <a:schemeClr val="tx1"/>
                </a:solidFill>
                <a:latin typeface="Arial" panose="020B0604020202020204" pitchFamily="34" charset="0"/>
              </a:defRPr>
            </a:lvl1pPr>
            <a:lvl2pPr marL="742950" indent="-285750" eaLnBrk="0" hangingPunct="0">
              <a:spcBef>
                <a:spcPct val="20000"/>
              </a:spcBef>
              <a:buClr>
                <a:schemeClr val="accent2"/>
              </a:buClr>
              <a:buSzPct val="60000"/>
              <a:buFont typeface="Wingdings" panose="05000000000000000000" pitchFamily="2" charset="2"/>
              <a:buChar char="q"/>
              <a:defRPr sz="2000">
                <a:solidFill>
                  <a:schemeClr val="tx1"/>
                </a:solidFill>
                <a:latin typeface="Arial" panose="020B0604020202020204" pitchFamily="34" charset="0"/>
              </a:defRPr>
            </a:lvl2pPr>
            <a:lvl3pPr marL="1143000" indent="-228600" eaLnBrk="0" hangingPunct="0">
              <a:spcBef>
                <a:spcPct val="20000"/>
              </a:spcBef>
              <a:buClr>
                <a:schemeClr val="accent1"/>
              </a:buClr>
              <a:buSzPct val="65000"/>
              <a:buFont typeface="Wingdings" panose="05000000000000000000" pitchFamily="2" charset="2"/>
              <a:buChar char="n"/>
              <a:defRPr sz="2000">
                <a:solidFill>
                  <a:schemeClr val="tx1"/>
                </a:solidFill>
                <a:latin typeface="Arial" panose="020B0604020202020204" pitchFamily="34" charset="0"/>
              </a:defRPr>
            </a:lvl3pPr>
            <a:lvl4pPr marL="1600200" indent="-228600" eaLnBrk="0" hangingPunct="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eaLnBrk="0" hangingPunct="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marL="0" indent="0" eaLnBrk="1" hangingPunct="1">
              <a:spcBef>
                <a:spcPct val="0"/>
              </a:spcBef>
              <a:buClrTx/>
              <a:buSzTx/>
              <a:buFontTx/>
              <a:buNone/>
            </a:pPr>
            <a:r>
              <a:rPr lang="es-MX" altLang="es-CO" sz="1800" b="1" dirty="0" smtClean="0">
                <a:solidFill>
                  <a:srgbClr val="000000"/>
                </a:solidFill>
                <a:latin typeface="Arial Black" pitchFamily="34" charset="0"/>
                <a:ea typeface="Calibri" panose="020F0502020204030204" pitchFamily="34" charset="0"/>
                <a:cs typeface="Calibri" panose="020F0502020204030204" pitchFamily="34" charset="0"/>
              </a:rPr>
              <a:t>Portal Geográfico Nacional</a:t>
            </a:r>
            <a:endParaRPr lang="es-MX" altLang="es-CO" sz="2400" b="1" dirty="0" smtClean="0">
              <a:solidFill>
                <a:srgbClr val="000000"/>
              </a:solidFill>
              <a:latin typeface="Arial Black" pitchFamily="34" charset="0"/>
              <a:ea typeface="Calibri" panose="020F0502020204030204" pitchFamily="34" charset="0"/>
              <a:cs typeface="Calibri" panose="020F0502020204030204" pitchFamily="34" charset="0"/>
            </a:endParaRPr>
          </a:p>
          <a:p>
            <a:pPr marL="0" indent="0" eaLnBrk="1" hangingPunct="1">
              <a:spcBef>
                <a:spcPct val="0"/>
              </a:spcBef>
              <a:buClrTx/>
              <a:buSzTx/>
              <a:buFontTx/>
              <a:buNone/>
            </a:pPr>
            <a:r>
              <a:rPr lang="es-MX" altLang="es-CO" sz="1800" i="1" dirty="0" smtClean="0">
                <a:solidFill>
                  <a:srgbClr val="000000"/>
                </a:solidFill>
                <a:ea typeface="Calibri" panose="020F0502020204030204" pitchFamily="34" charset="0"/>
                <a:cs typeface="Arial" pitchFamily="34" charset="0"/>
              </a:rPr>
              <a:t>Herramienta para la planificación de la Paz</a:t>
            </a:r>
            <a:endParaRPr lang="es-MX" altLang="es-CO" i="1" dirty="0" smtClean="0">
              <a:solidFill>
                <a:srgbClr val="000000"/>
              </a:solidFill>
              <a:ea typeface="Calibri" panose="020F0502020204030204" pitchFamily="34" charset="0"/>
              <a:cs typeface="Arial" pitchFamily="34" charset="0"/>
            </a:endParaRPr>
          </a:p>
        </p:txBody>
      </p:sp>
      <p:sp>
        <p:nvSpPr>
          <p:cNvPr id="10" name="4 Marcador de número de diapositiva"/>
          <p:cNvSpPr txBox="1">
            <a:spLocks/>
          </p:cNvSpPr>
          <p:nvPr/>
        </p:nvSpPr>
        <p:spPr bwMode="auto">
          <a:xfrm>
            <a:off x="4328544" y="6462095"/>
            <a:ext cx="471487" cy="4000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s-CO"/>
            </a:defPPr>
            <a:lvl1pPr marL="0" algn="r" defTabSz="914400" rtl="0" eaLnBrk="1" latinLnBrk="0" hangingPunct="1">
              <a:defRPr sz="1200" kern="1200">
                <a:solidFill>
                  <a:schemeClr val="tx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fld id="{1E488807-1918-4C23-BCA5-A5E06F4BEA6B}" type="slidenum">
              <a:rPr lang="es-ES" altLang="en-US" smtClean="0">
                <a:solidFill>
                  <a:srgbClr val="000000"/>
                </a:solidFill>
              </a:rPr>
              <a:pPr algn="ctr">
                <a:defRPr/>
              </a:pPr>
              <a:t>66</a:t>
            </a:fld>
            <a:endParaRPr lang="es-ES" altLang="en-US" dirty="0" smtClean="0">
              <a:solidFill>
                <a:srgbClr val="000000"/>
              </a:solidFill>
            </a:endParaRPr>
          </a:p>
        </p:txBody>
      </p:sp>
    </p:spTree>
    <p:extLst>
      <p:ext uri="{BB962C8B-B14F-4D97-AF65-F5344CB8AC3E}">
        <p14:creationId xmlns:p14="http://schemas.microsoft.com/office/powerpoint/2010/main" xmlns="" val="2321537204"/>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ChangeArrowheads="1"/>
          </p:cNvSpPr>
          <p:nvPr/>
        </p:nvSpPr>
        <p:spPr bwMode="auto">
          <a:xfrm>
            <a:off x="1682253" y="44624"/>
            <a:ext cx="5688632"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a:spAutoFit/>
          </a:bodyPr>
          <a:lstStyle>
            <a:lvl1pPr marL="1233488" indent="-1233488" eaLnBrk="0" hangingPunct="0">
              <a:spcBef>
                <a:spcPct val="20000"/>
              </a:spcBef>
              <a:buClr>
                <a:schemeClr val="accent1"/>
              </a:buClr>
              <a:buSzPct val="65000"/>
              <a:buFont typeface="Wingdings" panose="05000000000000000000" pitchFamily="2" charset="2"/>
              <a:buChar char="n"/>
              <a:defRPr sz="2000">
                <a:solidFill>
                  <a:schemeClr val="tx1"/>
                </a:solidFill>
                <a:latin typeface="Arial" panose="020B0604020202020204" pitchFamily="34" charset="0"/>
              </a:defRPr>
            </a:lvl1pPr>
            <a:lvl2pPr marL="742950" indent="-285750" eaLnBrk="0" hangingPunct="0">
              <a:spcBef>
                <a:spcPct val="20000"/>
              </a:spcBef>
              <a:buClr>
                <a:schemeClr val="accent2"/>
              </a:buClr>
              <a:buSzPct val="60000"/>
              <a:buFont typeface="Wingdings" panose="05000000000000000000" pitchFamily="2" charset="2"/>
              <a:buChar char="q"/>
              <a:defRPr sz="2000">
                <a:solidFill>
                  <a:schemeClr val="tx1"/>
                </a:solidFill>
                <a:latin typeface="Arial" panose="020B0604020202020204" pitchFamily="34" charset="0"/>
              </a:defRPr>
            </a:lvl2pPr>
            <a:lvl3pPr marL="1143000" indent="-228600" eaLnBrk="0" hangingPunct="0">
              <a:spcBef>
                <a:spcPct val="20000"/>
              </a:spcBef>
              <a:buClr>
                <a:schemeClr val="accent1"/>
              </a:buClr>
              <a:buSzPct val="65000"/>
              <a:buFont typeface="Wingdings" panose="05000000000000000000" pitchFamily="2" charset="2"/>
              <a:buChar char="n"/>
              <a:defRPr sz="2000">
                <a:solidFill>
                  <a:schemeClr val="tx1"/>
                </a:solidFill>
                <a:latin typeface="Arial" panose="020B0604020202020204" pitchFamily="34" charset="0"/>
              </a:defRPr>
            </a:lvl3pPr>
            <a:lvl4pPr marL="1600200" indent="-228600" eaLnBrk="0" hangingPunct="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eaLnBrk="0" hangingPunct="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marL="0" indent="0" eaLnBrk="1" hangingPunct="1">
              <a:spcBef>
                <a:spcPct val="0"/>
              </a:spcBef>
              <a:buClrTx/>
              <a:buSzTx/>
              <a:buFontTx/>
              <a:buNone/>
            </a:pPr>
            <a:r>
              <a:rPr lang="es-MX" altLang="es-CO" sz="1800" b="1" dirty="0" smtClean="0">
                <a:solidFill>
                  <a:srgbClr val="000000"/>
                </a:solidFill>
                <a:latin typeface="Arial Black" pitchFamily="34" charset="0"/>
                <a:ea typeface="Calibri" panose="020F0502020204030204" pitchFamily="34" charset="0"/>
                <a:cs typeface="Calibri" panose="020F0502020204030204" pitchFamily="34" charset="0"/>
              </a:rPr>
              <a:t>Guía Técnica Colombiana de Buenas Prácticas Sociales para el sector hidrocarburos</a:t>
            </a:r>
          </a:p>
          <a:p>
            <a:pPr marL="0" indent="0" eaLnBrk="1" hangingPunct="1">
              <a:spcBef>
                <a:spcPct val="0"/>
              </a:spcBef>
              <a:buClrTx/>
              <a:buSzTx/>
              <a:buFontTx/>
              <a:buNone/>
            </a:pPr>
            <a:r>
              <a:rPr lang="es-CO" altLang="es-CO" sz="1800" i="1" dirty="0" smtClean="0">
                <a:solidFill>
                  <a:srgbClr val="000000"/>
                </a:solidFill>
                <a:ea typeface="Calibri" panose="020F0502020204030204" pitchFamily="34" charset="0"/>
                <a:cs typeface="Arial" pitchFamily="34" charset="0"/>
              </a:rPr>
              <a:t>Hacia un </a:t>
            </a:r>
            <a:r>
              <a:rPr lang="es-CO" altLang="es-CO" sz="1800" i="1" dirty="0">
                <a:solidFill>
                  <a:srgbClr val="000000"/>
                </a:solidFill>
                <a:ea typeface="Calibri" panose="020F0502020204030204" pitchFamily="34" charset="0"/>
                <a:cs typeface="Arial" pitchFamily="34" charset="0"/>
              </a:rPr>
              <a:t>relacionamiento </a:t>
            </a:r>
            <a:r>
              <a:rPr lang="es-CO" altLang="es-CO" sz="1800" i="1" dirty="0" smtClean="0">
                <a:solidFill>
                  <a:srgbClr val="000000"/>
                </a:solidFill>
                <a:ea typeface="Calibri" panose="020F0502020204030204" pitchFamily="34" charset="0"/>
                <a:cs typeface="Arial" pitchFamily="34" charset="0"/>
              </a:rPr>
              <a:t>óptimo </a:t>
            </a:r>
            <a:r>
              <a:rPr lang="es-CO" altLang="es-CO" sz="1800" i="1" dirty="0">
                <a:solidFill>
                  <a:srgbClr val="000000"/>
                </a:solidFill>
                <a:ea typeface="Calibri" panose="020F0502020204030204" pitchFamily="34" charset="0"/>
                <a:cs typeface="Arial" pitchFamily="34" charset="0"/>
              </a:rPr>
              <a:t>en el </a:t>
            </a:r>
            <a:r>
              <a:rPr lang="es-CO" altLang="es-CO" sz="1800" i="1" dirty="0" smtClean="0">
                <a:solidFill>
                  <a:srgbClr val="000000"/>
                </a:solidFill>
                <a:ea typeface="Calibri" panose="020F0502020204030204" pitchFamily="34" charset="0"/>
                <a:cs typeface="Arial" pitchFamily="34" charset="0"/>
              </a:rPr>
              <a:t>territorio</a:t>
            </a:r>
            <a:endParaRPr lang="es-CO" altLang="es-CO" sz="1800" i="1" dirty="0">
              <a:solidFill>
                <a:srgbClr val="000000"/>
              </a:solidFill>
              <a:ea typeface="Calibri" panose="020F0502020204030204" pitchFamily="34" charset="0"/>
              <a:cs typeface="Arial" pitchFamily="34" charset="0"/>
            </a:endParaRPr>
          </a:p>
        </p:txBody>
      </p:sp>
      <p:pic>
        <p:nvPicPr>
          <p:cNvPr id="2" name="Imagen 1"/>
          <p:cNvPicPr>
            <a:picLocks noChangeAspect="1"/>
          </p:cNvPicPr>
          <p:nvPr/>
        </p:nvPicPr>
        <p:blipFill>
          <a:blip r:embed="rId3" cstate="email"/>
          <a:stretch>
            <a:fillRect/>
          </a:stretch>
        </p:blipFill>
        <p:spPr>
          <a:xfrm>
            <a:off x="52441" y="2492897"/>
            <a:ext cx="6319759" cy="3312367"/>
          </a:xfrm>
          <a:prstGeom prst="rect">
            <a:avLst/>
          </a:prstGeom>
        </p:spPr>
      </p:pic>
      <p:pic>
        <p:nvPicPr>
          <p:cNvPr id="16" name="Picture 3" descr="C:\Users\dasprilla\AppData\Local\Microsoft\Windows\Temporary Internet Files\Content.Outlook\EQ42XU4U\portada.jpg"/>
          <p:cNvPicPr>
            <a:picLocks noChangeAspect="1" noChangeArrowheads="1"/>
          </p:cNvPicPr>
          <p:nvPr/>
        </p:nvPicPr>
        <p:blipFill>
          <a:blip r:embed="rId4" cstate="email">
            <a:extLst>
              <a:ext uri="{28A0092B-C50C-407E-A947-70E740481C1C}">
                <a14:useLocalDpi xmlns:a14="http://schemas.microsoft.com/office/drawing/2010/main" xmlns="" val="0"/>
              </a:ext>
            </a:extLst>
          </a:blip>
          <a:srcRect/>
          <a:stretch>
            <a:fillRect/>
          </a:stretch>
        </p:blipFill>
        <p:spPr bwMode="auto">
          <a:xfrm>
            <a:off x="6296507" y="2420888"/>
            <a:ext cx="2494208" cy="352839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pic>
        <p:nvPicPr>
          <p:cNvPr id="17" name="Imagen 11"/>
          <p:cNvPicPr>
            <a:picLocks noChangeAspect="1"/>
          </p:cNvPicPr>
          <p:nvPr/>
        </p:nvPicPr>
        <p:blipFill>
          <a:blip r:embed="rId5" cstate="email">
            <a:extLst>
              <a:ext uri="{28A0092B-C50C-407E-A947-70E740481C1C}">
                <a14:useLocalDpi xmlns:a14="http://schemas.microsoft.com/office/drawing/2010/main" xmlns="" val="0"/>
              </a:ext>
            </a:extLst>
          </a:blip>
          <a:srcRect/>
          <a:stretch>
            <a:fillRect/>
          </a:stretch>
        </p:blipFill>
        <p:spPr bwMode="auto">
          <a:xfrm>
            <a:off x="7579215" y="1230022"/>
            <a:ext cx="574675" cy="576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 name="Imagen 12"/>
          <p:cNvPicPr>
            <a:picLocks noChangeAspect="1"/>
          </p:cNvPicPr>
          <p:nvPr/>
        </p:nvPicPr>
        <p:blipFill>
          <a:blip r:embed="rId6" cstate="email">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5634528" y="991897"/>
            <a:ext cx="1800225" cy="1103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 name="Imagen 13"/>
          <p:cNvPicPr>
            <a:picLocks noChangeAspect="1"/>
          </p:cNvPicPr>
          <p:nvPr/>
        </p:nvPicPr>
        <p:blipFill>
          <a:blip r:embed="rId7" cstate="email">
            <a:extLst>
              <a:ext uri="{28A0092B-C50C-407E-A947-70E740481C1C}">
                <a14:useLocalDpi xmlns:a14="http://schemas.microsoft.com/office/drawing/2010/main" xmlns="" val="0"/>
              </a:ext>
            </a:extLst>
          </a:blip>
          <a:srcRect/>
          <a:stretch>
            <a:fillRect/>
          </a:stretch>
        </p:blipFill>
        <p:spPr bwMode="auto">
          <a:xfrm>
            <a:off x="8298353" y="1230022"/>
            <a:ext cx="484187" cy="576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4 Marcador de número de diapositiva"/>
          <p:cNvSpPr txBox="1">
            <a:spLocks/>
          </p:cNvSpPr>
          <p:nvPr/>
        </p:nvSpPr>
        <p:spPr bwMode="auto">
          <a:xfrm>
            <a:off x="4328544" y="6462095"/>
            <a:ext cx="471487" cy="4000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s-CO"/>
            </a:defPPr>
            <a:lvl1pPr marL="0" algn="r" defTabSz="914400" rtl="0" eaLnBrk="1" latinLnBrk="0" hangingPunct="1">
              <a:defRPr sz="1200" kern="1200">
                <a:solidFill>
                  <a:schemeClr val="tx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fld id="{1E488807-1918-4C23-BCA5-A5E06F4BEA6B}" type="slidenum">
              <a:rPr lang="es-ES" altLang="en-US" smtClean="0">
                <a:solidFill>
                  <a:srgbClr val="000000"/>
                </a:solidFill>
              </a:rPr>
              <a:pPr algn="ctr">
                <a:defRPr/>
              </a:pPr>
              <a:t>67</a:t>
            </a:fld>
            <a:endParaRPr lang="es-ES" altLang="en-US" dirty="0" smtClean="0">
              <a:solidFill>
                <a:srgbClr val="000000"/>
              </a:solidFill>
            </a:endParaRPr>
          </a:p>
        </p:txBody>
      </p:sp>
    </p:spTree>
    <p:extLst>
      <p:ext uri="{BB962C8B-B14F-4D97-AF65-F5344CB8AC3E}">
        <p14:creationId xmlns:p14="http://schemas.microsoft.com/office/powerpoint/2010/main" xmlns="" val="2639534663"/>
      </p:ext>
    </p:extLst>
  </p:cSld>
  <p:clrMapOvr>
    <a:masterClrMapping/>
  </p:clrMapOvr>
  <p:transition spd="slow"/>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ChangeArrowheads="1"/>
          </p:cNvSpPr>
          <p:nvPr/>
        </p:nvSpPr>
        <p:spPr bwMode="auto">
          <a:xfrm>
            <a:off x="1682253" y="311130"/>
            <a:ext cx="5400600" cy="923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a:spAutoFit/>
          </a:bodyPr>
          <a:lstStyle>
            <a:lvl1pPr marL="1233488" indent="-1233488" eaLnBrk="0" hangingPunct="0">
              <a:spcBef>
                <a:spcPct val="20000"/>
              </a:spcBef>
              <a:buClr>
                <a:schemeClr val="accent1"/>
              </a:buClr>
              <a:buSzPct val="65000"/>
              <a:buFont typeface="Wingdings" panose="05000000000000000000" pitchFamily="2" charset="2"/>
              <a:buChar char="n"/>
              <a:defRPr sz="2000">
                <a:solidFill>
                  <a:schemeClr val="tx1"/>
                </a:solidFill>
                <a:latin typeface="Arial" panose="020B0604020202020204" pitchFamily="34" charset="0"/>
              </a:defRPr>
            </a:lvl1pPr>
            <a:lvl2pPr marL="742950" indent="-285750" eaLnBrk="0" hangingPunct="0">
              <a:spcBef>
                <a:spcPct val="20000"/>
              </a:spcBef>
              <a:buClr>
                <a:schemeClr val="accent2"/>
              </a:buClr>
              <a:buSzPct val="60000"/>
              <a:buFont typeface="Wingdings" panose="05000000000000000000" pitchFamily="2" charset="2"/>
              <a:buChar char="q"/>
              <a:defRPr sz="2000">
                <a:solidFill>
                  <a:schemeClr val="tx1"/>
                </a:solidFill>
                <a:latin typeface="Arial" panose="020B0604020202020204" pitchFamily="34" charset="0"/>
              </a:defRPr>
            </a:lvl2pPr>
            <a:lvl3pPr marL="1143000" indent="-228600" eaLnBrk="0" hangingPunct="0">
              <a:spcBef>
                <a:spcPct val="20000"/>
              </a:spcBef>
              <a:buClr>
                <a:schemeClr val="accent1"/>
              </a:buClr>
              <a:buSzPct val="65000"/>
              <a:buFont typeface="Wingdings" panose="05000000000000000000" pitchFamily="2" charset="2"/>
              <a:buChar char="n"/>
              <a:defRPr sz="2000">
                <a:solidFill>
                  <a:schemeClr val="tx1"/>
                </a:solidFill>
                <a:latin typeface="Arial" panose="020B0604020202020204" pitchFamily="34" charset="0"/>
              </a:defRPr>
            </a:lvl3pPr>
            <a:lvl4pPr marL="1600200" indent="-228600" eaLnBrk="0" hangingPunct="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eaLnBrk="0" hangingPunct="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marL="0" indent="0" eaLnBrk="1" hangingPunct="1">
              <a:spcBef>
                <a:spcPct val="0"/>
              </a:spcBef>
              <a:buClrTx/>
              <a:buSzTx/>
              <a:buFontTx/>
              <a:buNone/>
            </a:pPr>
            <a:r>
              <a:rPr lang="es-MX" altLang="es-CO" sz="1800" b="1" dirty="0" smtClean="0">
                <a:solidFill>
                  <a:srgbClr val="000000"/>
                </a:solidFill>
                <a:latin typeface="Arial Black" pitchFamily="34" charset="0"/>
                <a:ea typeface="Calibri" panose="020F0502020204030204" pitchFamily="34" charset="0"/>
                <a:cs typeface="Calibri" panose="020F0502020204030204" pitchFamily="34" charset="0"/>
              </a:rPr>
              <a:t>Programas en Beneficio de las Comunidades</a:t>
            </a:r>
            <a:endParaRPr lang="es-MX" altLang="es-CO" sz="2400" b="1" dirty="0" smtClean="0">
              <a:solidFill>
                <a:srgbClr val="000000"/>
              </a:solidFill>
              <a:latin typeface="Arial Black" pitchFamily="34" charset="0"/>
              <a:ea typeface="Calibri" panose="020F0502020204030204" pitchFamily="34" charset="0"/>
              <a:cs typeface="Calibri" panose="020F0502020204030204" pitchFamily="34" charset="0"/>
            </a:endParaRPr>
          </a:p>
          <a:p>
            <a:pPr marL="0" indent="0" eaLnBrk="1" hangingPunct="1">
              <a:spcBef>
                <a:spcPct val="0"/>
              </a:spcBef>
              <a:buClrTx/>
              <a:buSzTx/>
              <a:buFontTx/>
              <a:buNone/>
            </a:pPr>
            <a:r>
              <a:rPr lang="es-CO" altLang="es-CO" sz="1800" i="1" dirty="0">
                <a:solidFill>
                  <a:srgbClr val="000000"/>
                </a:solidFill>
                <a:ea typeface="Calibri" panose="020F0502020204030204" pitchFamily="34" charset="0"/>
                <a:cs typeface="Arial" pitchFamily="34" charset="0"/>
              </a:rPr>
              <a:t>Responsabilidad Social en el territorio</a:t>
            </a:r>
          </a:p>
        </p:txBody>
      </p:sp>
      <p:pic>
        <p:nvPicPr>
          <p:cNvPr id="3" name="Imagen 2"/>
          <p:cNvPicPr>
            <a:picLocks noChangeAspect="1"/>
          </p:cNvPicPr>
          <p:nvPr/>
        </p:nvPicPr>
        <p:blipFill rotWithShape="1">
          <a:blip r:embed="rId4" cstate="email"/>
          <a:srcRect l="1552" t="1602" r="21649" b="565"/>
          <a:stretch/>
        </p:blipFill>
        <p:spPr>
          <a:xfrm>
            <a:off x="4162741" y="1802925"/>
            <a:ext cx="1790942" cy="1800000"/>
          </a:xfrm>
          <a:prstGeom prst="rect">
            <a:avLst/>
          </a:prstGeom>
          <a:ln>
            <a:noFill/>
          </a:ln>
          <a:effectLst>
            <a:outerShdw blurRad="292100" dist="139700" dir="2700000" algn="tl" rotWithShape="0">
              <a:srgbClr val="333333">
                <a:alpha val="65000"/>
              </a:srgbClr>
            </a:outerShdw>
          </a:effectLst>
        </p:spPr>
      </p:pic>
      <p:pic>
        <p:nvPicPr>
          <p:cNvPr id="4" name="Imagen 3"/>
          <p:cNvPicPr>
            <a:picLocks noChangeAspect="1"/>
          </p:cNvPicPr>
          <p:nvPr/>
        </p:nvPicPr>
        <p:blipFill rotWithShape="1">
          <a:blip r:embed="rId5" cstate="email"/>
          <a:srcRect l="1698" t="1" r="4772" b="820"/>
          <a:stretch/>
        </p:blipFill>
        <p:spPr>
          <a:xfrm>
            <a:off x="6300192" y="1802925"/>
            <a:ext cx="1733723" cy="1800000"/>
          </a:xfrm>
          <a:prstGeom prst="rect">
            <a:avLst/>
          </a:prstGeom>
          <a:ln>
            <a:noFill/>
          </a:ln>
          <a:effectLst>
            <a:outerShdw blurRad="292100" dist="139700" dir="2700000" algn="tl" rotWithShape="0">
              <a:srgbClr val="333333">
                <a:alpha val="65000"/>
              </a:srgbClr>
            </a:outerShdw>
          </a:effectLst>
        </p:spPr>
      </p:pic>
      <p:pic>
        <p:nvPicPr>
          <p:cNvPr id="5" name="Imagen 4"/>
          <p:cNvPicPr>
            <a:picLocks noChangeAspect="1"/>
          </p:cNvPicPr>
          <p:nvPr/>
        </p:nvPicPr>
        <p:blipFill rotWithShape="1">
          <a:blip r:embed="rId6" cstate="email"/>
          <a:srcRect l="432" r="-1"/>
          <a:stretch/>
        </p:blipFill>
        <p:spPr>
          <a:xfrm>
            <a:off x="4411724" y="4221088"/>
            <a:ext cx="1252115" cy="1800000"/>
          </a:xfrm>
          <a:prstGeom prst="rect">
            <a:avLst/>
          </a:prstGeom>
          <a:ln>
            <a:noFill/>
          </a:ln>
          <a:effectLst>
            <a:outerShdw blurRad="292100" dist="139700" dir="2700000" algn="tl" rotWithShape="0">
              <a:srgbClr val="333333">
                <a:alpha val="65000"/>
              </a:srgbClr>
            </a:outerShdw>
          </a:effectLst>
        </p:spPr>
      </p:pic>
      <p:sp>
        <p:nvSpPr>
          <p:cNvPr id="6" name="9 CuadroTexto"/>
          <p:cNvSpPr txBox="1">
            <a:spLocks noChangeArrowheads="1"/>
          </p:cNvSpPr>
          <p:nvPr>
            <p:custDataLst>
              <p:tags r:id="rId1"/>
            </p:custDataLst>
          </p:nvPr>
        </p:nvSpPr>
        <p:spPr bwMode="auto">
          <a:xfrm>
            <a:off x="432957" y="1967153"/>
            <a:ext cx="3409536" cy="40318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s-CO" altLang="es-CO" sz="1600" dirty="0">
                <a:cs typeface="Arial" pitchFamily="34" charset="0"/>
              </a:rPr>
              <a:t>Se entenderán por </a:t>
            </a:r>
            <a:r>
              <a:rPr lang="es-CO" altLang="es-CO" sz="1600" b="1" dirty="0">
                <a:cs typeface="Arial" pitchFamily="34" charset="0"/>
              </a:rPr>
              <a:t>Programas en Beneficio de las Comunidades</a:t>
            </a:r>
            <a:r>
              <a:rPr lang="es-CO" altLang="es-CO" sz="1600" dirty="0">
                <a:cs typeface="Arial" pitchFamily="34" charset="0"/>
              </a:rPr>
              <a:t>, los correspondientes a la inversión social que realizan las empresas dedicadas a la industria del petróleo, como parte de su política de </a:t>
            </a:r>
            <a:r>
              <a:rPr lang="es-CO" altLang="es-CO" sz="1600" b="1" dirty="0">
                <a:cs typeface="Arial" pitchFamily="34" charset="0"/>
              </a:rPr>
              <a:t>Responsabilidad Social</a:t>
            </a:r>
            <a:r>
              <a:rPr lang="es-CO" altLang="es-CO" sz="1600" dirty="0">
                <a:cs typeface="Arial" pitchFamily="34" charset="0"/>
              </a:rPr>
              <a:t>, en el marco de los contratos de Exploración y Producción de Hidrocarburos y de Evaluación Técnica, suscritos con la ANH, para que en la ejecución de éstos se fomente el </a:t>
            </a:r>
            <a:r>
              <a:rPr lang="es-CO" altLang="es-CO" sz="1600" b="1" dirty="0">
                <a:cs typeface="Arial" pitchFamily="34" charset="0"/>
              </a:rPr>
              <a:t>desarrollo sostenible </a:t>
            </a:r>
            <a:r>
              <a:rPr lang="es-CO" altLang="es-CO" sz="1600" dirty="0">
                <a:cs typeface="Arial" pitchFamily="34" charset="0"/>
              </a:rPr>
              <a:t>en las respectivas áreas de influencia, procurando la </a:t>
            </a:r>
            <a:r>
              <a:rPr lang="es-CO" altLang="es-CO" sz="1600" b="1" dirty="0">
                <a:cs typeface="Arial" pitchFamily="34" charset="0"/>
              </a:rPr>
              <a:t>integración comunitaria</a:t>
            </a:r>
            <a:r>
              <a:rPr lang="es-CO" altLang="es-CO" sz="1600" dirty="0">
                <a:cs typeface="Arial" pitchFamily="34" charset="0"/>
              </a:rPr>
              <a:t>.</a:t>
            </a:r>
          </a:p>
        </p:txBody>
      </p:sp>
      <p:sp>
        <p:nvSpPr>
          <p:cNvPr id="2" name="CuadroTexto 1"/>
          <p:cNvSpPr txBox="1"/>
          <p:nvPr/>
        </p:nvSpPr>
        <p:spPr>
          <a:xfrm>
            <a:off x="4469749" y="3763344"/>
            <a:ext cx="1176925" cy="369332"/>
          </a:xfrm>
          <a:prstGeom prst="rect">
            <a:avLst/>
          </a:prstGeom>
          <a:noFill/>
        </p:spPr>
        <p:txBody>
          <a:bodyPr wrap="none" rtlCol="0">
            <a:spAutoFit/>
          </a:bodyPr>
          <a:lstStyle/>
          <a:p>
            <a:r>
              <a:rPr lang="es-CO" dirty="0" smtClean="0">
                <a:latin typeface="Calibri" panose="020F0502020204030204" pitchFamily="34" charset="0"/>
              </a:rPr>
              <a:t>Línea Base</a:t>
            </a:r>
            <a:endParaRPr lang="es-CO" dirty="0">
              <a:latin typeface="Calibri" panose="020F0502020204030204" pitchFamily="34" charset="0"/>
            </a:endParaRPr>
          </a:p>
        </p:txBody>
      </p:sp>
      <p:sp>
        <p:nvSpPr>
          <p:cNvPr id="8" name="CuadroTexto 7"/>
          <p:cNvSpPr txBox="1"/>
          <p:nvPr/>
        </p:nvSpPr>
        <p:spPr>
          <a:xfrm>
            <a:off x="6300192" y="3763344"/>
            <a:ext cx="1750544" cy="369332"/>
          </a:xfrm>
          <a:prstGeom prst="rect">
            <a:avLst/>
          </a:prstGeom>
          <a:noFill/>
        </p:spPr>
        <p:txBody>
          <a:bodyPr wrap="none" rtlCol="0">
            <a:spAutoFit/>
          </a:bodyPr>
          <a:lstStyle/>
          <a:p>
            <a:r>
              <a:rPr lang="es-CO" dirty="0" smtClean="0">
                <a:latin typeface="Calibri" panose="020F0502020204030204" pitchFamily="34" charset="0"/>
              </a:rPr>
              <a:t>Buenas Prácticas</a:t>
            </a:r>
            <a:endParaRPr lang="es-CO" dirty="0">
              <a:latin typeface="Calibri" panose="020F0502020204030204" pitchFamily="34" charset="0"/>
            </a:endParaRPr>
          </a:p>
        </p:txBody>
      </p:sp>
      <p:sp>
        <p:nvSpPr>
          <p:cNvPr id="9" name="CuadroTexto 8"/>
          <p:cNvSpPr txBox="1"/>
          <p:nvPr/>
        </p:nvSpPr>
        <p:spPr>
          <a:xfrm>
            <a:off x="4076499" y="6093296"/>
            <a:ext cx="1963423" cy="369332"/>
          </a:xfrm>
          <a:prstGeom prst="rect">
            <a:avLst/>
          </a:prstGeom>
          <a:noFill/>
        </p:spPr>
        <p:txBody>
          <a:bodyPr wrap="none" rtlCol="0">
            <a:spAutoFit/>
          </a:bodyPr>
          <a:lstStyle/>
          <a:p>
            <a:r>
              <a:rPr lang="es-CO" dirty="0" smtClean="0">
                <a:latin typeface="Calibri" panose="020F0502020204030204" pitchFamily="34" charset="0"/>
              </a:rPr>
              <a:t>Guía Metodológica</a:t>
            </a:r>
            <a:endParaRPr lang="es-CO" dirty="0">
              <a:latin typeface="Calibri" panose="020F0502020204030204" pitchFamily="34" charset="0"/>
            </a:endParaRPr>
          </a:p>
        </p:txBody>
      </p:sp>
      <p:sp>
        <p:nvSpPr>
          <p:cNvPr id="10" name="CuadroTexto 9"/>
          <p:cNvSpPr txBox="1"/>
          <p:nvPr/>
        </p:nvSpPr>
        <p:spPr>
          <a:xfrm>
            <a:off x="6329357" y="4581128"/>
            <a:ext cx="2347099" cy="1754326"/>
          </a:xfrm>
          <a:prstGeom prst="rect">
            <a:avLst/>
          </a:prstGeom>
          <a:noFill/>
        </p:spPr>
        <p:txBody>
          <a:bodyPr wrap="square" rtlCol="0">
            <a:spAutoFit/>
          </a:bodyPr>
          <a:lstStyle/>
          <a:p>
            <a:pPr marL="285750" indent="-285750">
              <a:buFont typeface="Wingdings" panose="05000000000000000000" pitchFamily="2" charset="2"/>
              <a:buChar char="§"/>
            </a:pPr>
            <a:r>
              <a:rPr lang="es-CO" dirty="0" smtClean="0">
                <a:latin typeface="Calibri" panose="020F0502020204030204" pitchFamily="34" charset="0"/>
              </a:rPr>
              <a:t>Sistema de evaluación al interior de la ANH</a:t>
            </a:r>
          </a:p>
          <a:p>
            <a:pPr marL="285750" indent="-285750">
              <a:buFont typeface="Wingdings" panose="05000000000000000000" pitchFamily="2" charset="2"/>
              <a:buChar char="§"/>
            </a:pPr>
            <a:r>
              <a:rPr lang="es-CO" dirty="0" smtClean="0">
                <a:latin typeface="Calibri" panose="020F0502020204030204" pitchFamily="34" charset="0"/>
              </a:rPr>
              <a:t>Sistema Georreferenciado PBC</a:t>
            </a:r>
            <a:endParaRPr lang="es-CO" dirty="0">
              <a:latin typeface="Calibri" panose="020F0502020204030204" pitchFamily="34" charset="0"/>
            </a:endParaRPr>
          </a:p>
        </p:txBody>
      </p:sp>
      <p:pic>
        <p:nvPicPr>
          <p:cNvPr id="11" name="0 Imagen"/>
          <p:cNvPicPr>
            <a:picLocks noChangeAspect="1" noChangeArrowheads="1"/>
          </p:cNvPicPr>
          <p:nvPr/>
        </p:nvPicPr>
        <p:blipFill>
          <a:blip r:embed="rId7" cstate="email">
            <a:extLst>
              <a:ext uri="{28A0092B-C50C-407E-A947-70E740481C1C}">
                <a14:useLocalDpi xmlns:a14="http://schemas.microsoft.com/office/drawing/2010/main" xmlns="" val="0"/>
              </a:ext>
            </a:extLst>
          </a:blip>
          <a:srcRect/>
          <a:stretch>
            <a:fillRect/>
          </a:stretch>
        </p:blipFill>
        <p:spPr bwMode="auto">
          <a:xfrm>
            <a:off x="8414800" y="1127483"/>
            <a:ext cx="637402" cy="12934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4 Marcador de número de diapositiva"/>
          <p:cNvSpPr txBox="1">
            <a:spLocks/>
          </p:cNvSpPr>
          <p:nvPr/>
        </p:nvSpPr>
        <p:spPr bwMode="auto">
          <a:xfrm>
            <a:off x="4328544" y="6462095"/>
            <a:ext cx="471487" cy="4000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s-CO"/>
            </a:defPPr>
            <a:lvl1pPr marL="0" algn="r" defTabSz="914400" rtl="0" eaLnBrk="1" latinLnBrk="0" hangingPunct="1">
              <a:defRPr sz="1200" kern="1200">
                <a:solidFill>
                  <a:schemeClr val="tx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fld id="{1E488807-1918-4C23-BCA5-A5E06F4BEA6B}" type="slidenum">
              <a:rPr lang="es-ES" altLang="en-US" smtClean="0">
                <a:solidFill>
                  <a:srgbClr val="000000"/>
                </a:solidFill>
              </a:rPr>
              <a:pPr algn="ctr">
                <a:defRPr/>
              </a:pPr>
              <a:t>68</a:t>
            </a:fld>
            <a:endParaRPr lang="es-ES" altLang="en-US" dirty="0" smtClean="0">
              <a:solidFill>
                <a:srgbClr val="000000"/>
              </a:solidFill>
            </a:endParaRPr>
          </a:p>
        </p:txBody>
      </p:sp>
    </p:spTree>
    <p:extLst>
      <p:ext uri="{BB962C8B-B14F-4D97-AF65-F5344CB8AC3E}">
        <p14:creationId xmlns:p14="http://schemas.microsoft.com/office/powerpoint/2010/main" xmlns="" val="3273432235"/>
      </p:ext>
    </p:extLst>
  </p:cSld>
  <p:clrMapOvr>
    <a:masterClrMapping/>
  </p:clrMapOvr>
  <p:transition spd="slow"/>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CuadroTexto 22"/>
          <p:cNvSpPr txBox="1"/>
          <p:nvPr/>
        </p:nvSpPr>
        <p:spPr>
          <a:xfrm>
            <a:off x="6193988" y="4498960"/>
            <a:ext cx="2088232" cy="1754326"/>
          </a:xfrm>
          <a:prstGeom prst="rect">
            <a:avLst/>
          </a:prstGeom>
          <a:gradFill>
            <a:gsLst>
              <a:gs pos="0">
                <a:srgbClr val="1D7A93"/>
              </a:gs>
              <a:gs pos="100000">
                <a:schemeClr val="tx2"/>
              </a:gs>
            </a:gsLst>
          </a:gradFill>
        </p:spPr>
        <p:style>
          <a:lnRef idx="1">
            <a:schemeClr val="accent5"/>
          </a:lnRef>
          <a:fillRef idx="3">
            <a:schemeClr val="accent5"/>
          </a:fillRef>
          <a:effectRef idx="2">
            <a:schemeClr val="accent5"/>
          </a:effectRef>
          <a:fontRef idx="minor">
            <a:schemeClr val="lt1"/>
          </a:fontRef>
        </p:style>
        <p:txBody>
          <a:bodyPr wrap="square" rtlCol="0">
            <a:spAutoFit/>
          </a:bodyPr>
          <a:lstStyle/>
          <a:p>
            <a:pPr algn="ctr"/>
            <a:r>
              <a:rPr lang="es-CO" sz="1200" b="1" dirty="0" smtClean="0">
                <a:cs typeface="Arial" panose="020B0604020202020204" pitchFamily="34" charset="0"/>
              </a:rPr>
              <a:t>Diálogo democrático y Acciones Demostrativas</a:t>
            </a:r>
          </a:p>
          <a:p>
            <a:pPr algn="ctr"/>
            <a:r>
              <a:rPr lang="es-CO" sz="1200" dirty="0" smtClean="0">
                <a:cs typeface="Arial" panose="020B0604020202020204" pitchFamily="34" charset="0"/>
              </a:rPr>
              <a:t>Instancias de diálogo democrático entre el Gobierno, la industria y la comunidad. Se identifican visiones compartidas de desarrollo y se acuerdan acciones demostrativas</a:t>
            </a:r>
            <a:endParaRPr lang="es-CO" sz="1200" dirty="0">
              <a:cs typeface="Arial" panose="020B0604020202020204" pitchFamily="34" charset="0"/>
            </a:endParaRPr>
          </a:p>
        </p:txBody>
      </p:sp>
      <p:sp>
        <p:nvSpPr>
          <p:cNvPr id="2" name="CuadroTexto 1"/>
          <p:cNvSpPr txBox="1"/>
          <p:nvPr/>
        </p:nvSpPr>
        <p:spPr>
          <a:xfrm>
            <a:off x="1043608" y="4532851"/>
            <a:ext cx="2088232" cy="1569660"/>
          </a:xfrm>
          <a:prstGeom prst="rect">
            <a:avLst/>
          </a:prstGeom>
          <a:gradFill>
            <a:gsLst>
              <a:gs pos="0">
                <a:srgbClr val="1D7A93"/>
              </a:gs>
              <a:gs pos="100000">
                <a:schemeClr val="tx2"/>
              </a:gs>
            </a:gsLst>
          </a:gradFill>
        </p:spPr>
        <p:style>
          <a:lnRef idx="1">
            <a:schemeClr val="accent5"/>
          </a:lnRef>
          <a:fillRef idx="3">
            <a:schemeClr val="accent5"/>
          </a:fillRef>
          <a:effectRef idx="2">
            <a:schemeClr val="accent5"/>
          </a:effectRef>
          <a:fontRef idx="minor">
            <a:schemeClr val="lt1"/>
          </a:fontRef>
        </p:style>
        <p:txBody>
          <a:bodyPr wrap="square" rtlCol="0">
            <a:spAutoFit/>
          </a:bodyPr>
          <a:lstStyle/>
          <a:p>
            <a:pPr algn="ctr"/>
            <a:r>
              <a:rPr lang="es-CO" sz="1200" b="1" dirty="0" smtClean="0">
                <a:latin typeface="+mn-lt"/>
                <a:cs typeface="Arial" panose="020B0604020202020204" pitchFamily="34" charset="0"/>
              </a:rPr>
              <a:t>Centro Nacional de Convivencia y Seguridad Ciudadana</a:t>
            </a:r>
          </a:p>
          <a:p>
            <a:pPr algn="ctr"/>
            <a:r>
              <a:rPr lang="es-CO" sz="1200" dirty="0" smtClean="0">
                <a:latin typeface="+mn-lt"/>
                <a:cs typeface="Arial" panose="020B0604020202020204" pitchFamily="34" charset="0"/>
              </a:rPr>
              <a:t>Transformación del conflicto social hacia escenarios de diálogo territorial con el liderazgo del </a:t>
            </a:r>
            <a:r>
              <a:rPr lang="es-CO" sz="1200" dirty="0" err="1" smtClean="0">
                <a:latin typeface="+mn-lt"/>
                <a:cs typeface="Arial" panose="020B0604020202020204" pitchFamily="34" charset="0"/>
              </a:rPr>
              <a:t>MinInterior</a:t>
            </a:r>
            <a:r>
              <a:rPr lang="es-CO" sz="1200" dirty="0" smtClean="0">
                <a:latin typeface="+mn-lt"/>
                <a:cs typeface="Arial" panose="020B0604020202020204" pitchFamily="34" charset="0"/>
              </a:rPr>
              <a:t> y PONAL</a:t>
            </a:r>
            <a:endParaRPr lang="es-CO" sz="1200" dirty="0">
              <a:latin typeface="+mn-lt"/>
              <a:cs typeface="Arial" panose="020B0604020202020204" pitchFamily="34" charset="0"/>
            </a:endParaRPr>
          </a:p>
        </p:txBody>
      </p:sp>
      <p:sp>
        <p:nvSpPr>
          <p:cNvPr id="6146" name="Rectangle 2"/>
          <p:cNvSpPr>
            <a:spLocks noChangeArrowheads="1"/>
          </p:cNvSpPr>
          <p:nvPr/>
        </p:nvSpPr>
        <p:spPr bwMode="auto">
          <a:xfrm>
            <a:off x="1403648" y="-2511"/>
            <a:ext cx="6161142" cy="923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a:spAutoFit/>
          </a:bodyPr>
          <a:lstStyle>
            <a:lvl1pPr marL="1233488" indent="-1233488" eaLnBrk="0" hangingPunct="0">
              <a:spcBef>
                <a:spcPct val="20000"/>
              </a:spcBef>
              <a:buClr>
                <a:schemeClr val="accent1"/>
              </a:buClr>
              <a:buSzPct val="65000"/>
              <a:buFont typeface="Wingdings" panose="05000000000000000000" pitchFamily="2" charset="2"/>
              <a:buChar char="n"/>
              <a:defRPr sz="2000">
                <a:solidFill>
                  <a:schemeClr val="tx1"/>
                </a:solidFill>
                <a:latin typeface="Arial" panose="020B0604020202020204" pitchFamily="34" charset="0"/>
              </a:defRPr>
            </a:lvl1pPr>
            <a:lvl2pPr marL="742950" indent="-285750" eaLnBrk="0" hangingPunct="0">
              <a:spcBef>
                <a:spcPct val="20000"/>
              </a:spcBef>
              <a:buClr>
                <a:schemeClr val="accent2"/>
              </a:buClr>
              <a:buSzPct val="60000"/>
              <a:buFont typeface="Wingdings" panose="05000000000000000000" pitchFamily="2" charset="2"/>
              <a:buChar char="q"/>
              <a:defRPr sz="2000">
                <a:solidFill>
                  <a:schemeClr val="tx1"/>
                </a:solidFill>
                <a:latin typeface="Arial" panose="020B0604020202020204" pitchFamily="34" charset="0"/>
              </a:defRPr>
            </a:lvl2pPr>
            <a:lvl3pPr marL="1143000" indent="-228600" eaLnBrk="0" hangingPunct="0">
              <a:spcBef>
                <a:spcPct val="20000"/>
              </a:spcBef>
              <a:buClr>
                <a:schemeClr val="accent1"/>
              </a:buClr>
              <a:buSzPct val="65000"/>
              <a:buFont typeface="Wingdings" panose="05000000000000000000" pitchFamily="2" charset="2"/>
              <a:buChar char="n"/>
              <a:defRPr sz="2000">
                <a:solidFill>
                  <a:schemeClr val="tx1"/>
                </a:solidFill>
                <a:latin typeface="Arial" panose="020B0604020202020204" pitchFamily="34" charset="0"/>
              </a:defRPr>
            </a:lvl3pPr>
            <a:lvl4pPr marL="1600200" indent="-228600" eaLnBrk="0" hangingPunct="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eaLnBrk="0" hangingPunct="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marL="0" indent="0" eaLnBrk="1" hangingPunct="1">
              <a:spcBef>
                <a:spcPct val="0"/>
              </a:spcBef>
              <a:buClrTx/>
              <a:buSzTx/>
              <a:buFontTx/>
              <a:buNone/>
            </a:pPr>
            <a:r>
              <a:rPr lang="es-MX" altLang="es-CO" sz="1800" b="1" dirty="0" smtClean="0">
                <a:solidFill>
                  <a:srgbClr val="000000"/>
                </a:solidFill>
                <a:latin typeface="Arial Black" pitchFamily="34" charset="0"/>
                <a:ea typeface="Calibri" panose="020F0502020204030204" pitchFamily="34" charset="0"/>
                <a:cs typeface="Calibri" panose="020F0502020204030204" pitchFamily="34" charset="0"/>
              </a:rPr>
              <a:t>Estrategia de Gestión Territorial del sector hidrocarburos</a:t>
            </a:r>
            <a:endParaRPr lang="es-MX" altLang="es-CO" b="1" dirty="0" smtClean="0">
              <a:solidFill>
                <a:srgbClr val="000000"/>
              </a:solidFill>
              <a:latin typeface="Arial Black" pitchFamily="34" charset="0"/>
              <a:ea typeface="Calibri" panose="020F0502020204030204" pitchFamily="34" charset="0"/>
              <a:cs typeface="Calibri" panose="020F0502020204030204" pitchFamily="34" charset="0"/>
            </a:endParaRPr>
          </a:p>
          <a:p>
            <a:pPr marL="0" indent="0" eaLnBrk="1" hangingPunct="1">
              <a:spcBef>
                <a:spcPct val="0"/>
              </a:spcBef>
              <a:buClrTx/>
              <a:buSzTx/>
              <a:buFontTx/>
              <a:buNone/>
            </a:pPr>
            <a:r>
              <a:rPr lang="es-MX" altLang="es-CO" sz="1800" i="1" dirty="0" smtClean="0">
                <a:solidFill>
                  <a:srgbClr val="000000"/>
                </a:solidFill>
                <a:ea typeface="Calibri" panose="020F0502020204030204" pitchFamily="34" charset="0"/>
                <a:cs typeface="Arial" pitchFamily="34" charset="0"/>
              </a:rPr>
              <a:t>Un camino hacia la Paz desde el sector hidrocarburos</a:t>
            </a:r>
            <a:endParaRPr lang="es-MX" altLang="es-CO" i="1" dirty="0" smtClean="0">
              <a:solidFill>
                <a:srgbClr val="000000"/>
              </a:solidFill>
              <a:ea typeface="Calibri" panose="020F0502020204030204" pitchFamily="34" charset="0"/>
              <a:cs typeface="Arial" pitchFamily="34" charset="0"/>
            </a:endParaRPr>
          </a:p>
        </p:txBody>
      </p:sp>
      <p:pic>
        <p:nvPicPr>
          <p:cNvPr id="6" name="0 Imagen"/>
          <p:cNvPicPr>
            <a:picLocks noChangeAspect="1" noChangeArrowheads="1"/>
          </p:cNvPicPr>
          <p:nvPr/>
        </p:nvPicPr>
        <p:blipFill>
          <a:blip r:embed="rId3" cstate="email">
            <a:extLst>
              <a:ext uri="{28A0092B-C50C-407E-A947-70E740481C1C}">
                <a14:useLocalDpi xmlns:a14="http://schemas.microsoft.com/office/drawing/2010/main" xmlns="" val="0"/>
              </a:ext>
            </a:extLst>
          </a:blip>
          <a:srcRect/>
          <a:stretch>
            <a:fillRect/>
          </a:stretch>
        </p:blipFill>
        <p:spPr bwMode="auto">
          <a:xfrm>
            <a:off x="7982689" y="1199776"/>
            <a:ext cx="330200" cy="669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Imagen 7"/>
          <p:cNvPicPr>
            <a:picLocks noChangeAspect="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7247677" y="2208746"/>
            <a:ext cx="1800225" cy="1103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Imagen 8"/>
          <p:cNvPicPr>
            <a:picLocks noChangeAspect="1"/>
          </p:cNvPicPr>
          <p:nvPr/>
        </p:nvPicPr>
        <p:blipFill>
          <a:blip r:embed="rId5" cstate="email">
            <a:extLst>
              <a:ext uri="{28A0092B-C50C-407E-A947-70E740481C1C}">
                <a14:useLocalDpi xmlns:a14="http://schemas.microsoft.com/office/drawing/2010/main" xmlns="" val="0"/>
              </a:ext>
            </a:extLst>
          </a:blip>
          <a:srcRect/>
          <a:stretch>
            <a:fillRect/>
          </a:stretch>
        </p:blipFill>
        <p:spPr bwMode="auto">
          <a:xfrm>
            <a:off x="7238104" y="1955540"/>
            <a:ext cx="1911350" cy="5064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Imagen 8"/>
          <p:cNvPicPr>
            <a:picLocks noChangeAspect="1"/>
          </p:cNvPicPr>
          <p:nvPr/>
        </p:nvPicPr>
        <p:blipFill>
          <a:blip r:embed="rId6" cstate="email">
            <a:extLst>
              <a:ext uri="{28A0092B-C50C-407E-A947-70E740481C1C}">
                <a14:useLocalDpi xmlns:a14="http://schemas.microsoft.com/office/drawing/2010/main" xmlns="" val="0"/>
              </a:ext>
            </a:extLst>
          </a:blip>
          <a:stretch>
            <a:fillRect/>
          </a:stretch>
        </p:blipFill>
        <p:spPr>
          <a:xfrm>
            <a:off x="8373318" y="1234470"/>
            <a:ext cx="674584" cy="648072"/>
          </a:xfrm>
          <a:prstGeom prst="rect">
            <a:avLst/>
          </a:prstGeom>
        </p:spPr>
      </p:pic>
      <p:sp>
        <p:nvSpPr>
          <p:cNvPr id="11" name="Flecha derecha 10"/>
          <p:cNvSpPr/>
          <p:nvPr/>
        </p:nvSpPr>
        <p:spPr bwMode="auto">
          <a:xfrm rot="1569753">
            <a:off x="3182106" y="4338448"/>
            <a:ext cx="874882" cy="255376"/>
          </a:xfrm>
          <a:prstGeom prst="rightArrow">
            <a:avLst/>
          </a:prstGeom>
          <a:solidFill>
            <a:schemeClr val="tx2"/>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s-CO" sz="1600" b="0" i="0" u="none" strike="noStrike" cap="none" normalizeH="0" baseline="0" dirty="0" smtClean="0">
              <a:ln>
                <a:noFill/>
              </a:ln>
              <a:solidFill>
                <a:schemeClr val="tx1"/>
              </a:solidFill>
              <a:effectLst/>
              <a:latin typeface="Calibri" panose="020F0502020204030204" pitchFamily="34" charset="0"/>
            </a:endParaRPr>
          </a:p>
        </p:txBody>
      </p:sp>
      <p:sp>
        <p:nvSpPr>
          <p:cNvPr id="12" name="Flecha derecha 11"/>
          <p:cNvSpPr/>
          <p:nvPr/>
        </p:nvSpPr>
        <p:spPr bwMode="auto">
          <a:xfrm rot="19837284">
            <a:off x="5357794" y="4331527"/>
            <a:ext cx="810668" cy="269218"/>
          </a:xfrm>
          <a:prstGeom prst="rightArrow">
            <a:avLst/>
          </a:prstGeom>
          <a:solidFill>
            <a:schemeClr val="tx2"/>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s-CO" sz="1600" b="0" i="0" u="none" strike="noStrike" cap="none" normalizeH="0" baseline="0" dirty="0" smtClean="0">
              <a:ln>
                <a:noFill/>
              </a:ln>
              <a:solidFill>
                <a:schemeClr val="tx1"/>
              </a:solidFill>
              <a:effectLst/>
              <a:latin typeface="Calibri" panose="020F0502020204030204" pitchFamily="34" charset="0"/>
            </a:endParaRPr>
          </a:p>
        </p:txBody>
      </p:sp>
      <p:sp>
        <p:nvSpPr>
          <p:cNvPr id="13" name="Flecha arriba 12"/>
          <p:cNvSpPr/>
          <p:nvPr/>
        </p:nvSpPr>
        <p:spPr bwMode="auto">
          <a:xfrm>
            <a:off x="3854369" y="836712"/>
            <a:ext cx="1824879" cy="1922353"/>
          </a:xfrm>
          <a:prstGeom prst="upArrow">
            <a:avLst>
              <a:gd name="adj1" fmla="val 61578"/>
              <a:gd name="adj2" fmla="val 31187"/>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s-CO" sz="1400" b="1" i="0" u="none" strike="noStrike" cap="none" normalizeH="0" baseline="0" dirty="0" smtClean="0">
                <a:ln>
                  <a:noFill/>
                </a:ln>
                <a:solidFill>
                  <a:schemeClr val="tx1"/>
                </a:solidFill>
                <a:effectLst/>
                <a:latin typeface="Calibri" panose="020F0502020204030204" pitchFamily="34" charset="0"/>
              </a:rPr>
              <a:t>Estrategia territorial </a:t>
            </a:r>
            <a:r>
              <a:rPr kumimoji="0" lang="es-CO" sz="1400" b="0" i="0" u="none" strike="noStrike" cap="none" normalizeH="0" baseline="0" dirty="0" smtClean="0">
                <a:ln>
                  <a:noFill/>
                </a:ln>
                <a:solidFill>
                  <a:schemeClr val="tx1"/>
                </a:solidFill>
                <a:effectLst/>
                <a:latin typeface="Calibri" panose="020F0502020204030204" pitchFamily="34" charset="0"/>
              </a:rPr>
              <a:t>gestió</a:t>
            </a:r>
            <a:r>
              <a:rPr lang="es-CO" sz="1400" dirty="0" smtClean="0">
                <a:latin typeface="Calibri" panose="020F0502020204030204" pitchFamily="34" charset="0"/>
              </a:rPr>
              <a:t>n sostenible y equitativa del sector</a:t>
            </a:r>
            <a:endParaRPr kumimoji="0" lang="es-CO" sz="1400" b="0" i="0" u="none" strike="noStrike" cap="none" normalizeH="0" baseline="0" dirty="0" smtClean="0">
              <a:ln>
                <a:noFill/>
              </a:ln>
              <a:solidFill>
                <a:schemeClr val="tx1"/>
              </a:solidFill>
              <a:effectLst/>
              <a:latin typeface="Calibri" panose="020F0502020204030204" pitchFamily="34" charset="0"/>
            </a:endParaRPr>
          </a:p>
        </p:txBody>
      </p:sp>
      <p:sp>
        <p:nvSpPr>
          <p:cNvPr id="14" name="Elipse 13"/>
          <p:cNvSpPr/>
          <p:nvPr/>
        </p:nvSpPr>
        <p:spPr bwMode="auto">
          <a:xfrm>
            <a:off x="3854370" y="2564904"/>
            <a:ext cx="1787634" cy="1241413"/>
          </a:xfrm>
          <a:prstGeom prst="ellipse">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s-CO" sz="1400" b="0" i="0" u="none" strike="noStrike" cap="none" normalizeH="0" baseline="0" dirty="0" smtClean="0">
                <a:ln>
                  <a:noFill/>
                </a:ln>
                <a:solidFill>
                  <a:schemeClr val="bg1"/>
                </a:solidFill>
                <a:effectLst/>
                <a:latin typeface="Calibri" panose="020F0502020204030204" pitchFamily="34" charset="0"/>
              </a:rPr>
              <a:t>Gestión</a:t>
            </a:r>
            <a:r>
              <a:rPr kumimoji="0" lang="es-CO" sz="1400" b="0" i="0" u="none" strike="noStrike" cap="none" normalizeH="0" dirty="0" smtClean="0">
                <a:ln>
                  <a:noFill/>
                </a:ln>
                <a:solidFill>
                  <a:schemeClr val="bg1"/>
                </a:solidFill>
                <a:effectLst/>
                <a:latin typeface="Calibri" panose="020F0502020204030204" pitchFamily="34" charset="0"/>
              </a:rPr>
              <a:t> del Conocimiento</a:t>
            </a:r>
            <a:endParaRPr kumimoji="0" lang="es-CO" sz="1400" b="0" i="0" u="none" strike="noStrike" cap="none" normalizeH="0" baseline="0" dirty="0" smtClean="0">
              <a:ln>
                <a:noFill/>
              </a:ln>
              <a:solidFill>
                <a:schemeClr val="bg1"/>
              </a:solidFill>
              <a:effectLst/>
              <a:latin typeface="Calibri" panose="020F0502020204030204" pitchFamily="34" charset="0"/>
            </a:endParaRPr>
          </a:p>
        </p:txBody>
      </p:sp>
      <p:sp>
        <p:nvSpPr>
          <p:cNvPr id="15" name="Flecha arriba y abajo 14"/>
          <p:cNvSpPr/>
          <p:nvPr/>
        </p:nvSpPr>
        <p:spPr bwMode="auto">
          <a:xfrm>
            <a:off x="4605699" y="3933056"/>
            <a:ext cx="191532" cy="383065"/>
          </a:xfrm>
          <a:prstGeom prst="upDownArrow">
            <a:avLst/>
          </a:prstGeom>
          <a:solidFill>
            <a:schemeClr val="bg1">
              <a:lumMod val="50000"/>
            </a:schemeClr>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s-CO" sz="1600" b="0" i="0" u="none" strike="noStrike" cap="none" normalizeH="0" baseline="0" dirty="0" smtClean="0">
              <a:ln>
                <a:noFill/>
              </a:ln>
              <a:solidFill>
                <a:schemeClr val="tx1"/>
              </a:solidFill>
              <a:effectLst/>
              <a:latin typeface="Calibri" panose="020F0502020204030204" pitchFamily="34" charset="0"/>
            </a:endParaRPr>
          </a:p>
        </p:txBody>
      </p:sp>
      <p:sp>
        <p:nvSpPr>
          <p:cNvPr id="16" name="Flecha arriba y abajo 15"/>
          <p:cNvSpPr/>
          <p:nvPr/>
        </p:nvSpPr>
        <p:spPr bwMode="auto">
          <a:xfrm rot="17429724">
            <a:off x="5966840" y="3190179"/>
            <a:ext cx="191532" cy="567837"/>
          </a:xfrm>
          <a:prstGeom prst="upDownArrow">
            <a:avLst/>
          </a:prstGeom>
          <a:solidFill>
            <a:schemeClr val="bg1">
              <a:lumMod val="50000"/>
            </a:schemeClr>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s-CO" sz="1600" b="0" i="0" u="none" strike="noStrike" cap="none" normalizeH="0" baseline="0" dirty="0" smtClean="0">
              <a:ln>
                <a:noFill/>
              </a:ln>
              <a:solidFill>
                <a:schemeClr val="tx1"/>
              </a:solidFill>
              <a:effectLst/>
              <a:latin typeface="Calibri" panose="020F0502020204030204" pitchFamily="34" charset="0"/>
            </a:endParaRPr>
          </a:p>
        </p:txBody>
      </p:sp>
      <p:sp>
        <p:nvSpPr>
          <p:cNvPr id="17" name="Flecha arriba y abajo 16"/>
          <p:cNvSpPr/>
          <p:nvPr/>
        </p:nvSpPr>
        <p:spPr bwMode="auto">
          <a:xfrm rot="15058123">
            <a:off x="3325586" y="3177992"/>
            <a:ext cx="191532" cy="567837"/>
          </a:xfrm>
          <a:prstGeom prst="upDownArrow">
            <a:avLst/>
          </a:prstGeom>
          <a:solidFill>
            <a:schemeClr val="bg1">
              <a:lumMod val="50000"/>
            </a:schemeClr>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s-CO" sz="1600" b="0" i="0" u="none" strike="noStrike" cap="none" normalizeH="0" baseline="0" dirty="0" smtClean="0">
              <a:ln>
                <a:noFill/>
              </a:ln>
              <a:solidFill>
                <a:schemeClr val="tx1"/>
              </a:solidFill>
              <a:effectLst/>
              <a:latin typeface="Calibri" panose="020F0502020204030204" pitchFamily="34" charset="0"/>
            </a:endParaRPr>
          </a:p>
        </p:txBody>
      </p:sp>
      <p:pic>
        <p:nvPicPr>
          <p:cNvPr id="18" name="Imagen 17"/>
          <p:cNvPicPr>
            <a:picLocks noChangeAspect="1"/>
          </p:cNvPicPr>
          <p:nvPr/>
        </p:nvPicPr>
        <p:blipFill>
          <a:blip r:embed="rId7" cstate="email">
            <a:extLst>
              <a:ext uri="{28A0092B-C50C-407E-A947-70E740481C1C}">
                <a14:useLocalDpi xmlns:a14="http://schemas.microsoft.com/office/drawing/2010/main" xmlns="" val="0"/>
              </a:ext>
            </a:extLst>
          </a:blip>
          <a:stretch>
            <a:fillRect/>
          </a:stretch>
        </p:blipFill>
        <p:spPr>
          <a:xfrm>
            <a:off x="1291178" y="2924944"/>
            <a:ext cx="1669781" cy="1669781"/>
          </a:xfrm>
          <a:prstGeom prst="rect">
            <a:avLst/>
          </a:prstGeom>
        </p:spPr>
      </p:pic>
      <p:pic>
        <p:nvPicPr>
          <p:cNvPr id="19" name="Imagen 18"/>
          <p:cNvPicPr>
            <a:picLocks noChangeAspect="1"/>
          </p:cNvPicPr>
          <p:nvPr/>
        </p:nvPicPr>
        <p:blipFill>
          <a:blip r:embed="rId8" cstate="email">
            <a:extLst>
              <a:ext uri="{28A0092B-C50C-407E-A947-70E740481C1C}">
                <a14:useLocalDpi xmlns:a14="http://schemas.microsoft.com/office/drawing/2010/main" xmlns="" val="0"/>
              </a:ext>
            </a:extLst>
          </a:blip>
          <a:stretch>
            <a:fillRect/>
          </a:stretch>
        </p:blipFill>
        <p:spPr>
          <a:xfrm>
            <a:off x="6482217" y="3212976"/>
            <a:ext cx="1327816" cy="1327816"/>
          </a:xfrm>
          <a:prstGeom prst="rect">
            <a:avLst/>
          </a:prstGeom>
        </p:spPr>
      </p:pic>
      <p:pic>
        <p:nvPicPr>
          <p:cNvPr id="20" name="Imagen 19"/>
          <p:cNvPicPr>
            <a:picLocks noChangeAspect="1"/>
          </p:cNvPicPr>
          <p:nvPr/>
        </p:nvPicPr>
        <p:blipFill>
          <a:blip r:embed="rId9" cstate="email">
            <a:extLst>
              <a:ext uri="{28A0092B-C50C-407E-A947-70E740481C1C}">
                <a14:useLocalDpi xmlns:a14="http://schemas.microsoft.com/office/drawing/2010/main" xmlns="" val="0"/>
              </a:ext>
            </a:extLst>
          </a:blip>
          <a:stretch>
            <a:fillRect/>
          </a:stretch>
        </p:blipFill>
        <p:spPr>
          <a:xfrm>
            <a:off x="4035416" y="4254996"/>
            <a:ext cx="1319877" cy="1319877"/>
          </a:xfrm>
          <a:prstGeom prst="rect">
            <a:avLst/>
          </a:prstGeom>
        </p:spPr>
      </p:pic>
      <p:sp>
        <p:nvSpPr>
          <p:cNvPr id="22" name="CuadroTexto 21"/>
          <p:cNvSpPr txBox="1"/>
          <p:nvPr/>
        </p:nvSpPr>
        <p:spPr>
          <a:xfrm>
            <a:off x="3654734" y="5430366"/>
            <a:ext cx="2088232" cy="1200329"/>
          </a:xfrm>
          <a:prstGeom prst="rect">
            <a:avLst/>
          </a:prstGeom>
          <a:gradFill>
            <a:gsLst>
              <a:gs pos="0">
                <a:srgbClr val="1D7A93"/>
              </a:gs>
              <a:gs pos="100000">
                <a:schemeClr val="tx2"/>
              </a:gs>
            </a:gsLst>
          </a:gradFill>
        </p:spPr>
        <p:style>
          <a:lnRef idx="1">
            <a:schemeClr val="accent5"/>
          </a:lnRef>
          <a:fillRef idx="3">
            <a:schemeClr val="accent5"/>
          </a:fillRef>
          <a:effectRef idx="2">
            <a:schemeClr val="accent5"/>
          </a:effectRef>
          <a:fontRef idx="minor">
            <a:schemeClr val="lt1"/>
          </a:fontRef>
        </p:style>
        <p:txBody>
          <a:bodyPr wrap="square" rtlCol="0">
            <a:spAutoFit/>
          </a:bodyPr>
          <a:lstStyle/>
          <a:p>
            <a:pPr algn="ctr"/>
            <a:r>
              <a:rPr lang="es-CO" sz="1200" b="1" dirty="0" smtClean="0">
                <a:cs typeface="Arial" panose="020B0604020202020204" pitchFamily="34" charset="0"/>
              </a:rPr>
              <a:t>Programa de Regionalización y Buenas Prácticas</a:t>
            </a:r>
          </a:p>
          <a:p>
            <a:pPr algn="ctr"/>
            <a:r>
              <a:rPr lang="es-CO" sz="1200" dirty="0" smtClean="0">
                <a:cs typeface="Arial" panose="020B0604020202020204" pitchFamily="34" charset="0"/>
              </a:rPr>
              <a:t>Talleres de formación a líderes territoriales respecto al sector hidrocarburos y las instancias de Gobierno relacionadas</a:t>
            </a:r>
            <a:endParaRPr lang="es-CO" sz="1200" dirty="0">
              <a:cs typeface="Arial" panose="020B0604020202020204" pitchFamily="34" charset="0"/>
            </a:endParaRPr>
          </a:p>
        </p:txBody>
      </p:sp>
    </p:spTree>
    <p:extLst>
      <p:ext uri="{BB962C8B-B14F-4D97-AF65-F5344CB8AC3E}">
        <p14:creationId xmlns:p14="http://schemas.microsoft.com/office/powerpoint/2010/main" xmlns="" val="716256046"/>
      </p:ext>
    </p:extLst>
  </p:cSld>
  <p:clrMapOvr>
    <a:masterClrMapping/>
  </p:clrMapOvr>
  <p:transition spd="slow"/>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4 Marcador de número de diapositiva"/>
          <p:cNvSpPr txBox="1">
            <a:spLocks/>
          </p:cNvSpPr>
          <p:nvPr/>
        </p:nvSpPr>
        <p:spPr bwMode="auto">
          <a:xfrm>
            <a:off x="4328544" y="6462095"/>
            <a:ext cx="471487" cy="4000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s-CO"/>
            </a:defPPr>
            <a:lvl1pPr marL="0" algn="r" defTabSz="914400" rtl="0" eaLnBrk="1" latinLnBrk="0" hangingPunct="1">
              <a:defRPr sz="1200" kern="1200">
                <a:solidFill>
                  <a:schemeClr val="tx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fld id="{1E488807-1918-4C23-BCA5-A5E06F4BEA6B}" type="slidenum">
              <a:rPr lang="es-ES" altLang="en-US" smtClean="0">
                <a:solidFill>
                  <a:srgbClr val="000000"/>
                </a:solidFill>
              </a:rPr>
              <a:pPr algn="ctr">
                <a:defRPr/>
              </a:pPr>
              <a:t>7</a:t>
            </a:fld>
            <a:endParaRPr lang="es-ES" altLang="en-US" dirty="0" smtClean="0">
              <a:solidFill>
                <a:srgbClr val="000000"/>
              </a:solidFill>
            </a:endParaRPr>
          </a:p>
        </p:txBody>
      </p:sp>
      <p:sp>
        <p:nvSpPr>
          <p:cNvPr id="7" name="Rectangle 2"/>
          <p:cNvSpPr>
            <a:spLocks noChangeArrowheads="1"/>
          </p:cNvSpPr>
          <p:nvPr/>
        </p:nvSpPr>
        <p:spPr bwMode="auto">
          <a:xfrm>
            <a:off x="1691158" y="361231"/>
            <a:ext cx="585222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anchor="ctr">
            <a:spAutoFit/>
          </a:bodyPr>
          <a:lstStyle/>
          <a:p>
            <a:pPr marL="1233488" indent="-1233488"/>
            <a:r>
              <a:rPr lang="es-MX" b="1" dirty="0" smtClean="0">
                <a:latin typeface="Arial Black" pitchFamily="34" charset="0"/>
                <a:cs typeface="Calibri" pitchFamily="34" charset="0"/>
              </a:rPr>
              <a:t>Inversión Extranjera Directa</a:t>
            </a:r>
            <a:endParaRPr lang="es-CO" sz="1200" i="1" dirty="0">
              <a:latin typeface="Arial Black" pitchFamily="34" charset="0"/>
              <a:cs typeface="Calibri" pitchFamily="34" charset="0"/>
            </a:endParaRPr>
          </a:p>
        </p:txBody>
      </p:sp>
      <p:graphicFrame>
        <p:nvGraphicFramePr>
          <p:cNvPr id="8" name="1 Gráfico"/>
          <p:cNvGraphicFramePr>
            <a:graphicFrameLocks/>
          </p:cNvGraphicFramePr>
          <p:nvPr/>
        </p:nvGraphicFramePr>
        <p:xfrm>
          <a:off x="251520" y="1268760"/>
          <a:ext cx="8640960" cy="5040560"/>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 Box 10"/>
          <p:cNvSpPr txBox="1">
            <a:spLocks noChangeArrowheads="1"/>
          </p:cNvSpPr>
          <p:nvPr/>
        </p:nvSpPr>
        <p:spPr bwMode="auto">
          <a:xfrm>
            <a:off x="3951636" y="6027793"/>
            <a:ext cx="4607594" cy="261610"/>
          </a:xfrm>
          <a:prstGeom prst="rect">
            <a:avLst/>
          </a:prstGeom>
          <a:noFill/>
          <a:ln w="12700">
            <a:noFill/>
            <a:miter lim="800000"/>
            <a:headEnd/>
            <a:tailEnd/>
          </a:ln>
        </p:spPr>
        <p:txBody>
          <a:bodyPr wrap="square">
            <a:spAutoFit/>
          </a:bodyPr>
          <a:lstStyle/>
          <a:p>
            <a:pPr algn="r">
              <a:spcBef>
                <a:spcPct val="50000"/>
              </a:spcBef>
              <a:defRPr/>
            </a:pPr>
            <a:r>
              <a:rPr lang="es-CO" sz="1100" dirty="0" smtClean="0">
                <a:solidFill>
                  <a:srgbClr val="000000"/>
                </a:solidFill>
                <a:latin typeface="Tahoma" pitchFamily="34" charset="0"/>
                <a:ea typeface="Tahoma" pitchFamily="34" charset="0"/>
                <a:cs typeface="Tahoma" pitchFamily="34" charset="0"/>
              </a:rPr>
              <a:t>Fuente: Banco de la República</a:t>
            </a:r>
            <a:endParaRPr lang="es-CO" sz="1100" dirty="0">
              <a:solidFill>
                <a:srgbClr val="000000"/>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xmlns="" val="1804257875"/>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p:cNvPicPr>
            <a:picLocks noChangeAspect="1"/>
          </p:cNvPicPr>
          <p:nvPr/>
        </p:nvPicPr>
        <p:blipFill>
          <a:blip r:embed="rId3" cstate="email"/>
          <a:stretch>
            <a:fillRect/>
          </a:stretch>
        </p:blipFill>
        <p:spPr>
          <a:xfrm>
            <a:off x="249499" y="1340767"/>
            <a:ext cx="8570973" cy="5113883"/>
          </a:xfrm>
          <a:prstGeom prst="rect">
            <a:avLst/>
          </a:prstGeom>
        </p:spPr>
      </p:pic>
      <p:pic>
        <p:nvPicPr>
          <p:cNvPr id="15" name="Imagen 14"/>
          <p:cNvPicPr>
            <a:picLocks noChangeAspect="1"/>
          </p:cNvPicPr>
          <p:nvPr/>
        </p:nvPicPr>
        <p:blipFill>
          <a:blip r:embed="rId4" cstate="email">
            <a:extLst>
              <a:ext uri="{28A0092B-C50C-407E-A947-70E740481C1C}">
                <a14:useLocalDpi xmlns:a14="http://schemas.microsoft.com/office/drawing/2010/main" xmlns="" val="0"/>
              </a:ext>
            </a:extLst>
          </a:blip>
          <a:stretch>
            <a:fillRect/>
          </a:stretch>
        </p:blipFill>
        <p:spPr>
          <a:xfrm>
            <a:off x="1115616" y="1268760"/>
            <a:ext cx="864096" cy="864096"/>
          </a:xfrm>
          <a:prstGeom prst="rect">
            <a:avLst/>
          </a:prstGeom>
        </p:spPr>
      </p:pic>
      <p:pic>
        <p:nvPicPr>
          <p:cNvPr id="16" name="Imagen 15"/>
          <p:cNvPicPr>
            <a:picLocks noChangeAspect="1"/>
          </p:cNvPicPr>
          <p:nvPr/>
        </p:nvPicPr>
        <p:blipFill>
          <a:blip r:embed="rId5" cstate="email">
            <a:extLst>
              <a:ext uri="{28A0092B-C50C-407E-A947-70E740481C1C}">
                <a14:useLocalDpi xmlns:a14="http://schemas.microsoft.com/office/drawing/2010/main" xmlns="" val="0"/>
              </a:ext>
            </a:extLst>
          </a:blip>
          <a:stretch>
            <a:fillRect/>
          </a:stretch>
        </p:blipFill>
        <p:spPr>
          <a:xfrm>
            <a:off x="4067944" y="1342172"/>
            <a:ext cx="792088" cy="792088"/>
          </a:xfrm>
          <a:prstGeom prst="rect">
            <a:avLst/>
          </a:prstGeom>
        </p:spPr>
      </p:pic>
      <p:pic>
        <p:nvPicPr>
          <p:cNvPr id="17" name="Marcador de contenido 5"/>
          <p:cNvPicPr>
            <a:picLocks noChangeAspect="1"/>
          </p:cNvPicPr>
          <p:nvPr/>
        </p:nvPicPr>
        <p:blipFill>
          <a:blip r:embed="rId6" cstate="email">
            <a:extLst>
              <a:ext uri="{28A0092B-C50C-407E-A947-70E740481C1C}">
                <a14:useLocalDpi xmlns:a14="http://schemas.microsoft.com/office/drawing/2010/main" xmlns="" val="0"/>
              </a:ext>
            </a:extLst>
          </a:blip>
          <a:stretch>
            <a:fillRect/>
          </a:stretch>
        </p:blipFill>
        <p:spPr>
          <a:xfrm>
            <a:off x="7164288" y="1270164"/>
            <a:ext cx="864098" cy="864096"/>
          </a:xfrm>
          <a:prstGeom prst="rect">
            <a:avLst/>
          </a:prstGeom>
        </p:spPr>
      </p:pic>
      <p:sp>
        <p:nvSpPr>
          <p:cNvPr id="8" name="4 Marcador de número de diapositiva"/>
          <p:cNvSpPr txBox="1">
            <a:spLocks/>
          </p:cNvSpPr>
          <p:nvPr/>
        </p:nvSpPr>
        <p:spPr bwMode="auto">
          <a:xfrm>
            <a:off x="4328544" y="6462095"/>
            <a:ext cx="471487" cy="4000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s-CO"/>
            </a:defPPr>
            <a:lvl1pPr marL="0" algn="r" defTabSz="914400" rtl="0" eaLnBrk="1" latinLnBrk="0" hangingPunct="1">
              <a:defRPr sz="1200" kern="1200">
                <a:solidFill>
                  <a:schemeClr val="tx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fld id="{1E488807-1918-4C23-BCA5-A5E06F4BEA6B}" type="slidenum">
              <a:rPr lang="es-ES" altLang="en-US" smtClean="0">
                <a:solidFill>
                  <a:srgbClr val="000000"/>
                </a:solidFill>
              </a:rPr>
              <a:pPr algn="ctr">
                <a:defRPr/>
              </a:pPr>
              <a:t>70</a:t>
            </a:fld>
            <a:endParaRPr lang="es-ES" altLang="en-US" dirty="0" smtClean="0">
              <a:solidFill>
                <a:srgbClr val="000000"/>
              </a:solidFill>
            </a:endParaRPr>
          </a:p>
        </p:txBody>
      </p:sp>
      <p:sp>
        <p:nvSpPr>
          <p:cNvPr id="9" name="Rectangle 2"/>
          <p:cNvSpPr>
            <a:spLocks noChangeArrowheads="1"/>
          </p:cNvSpPr>
          <p:nvPr/>
        </p:nvSpPr>
        <p:spPr bwMode="auto">
          <a:xfrm>
            <a:off x="1403648" y="-2511"/>
            <a:ext cx="6161142" cy="923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a:spAutoFit/>
          </a:bodyPr>
          <a:lstStyle>
            <a:lvl1pPr marL="1233488" indent="-1233488" eaLnBrk="0" hangingPunct="0">
              <a:spcBef>
                <a:spcPct val="20000"/>
              </a:spcBef>
              <a:buClr>
                <a:schemeClr val="accent1"/>
              </a:buClr>
              <a:buSzPct val="65000"/>
              <a:buFont typeface="Wingdings" panose="05000000000000000000" pitchFamily="2" charset="2"/>
              <a:buChar char="n"/>
              <a:defRPr sz="2000">
                <a:solidFill>
                  <a:schemeClr val="tx1"/>
                </a:solidFill>
                <a:latin typeface="Arial" panose="020B0604020202020204" pitchFamily="34" charset="0"/>
              </a:defRPr>
            </a:lvl1pPr>
            <a:lvl2pPr marL="742950" indent="-285750" eaLnBrk="0" hangingPunct="0">
              <a:spcBef>
                <a:spcPct val="20000"/>
              </a:spcBef>
              <a:buClr>
                <a:schemeClr val="accent2"/>
              </a:buClr>
              <a:buSzPct val="60000"/>
              <a:buFont typeface="Wingdings" panose="05000000000000000000" pitchFamily="2" charset="2"/>
              <a:buChar char="q"/>
              <a:defRPr sz="2000">
                <a:solidFill>
                  <a:schemeClr val="tx1"/>
                </a:solidFill>
                <a:latin typeface="Arial" panose="020B0604020202020204" pitchFamily="34" charset="0"/>
              </a:defRPr>
            </a:lvl2pPr>
            <a:lvl3pPr marL="1143000" indent="-228600" eaLnBrk="0" hangingPunct="0">
              <a:spcBef>
                <a:spcPct val="20000"/>
              </a:spcBef>
              <a:buClr>
                <a:schemeClr val="accent1"/>
              </a:buClr>
              <a:buSzPct val="65000"/>
              <a:buFont typeface="Wingdings" panose="05000000000000000000" pitchFamily="2" charset="2"/>
              <a:buChar char="n"/>
              <a:defRPr sz="2000">
                <a:solidFill>
                  <a:schemeClr val="tx1"/>
                </a:solidFill>
                <a:latin typeface="Arial" panose="020B0604020202020204" pitchFamily="34" charset="0"/>
              </a:defRPr>
            </a:lvl3pPr>
            <a:lvl4pPr marL="1600200" indent="-228600" eaLnBrk="0" hangingPunct="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eaLnBrk="0" hangingPunct="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marL="0" indent="0" eaLnBrk="1" hangingPunct="1">
              <a:spcBef>
                <a:spcPct val="0"/>
              </a:spcBef>
              <a:buClrTx/>
              <a:buSzTx/>
              <a:buFontTx/>
              <a:buNone/>
            </a:pPr>
            <a:r>
              <a:rPr lang="es-MX" altLang="es-CO" sz="1800" b="1" dirty="0" smtClean="0">
                <a:solidFill>
                  <a:srgbClr val="000000"/>
                </a:solidFill>
                <a:latin typeface="Arial Black" pitchFamily="34" charset="0"/>
                <a:ea typeface="Calibri" panose="020F0502020204030204" pitchFamily="34" charset="0"/>
                <a:cs typeface="Calibri" panose="020F0502020204030204" pitchFamily="34" charset="0"/>
              </a:rPr>
              <a:t>Estrategia de Gestión Territorial del sector hidrocarburos</a:t>
            </a:r>
            <a:endParaRPr lang="es-MX" altLang="es-CO" b="1" dirty="0" smtClean="0">
              <a:solidFill>
                <a:srgbClr val="000000"/>
              </a:solidFill>
              <a:latin typeface="Arial Black" pitchFamily="34" charset="0"/>
              <a:ea typeface="Calibri" panose="020F0502020204030204" pitchFamily="34" charset="0"/>
              <a:cs typeface="Calibri" panose="020F0502020204030204" pitchFamily="34" charset="0"/>
            </a:endParaRPr>
          </a:p>
          <a:p>
            <a:pPr marL="0" indent="0" eaLnBrk="1" hangingPunct="1">
              <a:spcBef>
                <a:spcPct val="0"/>
              </a:spcBef>
              <a:buClrTx/>
              <a:buSzTx/>
              <a:buFontTx/>
              <a:buNone/>
            </a:pPr>
            <a:r>
              <a:rPr lang="es-MX" altLang="es-CO" sz="1800" i="1" dirty="0" smtClean="0">
                <a:solidFill>
                  <a:srgbClr val="000000"/>
                </a:solidFill>
                <a:ea typeface="Calibri" panose="020F0502020204030204" pitchFamily="34" charset="0"/>
                <a:cs typeface="Arial" pitchFamily="34" charset="0"/>
              </a:rPr>
              <a:t>Un camino hacia la Paz desde el sector hidrocarburos</a:t>
            </a:r>
            <a:endParaRPr lang="es-MX" altLang="es-CO" i="1" dirty="0" smtClean="0">
              <a:solidFill>
                <a:srgbClr val="000000"/>
              </a:solidFill>
              <a:ea typeface="Calibri" panose="020F0502020204030204" pitchFamily="34" charset="0"/>
              <a:cs typeface="Arial" pitchFamily="34" charset="0"/>
            </a:endParaRPr>
          </a:p>
        </p:txBody>
      </p:sp>
    </p:spTree>
    <p:extLst>
      <p:ext uri="{BB962C8B-B14F-4D97-AF65-F5344CB8AC3E}">
        <p14:creationId xmlns:p14="http://schemas.microsoft.com/office/powerpoint/2010/main" xmlns="" val="3865733995"/>
      </p:ext>
    </p:extLst>
  </p:cSld>
  <p:clrMapOvr>
    <a:masterClrMapping/>
  </p:clrMapOvr>
  <p:transition spd="slow"/>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2"/>
          <p:cNvSpPr>
            <a:spLocks noChangeArrowheads="1"/>
          </p:cNvSpPr>
          <p:nvPr/>
        </p:nvSpPr>
        <p:spPr bwMode="auto">
          <a:xfrm>
            <a:off x="1691158" y="361231"/>
            <a:ext cx="585222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anchor="ctr">
            <a:spAutoFit/>
          </a:bodyPr>
          <a:lstStyle/>
          <a:p>
            <a:pPr marL="1233488" indent="-1233488"/>
            <a:r>
              <a:rPr lang="es-MX" b="1" dirty="0" smtClean="0">
                <a:latin typeface="Arial Black" pitchFamily="34" charset="0"/>
                <a:cs typeface="Calibri" pitchFamily="34" charset="0"/>
              </a:rPr>
              <a:t>Contenido</a:t>
            </a:r>
            <a:endParaRPr lang="es-CO" sz="1200" i="1" dirty="0">
              <a:latin typeface="Arial Black" pitchFamily="34" charset="0"/>
              <a:cs typeface="Calibri" pitchFamily="34" charset="0"/>
            </a:endParaRPr>
          </a:p>
        </p:txBody>
      </p:sp>
      <p:pic>
        <p:nvPicPr>
          <p:cNvPr id="24" name="Imagen 5" descr="bulletANH-01-03.png"/>
          <p:cNvPicPr>
            <a:picLocks noChangeAspect="1"/>
          </p:cNvPicPr>
          <p:nvPr/>
        </p:nvPicPr>
        <p:blipFill>
          <a:blip r:embed="rId2" cstate="email"/>
          <a:srcRect/>
          <a:stretch>
            <a:fillRect/>
          </a:stretch>
        </p:blipFill>
        <p:spPr bwMode="auto">
          <a:xfrm>
            <a:off x="558602" y="1259235"/>
            <a:ext cx="398462" cy="376238"/>
          </a:xfrm>
          <a:prstGeom prst="rect">
            <a:avLst/>
          </a:prstGeom>
          <a:noFill/>
          <a:ln w="9525">
            <a:noFill/>
            <a:miter lim="800000"/>
            <a:headEnd/>
            <a:tailEnd/>
          </a:ln>
        </p:spPr>
      </p:pic>
      <p:pic>
        <p:nvPicPr>
          <p:cNvPr id="25" name="Imagen 5" descr="bulletANH-01-03.png"/>
          <p:cNvPicPr>
            <a:picLocks noChangeAspect="1"/>
          </p:cNvPicPr>
          <p:nvPr/>
        </p:nvPicPr>
        <p:blipFill>
          <a:blip r:embed="rId2" cstate="email"/>
          <a:srcRect/>
          <a:stretch>
            <a:fillRect/>
          </a:stretch>
        </p:blipFill>
        <p:spPr bwMode="auto">
          <a:xfrm>
            <a:off x="558602" y="1800051"/>
            <a:ext cx="398462" cy="376238"/>
          </a:xfrm>
          <a:prstGeom prst="rect">
            <a:avLst/>
          </a:prstGeom>
          <a:noFill/>
          <a:ln w="9525">
            <a:noFill/>
            <a:miter lim="800000"/>
            <a:headEnd/>
            <a:tailEnd/>
          </a:ln>
        </p:spPr>
      </p:pic>
      <p:pic>
        <p:nvPicPr>
          <p:cNvPr id="26" name="Imagen 5" descr="bulletANH-01-03.png"/>
          <p:cNvPicPr>
            <a:picLocks noChangeAspect="1"/>
          </p:cNvPicPr>
          <p:nvPr/>
        </p:nvPicPr>
        <p:blipFill>
          <a:blip r:embed="rId2" cstate="email"/>
          <a:srcRect/>
          <a:stretch>
            <a:fillRect/>
          </a:stretch>
        </p:blipFill>
        <p:spPr bwMode="auto">
          <a:xfrm>
            <a:off x="554088" y="2351732"/>
            <a:ext cx="398462" cy="376238"/>
          </a:xfrm>
          <a:prstGeom prst="rect">
            <a:avLst/>
          </a:prstGeom>
          <a:noFill/>
          <a:ln w="9525">
            <a:noFill/>
            <a:miter lim="800000"/>
            <a:headEnd/>
            <a:tailEnd/>
          </a:ln>
        </p:spPr>
      </p:pic>
      <p:pic>
        <p:nvPicPr>
          <p:cNvPr id="27" name="Imagen 5" descr="bulletANH-01-03.png"/>
          <p:cNvPicPr>
            <a:picLocks noChangeAspect="1"/>
          </p:cNvPicPr>
          <p:nvPr/>
        </p:nvPicPr>
        <p:blipFill>
          <a:blip r:embed="rId2" cstate="email"/>
          <a:srcRect/>
          <a:stretch>
            <a:fillRect/>
          </a:stretch>
        </p:blipFill>
        <p:spPr bwMode="auto">
          <a:xfrm>
            <a:off x="558602" y="2908746"/>
            <a:ext cx="398462" cy="376238"/>
          </a:xfrm>
          <a:prstGeom prst="rect">
            <a:avLst/>
          </a:prstGeom>
          <a:noFill/>
          <a:ln w="9525">
            <a:noFill/>
            <a:miter lim="800000"/>
            <a:headEnd/>
            <a:tailEnd/>
          </a:ln>
        </p:spPr>
      </p:pic>
      <p:pic>
        <p:nvPicPr>
          <p:cNvPr id="28" name="Imagen 5" descr="bulletANH-01-03.png"/>
          <p:cNvPicPr>
            <a:picLocks noChangeAspect="1"/>
          </p:cNvPicPr>
          <p:nvPr/>
        </p:nvPicPr>
        <p:blipFill>
          <a:blip r:embed="rId2" cstate="email"/>
          <a:srcRect/>
          <a:stretch>
            <a:fillRect/>
          </a:stretch>
        </p:blipFill>
        <p:spPr bwMode="auto">
          <a:xfrm>
            <a:off x="558602" y="3448050"/>
            <a:ext cx="398462" cy="376238"/>
          </a:xfrm>
          <a:prstGeom prst="rect">
            <a:avLst/>
          </a:prstGeom>
          <a:noFill/>
          <a:ln w="9525">
            <a:noFill/>
            <a:miter lim="800000"/>
            <a:headEnd/>
            <a:tailEnd/>
          </a:ln>
        </p:spPr>
      </p:pic>
      <p:pic>
        <p:nvPicPr>
          <p:cNvPr id="29" name="Imagen 5" descr="bulletANH-01-03.png"/>
          <p:cNvPicPr>
            <a:picLocks noChangeAspect="1"/>
          </p:cNvPicPr>
          <p:nvPr/>
        </p:nvPicPr>
        <p:blipFill>
          <a:blip r:embed="rId2" cstate="email"/>
          <a:srcRect/>
          <a:stretch>
            <a:fillRect/>
          </a:stretch>
        </p:blipFill>
        <p:spPr bwMode="auto">
          <a:xfrm>
            <a:off x="558280" y="4003724"/>
            <a:ext cx="398462" cy="376238"/>
          </a:xfrm>
          <a:prstGeom prst="rect">
            <a:avLst/>
          </a:prstGeom>
          <a:noFill/>
          <a:ln w="9525">
            <a:noFill/>
            <a:miter lim="800000"/>
            <a:headEnd/>
            <a:tailEnd/>
          </a:ln>
        </p:spPr>
      </p:pic>
      <p:pic>
        <p:nvPicPr>
          <p:cNvPr id="30" name="Imagen 5" descr="bulletANH-01-03.png"/>
          <p:cNvPicPr>
            <a:picLocks noChangeAspect="1"/>
          </p:cNvPicPr>
          <p:nvPr/>
        </p:nvPicPr>
        <p:blipFill>
          <a:blip r:embed="rId2" cstate="email"/>
          <a:srcRect/>
          <a:stretch>
            <a:fillRect/>
          </a:stretch>
        </p:blipFill>
        <p:spPr bwMode="auto">
          <a:xfrm>
            <a:off x="558602" y="4555405"/>
            <a:ext cx="398462" cy="376238"/>
          </a:xfrm>
          <a:prstGeom prst="rect">
            <a:avLst/>
          </a:prstGeom>
          <a:noFill/>
          <a:ln w="9525">
            <a:noFill/>
            <a:miter lim="800000"/>
            <a:headEnd/>
            <a:tailEnd/>
          </a:ln>
        </p:spPr>
      </p:pic>
      <p:pic>
        <p:nvPicPr>
          <p:cNvPr id="31" name="Imagen 5" descr="bulletANH-01-03.png"/>
          <p:cNvPicPr>
            <a:picLocks noChangeAspect="1"/>
          </p:cNvPicPr>
          <p:nvPr/>
        </p:nvPicPr>
        <p:blipFill>
          <a:blip r:embed="rId2" cstate="email"/>
          <a:srcRect/>
          <a:stretch>
            <a:fillRect/>
          </a:stretch>
        </p:blipFill>
        <p:spPr bwMode="auto">
          <a:xfrm>
            <a:off x="558602" y="5097561"/>
            <a:ext cx="398462" cy="376238"/>
          </a:xfrm>
          <a:prstGeom prst="rect">
            <a:avLst/>
          </a:prstGeom>
          <a:noFill/>
          <a:ln w="9525">
            <a:noFill/>
            <a:miter lim="800000"/>
            <a:headEnd/>
            <a:tailEnd/>
          </a:ln>
        </p:spPr>
      </p:pic>
      <p:pic>
        <p:nvPicPr>
          <p:cNvPr id="32" name="Imagen 5" descr="bulletANH-01-03.png"/>
          <p:cNvPicPr>
            <a:picLocks noChangeAspect="1"/>
          </p:cNvPicPr>
          <p:nvPr/>
        </p:nvPicPr>
        <p:blipFill>
          <a:blip r:embed="rId2" cstate="email"/>
          <a:srcRect/>
          <a:stretch>
            <a:fillRect/>
          </a:stretch>
        </p:blipFill>
        <p:spPr bwMode="auto">
          <a:xfrm>
            <a:off x="558602" y="5645050"/>
            <a:ext cx="398462" cy="376238"/>
          </a:xfrm>
          <a:prstGeom prst="rect">
            <a:avLst/>
          </a:prstGeom>
          <a:noFill/>
          <a:ln w="9525">
            <a:noFill/>
            <a:miter lim="800000"/>
            <a:headEnd/>
            <a:tailEnd/>
          </a:ln>
        </p:spPr>
      </p:pic>
      <p:sp>
        <p:nvSpPr>
          <p:cNvPr id="14" name="4 Marcador de número de diapositiva"/>
          <p:cNvSpPr txBox="1">
            <a:spLocks/>
          </p:cNvSpPr>
          <p:nvPr/>
        </p:nvSpPr>
        <p:spPr bwMode="auto">
          <a:xfrm>
            <a:off x="4328544" y="6462095"/>
            <a:ext cx="471487" cy="4000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s-CO"/>
            </a:defPPr>
            <a:lvl1pPr marL="0" algn="r" defTabSz="914400" rtl="0" eaLnBrk="1" latinLnBrk="0" hangingPunct="1">
              <a:defRPr sz="1200" kern="1200">
                <a:solidFill>
                  <a:schemeClr val="tx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fld id="{1E488807-1918-4C23-BCA5-A5E06F4BEA6B}" type="slidenum">
              <a:rPr lang="es-ES" altLang="en-US" smtClean="0">
                <a:solidFill>
                  <a:srgbClr val="000000"/>
                </a:solidFill>
              </a:rPr>
              <a:pPr algn="ctr">
                <a:defRPr/>
              </a:pPr>
              <a:t>71</a:t>
            </a:fld>
            <a:endParaRPr lang="es-ES" altLang="en-US" dirty="0" smtClean="0">
              <a:solidFill>
                <a:srgbClr val="000000"/>
              </a:solidFill>
            </a:endParaRPr>
          </a:p>
        </p:txBody>
      </p:sp>
      <p:sp>
        <p:nvSpPr>
          <p:cNvPr id="16" name="15 CuadroTexto"/>
          <p:cNvSpPr txBox="1"/>
          <p:nvPr/>
        </p:nvSpPr>
        <p:spPr>
          <a:xfrm>
            <a:off x="1115616" y="1259235"/>
            <a:ext cx="7776864" cy="4801314"/>
          </a:xfrm>
          <a:prstGeom prst="rect">
            <a:avLst/>
          </a:prstGeom>
          <a:noFill/>
        </p:spPr>
        <p:txBody>
          <a:bodyPr wrap="square" rtlCol="0">
            <a:spAutoFit/>
          </a:bodyPr>
          <a:lstStyle/>
          <a:p>
            <a:r>
              <a:rPr lang="es-MX" dirty="0" smtClean="0">
                <a:solidFill>
                  <a:schemeClr val="bg1">
                    <a:lumMod val="65000"/>
                  </a:schemeClr>
                </a:solidFill>
                <a:latin typeface="Arial" pitchFamily="34" charset="0"/>
                <a:ea typeface="Tahoma" pitchFamily="34" charset="0"/>
                <a:cs typeface="Arial" pitchFamily="34" charset="0"/>
              </a:rPr>
              <a:t>Marco estratégico, logros y retos</a:t>
            </a:r>
          </a:p>
          <a:p>
            <a:endParaRPr lang="es-MX" dirty="0">
              <a:solidFill>
                <a:schemeClr val="bg1">
                  <a:lumMod val="65000"/>
                </a:schemeClr>
              </a:solidFill>
              <a:latin typeface="Arial" pitchFamily="34" charset="0"/>
              <a:ea typeface="Tahoma" pitchFamily="34" charset="0"/>
              <a:cs typeface="Arial" pitchFamily="34" charset="0"/>
            </a:endParaRPr>
          </a:p>
          <a:p>
            <a:r>
              <a:rPr lang="es-MX" dirty="0" smtClean="0">
                <a:solidFill>
                  <a:schemeClr val="bg1">
                    <a:lumMod val="65000"/>
                  </a:schemeClr>
                </a:solidFill>
                <a:latin typeface="Arial" pitchFamily="34" charset="0"/>
                <a:ea typeface="Tahoma" pitchFamily="34" charset="0"/>
                <a:cs typeface="Arial" pitchFamily="34" charset="0"/>
              </a:rPr>
              <a:t>Gestión del Conocimiento</a:t>
            </a:r>
          </a:p>
          <a:p>
            <a:endParaRPr lang="es-MX" dirty="0" smtClean="0">
              <a:solidFill>
                <a:schemeClr val="bg1">
                  <a:lumMod val="65000"/>
                </a:schemeClr>
              </a:solidFill>
              <a:latin typeface="Arial" pitchFamily="34" charset="0"/>
              <a:ea typeface="Tahoma" pitchFamily="34" charset="0"/>
              <a:cs typeface="Arial" pitchFamily="34" charset="0"/>
            </a:endParaRPr>
          </a:p>
          <a:p>
            <a:r>
              <a:rPr lang="es-MX" dirty="0" smtClean="0">
                <a:solidFill>
                  <a:schemeClr val="bg1">
                    <a:lumMod val="65000"/>
                  </a:schemeClr>
                </a:solidFill>
                <a:latin typeface="Arial" pitchFamily="34" charset="0"/>
                <a:ea typeface="Tahoma" pitchFamily="34" charset="0"/>
                <a:cs typeface="Arial" pitchFamily="34" charset="0"/>
              </a:rPr>
              <a:t>Promoción y Asignación de Áreas</a:t>
            </a:r>
          </a:p>
          <a:p>
            <a:endParaRPr lang="es-MX" dirty="0" smtClean="0">
              <a:solidFill>
                <a:schemeClr val="bg1">
                  <a:lumMod val="65000"/>
                </a:schemeClr>
              </a:solidFill>
              <a:latin typeface="Arial" pitchFamily="34" charset="0"/>
              <a:ea typeface="Tahoma" pitchFamily="34" charset="0"/>
              <a:cs typeface="Arial" pitchFamily="34" charset="0"/>
            </a:endParaRPr>
          </a:p>
          <a:p>
            <a:r>
              <a:rPr lang="es-MX" dirty="0" smtClean="0">
                <a:solidFill>
                  <a:schemeClr val="bg1">
                    <a:lumMod val="65000"/>
                  </a:schemeClr>
                </a:solidFill>
                <a:latin typeface="Arial" pitchFamily="34" charset="0"/>
                <a:ea typeface="Tahoma" pitchFamily="34" charset="0"/>
                <a:cs typeface="Arial" pitchFamily="34" charset="0"/>
              </a:rPr>
              <a:t>Gestión de Contratos de Hidrocarburos, Comunidades y Medio Ambiente</a:t>
            </a:r>
          </a:p>
          <a:p>
            <a:endParaRPr lang="es-MX" dirty="0" smtClean="0">
              <a:solidFill>
                <a:schemeClr val="bg1">
                  <a:lumMod val="65000"/>
                </a:schemeClr>
              </a:solidFill>
              <a:latin typeface="Arial" pitchFamily="34" charset="0"/>
              <a:ea typeface="Tahoma" pitchFamily="34" charset="0"/>
              <a:cs typeface="Arial" pitchFamily="34" charset="0"/>
            </a:endParaRPr>
          </a:p>
          <a:p>
            <a:r>
              <a:rPr lang="es-MX" b="1" dirty="0" smtClean="0">
                <a:latin typeface="Arial" pitchFamily="34" charset="0"/>
                <a:ea typeface="Tahoma" pitchFamily="34" charset="0"/>
                <a:cs typeface="Arial" pitchFamily="34" charset="0"/>
              </a:rPr>
              <a:t>Operaciones, Administración de Regalías y Participaciones</a:t>
            </a:r>
          </a:p>
          <a:p>
            <a:endParaRPr lang="es-MX" dirty="0" smtClean="0">
              <a:solidFill>
                <a:schemeClr val="bg1">
                  <a:lumMod val="65000"/>
                </a:schemeClr>
              </a:solidFill>
              <a:latin typeface="Arial" pitchFamily="34" charset="0"/>
              <a:ea typeface="Tahoma" pitchFamily="34" charset="0"/>
              <a:cs typeface="Arial" pitchFamily="34" charset="0"/>
            </a:endParaRPr>
          </a:p>
          <a:p>
            <a:r>
              <a:rPr lang="es-MX" dirty="0" smtClean="0">
                <a:solidFill>
                  <a:schemeClr val="bg1">
                    <a:lumMod val="65000"/>
                  </a:schemeClr>
                </a:solidFill>
                <a:latin typeface="Arial" pitchFamily="34" charset="0"/>
                <a:ea typeface="Tahoma" pitchFamily="34" charset="0"/>
                <a:cs typeface="Arial" pitchFamily="34" charset="0"/>
              </a:rPr>
              <a:t>Gestión contractual</a:t>
            </a:r>
          </a:p>
          <a:p>
            <a:endParaRPr lang="es-MX" dirty="0" smtClean="0">
              <a:solidFill>
                <a:schemeClr val="bg1">
                  <a:lumMod val="65000"/>
                </a:schemeClr>
              </a:solidFill>
              <a:latin typeface="Arial" pitchFamily="34" charset="0"/>
              <a:ea typeface="Tahoma" pitchFamily="34" charset="0"/>
              <a:cs typeface="Arial" pitchFamily="34" charset="0"/>
            </a:endParaRPr>
          </a:p>
          <a:p>
            <a:r>
              <a:rPr lang="es-MX" dirty="0" smtClean="0">
                <a:solidFill>
                  <a:schemeClr val="bg1">
                    <a:lumMod val="65000"/>
                  </a:schemeClr>
                </a:solidFill>
                <a:latin typeface="Arial" pitchFamily="34" charset="0"/>
                <a:ea typeface="Tahoma" pitchFamily="34" charset="0"/>
                <a:cs typeface="Arial" pitchFamily="34" charset="0"/>
              </a:rPr>
              <a:t>Ejecución Presupuestal y Sistema Nacional de Servicio al Ciudadano</a:t>
            </a:r>
          </a:p>
          <a:p>
            <a:endParaRPr lang="es-MX" dirty="0" smtClean="0">
              <a:solidFill>
                <a:schemeClr val="bg1">
                  <a:lumMod val="65000"/>
                </a:schemeClr>
              </a:solidFill>
              <a:latin typeface="Arial" pitchFamily="34" charset="0"/>
              <a:ea typeface="Tahoma" pitchFamily="34" charset="0"/>
              <a:cs typeface="Arial" pitchFamily="34" charset="0"/>
            </a:endParaRPr>
          </a:p>
          <a:p>
            <a:r>
              <a:rPr lang="es-MX" dirty="0">
                <a:solidFill>
                  <a:schemeClr val="bg1">
                    <a:lumMod val="65000"/>
                  </a:schemeClr>
                </a:solidFill>
                <a:latin typeface="Arial" pitchFamily="34" charset="0"/>
                <a:ea typeface="Tahoma" pitchFamily="34" charset="0"/>
                <a:cs typeface="Arial" pitchFamily="34" charset="0"/>
              </a:rPr>
              <a:t>Preguntas y respuestas</a:t>
            </a:r>
            <a:endParaRPr lang="es-MX" dirty="0" smtClean="0">
              <a:solidFill>
                <a:schemeClr val="bg1">
                  <a:lumMod val="65000"/>
                </a:schemeClr>
              </a:solidFill>
              <a:latin typeface="Arial" pitchFamily="34" charset="0"/>
              <a:ea typeface="Tahoma" pitchFamily="34" charset="0"/>
              <a:cs typeface="Arial" pitchFamily="34" charset="0"/>
            </a:endParaRPr>
          </a:p>
          <a:p>
            <a:endParaRPr lang="es-MX" dirty="0" smtClean="0">
              <a:solidFill>
                <a:schemeClr val="bg1">
                  <a:lumMod val="65000"/>
                </a:schemeClr>
              </a:solidFill>
              <a:latin typeface="Arial" pitchFamily="34" charset="0"/>
              <a:ea typeface="Tahoma" pitchFamily="34" charset="0"/>
              <a:cs typeface="Arial" pitchFamily="34" charset="0"/>
            </a:endParaRPr>
          </a:p>
          <a:p>
            <a:r>
              <a:rPr lang="es-MX" dirty="0" smtClean="0">
                <a:solidFill>
                  <a:schemeClr val="bg1">
                    <a:lumMod val="65000"/>
                  </a:schemeClr>
                </a:solidFill>
                <a:latin typeface="Arial" pitchFamily="34" charset="0"/>
                <a:ea typeface="Tahoma" pitchFamily="34" charset="0"/>
                <a:cs typeface="Arial" pitchFamily="34" charset="0"/>
              </a:rPr>
              <a:t>Informe de Control Interno</a:t>
            </a:r>
            <a:endParaRPr lang="es-CO" dirty="0">
              <a:solidFill>
                <a:schemeClr val="bg1">
                  <a:lumMod val="65000"/>
                </a:schemeClr>
              </a:solidFill>
              <a:latin typeface="Arial" pitchFamily="34" charset="0"/>
              <a:ea typeface="Tahoma" pitchFamily="34" charset="0"/>
              <a:cs typeface="Arial" pitchFamily="34" charset="0"/>
            </a:endParaRPr>
          </a:p>
        </p:txBody>
      </p:sp>
    </p:spTree>
    <p:extLst>
      <p:ext uri="{BB962C8B-B14F-4D97-AF65-F5344CB8AC3E}">
        <p14:creationId xmlns:p14="http://schemas.microsoft.com/office/powerpoint/2010/main" xmlns="" val="1804257875"/>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4 Marcador de número de diapositiva"/>
          <p:cNvSpPr txBox="1">
            <a:spLocks/>
          </p:cNvSpPr>
          <p:nvPr/>
        </p:nvSpPr>
        <p:spPr bwMode="auto">
          <a:xfrm>
            <a:off x="4329113" y="6462713"/>
            <a:ext cx="471487"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defTabSz="914400"/>
            <a:fld id="{8438C44C-3D9C-4BB8-841C-A7E64ACA54E5}" type="slidenum">
              <a:rPr lang="es-ES" altLang="en-US" sz="1200">
                <a:solidFill>
                  <a:srgbClr val="000000"/>
                </a:solidFill>
                <a:latin typeface="Calibri" panose="020F0502020204030204" pitchFamily="34" charset="0"/>
              </a:rPr>
              <a:pPr algn="ctr" defTabSz="914400"/>
              <a:t>72</a:t>
            </a:fld>
            <a:endParaRPr lang="es-ES" altLang="en-US" sz="1200" dirty="0">
              <a:solidFill>
                <a:srgbClr val="000000"/>
              </a:solidFill>
              <a:latin typeface="Calibri" panose="020F0502020204030204" pitchFamily="34" charset="0"/>
            </a:endParaRPr>
          </a:p>
        </p:txBody>
      </p:sp>
      <p:sp>
        <p:nvSpPr>
          <p:cNvPr id="5" name="Rectangle 2"/>
          <p:cNvSpPr>
            <a:spLocks noChangeArrowheads="1"/>
          </p:cNvSpPr>
          <p:nvPr/>
        </p:nvSpPr>
        <p:spPr bwMode="auto">
          <a:xfrm>
            <a:off x="1691853" y="225391"/>
            <a:ext cx="5851525"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anchor="ctr">
            <a:spAutoFit/>
          </a:bodyPr>
          <a:lstStyle>
            <a:lvl1pPr marL="1233488" indent="-1233488">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s-MX" altLang="es-CO" b="1" dirty="0" smtClean="0">
                <a:latin typeface="Arial Black" pitchFamily="34" charset="0"/>
              </a:rPr>
              <a:t>Producción de crudo</a:t>
            </a:r>
          </a:p>
          <a:p>
            <a:r>
              <a:rPr lang="es-MX" altLang="es-CO" i="1" dirty="0" smtClean="0"/>
              <a:t>Real y Pronosticada Año 2014</a:t>
            </a:r>
            <a:endParaRPr lang="es-CO" altLang="es-CO" i="1" dirty="0"/>
          </a:p>
        </p:txBody>
      </p:sp>
      <p:graphicFrame>
        <p:nvGraphicFramePr>
          <p:cNvPr id="6" name="2 Gráfico"/>
          <p:cNvGraphicFramePr>
            <a:graphicFrameLocks/>
          </p:cNvGraphicFramePr>
          <p:nvPr>
            <p:extLst>
              <p:ext uri="{D42A27DB-BD31-4B8C-83A1-F6EECF244321}">
                <p14:modId xmlns:p14="http://schemas.microsoft.com/office/powerpoint/2010/main" xmlns="" val="1730026342"/>
              </p:ext>
            </p:extLst>
          </p:nvPr>
        </p:nvGraphicFramePr>
        <p:xfrm>
          <a:off x="755576" y="2060848"/>
          <a:ext cx="7943850" cy="4041279"/>
        </p:xfrm>
        <a:graphic>
          <a:graphicData uri="http://schemas.openxmlformats.org/drawingml/2006/chart">
            <c:chart xmlns:c="http://schemas.openxmlformats.org/drawingml/2006/chart" xmlns:r="http://schemas.openxmlformats.org/officeDocument/2006/relationships" r:id="rId3"/>
          </a:graphicData>
        </a:graphic>
      </p:graphicFrame>
      <p:sp>
        <p:nvSpPr>
          <p:cNvPr id="7" name="3 CuadroTexto"/>
          <p:cNvSpPr txBox="1"/>
          <p:nvPr/>
        </p:nvSpPr>
        <p:spPr>
          <a:xfrm>
            <a:off x="683568" y="1084021"/>
            <a:ext cx="7992888" cy="738810"/>
          </a:xfrm>
          <a:prstGeom prst="rect">
            <a:avLst/>
          </a:prstGeom>
          <a:solidFill>
            <a:schemeClr val="accent3">
              <a:lumMod val="20000"/>
              <a:lumOff val="80000"/>
            </a:schemeClr>
          </a:solidFill>
          <a:ln>
            <a:solidFill>
              <a:schemeClr val="tx1"/>
            </a:solidFill>
          </a:ln>
        </p:spPr>
        <p:style>
          <a:lnRef idx="0">
            <a:scrgbClr r="0" g="0" b="0"/>
          </a:lnRef>
          <a:fillRef idx="0">
            <a:scrgbClr r="0" g="0" b="0"/>
          </a:fillRef>
          <a:effectRef idx="0">
            <a:scrgbClr r="0" g="0" b="0"/>
          </a:effectRef>
          <a:fontRef idx="minor">
            <a:schemeClr val="tx1"/>
          </a:fontRef>
        </p:style>
        <p:txBody>
          <a:bodyPr wrap="squar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defTabSz="914400">
              <a:lnSpc>
                <a:spcPts val="1500"/>
              </a:lnSpc>
            </a:pPr>
            <a:endParaRPr lang="es-CO" sz="2000" b="1" dirty="0">
              <a:solidFill>
                <a:prstClr val="black"/>
              </a:solidFill>
            </a:endParaRPr>
          </a:p>
          <a:p>
            <a:pPr algn="ctr" defTabSz="914400">
              <a:lnSpc>
                <a:spcPts val="1500"/>
              </a:lnSpc>
            </a:pPr>
            <a:r>
              <a:rPr lang="es-CO" sz="2000" dirty="0">
                <a:solidFill>
                  <a:prstClr val="black"/>
                </a:solidFill>
              </a:rPr>
              <a:t>Para el año 2014 se </a:t>
            </a:r>
            <a:r>
              <a:rPr lang="es-CO" sz="2000" dirty="0" smtClean="0">
                <a:solidFill>
                  <a:prstClr val="black"/>
                </a:solidFill>
              </a:rPr>
              <a:t>estima  que pudiéramos alcanzar una producción promedio de 990 </a:t>
            </a:r>
            <a:r>
              <a:rPr lang="es-CO" sz="2000" dirty="0">
                <a:solidFill>
                  <a:prstClr val="black"/>
                </a:solidFill>
              </a:rPr>
              <a:t>KBOPD</a:t>
            </a:r>
          </a:p>
        </p:txBody>
      </p:sp>
      <p:sp>
        <p:nvSpPr>
          <p:cNvPr id="3" name="2 CuadroTexto"/>
          <p:cNvSpPr txBox="1"/>
          <p:nvPr/>
        </p:nvSpPr>
        <p:spPr>
          <a:xfrm>
            <a:off x="683568" y="6185714"/>
            <a:ext cx="2524474" cy="276999"/>
          </a:xfrm>
          <a:prstGeom prst="rect">
            <a:avLst/>
          </a:prstGeom>
          <a:noFill/>
        </p:spPr>
        <p:txBody>
          <a:bodyPr wrap="none" rtlCol="0">
            <a:spAutoFit/>
          </a:bodyPr>
          <a:lstStyle/>
          <a:p>
            <a:pPr defTabSz="914400"/>
            <a:r>
              <a:rPr lang="es-CO" sz="1200" dirty="0" smtClean="0">
                <a:solidFill>
                  <a:srgbClr val="FF0000"/>
                </a:solidFill>
              </a:rPr>
              <a:t>*Estimada mes de diciembre de 2014</a:t>
            </a:r>
            <a:endParaRPr lang="es-ES" sz="1200" dirty="0">
              <a:solidFill>
                <a:srgbClr val="FF0000"/>
              </a:solidFill>
            </a:endParaRPr>
          </a:p>
        </p:txBody>
      </p:sp>
    </p:spTree>
    <p:extLst>
      <p:ext uri="{BB962C8B-B14F-4D97-AF65-F5344CB8AC3E}">
        <p14:creationId xmlns:p14="http://schemas.microsoft.com/office/powerpoint/2010/main" xmlns="" val="663238287"/>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4 Grupo"/>
          <p:cNvGrpSpPr/>
          <p:nvPr/>
        </p:nvGrpSpPr>
        <p:grpSpPr>
          <a:xfrm>
            <a:off x="440823" y="2056552"/>
            <a:ext cx="7423232" cy="4324775"/>
            <a:chOff x="101096" y="1013852"/>
            <a:chExt cx="7820987" cy="6068679"/>
          </a:xfrm>
        </p:grpSpPr>
        <p:sp>
          <p:nvSpPr>
            <p:cNvPr id="3" name="2 Rectángulo"/>
            <p:cNvSpPr/>
            <p:nvPr/>
          </p:nvSpPr>
          <p:spPr>
            <a:xfrm>
              <a:off x="611188" y="3245877"/>
              <a:ext cx="2016125" cy="914400"/>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r>
                <a:rPr lang="es-CO" dirty="0">
                  <a:solidFill>
                    <a:prstClr val="white"/>
                  </a:solidFill>
                </a:rPr>
                <a:t>1027 kbopd</a:t>
              </a:r>
              <a:endParaRPr lang="es-ES" dirty="0">
                <a:solidFill>
                  <a:prstClr val="white"/>
                </a:solidFill>
              </a:endParaRPr>
            </a:p>
          </p:txBody>
        </p:sp>
        <p:sp>
          <p:nvSpPr>
            <p:cNvPr id="6147" name="3 CuadroTexto"/>
            <p:cNvSpPr txBox="1">
              <a:spLocks noChangeArrowheads="1"/>
            </p:cNvSpPr>
            <p:nvPr/>
          </p:nvSpPr>
          <p:spPr bwMode="auto">
            <a:xfrm>
              <a:off x="578741" y="2544202"/>
              <a:ext cx="2081018" cy="5539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defTabSz="914400"/>
              <a:r>
                <a:rPr lang="es-CO" altLang="es-CO" sz="1500" dirty="0">
                  <a:solidFill>
                    <a:prstClr val="black"/>
                  </a:solidFill>
                  <a:cs typeface="Arial" pitchFamily="34" charset="0"/>
                </a:rPr>
                <a:t>Producción Promedio </a:t>
              </a:r>
            </a:p>
            <a:p>
              <a:pPr algn="ctr" defTabSz="914400"/>
              <a:r>
                <a:rPr lang="es-CO" altLang="es-CO" sz="1500" dirty="0">
                  <a:solidFill>
                    <a:prstClr val="black"/>
                  </a:solidFill>
                  <a:cs typeface="Arial" pitchFamily="34" charset="0"/>
                </a:rPr>
                <a:t>Esperada 2014 </a:t>
              </a:r>
              <a:endParaRPr lang="es-ES" altLang="es-CO" sz="1500" dirty="0">
                <a:solidFill>
                  <a:prstClr val="black"/>
                </a:solidFill>
                <a:cs typeface="Arial" pitchFamily="34" charset="0"/>
              </a:endParaRPr>
            </a:p>
          </p:txBody>
        </p:sp>
        <p:sp>
          <p:nvSpPr>
            <p:cNvPr id="6" name="5 Rectángulo"/>
            <p:cNvSpPr/>
            <p:nvPr/>
          </p:nvSpPr>
          <p:spPr>
            <a:xfrm>
              <a:off x="5786438" y="3245877"/>
              <a:ext cx="2016125" cy="914400"/>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r>
                <a:rPr lang="es-CO" dirty="0" smtClean="0">
                  <a:solidFill>
                    <a:prstClr val="white"/>
                  </a:solidFill>
                </a:rPr>
                <a:t>988</a:t>
              </a:r>
              <a:r>
                <a:rPr lang="es-CO" dirty="0" smtClean="0">
                  <a:solidFill>
                    <a:srgbClr val="002060"/>
                  </a:solidFill>
                </a:rPr>
                <a:t> </a:t>
              </a:r>
              <a:r>
                <a:rPr lang="es-CO" dirty="0">
                  <a:solidFill>
                    <a:prstClr val="white"/>
                  </a:solidFill>
                </a:rPr>
                <a:t>kbopd</a:t>
              </a:r>
              <a:endParaRPr lang="es-ES" dirty="0">
                <a:solidFill>
                  <a:prstClr val="white"/>
                </a:solidFill>
              </a:endParaRPr>
            </a:p>
          </p:txBody>
        </p:sp>
        <p:sp>
          <p:nvSpPr>
            <p:cNvPr id="6149" name="9 CuadroTexto"/>
            <p:cNvSpPr txBox="1">
              <a:spLocks noChangeArrowheads="1"/>
            </p:cNvSpPr>
            <p:nvPr/>
          </p:nvSpPr>
          <p:spPr bwMode="auto">
            <a:xfrm>
              <a:off x="5841065" y="2559413"/>
              <a:ext cx="2081018" cy="5539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defTabSz="914400"/>
              <a:r>
                <a:rPr lang="es-CO" altLang="es-CO" sz="1500" dirty="0">
                  <a:solidFill>
                    <a:prstClr val="black"/>
                  </a:solidFill>
                  <a:cs typeface="Arial" pitchFamily="34" charset="0"/>
                </a:rPr>
                <a:t>Producción Promedio </a:t>
              </a:r>
              <a:endParaRPr lang="es-CO" altLang="es-CO" sz="1500" dirty="0" smtClean="0">
                <a:solidFill>
                  <a:prstClr val="black"/>
                </a:solidFill>
                <a:cs typeface="Arial" pitchFamily="34" charset="0"/>
              </a:endParaRPr>
            </a:p>
            <a:p>
              <a:pPr algn="ctr" defTabSz="914400"/>
              <a:r>
                <a:rPr lang="es-CO" altLang="es-CO" sz="1500" dirty="0" smtClean="0">
                  <a:solidFill>
                    <a:prstClr val="black"/>
                  </a:solidFill>
                  <a:cs typeface="Arial" pitchFamily="34" charset="0"/>
                </a:rPr>
                <a:t>Noviembre 2014</a:t>
              </a:r>
              <a:endParaRPr lang="es-ES" altLang="es-CO" sz="1500" dirty="0">
                <a:solidFill>
                  <a:prstClr val="black"/>
                </a:solidFill>
                <a:cs typeface="Arial" pitchFamily="34" charset="0"/>
              </a:endParaRPr>
            </a:p>
          </p:txBody>
        </p:sp>
        <p:sp>
          <p:nvSpPr>
            <p:cNvPr id="4" name="3 Rectángulo redondeado"/>
            <p:cNvSpPr/>
            <p:nvPr/>
          </p:nvSpPr>
          <p:spPr>
            <a:xfrm>
              <a:off x="3777208" y="1877068"/>
              <a:ext cx="1173163" cy="942974"/>
            </a:xfrm>
            <a:prstGeom prst="round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r>
                <a:rPr lang="es-CO" sz="1600" dirty="0" smtClean="0">
                  <a:solidFill>
                    <a:prstClr val="white"/>
                  </a:solidFill>
                </a:rPr>
                <a:t>47 </a:t>
              </a:r>
              <a:r>
                <a:rPr lang="es-CO" sz="1600" dirty="0">
                  <a:solidFill>
                    <a:prstClr val="white"/>
                  </a:solidFill>
                </a:rPr>
                <a:t>kbopd</a:t>
              </a:r>
            </a:p>
          </p:txBody>
        </p:sp>
        <p:sp>
          <p:nvSpPr>
            <p:cNvPr id="6151" name="6 CuadroTexto"/>
            <p:cNvSpPr txBox="1">
              <a:spLocks noChangeArrowheads="1"/>
            </p:cNvSpPr>
            <p:nvPr/>
          </p:nvSpPr>
          <p:spPr bwMode="auto">
            <a:xfrm>
              <a:off x="2927414" y="1013852"/>
              <a:ext cx="3236785" cy="5539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defTabSz="914400"/>
              <a:r>
                <a:rPr lang="es-CO" altLang="es-CO" sz="1500" dirty="0">
                  <a:solidFill>
                    <a:prstClr val="black"/>
                  </a:solidFill>
                </a:rPr>
                <a:t>Producción Promedio Adicionada </a:t>
              </a:r>
            </a:p>
            <a:p>
              <a:pPr algn="ctr" defTabSz="914400"/>
              <a:r>
                <a:rPr lang="es-CO" altLang="es-CO" sz="1500" dirty="0">
                  <a:solidFill>
                    <a:prstClr val="black"/>
                  </a:solidFill>
                </a:rPr>
                <a:t>Pruebas Extensas </a:t>
              </a:r>
              <a:r>
                <a:rPr lang="es-CO" altLang="es-CO" sz="1500" dirty="0" smtClean="0">
                  <a:solidFill>
                    <a:prstClr val="black"/>
                  </a:solidFill>
                </a:rPr>
                <a:t> noviembre 2014</a:t>
              </a:r>
              <a:endParaRPr lang="es-CO" altLang="es-CO" sz="1500" dirty="0">
                <a:solidFill>
                  <a:prstClr val="black"/>
                </a:solidFill>
              </a:endParaRPr>
            </a:p>
          </p:txBody>
        </p:sp>
        <p:sp>
          <p:nvSpPr>
            <p:cNvPr id="8" name="7 Rectángulo redondeado"/>
            <p:cNvSpPr/>
            <p:nvPr/>
          </p:nvSpPr>
          <p:spPr>
            <a:xfrm>
              <a:off x="3669357" y="4617477"/>
              <a:ext cx="1360289" cy="946944"/>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r>
                <a:rPr lang="es-CO" sz="1050" b="1" dirty="0" smtClean="0">
                  <a:solidFill>
                    <a:prstClr val="white"/>
                  </a:solidFill>
                </a:rPr>
                <a:t>ECP + %</a:t>
              </a:r>
              <a:r>
                <a:rPr lang="es-CO" sz="1050" b="1" dirty="0" err="1" smtClean="0">
                  <a:solidFill>
                    <a:prstClr val="white"/>
                  </a:solidFill>
                </a:rPr>
                <a:t>Asoc</a:t>
              </a:r>
              <a:r>
                <a:rPr lang="es-CO" sz="1050" b="1" dirty="0">
                  <a:solidFill>
                    <a:prstClr val="white"/>
                  </a:solidFill>
                </a:rPr>
                <a:t>.</a:t>
              </a:r>
              <a:endParaRPr lang="es-CO" sz="1600" b="1" dirty="0">
                <a:solidFill>
                  <a:prstClr val="white"/>
                </a:solidFill>
              </a:endParaRPr>
            </a:p>
            <a:p>
              <a:pPr algn="ctr" defTabSz="914400">
                <a:defRPr/>
              </a:pPr>
              <a:r>
                <a:rPr lang="es-CO" sz="1600" dirty="0" smtClean="0">
                  <a:solidFill>
                    <a:prstClr val="white"/>
                  </a:solidFill>
                </a:rPr>
                <a:t>65 </a:t>
              </a:r>
            </a:p>
            <a:p>
              <a:pPr algn="ctr" defTabSz="914400">
                <a:defRPr/>
              </a:pPr>
              <a:r>
                <a:rPr lang="es-CO" sz="1600" dirty="0" smtClean="0">
                  <a:solidFill>
                    <a:prstClr val="white"/>
                  </a:solidFill>
                </a:rPr>
                <a:t>kbopd</a:t>
              </a:r>
              <a:endParaRPr lang="es-CO" sz="1600" dirty="0">
                <a:solidFill>
                  <a:prstClr val="white"/>
                </a:solidFill>
              </a:endParaRPr>
            </a:p>
          </p:txBody>
        </p:sp>
        <p:cxnSp>
          <p:nvCxnSpPr>
            <p:cNvPr id="15" name="14 Conector recto de flecha"/>
            <p:cNvCxnSpPr>
              <a:stCxn id="3" idx="3"/>
              <a:endCxn id="6" idx="1"/>
            </p:cNvCxnSpPr>
            <p:nvPr/>
          </p:nvCxnSpPr>
          <p:spPr>
            <a:xfrm>
              <a:off x="2627313" y="3703077"/>
              <a:ext cx="3159125" cy="0"/>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19" name="18 Conector recto de flecha"/>
            <p:cNvCxnSpPr>
              <a:stCxn id="4" idx="2"/>
            </p:cNvCxnSpPr>
            <p:nvPr/>
          </p:nvCxnSpPr>
          <p:spPr>
            <a:xfrm flipH="1">
              <a:off x="4362996" y="2820042"/>
              <a:ext cx="0" cy="109855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21" name="20 Conector recto de flecha"/>
            <p:cNvCxnSpPr/>
            <p:nvPr/>
          </p:nvCxnSpPr>
          <p:spPr>
            <a:xfrm>
              <a:off x="4374356" y="3711815"/>
              <a:ext cx="1" cy="886859"/>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161" name="3 CuadroTexto"/>
            <p:cNvSpPr txBox="1">
              <a:spLocks noChangeArrowheads="1"/>
            </p:cNvSpPr>
            <p:nvPr/>
          </p:nvSpPr>
          <p:spPr bwMode="auto">
            <a:xfrm>
              <a:off x="101096" y="4211365"/>
              <a:ext cx="3190296" cy="5539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defTabSz="914400"/>
              <a:r>
                <a:rPr lang="es-CO" altLang="es-CO" sz="1500" dirty="0">
                  <a:solidFill>
                    <a:prstClr val="black"/>
                  </a:solidFill>
                  <a:cs typeface="Arial" pitchFamily="34" charset="0"/>
                </a:rPr>
                <a:t>Informes de Recursos y Reservas  </a:t>
              </a:r>
            </a:p>
            <a:p>
              <a:pPr algn="ctr" defTabSz="914400"/>
              <a:r>
                <a:rPr lang="es-CO" altLang="es-CO" sz="1500" dirty="0">
                  <a:solidFill>
                    <a:prstClr val="black"/>
                  </a:solidFill>
                  <a:cs typeface="Arial" pitchFamily="34" charset="0"/>
                </a:rPr>
                <a:t>Corte 31 Dic 2013 </a:t>
              </a:r>
              <a:endParaRPr lang="es-ES" altLang="es-CO" sz="1500" dirty="0">
                <a:solidFill>
                  <a:prstClr val="black"/>
                </a:solidFill>
                <a:cs typeface="Arial" pitchFamily="34" charset="0"/>
              </a:endParaRPr>
            </a:p>
          </p:txBody>
        </p:sp>
        <p:sp>
          <p:nvSpPr>
            <p:cNvPr id="18" name="17 Rectángulo redondeado"/>
            <p:cNvSpPr/>
            <p:nvPr/>
          </p:nvSpPr>
          <p:spPr>
            <a:xfrm>
              <a:off x="5299858" y="4676486"/>
              <a:ext cx="1360374" cy="887936"/>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r>
                <a:rPr lang="es-CO" sz="1050" b="1" dirty="0" smtClean="0">
                  <a:solidFill>
                    <a:prstClr val="white"/>
                  </a:solidFill>
                </a:rPr>
                <a:t>Asociadas</a:t>
              </a:r>
            </a:p>
            <a:p>
              <a:pPr algn="ctr" defTabSz="914400">
                <a:defRPr/>
              </a:pPr>
              <a:r>
                <a:rPr lang="es-CO" sz="1600" dirty="0" smtClean="0">
                  <a:solidFill>
                    <a:prstClr val="white"/>
                  </a:solidFill>
                </a:rPr>
                <a:t>21 </a:t>
              </a:r>
              <a:r>
                <a:rPr lang="es-CO" sz="1600" dirty="0">
                  <a:solidFill>
                    <a:prstClr val="white"/>
                  </a:solidFill>
                </a:rPr>
                <a:t>kbopd</a:t>
              </a:r>
            </a:p>
          </p:txBody>
        </p:sp>
        <p:cxnSp>
          <p:nvCxnSpPr>
            <p:cNvPr id="32" name="31 Conector recto de flecha"/>
            <p:cNvCxnSpPr/>
            <p:nvPr/>
          </p:nvCxnSpPr>
          <p:spPr>
            <a:xfrm>
              <a:off x="4373563" y="3703077"/>
              <a:ext cx="1206549" cy="973409"/>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6" name="9 CuadroTexto"/>
            <p:cNvSpPr txBox="1">
              <a:spLocks noChangeArrowheads="1"/>
            </p:cNvSpPr>
            <p:nvPr/>
          </p:nvSpPr>
          <p:spPr bwMode="auto">
            <a:xfrm>
              <a:off x="3796641" y="5766355"/>
              <a:ext cx="3330848" cy="9541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defTabSz="914400">
                <a:defRPr/>
              </a:pPr>
              <a:r>
                <a:rPr lang="es-CO" altLang="es-CO" sz="1400" dirty="0" smtClean="0">
                  <a:solidFill>
                    <a:prstClr val="black"/>
                  </a:solidFill>
                </a:rPr>
                <a:t>Transporte y Atentados </a:t>
              </a:r>
              <a:r>
                <a:rPr lang="es-CO" altLang="es-CO" sz="1400" b="1" dirty="0" smtClean="0">
                  <a:solidFill>
                    <a:prstClr val="black"/>
                  </a:solidFill>
                </a:rPr>
                <a:t>29% </a:t>
              </a:r>
              <a:r>
                <a:rPr lang="es-CO" altLang="es-CO" sz="1400" dirty="0" smtClean="0">
                  <a:solidFill>
                    <a:srgbClr val="FF0000"/>
                  </a:solidFill>
                </a:rPr>
                <a:t>- 25 kbopd</a:t>
              </a:r>
            </a:p>
            <a:p>
              <a:pPr defTabSz="914400">
                <a:defRPr/>
              </a:pPr>
              <a:r>
                <a:rPr lang="es-CO" altLang="es-CO" sz="1400" dirty="0" smtClean="0">
                  <a:solidFill>
                    <a:prstClr val="black"/>
                  </a:solidFill>
                </a:rPr>
                <a:t>Sociales </a:t>
              </a:r>
              <a:r>
                <a:rPr lang="es-CO" altLang="es-CO" sz="1400" b="1" dirty="0" smtClean="0">
                  <a:solidFill>
                    <a:prstClr val="black"/>
                  </a:solidFill>
                </a:rPr>
                <a:t>34% - </a:t>
              </a:r>
              <a:r>
                <a:rPr lang="es-CO" altLang="es-CO" sz="1400" dirty="0" smtClean="0">
                  <a:solidFill>
                    <a:srgbClr val="FF0000"/>
                  </a:solidFill>
                </a:rPr>
                <a:t>29 kbopd</a:t>
              </a:r>
            </a:p>
            <a:p>
              <a:pPr defTabSz="914400">
                <a:defRPr/>
              </a:pPr>
              <a:r>
                <a:rPr lang="es-CO" altLang="es-CO" sz="1400" dirty="0" smtClean="0">
                  <a:solidFill>
                    <a:prstClr val="black"/>
                  </a:solidFill>
                </a:rPr>
                <a:t>Operacionales </a:t>
              </a:r>
              <a:r>
                <a:rPr lang="es-CO" altLang="es-CO" sz="1400" b="1" dirty="0" smtClean="0">
                  <a:solidFill>
                    <a:prstClr val="black"/>
                  </a:solidFill>
                </a:rPr>
                <a:t>20% </a:t>
              </a:r>
              <a:r>
                <a:rPr lang="es-CO" altLang="es-CO" sz="1400" dirty="0" smtClean="0">
                  <a:solidFill>
                    <a:prstClr val="black"/>
                  </a:solidFill>
                </a:rPr>
                <a:t>- </a:t>
              </a:r>
              <a:r>
                <a:rPr lang="es-CO" altLang="es-CO" sz="1400" dirty="0" smtClean="0">
                  <a:solidFill>
                    <a:srgbClr val="FF0000"/>
                  </a:solidFill>
                </a:rPr>
                <a:t>17 kbopd</a:t>
              </a:r>
            </a:p>
            <a:p>
              <a:pPr defTabSz="914400">
                <a:defRPr/>
              </a:pPr>
              <a:r>
                <a:rPr lang="es-CO" altLang="es-CO" sz="1400" dirty="0" smtClean="0">
                  <a:solidFill>
                    <a:prstClr val="black"/>
                  </a:solidFill>
                </a:rPr>
                <a:t>Ambientales </a:t>
              </a:r>
              <a:r>
                <a:rPr lang="es-CO" altLang="es-CO" sz="1400" b="1" dirty="0" smtClean="0">
                  <a:solidFill>
                    <a:prstClr val="black"/>
                  </a:solidFill>
                </a:rPr>
                <a:t>17% </a:t>
              </a:r>
              <a:r>
                <a:rPr lang="es-CO" altLang="es-CO" sz="1400" dirty="0">
                  <a:solidFill>
                    <a:prstClr val="black"/>
                  </a:solidFill>
                </a:rPr>
                <a:t>- </a:t>
              </a:r>
              <a:r>
                <a:rPr lang="es-CO" altLang="es-CO" sz="1400" dirty="0" smtClean="0">
                  <a:solidFill>
                    <a:srgbClr val="FF0000"/>
                  </a:solidFill>
                </a:rPr>
                <a:t>15 kbopd</a:t>
              </a:r>
            </a:p>
          </p:txBody>
        </p:sp>
        <p:sp>
          <p:nvSpPr>
            <p:cNvPr id="2" name="1 Abrir llave"/>
            <p:cNvSpPr/>
            <p:nvPr/>
          </p:nvSpPr>
          <p:spPr>
            <a:xfrm>
              <a:off x="3669356" y="5766353"/>
              <a:ext cx="326580" cy="1316178"/>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s-CO">
                <a:solidFill>
                  <a:prstClr val="black"/>
                </a:solidFill>
              </a:endParaRPr>
            </a:p>
          </p:txBody>
        </p:sp>
        <p:sp>
          <p:nvSpPr>
            <p:cNvPr id="17" name="3 CuadroTexto"/>
            <p:cNvSpPr txBox="1">
              <a:spLocks noChangeArrowheads="1"/>
            </p:cNvSpPr>
            <p:nvPr/>
          </p:nvSpPr>
          <p:spPr bwMode="auto">
            <a:xfrm>
              <a:off x="1607521" y="5882509"/>
              <a:ext cx="1920718" cy="5539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defTabSz="914400"/>
              <a:r>
                <a:rPr lang="es-CO" altLang="es-CO" sz="1500" dirty="0">
                  <a:solidFill>
                    <a:prstClr val="black"/>
                  </a:solidFill>
                  <a:cs typeface="Arial" pitchFamily="34" charset="0"/>
                </a:rPr>
                <a:t>Producción </a:t>
              </a:r>
              <a:r>
                <a:rPr lang="es-CO" altLang="es-CO" sz="1500" dirty="0" smtClean="0">
                  <a:solidFill>
                    <a:prstClr val="black"/>
                  </a:solidFill>
                  <a:cs typeface="Arial" pitchFamily="34" charset="0"/>
                </a:rPr>
                <a:t>Diferida </a:t>
              </a:r>
            </a:p>
            <a:p>
              <a:pPr algn="ctr" defTabSz="914400"/>
              <a:r>
                <a:rPr lang="es-CO" altLang="es-CO" sz="1500" dirty="0" smtClean="0">
                  <a:solidFill>
                    <a:prstClr val="black"/>
                  </a:solidFill>
                  <a:cs typeface="Arial" pitchFamily="34" charset="0"/>
                </a:rPr>
                <a:t> a noviembre 2014 </a:t>
              </a:r>
              <a:endParaRPr lang="es-ES" altLang="es-CO" sz="1500" dirty="0">
                <a:solidFill>
                  <a:prstClr val="black"/>
                </a:solidFill>
                <a:cs typeface="Arial" pitchFamily="34" charset="0"/>
              </a:endParaRPr>
            </a:p>
          </p:txBody>
        </p:sp>
      </p:grpSp>
      <p:sp>
        <p:nvSpPr>
          <p:cNvPr id="20" name="19 Rectángulo"/>
          <p:cNvSpPr/>
          <p:nvPr/>
        </p:nvSpPr>
        <p:spPr>
          <a:xfrm>
            <a:off x="1691680" y="224289"/>
            <a:ext cx="4974699" cy="646331"/>
          </a:xfrm>
          <a:prstGeom prst="rect">
            <a:avLst/>
          </a:prstGeom>
        </p:spPr>
        <p:txBody>
          <a:bodyPr wrap="square">
            <a:spAutoFit/>
          </a:bodyPr>
          <a:lstStyle/>
          <a:p>
            <a:r>
              <a:rPr lang="es-CO" b="1" dirty="0" smtClean="0">
                <a:latin typeface="Arial Black" pitchFamily="34" charset="0"/>
                <a:ea typeface="ＭＳ Ｐゴシック" panose="020B0600070205080204" pitchFamily="34" charset="-128"/>
              </a:rPr>
              <a:t>Afectaciones en producción de crudo año 2014</a:t>
            </a:r>
            <a:endParaRPr lang="es-CO" b="1" dirty="0">
              <a:latin typeface="Arial Black" pitchFamily="34" charset="0"/>
              <a:ea typeface="ＭＳ Ｐゴシック" panose="020B0600070205080204" pitchFamily="34" charset="-128"/>
            </a:endParaRPr>
          </a:p>
        </p:txBody>
      </p:sp>
      <p:sp>
        <p:nvSpPr>
          <p:cNvPr id="7" name="6 CuadroTexto"/>
          <p:cNvSpPr txBox="1"/>
          <p:nvPr/>
        </p:nvSpPr>
        <p:spPr>
          <a:xfrm>
            <a:off x="467544" y="990544"/>
            <a:ext cx="8136904" cy="1015663"/>
          </a:xfrm>
          <a:prstGeom prst="rect">
            <a:avLst/>
          </a:prstGeom>
          <a:noFill/>
        </p:spPr>
        <p:txBody>
          <a:bodyPr wrap="square" rtlCol="0">
            <a:spAutoFit/>
          </a:bodyPr>
          <a:lstStyle/>
          <a:p>
            <a:pPr defTabSz="914400"/>
            <a:r>
              <a:rPr lang="es-CO" sz="2000" dirty="0">
                <a:solidFill>
                  <a:prstClr val="black"/>
                </a:solidFill>
                <a:cs typeface="Arial" panose="020B0604020202020204" pitchFamily="34" charset="0"/>
              </a:rPr>
              <a:t>EL potencial de producción del </a:t>
            </a:r>
            <a:r>
              <a:rPr lang="es-CO" sz="2000" dirty="0" smtClean="0">
                <a:solidFill>
                  <a:prstClr val="black"/>
                </a:solidFill>
                <a:cs typeface="Arial" panose="020B0604020202020204" pitchFamily="34" charset="0"/>
              </a:rPr>
              <a:t>país en el 2014 alcanza 1.074 </a:t>
            </a:r>
            <a:r>
              <a:rPr lang="es-CO" sz="2000" dirty="0" err="1" smtClean="0">
                <a:solidFill>
                  <a:prstClr val="black"/>
                </a:solidFill>
                <a:cs typeface="Arial" panose="020B0604020202020204" pitchFamily="34" charset="0"/>
              </a:rPr>
              <a:t>kbopd</a:t>
            </a:r>
            <a:r>
              <a:rPr lang="es-CO" sz="2000" dirty="0" smtClean="0">
                <a:solidFill>
                  <a:prstClr val="black"/>
                </a:solidFill>
                <a:cs typeface="Arial" panose="020B0604020202020204" pitchFamily="34" charset="0"/>
              </a:rPr>
              <a:t> pero por afectaciones de entorno y operacionales se tiene una diferida de 86kbopd </a:t>
            </a:r>
            <a:endParaRPr lang="es-CO" sz="2000" dirty="0">
              <a:solidFill>
                <a:prstClr val="black"/>
              </a:solidFill>
              <a:cs typeface="Arial" panose="020B0604020202020204" pitchFamily="34" charset="0"/>
            </a:endParaRPr>
          </a:p>
          <a:p>
            <a:pPr defTabSz="914400"/>
            <a:endParaRPr lang="es-ES" sz="2000" dirty="0">
              <a:solidFill>
                <a:prstClr val="black"/>
              </a:solidFill>
            </a:endParaRPr>
          </a:p>
        </p:txBody>
      </p:sp>
      <p:sp>
        <p:nvSpPr>
          <p:cNvPr id="11" name="10 CuadroTexto"/>
          <p:cNvSpPr txBox="1"/>
          <p:nvPr/>
        </p:nvSpPr>
        <p:spPr>
          <a:xfrm>
            <a:off x="5118720" y="2557590"/>
            <a:ext cx="1213034" cy="900246"/>
          </a:xfrm>
          <a:prstGeom prst="rect">
            <a:avLst/>
          </a:prstGeom>
          <a:noFill/>
        </p:spPr>
        <p:txBody>
          <a:bodyPr wrap="square" rtlCol="0">
            <a:spAutoFit/>
          </a:bodyPr>
          <a:lstStyle/>
          <a:p>
            <a:pPr defTabSz="914400"/>
            <a:r>
              <a:rPr lang="es-CO" sz="1050" dirty="0" smtClean="0">
                <a:solidFill>
                  <a:prstClr val="black"/>
                </a:solidFill>
              </a:rPr>
              <a:t>Las Maracas</a:t>
            </a:r>
          </a:p>
          <a:p>
            <a:pPr defTabSz="914400"/>
            <a:r>
              <a:rPr lang="es-CO" sz="1050" dirty="0" smtClean="0">
                <a:solidFill>
                  <a:prstClr val="black"/>
                </a:solidFill>
              </a:rPr>
              <a:t>Tigana</a:t>
            </a:r>
          </a:p>
          <a:p>
            <a:pPr defTabSz="914400"/>
            <a:r>
              <a:rPr lang="es-CO" sz="1050" dirty="0" err="1" smtClean="0">
                <a:solidFill>
                  <a:prstClr val="black"/>
                </a:solidFill>
              </a:rPr>
              <a:t>Curito</a:t>
            </a:r>
            <a:endParaRPr lang="es-CO" sz="1050" dirty="0" smtClean="0">
              <a:solidFill>
                <a:prstClr val="black"/>
              </a:solidFill>
            </a:endParaRPr>
          </a:p>
          <a:p>
            <a:pPr defTabSz="914400"/>
            <a:r>
              <a:rPr lang="es-CO" sz="1050" dirty="0" smtClean="0">
                <a:solidFill>
                  <a:prstClr val="black"/>
                </a:solidFill>
              </a:rPr>
              <a:t>Ceibo</a:t>
            </a:r>
          </a:p>
          <a:p>
            <a:pPr defTabSz="914400"/>
            <a:r>
              <a:rPr lang="es-CO" sz="1050" dirty="0" smtClean="0">
                <a:solidFill>
                  <a:prstClr val="black"/>
                </a:solidFill>
              </a:rPr>
              <a:t>Labrador</a:t>
            </a:r>
            <a:endParaRPr lang="es-CO" sz="1050" dirty="0">
              <a:solidFill>
                <a:prstClr val="black"/>
              </a:solidFill>
            </a:endParaRPr>
          </a:p>
        </p:txBody>
      </p:sp>
      <p:sp>
        <p:nvSpPr>
          <p:cNvPr id="12" name="11 Abrir llave"/>
          <p:cNvSpPr/>
          <p:nvPr/>
        </p:nvSpPr>
        <p:spPr>
          <a:xfrm>
            <a:off x="5068596" y="2636912"/>
            <a:ext cx="151476" cy="786123"/>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defTabSz="914400"/>
            <a:endParaRPr lang="es-CO">
              <a:solidFill>
                <a:prstClr val="black"/>
              </a:solidFill>
            </a:endParaRPr>
          </a:p>
        </p:txBody>
      </p:sp>
      <p:sp>
        <p:nvSpPr>
          <p:cNvPr id="23" name="4 Marcador de número de diapositiva"/>
          <p:cNvSpPr txBox="1">
            <a:spLocks/>
          </p:cNvSpPr>
          <p:nvPr/>
        </p:nvSpPr>
        <p:spPr bwMode="auto">
          <a:xfrm>
            <a:off x="4329113" y="6462713"/>
            <a:ext cx="471487"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defTabSz="914400"/>
            <a:fld id="{8438C44C-3D9C-4BB8-841C-A7E64ACA54E5}" type="slidenum">
              <a:rPr lang="es-ES" altLang="en-US" sz="1200">
                <a:solidFill>
                  <a:srgbClr val="000000"/>
                </a:solidFill>
                <a:latin typeface="Calibri" panose="020F0502020204030204" pitchFamily="34" charset="0"/>
              </a:rPr>
              <a:pPr algn="ctr" defTabSz="914400"/>
              <a:t>73</a:t>
            </a:fld>
            <a:endParaRPr lang="es-ES" altLang="en-US" sz="1200" dirty="0">
              <a:solidFill>
                <a:srgbClr val="000000"/>
              </a:solidFill>
              <a:latin typeface="Calibri" panose="020F0502020204030204" pitchFamily="34" charset="0"/>
            </a:endParaRPr>
          </a:p>
        </p:txBody>
      </p:sp>
    </p:spTree>
    <p:extLst>
      <p:ext uri="{BB962C8B-B14F-4D97-AF65-F5344CB8AC3E}">
        <p14:creationId xmlns:p14="http://schemas.microsoft.com/office/powerpoint/2010/main" xmlns="" val="1435011353"/>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bwMode="auto">
          <a:xfrm>
            <a:off x="1691680" y="63674"/>
            <a:ext cx="5256584" cy="9361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1233488" indent="-1233488">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indent="0" defTabSz="914400"/>
            <a:r>
              <a:rPr lang="es-MX" altLang="es-ES" b="1" dirty="0" smtClean="0">
                <a:latin typeface="Arial Black" pitchFamily="34" charset="0"/>
                <a:ea typeface="Calibri" pitchFamily="34" charset="0"/>
                <a:cs typeface="Calibri" pitchFamily="34" charset="0"/>
              </a:rPr>
              <a:t>Planeamiento de Recursos para metas de producción Marco Fiscal de Mediano Plazo 2015-2024</a:t>
            </a:r>
            <a:endParaRPr lang="es-CO" altLang="es-ES" sz="1200" i="1" dirty="0">
              <a:latin typeface="Arial Black" pitchFamily="34" charset="0"/>
              <a:ea typeface="Calibri" pitchFamily="34" charset="0"/>
              <a:cs typeface="Calibri" pitchFamily="34" charset="0"/>
            </a:endParaRPr>
          </a:p>
        </p:txBody>
      </p:sp>
      <p:pic>
        <p:nvPicPr>
          <p:cNvPr id="1026" name="Picture 2"/>
          <p:cNvPicPr>
            <a:picLocks noChangeAspect="1" noChangeArrowheads="1"/>
          </p:cNvPicPr>
          <p:nvPr/>
        </p:nvPicPr>
        <p:blipFill>
          <a:blip r:embed="rId2" cstate="email">
            <a:extLst>
              <a:ext uri="{28A0092B-C50C-407E-A947-70E740481C1C}">
                <a14:useLocalDpi xmlns:a14="http://schemas.microsoft.com/office/drawing/2010/main" xmlns="" val="0"/>
              </a:ext>
            </a:extLst>
          </a:blip>
          <a:srcRect/>
          <a:stretch>
            <a:fillRect/>
          </a:stretch>
        </p:blipFill>
        <p:spPr bwMode="auto">
          <a:xfrm>
            <a:off x="899666" y="1173239"/>
            <a:ext cx="7344742" cy="427198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1 CuadroTexto"/>
          <p:cNvSpPr txBox="1"/>
          <p:nvPr/>
        </p:nvSpPr>
        <p:spPr>
          <a:xfrm>
            <a:off x="899592" y="5469607"/>
            <a:ext cx="7344816" cy="1077218"/>
          </a:xfrm>
          <a:prstGeom prst="rect">
            <a:avLst/>
          </a:prstGeom>
          <a:noFill/>
        </p:spPr>
        <p:txBody>
          <a:bodyPr wrap="square" rtlCol="0">
            <a:spAutoFit/>
          </a:bodyPr>
          <a:lstStyle/>
          <a:p>
            <a:pPr algn="just" defTabSz="914400"/>
            <a:r>
              <a:rPr lang="es-CO" sz="1600" dirty="0" smtClean="0">
                <a:solidFill>
                  <a:prstClr val="black"/>
                </a:solidFill>
                <a:latin typeface="Arial" pitchFamily="34" charset="0"/>
                <a:cs typeface="Arial" pitchFamily="34" charset="0"/>
              </a:rPr>
              <a:t>Durante 2015 se estima inversiones del orden de </a:t>
            </a:r>
            <a:r>
              <a:rPr lang="es-ES" altLang="es-CO" sz="1600" b="1" dirty="0" smtClean="0">
                <a:solidFill>
                  <a:prstClr val="black"/>
                </a:solidFill>
                <a:latin typeface="Arial" pitchFamily="34" charset="0"/>
                <a:cs typeface="Arial" pitchFamily="34" charset="0"/>
              </a:rPr>
              <a:t>USD$8.000 Millones</a:t>
            </a:r>
            <a:r>
              <a:rPr lang="es-CO" sz="1600" dirty="0" smtClean="0">
                <a:solidFill>
                  <a:prstClr val="black"/>
                </a:solidFill>
                <a:latin typeface="Arial" pitchFamily="34" charset="0"/>
                <a:cs typeface="Arial" pitchFamily="34" charset="0"/>
              </a:rPr>
              <a:t> que corresponden a la perforación de 1.086 pozos de desarrollo, sin contar las inversiones adicionales relacionadas con los proyectos de mejoramiento de factores de recobro.</a:t>
            </a:r>
            <a:endParaRPr lang="es-CO" sz="1600" dirty="0">
              <a:solidFill>
                <a:prstClr val="black"/>
              </a:solidFill>
              <a:latin typeface="Arial" pitchFamily="34" charset="0"/>
              <a:cs typeface="Arial" pitchFamily="34" charset="0"/>
            </a:endParaRPr>
          </a:p>
        </p:txBody>
      </p:sp>
      <p:sp>
        <p:nvSpPr>
          <p:cNvPr id="5" name="4 Marcador de número de diapositiva"/>
          <p:cNvSpPr txBox="1">
            <a:spLocks/>
          </p:cNvSpPr>
          <p:nvPr/>
        </p:nvSpPr>
        <p:spPr bwMode="auto">
          <a:xfrm>
            <a:off x="4329113" y="6462713"/>
            <a:ext cx="471487"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defTabSz="914400"/>
            <a:fld id="{8438C44C-3D9C-4BB8-841C-A7E64ACA54E5}" type="slidenum">
              <a:rPr lang="es-ES" altLang="en-US" sz="1200">
                <a:solidFill>
                  <a:srgbClr val="000000"/>
                </a:solidFill>
                <a:latin typeface="Calibri" panose="020F0502020204030204" pitchFamily="34" charset="0"/>
              </a:rPr>
              <a:pPr algn="ctr" defTabSz="914400"/>
              <a:t>74</a:t>
            </a:fld>
            <a:endParaRPr lang="es-ES" altLang="en-US" sz="1200" dirty="0">
              <a:solidFill>
                <a:srgbClr val="000000"/>
              </a:solidFill>
              <a:latin typeface="Calibri" panose="020F0502020204030204" pitchFamily="34" charset="0"/>
            </a:endParaRPr>
          </a:p>
        </p:txBody>
      </p:sp>
    </p:spTree>
    <p:extLst>
      <p:ext uri="{BB962C8B-B14F-4D97-AF65-F5344CB8AC3E}">
        <p14:creationId xmlns:p14="http://schemas.microsoft.com/office/powerpoint/2010/main" xmlns="" val="882118629"/>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27 Grupo"/>
          <p:cNvGrpSpPr/>
          <p:nvPr/>
        </p:nvGrpSpPr>
        <p:grpSpPr>
          <a:xfrm>
            <a:off x="490518" y="1517900"/>
            <a:ext cx="4839698" cy="4081598"/>
            <a:chOff x="523578" y="1283778"/>
            <a:chExt cx="5098815" cy="5476343"/>
          </a:xfrm>
        </p:grpSpPr>
        <p:grpSp>
          <p:nvGrpSpPr>
            <p:cNvPr id="15" name="26 Grupo"/>
            <p:cNvGrpSpPr/>
            <p:nvPr/>
          </p:nvGrpSpPr>
          <p:grpSpPr>
            <a:xfrm>
              <a:off x="523578" y="1283778"/>
              <a:ext cx="2250919" cy="5476343"/>
              <a:chOff x="523578" y="1283778"/>
              <a:chExt cx="2250919" cy="5476343"/>
            </a:xfrm>
          </p:grpSpPr>
          <p:sp>
            <p:nvSpPr>
              <p:cNvPr id="2" name="1 Rectángulo"/>
              <p:cNvSpPr/>
              <p:nvPr/>
            </p:nvSpPr>
            <p:spPr>
              <a:xfrm>
                <a:off x="539552" y="1283778"/>
                <a:ext cx="1152128" cy="9144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s-CO" sz="1200" dirty="0" smtClean="0">
                    <a:solidFill>
                      <a:prstClr val="white"/>
                    </a:solidFill>
                  </a:rPr>
                  <a:t>Proyectos de desarrollo Inversiones actuales </a:t>
                </a:r>
                <a:endParaRPr lang="es-CO" sz="1200" dirty="0">
                  <a:solidFill>
                    <a:prstClr val="white"/>
                  </a:solidFill>
                </a:endParaRPr>
              </a:p>
            </p:txBody>
          </p:sp>
          <p:sp>
            <p:nvSpPr>
              <p:cNvPr id="3" name="2 Rectángulo"/>
              <p:cNvSpPr/>
              <p:nvPr/>
            </p:nvSpPr>
            <p:spPr>
              <a:xfrm>
                <a:off x="539552" y="2209056"/>
                <a:ext cx="1168102" cy="9144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s-CO" sz="1200" dirty="0" smtClean="0">
                    <a:solidFill>
                      <a:prstClr val="white"/>
                    </a:solidFill>
                  </a:rPr>
                  <a:t>Proyectos para aumento de</a:t>
                </a:r>
              </a:p>
              <a:p>
                <a:pPr algn="ctr" defTabSz="914400"/>
                <a:r>
                  <a:rPr lang="es-CO" sz="1200" dirty="0" smtClean="0">
                    <a:solidFill>
                      <a:prstClr val="white"/>
                    </a:solidFill>
                  </a:rPr>
                  <a:t>Factor de Recobro</a:t>
                </a:r>
                <a:endParaRPr lang="es-CO" sz="1200" dirty="0">
                  <a:solidFill>
                    <a:prstClr val="white"/>
                  </a:solidFill>
                </a:endParaRPr>
              </a:p>
            </p:txBody>
          </p:sp>
          <p:sp>
            <p:nvSpPr>
              <p:cNvPr id="6" name="5 Rectángulo"/>
              <p:cNvSpPr/>
              <p:nvPr/>
            </p:nvSpPr>
            <p:spPr>
              <a:xfrm>
                <a:off x="539552" y="3983203"/>
                <a:ext cx="1168102" cy="914401"/>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s-CO" sz="1050" dirty="0" smtClean="0">
                    <a:solidFill>
                      <a:prstClr val="white"/>
                    </a:solidFill>
                  </a:rPr>
                  <a:t>Descubrimientos  por desarrollar</a:t>
                </a:r>
                <a:endParaRPr lang="es-CO" sz="1050" dirty="0">
                  <a:solidFill>
                    <a:prstClr val="white"/>
                  </a:solidFill>
                </a:endParaRPr>
              </a:p>
            </p:txBody>
          </p:sp>
          <p:sp>
            <p:nvSpPr>
              <p:cNvPr id="7" name="6 Rectángulo"/>
              <p:cNvSpPr/>
              <p:nvPr/>
            </p:nvSpPr>
            <p:spPr>
              <a:xfrm>
                <a:off x="523578" y="3123456"/>
                <a:ext cx="1168102" cy="914401"/>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s-CO" sz="1100" dirty="0" smtClean="0">
                    <a:solidFill>
                      <a:prstClr val="white"/>
                    </a:solidFill>
                  </a:rPr>
                  <a:t>DESARROLLO E&amp;P</a:t>
                </a:r>
                <a:endParaRPr lang="es-CO" sz="1100" dirty="0">
                  <a:solidFill>
                    <a:prstClr val="white"/>
                  </a:solidFill>
                </a:endParaRPr>
              </a:p>
            </p:txBody>
          </p:sp>
          <p:sp>
            <p:nvSpPr>
              <p:cNvPr id="8" name="7 Rectángulo"/>
              <p:cNvSpPr/>
              <p:nvPr/>
            </p:nvSpPr>
            <p:spPr>
              <a:xfrm>
                <a:off x="539552" y="4931321"/>
                <a:ext cx="1168102" cy="914400"/>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s-CO" sz="900" dirty="0" smtClean="0">
                    <a:solidFill>
                      <a:prstClr val="white"/>
                    </a:solidFill>
                  </a:rPr>
                  <a:t>NUEVOS DESCUBRIMIENTOS</a:t>
                </a:r>
                <a:endParaRPr lang="es-CO" sz="900" dirty="0">
                  <a:solidFill>
                    <a:prstClr val="white"/>
                  </a:solidFill>
                </a:endParaRPr>
              </a:p>
            </p:txBody>
          </p:sp>
          <p:sp>
            <p:nvSpPr>
              <p:cNvPr id="9" name="8 Rectángulo"/>
              <p:cNvSpPr/>
              <p:nvPr/>
            </p:nvSpPr>
            <p:spPr>
              <a:xfrm>
                <a:off x="539552" y="5845721"/>
                <a:ext cx="1168102" cy="914400"/>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s-CO" sz="2000" dirty="0" smtClean="0">
                    <a:solidFill>
                      <a:srgbClr val="002060"/>
                    </a:solidFill>
                  </a:rPr>
                  <a:t>HNC</a:t>
                </a:r>
                <a:endParaRPr lang="es-CO" sz="900" dirty="0">
                  <a:solidFill>
                    <a:srgbClr val="002060"/>
                  </a:solidFill>
                </a:endParaRPr>
              </a:p>
            </p:txBody>
          </p:sp>
          <p:sp>
            <p:nvSpPr>
              <p:cNvPr id="10" name="9 Flecha derecha"/>
              <p:cNvSpPr/>
              <p:nvPr/>
            </p:nvSpPr>
            <p:spPr>
              <a:xfrm>
                <a:off x="1779662" y="2060848"/>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s-CO">
                  <a:solidFill>
                    <a:prstClr val="white"/>
                  </a:solidFill>
                </a:endParaRPr>
              </a:p>
            </p:txBody>
          </p:sp>
          <p:sp>
            <p:nvSpPr>
              <p:cNvPr id="11" name="10 Flecha derecha"/>
              <p:cNvSpPr/>
              <p:nvPr/>
            </p:nvSpPr>
            <p:spPr>
              <a:xfrm>
                <a:off x="1784251" y="3324301"/>
                <a:ext cx="978408" cy="484632"/>
              </a:xfrm>
              <a:prstGeom prst="rightArrow">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s-CO">
                  <a:solidFill>
                    <a:prstClr val="white"/>
                  </a:solidFill>
                </a:endParaRPr>
              </a:p>
            </p:txBody>
          </p:sp>
          <p:sp>
            <p:nvSpPr>
              <p:cNvPr id="12" name="11 Flecha derecha"/>
              <p:cNvSpPr/>
              <p:nvPr/>
            </p:nvSpPr>
            <p:spPr>
              <a:xfrm>
                <a:off x="1784251" y="4231805"/>
                <a:ext cx="978408" cy="484632"/>
              </a:xfrm>
              <a:prstGeom prst="rightArrow">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s-CO">
                  <a:solidFill>
                    <a:prstClr val="white"/>
                  </a:solidFill>
                </a:endParaRPr>
              </a:p>
            </p:txBody>
          </p:sp>
          <p:sp>
            <p:nvSpPr>
              <p:cNvPr id="13" name="12 Flecha derecha"/>
              <p:cNvSpPr/>
              <p:nvPr/>
            </p:nvSpPr>
            <p:spPr>
              <a:xfrm>
                <a:off x="1796089" y="5146205"/>
                <a:ext cx="978408" cy="484632"/>
              </a:xfrm>
              <a:prstGeom prst="rightArrow">
                <a:avLst/>
              </a:prstGeom>
              <a:solidFill>
                <a:schemeClr val="accent6">
                  <a:lumMod val="75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s-CO">
                  <a:solidFill>
                    <a:prstClr val="white"/>
                  </a:solidFill>
                </a:endParaRPr>
              </a:p>
            </p:txBody>
          </p:sp>
          <p:sp>
            <p:nvSpPr>
              <p:cNvPr id="14" name="13 Flecha derecha"/>
              <p:cNvSpPr/>
              <p:nvPr/>
            </p:nvSpPr>
            <p:spPr>
              <a:xfrm>
                <a:off x="1796089" y="5949280"/>
                <a:ext cx="978408" cy="484632"/>
              </a:xfrm>
              <a:prstGeom prst="rightArrow">
                <a:avLst/>
              </a:prstGeom>
              <a:solidFill>
                <a:schemeClr val="tx2">
                  <a:lumMod val="20000"/>
                  <a:lumOff val="80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s-CO">
                  <a:solidFill>
                    <a:prstClr val="white"/>
                  </a:solidFill>
                </a:endParaRPr>
              </a:p>
            </p:txBody>
          </p:sp>
        </p:grpSp>
        <p:sp>
          <p:nvSpPr>
            <p:cNvPr id="19" name="18 Rectángulo"/>
            <p:cNvSpPr/>
            <p:nvPr/>
          </p:nvSpPr>
          <p:spPr>
            <a:xfrm>
              <a:off x="2886088" y="1432574"/>
              <a:ext cx="2736305" cy="5139207"/>
            </a:xfrm>
            <a:prstGeom prst="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just" defTabSz="914400">
                <a:buFont typeface="Wingdings" panose="05000000000000000000" pitchFamily="2" charset="2"/>
                <a:buChar char="ü"/>
              </a:pPr>
              <a:r>
                <a:rPr lang="es-CO" sz="1600" u="sng" dirty="0">
                  <a:solidFill>
                    <a:srgbClr val="002060"/>
                  </a:solidFill>
                </a:rPr>
                <a:t>Consultas previas y </a:t>
              </a:r>
              <a:r>
                <a:rPr lang="es-CO" sz="1200" u="sng" dirty="0">
                  <a:solidFill>
                    <a:srgbClr val="002060"/>
                  </a:solidFill>
                </a:rPr>
                <a:t>Socializaciones</a:t>
              </a:r>
              <a:r>
                <a:rPr lang="es-CO" sz="1600" dirty="0">
                  <a:solidFill>
                    <a:srgbClr val="002060"/>
                  </a:solidFill>
                </a:rPr>
                <a:t> (Meta, Casanare, Santander</a:t>
              </a:r>
              <a:r>
                <a:rPr lang="es-CO" sz="1600" dirty="0" smtClean="0">
                  <a:solidFill>
                    <a:srgbClr val="002060"/>
                  </a:solidFill>
                </a:rPr>
                <a:t>, Cesar,  </a:t>
              </a:r>
              <a:r>
                <a:rPr lang="es-CO" sz="1600" dirty="0">
                  <a:solidFill>
                    <a:srgbClr val="002060"/>
                  </a:solidFill>
                </a:rPr>
                <a:t>Huila, </a:t>
              </a:r>
              <a:r>
                <a:rPr lang="es-CO" sz="1600" dirty="0" smtClean="0">
                  <a:solidFill>
                    <a:srgbClr val="002060"/>
                  </a:solidFill>
                </a:rPr>
                <a:t>Arauca y Putumayo)</a:t>
              </a:r>
            </a:p>
            <a:p>
              <a:pPr marL="285750" indent="-285750" algn="just" defTabSz="914400">
                <a:buFont typeface="Wingdings" panose="05000000000000000000" pitchFamily="2" charset="2"/>
                <a:buChar char="ü"/>
              </a:pPr>
              <a:r>
                <a:rPr lang="es-CO" sz="1600" u="sng" dirty="0">
                  <a:solidFill>
                    <a:srgbClr val="002060"/>
                  </a:solidFill>
                </a:rPr>
                <a:t>Posibles Modificaciones Licencias Globales Ambientales </a:t>
              </a:r>
              <a:r>
                <a:rPr lang="es-CO" sz="1600" u="sng" dirty="0" smtClean="0">
                  <a:solidFill>
                    <a:srgbClr val="002060"/>
                  </a:solidFill>
                </a:rPr>
                <a:t> </a:t>
              </a:r>
              <a:r>
                <a:rPr lang="es-CO" sz="1600" dirty="0">
                  <a:solidFill>
                    <a:srgbClr val="002060"/>
                  </a:solidFill>
                </a:rPr>
                <a:t>relacionadas con la nueva tecnología y manejo de Aguas en  Castilla,   Chichimene, Rubiales, Quifa, Teca-</a:t>
              </a:r>
              <a:r>
                <a:rPr lang="es-CO" sz="1600" dirty="0" err="1">
                  <a:solidFill>
                    <a:srgbClr val="002060"/>
                  </a:solidFill>
                </a:rPr>
                <a:t>Cocorná</a:t>
              </a:r>
              <a:r>
                <a:rPr lang="es-CO" sz="1600" dirty="0">
                  <a:solidFill>
                    <a:srgbClr val="002060"/>
                  </a:solidFill>
                </a:rPr>
                <a:t>, </a:t>
              </a:r>
              <a:r>
                <a:rPr lang="es-CO" sz="1600" dirty="0" err="1">
                  <a:solidFill>
                    <a:srgbClr val="002060"/>
                  </a:solidFill>
                </a:rPr>
                <a:t>Akacias</a:t>
              </a:r>
              <a:r>
                <a:rPr lang="es-CO" sz="1600" dirty="0">
                  <a:solidFill>
                    <a:srgbClr val="002060"/>
                  </a:solidFill>
                </a:rPr>
                <a:t>, La </a:t>
              </a:r>
              <a:r>
                <a:rPr lang="es-CO" sz="1600" dirty="0" smtClean="0">
                  <a:solidFill>
                    <a:srgbClr val="002060"/>
                  </a:solidFill>
                </a:rPr>
                <a:t>Loma</a:t>
              </a:r>
              <a:endParaRPr lang="es-CO" sz="1600" dirty="0">
                <a:solidFill>
                  <a:srgbClr val="002060"/>
                </a:solidFill>
              </a:endParaRPr>
            </a:p>
            <a:p>
              <a:pPr marL="285750" indent="-285750" algn="just" defTabSz="914400">
                <a:buFont typeface="Wingdings" panose="05000000000000000000" pitchFamily="2" charset="2"/>
                <a:buChar char="ü"/>
              </a:pPr>
              <a:endParaRPr lang="es-CO" sz="1600" dirty="0">
                <a:solidFill>
                  <a:srgbClr val="002060"/>
                </a:solidFill>
              </a:endParaRPr>
            </a:p>
          </p:txBody>
        </p:sp>
      </p:grpSp>
      <p:sp>
        <p:nvSpPr>
          <p:cNvPr id="20" name="19 Rectángulo"/>
          <p:cNvSpPr/>
          <p:nvPr/>
        </p:nvSpPr>
        <p:spPr>
          <a:xfrm>
            <a:off x="6474916" y="1294704"/>
            <a:ext cx="2736305" cy="55186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just" defTabSz="914400">
              <a:buFont typeface="Wingdings" panose="05000000000000000000" pitchFamily="2" charset="2"/>
              <a:buChar char="ü"/>
            </a:pPr>
            <a:endParaRPr lang="es-CO" dirty="0">
              <a:solidFill>
                <a:srgbClr val="002060"/>
              </a:solidFill>
            </a:endParaRPr>
          </a:p>
          <a:p>
            <a:pPr marL="285750" indent="-285750" algn="just" defTabSz="914400">
              <a:buFont typeface="Wingdings" panose="05000000000000000000" pitchFamily="2" charset="2"/>
              <a:buChar char="ü"/>
            </a:pPr>
            <a:endParaRPr lang="es-CO" dirty="0">
              <a:solidFill>
                <a:srgbClr val="002060"/>
              </a:solidFill>
            </a:endParaRPr>
          </a:p>
        </p:txBody>
      </p:sp>
      <p:sp>
        <p:nvSpPr>
          <p:cNvPr id="21" name="CuadroTexto 1"/>
          <p:cNvSpPr txBox="1">
            <a:spLocks noChangeArrowheads="1"/>
          </p:cNvSpPr>
          <p:nvPr/>
        </p:nvSpPr>
        <p:spPr bwMode="auto">
          <a:xfrm>
            <a:off x="6307817" y="2723794"/>
            <a:ext cx="2634979" cy="15061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71450" indent="-171450" defTabSz="914400">
              <a:buFont typeface="Wingdings" panose="05000000000000000000" pitchFamily="2" charset="2"/>
              <a:buChar char="ü"/>
            </a:pPr>
            <a:r>
              <a:rPr lang="es-CO" altLang="es-CO" sz="1400" b="1" dirty="0" smtClean="0">
                <a:solidFill>
                  <a:srgbClr val="FF0000"/>
                </a:solidFill>
              </a:rPr>
              <a:t>250 </a:t>
            </a:r>
            <a:r>
              <a:rPr lang="es-CO" altLang="es-CO" sz="1400" b="1" dirty="0">
                <a:solidFill>
                  <a:srgbClr val="FF0000"/>
                </a:solidFill>
              </a:rPr>
              <a:t>Pozos </a:t>
            </a:r>
            <a:r>
              <a:rPr lang="es-CO" altLang="es-CO" sz="1400" b="1" dirty="0" smtClean="0">
                <a:solidFill>
                  <a:srgbClr val="FF0000"/>
                </a:solidFill>
              </a:rPr>
              <a:t>Exploratorios/año</a:t>
            </a:r>
            <a:endParaRPr lang="es-CO" altLang="es-CO" sz="1400" b="1" dirty="0">
              <a:solidFill>
                <a:srgbClr val="FF0000"/>
              </a:solidFill>
            </a:endParaRPr>
          </a:p>
          <a:p>
            <a:pPr marL="171450" indent="-171450" defTabSz="914400">
              <a:buFont typeface="Wingdings" panose="05000000000000000000" pitchFamily="2" charset="2"/>
              <a:buChar char="ü"/>
            </a:pPr>
            <a:r>
              <a:rPr lang="es-CO" altLang="es-CO" sz="1400" b="1" dirty="0" smtClean="0">
                <a:solidFill>
                  <a:srgbClr val="FF0000"/>
                </a:solidFill>
              </a:rPr>
              <a:t>1200 Pozos </a:t>
            </a:r>
            <a:r>
              <a:rPr lang="es-CO" altLang="es-CO" sz="1400" b="1" dirty="0">
                <a:solidFill>
                  <a:srgbClr val="FF0000"/>
                </a:solidFill>
              </a:rPr>
              <a:t>de </a:t>
            </a:r>
            <a:r>
              <a:rPr lang="es-CO" altLang="es-CO" sz="1400" b="1" dirty="0" smtClean="0">
                <a:solidFill>
                  <a:srgbClr val="FF0000"/>
                </a:solidFill>
              </a:rPr>
              <a:t>desarrollo </a:t>
            </a:r>
          </a:p>
          <a:p>
            <a:pPr defTabSz="914400"/>
            <a:r>
              <a:rPr lang="es-CO" altLang="es-CO" sz="1400" b="1" dirty="0">
                <a:solidFill>
                  <a:srgbClr val="FF0000"/>
                </a:solidFill>
              </a:rPr>
              <a:t> </a:t>
            </a:r>
            <a:r>
              <a:rPr lang="es-CO" altLang="es-CO" sz="1400" b="1" dirty="0" smtClean="0">
                <a:solidFill>
                  <a:srgbClr val="FF0000"/>
                </a:solidFill>
              </a:rPr>
              <a:t>        (Productores-Inyectores)</a:t>
            </a:r>
          </a:p>
          <a:p>
            <a:pPr defTabSz="914400"/>
            <a:endParaRPr lang="es-CO" altLang="es-CO" sz="1400" b="1" dirty="0">
              <a:solidFill>
                <a:srgbClr val="FF0000"/>
              </a:solidFill>
            </a:endParaRPr>
          </a:p>
          <a:p>
            <a:pPr marL="171450" indent="-171450" defTabSz="914400">
              <a:buFont typeface="Wingdings" panose="05000000000000000000" pitchFamily="2" charset="2"/>
              <a:buChar char="ü"/>
            </a:pPr>
            <a:r>
              <a:rPr lang="es-CO" altLang="es-CO" sz="1400" b="1" dirty="0" smtClean="0">
                <a:solidFill>
                  <a:srgbClr val="FF0000"/>
                </a:solidFill>
              </a:rPr>
              <a:t>Ampliación y Construcción de</a:t>
            </a:r>
          </a:p>
          <a:p>
            <a:pPr defTabSz="914400"/>
            <a:r>
              <a:rPr lang="es-CO" altLang="es-CO" sz="1400" b="1" dirty="0">
                <a:solidFill>
                  <a:srgbClr val="FF0000"/>
                </a:solidFill>
              </a:rPr>
              <a:t> </a:t>
            </a:r>
            <a:r>
              <a:rPr lang="es-CO" altLang="es-CO" sz="1400" b="1" dirty="0" smtClean="0">
                <a:solidFill>
                  <a:srgbClr val="FF0000"/>
                </a:solidFill>
              </a:rPr>
              <a:t>    Facilidades de tratamiento y </a:t>
            </a:r>
          </a:p>
          <a:p>
            <a:pPr defTabSz="914400"/>
            <a:r>
              <a:rPr lang="es-CO" altLang="es-CO" sz="1400" b="1" dirty="0">
                <a:solidFill>
                  <a:srgbClr val="FF0000"/>
                </a:solidFill>
              </a:rPr>
              <a:t> </a:t>
            </a:r>
            <a:r>
              <a:rPr lang="es-CO" altLang="es-CO" sz="1400" b="1" dirty="0" smtClean="0">
                <a:solidFill>
                  <a:srgbClr val="FF0000"/>
                </a:solidFill>
              </a:rPr>
              <a:t>    producción</a:t>
            </a:r>
          </a:p>
          <a:p>
            <a:pPr defTabSz="914400"/>
            <a:endParaRPr lang="es-CO" altLang="es-CO" sz="1400" b="1" dirty="0">
              <a:solidFill>
                <a:srgbClr val="FF0000"/>
              </a:solidFill>
            </a:endParaRPr>
          </a:p>
          <a:p>
            <a:pPr marL="171450" indent="-171450" defTabSz="914400">
              <a:buFont typeface="Wingdings" panose="05000000000000000000" pitchFamily="2" charset="2"/>
              <a:buChar char="ü"/>
            </a:pPr>
            <a:r>
              <a:rPr lang="es-CO" altLang="es-CO" sz="1400" b="1" dirty="0" smtClean="0">
                <a:solidFill>
                  <a:srgbClr val="FF0000"/>
                </a:solidFill>
              </a:rPr>
              <a:t>Ampliación Infraestructura de</a:t>
            </a:r>
          </a:p>
          <a:p>
            <a:pPr defTabSz="914400"/>
            <a:r>
              <a:rPr lang="es-CO" altLang="es-CO" sz="1400" b="1" dirty="0">
                <a:solidFill>
                  <a:srgbClr val="FF0000"/>
                </a:solidFill>
              </a:rPr>
              <a:t> </a:t>
            </a:r>
            <a:r>
              <a:rPr lang="es-CO" altLang="es-CO" sz="1400" b="1" dirty="0" smtClean="0">
                <a:solidFill>
                  <a:srgbClr val="FF0000"/>
                </a:solidFill>
              </a:rPr>
              <a:t>   transporte </a:t>
            </a:r>
            <a:endParaRPr lang="es-CO" altLang="es-CO" sz="1400" b="1" dirty="0">
              <a:solidFill>
                <a:srgbClr val="FF0000"/>
              </a:solidFill>
            </a:endParaRPr>
          </a:p>
        </p:txBody>
      </p:sp>
      <p:sp>
        <p:nvSpPr>
          <p:cNvPr id="23" name="22 Abrir llave"/>
          <p:cNvSpPr/>
          <p:nvPr/>
        </p:nvSpPr>
        <p:spPr>
          <a:xfrm>
            <a:off x="6156176" y="2548281"/>
            <a:ext cx="314339" cy="2525759"/>
          </a:xfrm>
          <a:prstGeom prst="leftBrace">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s-CO">
              <a:solidFill>
                <a:prstClr val="black"/>
              </a:solidFill>
            </a:endParaRPr>
          </a:p>
        </p:txBody>
      </p:sp>
      <p:sp>
        <p:nvSpPr>
          <p:cNvPr id="24" name="23 Flecha derecha"/>
          <p:cNvSpPr/>
          <p:nvPr/>
        </p:nvSpPr>
        <p:spPr>
          <a:xfrm>
            <a:off x="5402223" y="3985119"/>
            <a:ext cx="720080" cy="48463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s-CO">
              <a:solidFill>
                <a:prstClr val="white"/>
              </a:solidFill>
            </a:endParaRPr>
          </a:p>
        </p:txBody>
      </p:sp>
      <p:sp>
        <p:nvSpPr>
          <p:cNvPr id="26" name="25 CuadroTexto"/>
          <p:cNvSpPr txBox="1"/>
          <p:nvPr/>
        </p:nvSpPr>
        <p:spPr>
          <a:xfrm>
            <a:off x="1687125" y="188640"/>
            <a:ext cx="5189132" cy="646331"/>
          </a:xfrm>
          <a:prstGeom prst="rect">
            <a:avLst/>
          </a:prstGeom>
          <a:noFill/>
        </p:spPr>
        <p:txBody>
          <a:bodyPr wrap="square" rtlCol="0">
            <a:spAutoFit/>
          </a:bodyPr>
          <a:lstStyle/>
          <a:p>
            <a:pPr>
              <a:defRPr/>
            </a:pPr>
            <a:r>
              <a:rPr lang="es-CO" b="1" dirty="0" smtClean="0">
                <a:latin typeface="Arial Black" pitchFamily="34" charset="0"/>
                <a:ea typeface="ＭＳ Ｐゴシック" panose="020B0600070205080204" pitchFamily="34" charset="-128"/>
              </a:rPr>
              <a:t>Cómo se podrían materializar los escenarios de producción del MFMP</a:t>
            </a:r>
            <a:endParaRPr lang="es-CO" b="1" dirty="0">
              <a:latin typeface="Arial Black" pitchFamily="34" charset="0"/>
              <a:ea typeface="ＭＳ Ｐゴシック" panose="020B0600070205080204" pitchFamily="34" charset="-128"/>
            </a:endParaRPr>
          </a:p>
        </p:txBody>
      </p:sp>
      <p:sp>
        <p:nvSpPr>
          <p:cNvPr id="31" name="30 CuadroTexto"/>
          <p:cNvSpPr txBox="1"/>
          <p:nvPr/>
        </p:nvSpPr>
        <p:spPr>
          <a:xfrm>
            <a:off x="5580112" y="1370411"/>
            <a:ext cx="3563888" cy="738664"/>
          </a:xfrm>
          <a:prstGeom prst="rect">
            <a:avLst/>
          </a:prstGeom>
          <a:noFill/>
        </p:spPr>
        <p:txBody>
          <a:bodyPr wrap="square" rtlCol="0">
            <a:spAutoFit/>
          </a:bodyPr>
          <a:lstStyle/>
          <a:p>
            <a:pPr defTabSz="914400"/>
            <a:r>
              <a:rPr lang="es-CO" sz="1400" b="1" u="sng" dirty="0" smtClean="0">
                <a:solidFill>
                  <a:srgbClr val="002060"/>
                </a:solidFill>
              </a:rPr>
              <a:t>El factor de recobro del país actual es del 17% (campos ECP FR 18%), por cada 1% adicional, se incorporarían 525 Mbls de reservas</a:t>
            </a:r>
            <a:endParaRPr lang="es-CO" sz="1400" b="1" u="sng" dirty="0">
              <a:solidFill>
                <a:srgbClr val="002060"/>
              </a:solidFill>
            </a:endParaRPr>
          </a:p>
        </p:txBody>
      </p:sp>
      <p:sp>
        <p:nvSpPr>
          <p:cNvPr id="4" name="3 CuadroTexto"/>
          <p:cNvSpPr txBox="1"/>
          <p:nvPr/>
        </p:nvSpPr>
        <p:spPr>
          <a:xfrm>
            <a:off x="1755416" y="1779157"/>
            <a:ext cx="583814" cy="369332"/>
          </a:xfrm>
          <a:prstGeom prst="rect">
            <a:avLst/>
          </a:prstGeom>
          <a:noFill/>
        </p:spPr>
        <p:txBody>
          <a:bodyPr wrap="none" rtlCol="0">
            <a:spAutoFit/>
          </a:bodyPr>
          <a:lstStyle/>
          <a:p>
            <a:pPr defTabSz="914400"/>
            <a:r>
              <a:rPr lang="es-CO" dirty="0" smtClean="0">
                <a:solidFill>
                  <a:prstClr val="black"/>
                </a:solidFill>
              </a:rPr>
              <a:t>58%</a:t>
            </a:r>
            <a:endParaRPr lang="es-ES" dirty="0">
              <a:solidFill>
                <a:prstClr val="black"/>
              </a:solidFill>
            </a:endParaRPr>
          </a:p>
        </p:txBody>
      </p:sp>
      <p:sp>
        <p:nvSpPr>
          <p:cNvPr id="25" name="24 CuadroTexto"/>
          <p:cNvSpPr txBox="1"/>
          <p:nvPr/>
        </p:nvSpPr>
        <p:spPr>
          <a:xfrm>
            <a:off x="1755416" y="3399934"/>
            <a:ext cx="583814" cy="369332"/>
          </a:xfrm>
          <a:prstGeom prst="rect">
            <a:avLst/>
          </a:prstGeom>
          <a:noFill/>
        </p:spPr>
        <p:txBody>
          <a:bodyPr wrap="none" rtlCol="0">
            <a:spAutoFit/>
          </a:bodyPr>
          <a:lstStyle/>
          <a:p>
            <a:pPr defTabSz="914400"/>
            <a:r>
              <a:rPr lang="es-CO" dirty="0" smtClean="0">
                <a:solidFill>
                  <a:prstClr val="black"/>
                </a:solidFill>
              </a:rPr>
              <a:t>20%</a:t>
            </a:r>
            <a:endParaRPr lang="es-ES" dirty="0">
              <a:solidFill>
                <a:prstClr val="black"/>
              </a:solidFill>
            </a:endParaRPr>
          </a:p>
        </p:txBody>
      </p:sp>
      <p:sp>
        <p:nvSpPr>
          <p:cNvPr id="29" name="28 CuadroTexto"/>
          <p:cNvSpPr txBox="1"/>
          <p:nvPr/>
        </p:nvSpPr>
        <p:spPr>
          <a:xfrm>
            <a:off x="1755416" y="2723794"/>
            <a:ext cx="466794" cy="369332"/>
          </a:xfrm>
          <a:prstGeom prst="rect">
            <a:avLst/>
          </a:prstGeom>
          <a:noFill/>
        </p:spPr>
        <p:txBody>
          <a:bodyPr wrap="none" rtlCol="0">
            <a:spAutoFit/>
          </a:bodyPr>
          <a:lstStyle/>
          <a:p>
            <a:pPr defTabSz="914400"/>
            <a:r>
              <a:rPr lang="es-CO" dirty="0">
                <a:solidFill>
                  <a:prstClr val="black"/>
                </a:solidFill>
              </a:rPr>
              <a:t>7</a:t>
            </a:r>
            <a:r>
              <a:rPr lang="es-CO" dirty="0" smtClean="0">
                <a:solidFill>
                  <a:prstClr val="black"/>
                </a:solidFill>
              </a:rPr>
              <a:t>%</a:t>
            </a:r>
            <a:endParaRPr lang="es-ES" dirty="0">
              <a:solidFill>
                <a:prstClr val="black"/>
              </a:solidFill>
            </a:endParaRPr>
          </a:p>
        </p:txBody>
      </p:sp>
      <p:sp>
        <p:nvSpPr>
          <p:cNvPr id="30" name="29 CuadroTexto"/>
          <p:cNvSpPr txBox="1"/>
          <p:nvPr/>
        </p:nvSpPr>
        <p:spPr>
          <a:xfrm>
            <a:off x="1841303" y="4076310"/>
            <a:ext cx="466794" cy="369332"/>
          </a:xfrm>
          <a:prstGeom prst="rect">
            <a:avLst/>
          </a:prstGeom>
          <a:noFill/>
        </p:spPr>
        <p:txBody>
          <a:bodyPr wrap="none" rtlCol="0">
            <a:spAutoFit/>
          </a:bodyPr>
          <a:lstStyle/>
          <a:p>
            <a:pPr defTabSz="914400"/>
            <a:r>
              <a:rPr lang="es-CO" dirty="0" smtClean="0">
                <a:solidFill>
                  <a:prstClr val="black"/>
                </a:solidFill>
              </a:rPr>
              <a:t>9%</a:t>
            </a:r>
            <a:endParaRPr lang="es-ES" dirty="0">
              <a:solidFill>
                <a:prstClr val="black"/>
              </a:solidFill>
            </a:endParaRPr>
          </a:p>
        </p:txBody>
      </p:sp>
      <p:sp>
        <p:nvSpPr>
          <p:cNvPr id="32" name="31 CuadroTexto"/>
          <p:cNvSpPr txBox="1"/>
          <p:nvPr/>
        </p:nvSpPr>
        <p:spPr>
          <a:xfrm>
            <a:off x="1863400" y="4704708"/>
            <a:ext cx="466794" cy="369332"/>
          </a:xfrm>
          <a:prstGeom prst="rect">
            <a:avLst/>
          </a:prstGeom>
          <a:noFill/>
        </p:spPr>
        <p:txBody>
          <a:bodyPr wrap="none" rtlCol="0">
            <a:spAutoFit/>
          </a:bodyPr>
          <a:lstStyle/>
          <a:p>
            <a:pPr defTabSz="914400"/>
            <a:r>
              <a:rPr lang="es-CO" dirty="0" smtClean="0">
                <a:solidFill>
                  <a:prstClr val="black"/>
                </a:solidFill>
              </a:rPr>
              <a:t>6%</a:t>
            </a:r>
            <a:endParaRPr lang="es-ES" dirty="0">
              <a:solidFill>
                <a:prstClr val="black"/>
              </a:solidFill>
            </a:endParaRPr>
          </a:p>
        </p:txBody>
      </p:sp>
      <p:sp>
        <p:nvSpPr>
          <p:cNvPr id="27" name="4 Marcador de número de diapositiva"/>
          <p:cNvSpPr txBox="1">
            <a:spLocks/>
          </p:cNvSpPr>
          <p:nvPr/>
        </p:nvSpPr>
        <p:spPr bwMode="auto">
          <a:xfrm>
            <a:off x="4329113" y="6462713"/>
            <a:ext cx="471487"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defTabSz="914400"/>
            <a:fld id="{8438C44C-3D9C-4BB8-841C-A7E64ACA54E5}" type="slidenum">
              <a:rPr lang="es-ES" altLang="en-US" sz="1200">
                <a:solidFill>
                  <a:srgbClr val="000000"/>
                </a:solidFill>
                <a:latin typeface="Calibri" panose="020F0502020204030204" pitchFamily="34" charset="0"/>
              </a:rPr>
              <a:pPr algn="ctr" defTabSz="914400"/>
              <a:t>75</a:t>
            </a:fld>
            <a:endParaRPr lang="es-ES" altLang="en-US" sz="1200" dirty="0">
              <a:solidFill>
                <a:srgbClr val="000000"/>
              </a:solidFill>
              <a:latin typeface="Calibri" panose="020F0502020204030204" pitchFamily="34" charset="0"/>
            </a:endParaRPr>
          </a:p>
        </p:txBody>
      </p:sp>
    </p:spTree>
    <p:extLst>
      <p:ext uri="{BB962C8B-B14F-4D97-AF65-F5344CB8AC3E}">
        <p14:creationId xmlns:p14="http://schemas.microsoft.com/office/powerpoint/2010/main" xmlns="" val="1863143138"/>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3" cstate="email"/>
          <a:srcRect/>
          <a:stretch>
            <a:fillRect/>
          </a:stretch>
        </p:blipFill>
        <p:spPr bwMode="auto">
          <a:xfrm>
            <a:off x="1739900" y="1004888"/>
            <a:ext cx="4632325" cy="5549900"/>
          </a:xfrm>
          <a:prstGeom prst="rect">
            <a:avLst/>
          </a:prstGeom>
          <a:noFill/>
          <a:ln w="9525">
            <a:noFill/>
            <a:miter lim="800000"/>
            <a:headEnd/>
            <a:tailEnd/>
          </a:ln>
        </p:spPr>
      </p:pic>
      <p:sp>
        <p:nvSpPr>
          <p:cNvPr id="3" name="2 CuadroTexto"/>
          <p:cNvSpPr txBox="1"/>
          <p:nvPr/>
        </p:nvSpPr>
        <p:spPr>
          <a:xfrm>
            <a:off x="1694325" y="224289"/>
            <a:ext cx="5181931" cy="646331"/>
          </a:xfrm>
          <a:prstGeom prst="rect">
            <a:avLst/>
          </a:prstGeom>
          <a:noFill/>
          <a:ln>
            <a:noFill/>
          </a:ln>
        </p:spPr>
        <p:txBody>
          <a:bodyPr wrap="square">
            <a:spAutoFit/>
          </a:bodyPr>
          <a:lstStyle/>
          <a:p>
            <a:pPr>
              <a:defRPr/>
            </a:pPr>
            <a:r>
              <a:rPr lang="es-CO" b="1" dirty="0" smtClean="0">
                <a:latin typeface="Arial Black" pitchFamily="34" charset="0"/>
                <a:cs typeface="Arial" charset="0"/>
              </a:rPr>
              <a:t>Pilotos de mejoramiento de factor de recobro en seguimiento (25 proyectos) </a:t>
            </a:r>
            <a:endParaRPr lang="es-CO" b="1" dirty="0">
              <a:latin typeface="Arial Black" pitchFamily="34" charset="0"/>
              <a:cs typeface="Arial" charset="0"/>
            </a:endParaRPr>
          </a:p>
        </p:txBody>
      </p:sp>
      <p:sp>
        <p:nvSpPr>
          <p:cNvPr id="4100" name="3 CuadroTexto"/>
          <p:cNvSpPr txBox="1">
            <a:spLocks noChangeArrowheads="1"/>
          </p:cNvSpPr>
          <p:nvPr/>
        </p:nvSpPr>
        <p:spPr bwMode="auto">
          <a:xfrm>
            <a:off x="5476875" y="1847850"/>
            <a:ext cx="3524250" cy="277813"/>
          </a:xfrm>
          <a:prstGeom prst="rect">
            <a:avLst/>
          </a:prstGeom>
          <a:solidFill>
            <a:schemeClr val="bg1"/>
          </a:solidFill>
          <a:ln w="9525">
            <a:solidFill>
              <a:schemeClr val="tx1"/>
            </a:solidFill>
            <a:miter lim="800000"/>
            <a:headEnd/>
            <a:tailEnd/>
          </a:ln>
        </p:spPr>
        <p:txBody>
          <a:bodyPr>
            <a:spAutoFit/>
          </a:bodyPr>
          <a:lstStyle/>
          <a:p>
            <a:pPr defTabSz="914400">
              <a:defRPr/>
            </a:pPr>
            <a:r>
              <a:rPr lang="es-CO" sz="1200" b="1" u="sng" dirty="0">
                <a:solidFill>
                  <a:prstClr val="black"/>
                </a:solidFill>
              </a:rPr>
              <a:t>CATATUMBO</a:t>
            </a:r>
            <a:r>
              <a:rPr lang="es-CO" sz="1200" dirty="0">
                <a:solidFill>
                  <a:srgbClr val="1F497D">
                    <a:lumMod val="60000"/>
                    <a:lumOff val="40000"/>
                  </a:srgbClr>
                </a:solidFill>
              </a:rPr>
              <a:t> </a:t>
            </a:r>
            <a:r>
              <a:rPr lang="es-CO" sz="1200" b="1" dirty="0">
                <a:solidFill>
                  <a:srgbClr val="1F497D">
                    <a:lumMod val="60000"/>
                    <a:lumOff val="40000"/>
                  </a:srgbClr>
                </a:solidFill>
              </a:rPr>
              <a:t>Inyección de agua : </a:t>
            </a:r>
            <a:r>
              <a:rPr lang="es-CO" sz="1200" dirty="0" err="1" smtClean="0">
                <a:solidFill>
                  <a:srgbClr val="1F497D">
                    <a:lumMod val="60000"/>
                    <a:lumOff val="40000"/>
                  </a:srgbClr>
                </a:solidFill>
              </a:rPr>
              <a:t>Sardinata</a:t>
            </a:r>
            <a:endParaRPr lang="es-CO" sz="1200" dirty="0">
              <a:solidFill>
                <a:srgbClr val="1F497D">
                  <a:lumMod val="60000"/>
                  <a:lumOff val="40000"/>
                </a:srgbClr>
              </a:solidFill>
            </a:endParaRPr>
          </a:p>
        </p:txBody>
      </p:sp>
      <p:cxnSp>
        <p:nvCxnSpPr>
          <p:cNvPr id="6" name="5 Conector recto de flecha"/>
          <p:cNvCxnSpPr/>
          <p:nvPr/>
        </p:nvCxnSpPr>
        <p:spPr>
          <a:xfrm flipH="1">
            <a:off x="4572000" y="1844675"/>
            <a:ext cx="1030288" cy="89217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4102" name="6 CuadroTexto"/>
          <p:cNvSpPr txBox="1">
            <a:spLocks noChangeArrowheads="1"/>
          </p:cNvSpPr>
          <p:nvPr/>
        </p:nvSpPr>
        <p:spPr bwMode="auto">
          <a:xfrm>
            <a:off x="5437188" y="2366963"/>
            <a:ext cx="3548062" cy="923925"/>
          </a:xfrm>
          <a:prstGeom prst="rect">
            <a:avLst/>
          </a:prstGeom>
          <a:solidFill>
            <a:schemeClr val="bg1"/>
          </a:solidFill>
          <a:ln w="9525">
            <a:solidFill>
              <a:schemeClr val="tx1"/>
            </a:solidFill>
            <a:miter lim="800000"/>
            <a:headEnd/>
            <a:tailEnd/>
          </a:ln>
        </p:spPr>
        <p:txBody>
          <a:bodyPr>
            <a:spAutoFit/>
          </a:bodyPr>
          <a:lstStyle/>
          <a:p>
            <a:pPr defTabSz="914400">
              <a:defRPr/>
            </a:pPr>
            <a:r>
              <a:rPr lang="es-CO" sz="1200" b="1" u="sng" dirty="0">
                <a:solidFill>
                  <a:prstClr val="black"/>
                </a:solidFill>
              </a:rPr>
              <a:t>VALLE MEDIO MAGDALENA </a:t>
            </a:r>
            <a:r>
              <a:rPr lang="es-CO" sz="1200" b="1" dirty="0">
                <a:solidFill>
                  <a:prstClr val="black"/>
                </a:solidFill>
              </a:rPr>
              <a:t> </a:t>
            </a:r>
          </a:p>
          <a:p>
            <a:pPr defTabSz="914400">
              <a:defRPr/>
            </a:pPr>
            <a:r>
              <a:rPr lang="es-CO" sz="1050" b="1" dirty="0">
                <a:solidFill>
                  <a:srgbClr val="1F497D">
                    <a:lumMod val="60000"/>
                    <a:lumOff val="40000"/>
                  </a:srgbClr>
                </a:solidFill>
              </a:rPr>
              <a:t>Inyección de agua</a:t>
            </a:r>
            <a:r>
              <a:rPr lang="es-CO" sz="1050" dirty="0">
                <a:solidFill>
                  <a:srgbClr val="1F497D">
                    <a:lumMod val="60000"/>
                    <a:lumOff val="40000"/>
                  </a:srgbClr>
                </a:solidFill>
              </a:rPr>
              <a:t>: </a:t>
            </a:r>
            <a:r>
              <a:rPr lang="es-CO" sz="1050" dirty="0" smtClean="0">
                <a:solidFill>
                  <a:srgbClr val="1F497D">
                    <a:lumMod val="60000"/>
                    <a:lumOff val="40000"/>
                  </a:srgbClr>
                </a:solidFill>
              </a:rPr>
              <a:t>Nutria</a:t>
            </a:r>
            <a:r>
              <a:rPr lang="es-CO" sz="1050" dirty="0">
                <a:solidFill>
                  <a:srgbClr val="1F497D">
                    <a:lumMod val="60000"/>
                    <a:lumOff val="40000"/>
                  </a:srgbClr>
                </a:solidFill>
              </a:rPr>
              <a:t>, Llanito, Galán</a:t>
            </a:r>
            <a:r>
              <a:rPr lang="es-CO" sz="1050" b="1" u="sng" dirty="0">
                <a:solidFill>
                  <a:srgbClr val="1F497D">
                    <a:lumMod val="60000"/>
                    <a:lumOff val="40000"/>
                  </a:srgbClr>
                </a:solidFill>
              </a:rPr>
              <a:t>, </a:t>
            </a:r>
            <a:r>
              <a:rPr lang="es-CO" sz="1050" dirty="0" err="1">
                <a:solidFill>
                  <a:srgbClr val="1F497D">
                    <a:lumMod val="60000"/>
                    <a:lumOff val="40000"/>
                  </a:srgbClr>
                </a:solidFill>
              </a:rPr>
              <a:t>Tisquirama</a:t>
            </a:r>
            <a:r>
              <a:rPr lang="es-CO" sz="1050" dirty="0">
                <a:solidFill>
                  <a:srgbClr val="1F497D">
                    <a:lumMod val="60000"/>
                    <a:lumOff val="40000"/>
                  </a:srgbClr>
                </a:solidFill>
              </a:rPr>
              <a:t>-San </a:t>
            </a:r>
            <a:r>
              <a:rPr lang="es-CO" sz="1050" dirty="0" smtClean="0">
                <a:solidFill>
                  <a:srgbClr val="1F497D">
                    <a:lumMod val="60000"/>
                    <a:lumOff val="40000"/>
                  </a:srgbClr>
                </a:solidFill>
              </a:rPr>
              <a:t>Roque, Provincia </a:t>
            </a:r>
            <a:r>
              <a:rPr lang="es-CO" sz="1050" b="1" dirty="0" smtClean="0">
                <a:solidFill>
                  <a:srgbClr val="1F497D">
                    <a:lumMod val="60000"/>
                    <a:lumOff val="40000"/>
                  </a:srgbClr>
                </a:solidFill>
              </a:rPr>
              <a:t>.</a:t>
            </a:r>
            <a:r>
              <a:rPr lang="es-CO" sz="1050" dirty="0" smtClean="0">
                <a:solidFill>
                  <a:srgbClr val="1F497D">
                    <a:lumMod val="60000"/>
                    <a:lumOff val="40000"/>
                  </a:srgbClr>
                </a:solidFill>
              </a:rPr>
              <a:t> </a:t>
            </a:r>
            <a:r>
              <a:rPr lang="es-CO" sz="1050" b="1" dirty="0">
                <a:solidFill>
                  <a:srgbClr val="F79646">
                    <a:lumMod val="75000"/>
                  </a:srgbClr>
                </a:solidFill>
              </a:rPr>
              <a:t>Inyección de agua mejorada</a:t>
            </a:r>
            <a:r>
              <a:rPr lang="es-CO" sz="1050" dirty="0">
                <a:solidFill>
                  <a:srgbClr val="F79646">
                    <a:lumMod val="75000"/>
                  </a:srgbClr>
                </a:solidFill>
              </a:rPr>
              <a:t>: </a:t>
            </a:r>
            <a:r>
              <a:rPr lang="es-CO" sz="1050" dirty="0" err="1" smtClean="0">
                <a:solidFill>
                  <a:srgbClr val="F79646">
                    <a:lumMod val="75000"/>
                  </a:srgbClr>
                </a:solidFill>
              </a:rPr>
              <a:t>Yariguies-Cantagallo</a:t>
            </a:r>
            <a:r>
              <a:rPr lang="es-CO" sz="1050" dirty="0" smtClean="0">
                <a:solidFill>
                  <a:srgbClr val="F79646">
                    <a:lumMod val="75000"/>
                  </a:srgbClr>
                </a:solidFill>
              </a:rPr>
              <a:t>, Casabe</a:t>
            </a:r>
            <a:r>
              <a:rPr lang="es-CO" sz="1050" b="1" dirty="0" smtClean="0">
                <a:solidFill>
                  <a:srgbClr val="F79646">
                    <a:lumMod val="75000"/>
                  </a:srgbClr>
                </a:solidFill>
              </a:rPr>
              <a:t>. </a:t>
            </a:r>
            <a:r>
              <a:rPr lang="es-CO" sz="1050" b="1" dirty="0">
                <a:solidFill>
                  <a:srgbClr val="00B050"/>
                </a:solidFill>
              </a:rPr>
              <a:t>Inyección de agua- alternada con gas - WAG</a:t>
            </a:r>
            <a:r>
              <a:rPr lang="es-CO" sz="900" b="1" dirty="0">
                <a:solidFill>
                  <a:srgbClr val="00B050"/>
                </a:solidFill>
              </a:rPr>
              <a:t>: </a:t>
            </a:r>
            <a:r>
              <a:rPr lang="es-CO" sz="900" dirty="0" err="1" smtClean="0">
                <a:solidFill>
                  <a:srgbClr val="00B050"/>
                </a:solidFill>
              </a:rPr>
              <a:t>Yariguies-Cantagallo</a:t>
            </a:r>
            <a:r>
              <a:rPr lang="es-CO" sz="900" dirty="0" smtClean="0">
                <a:solidFill>
                  <a:srgbClr val="00B050"/>
                </a:solidFill>
              </a:rPr>
              <a:t>, Casabe.</a:t>
            </a:r>
            <a:endParaRPr lang="es-CO" sz="900" dirty="0">
              <a:solidFill>
                <a:srgbClr val="00B050"/>
              </a:solidFill>
            </a:endParaRPr>
          </a:p>
        </p:txBody>
      </p:sp>
      <p:cxnSp>
        <p:nvCxnSpPr>
          <p:cNvPr id="9" name="8 Conector recto de flecha"/>
          <p:cNvCxnSpPr/>
          <p:nvPr/>
        </p:nvCxnSpPr>
        <p:spPr>
          <a:xfrm flipH="1">
            <a:off x="4427538" y="2609850"/>
            <a:ext cx="1049337" cy="60325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2" name="11 Conector recto de flecha"/>
          <p:cNvCxnSpPr>
            <a:stCxn id="27657" idx="1"/>
          </p:cNvCxnSpPr>
          <p:nvPr/>
        </p:nvCxnSpPr>
        <p:spPr>
          <a:xfrm flipH="1" flipV="1">
            <a:off x="4446588" y="3421063"/>
            <a:ext cx="1463675" cy="22383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7657" name="13 CuadroTexto"/>
          <p:cNvSpPr txBox="1">
            <a:spLocks noChangeArrowheads="1"/>
          </p:cNvSpPr>
          <p:nvPr/>
        </p:nvSpPr>
        <p:spPr bwMode="auto">
          <a:xfrm>
            <a:off x="5910263" y="3421063"/>
            <a:ext cx="3071812" cy="446087"/>
          </a:xfrm>
          <a:prstGeom prst="rect">
            <a:avLst/>
          </a:prstGeom>
          <a:solidFill>
            <a:schemeClr val="bg1"/>
          </a:solidFill>
          <a:ln w="9525">
            <a:solidFill>
              <a:schemeClr val="tx1"/>
            </a:solidFill>
            <a:miter lim="800000"/>
            <a:headEnd/>
            <a:tailEnd/>
          </a:ln>
        </p:spPr>
        <p:txBody>
          <a:bodyPr>
            <a:spAutoFit/>
          </a:bodyPr>
          <a:lstStyle/>
          <a:p>
            <a:pPr defTabSz="914400"/>
            <a:r>
              <a:rPr lang="es-CO" sz="1200" b="1" u="sng" dirty="0">
                <a:solidFill>
                  <a:prstClr val="black"/>
                </a:solidFill>
              </a:rPr>
              <a:t>VALLE MEDIO  MAGDALENA </a:t>
            </a:r>
            <a:r>
              <a:rPr lang="es-CO" sz="1100" b="1" dirty="0">
                <a:solidFill>
                  <a:srgbClr val="C00000"/>
                </a:solidFill>
              </a:rPr>
              <a:t>Inyección  Continua de Vapor: </a:t>
            </a:r>
            <a:r>
              <a:rPr lang="es-CO" sz="1100" dirty="0" smtClean="0">
                <a:solidFill>
                  <a:srgbClr val="C00000"/>
                </a:solidFill>
              </a:rPr>
              <a:t>Jazmín</a:t>
            </a:r>
            <a:r>
              <a:rPr lang="es-CO" sz="1100" dirty="0">
                <a:solidFill>
                  <a:srgbClr val="C00000"/>
                </a:solidFill>
              </a:rPr>
              <a:t>, </a:t>
            </a:r>
            <a:r>
              <a:rPr lang="es-CO" sz="1100" dirty="0" err="1">
                <a:solidFill>
                  <a:srgbClr val="C00000"/>
                </a:solidFill>
              </a:rPr>
              <a:t>Teka-Cocorná</a:t>
            </a:r>
            <a:endParaRPr lang="es-CO" sz="1200" dirty="0">
              <a:solidFill>
                <a:srgbClr val="C00000"/>
              </a:solidFill>
            </a:endParaRPr>
          </a:p>
        </p:txBody>
      </p:sp>
      <p:cxnSp>
        <p:nvCxnSpPr>
          <p:cNvPr id="15" name="14 Conector recto de flecha"/>
          <p:cNvCxnSpPr>
            <a:stCxn id="4107" idx="1"/>
          </p:cNvCxnSpPr>
          <p:nvPr/>
        </p:nvCxnSpPr>
        <p:spPr>
          <a:xfrm rot="10800000">
            <a:off x="5002213" y="3817943"/>
            <a:ext cx="906462" cy="33719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4107" name="17 CuadroTexto"/>
          <p:cNvSpPr txBox="1">
            <a:spLocks noChangeArrowheads="1"/>
          </p:cNvSpPr>
          <p:nvPr/>
        </p:nvSpPr>
        <p:spPr bwMode="auto">
          <a:xfrm>
            <a:off x="5908675" y="3924300"/>
            <a:ext cx="3073400" cy="461665"/>
          </a:xfrm>
          <a:prstGeom prst="rect">
            <a:avLst/>
          </a:prstGeom>
          <a:solidFill>
            <a:schemeClr val="bg1"/>
          </a:solidFill>
          <a:ln w="9525">
            <a:solidFill>
              <a:schemeClr val="tx1"/>
            </a:solidFill>
            <a:miter lim="800000"/>
            <a:headEnd/>
            <a:tailEnd/>
          </a:ln>
        </p:spPr>
        <p:txBody>
          <a:bodyPr>
            <a:spAutoFit/>
          </a:bodyPr>
          <a:lstStyle/>
          <a:p>
            <a:pPr defTabSz="914400">
              <a:defRPr/>
            </a:pPr>
            <a:r>
              <a:rPr lang="es-CO" sz="1200" b="1" u="sng" dirty="0">
                <a:solidFill>
                  <a:srgbClr val="8064A2">
                    <a:lumMod val="50000"/>
                  </a:srgbClr>
                </a:solidFill>
              </a:rPr>
              <a:t>LLANOS CRUDOS PESADOS </a:t>
            </a:r>
            <a:r>
              <a:rPr lang="es-CO" sz="1100" b="1" dirty="0">
                <a:solidFill>
                  <a:srgbClr val="8064A2">
                    <a:lumMod val="50000"/>
                  </a:srgbClr>
                </a:solidFill>
              </a:rPr>
              <a:t>Inyección Alternada de Vapor: </a:t>
            </a:r>
            <a:r>
              <a:rPr lang="es-CO" sz="1100" dirty="0" err="1" smtClean="0">
                <a:solidFill>
                  <a:srgbClr val="8064A2">
                    <a:lumMod val="50000"/>
                  </a:srgbClr>
                </a:solidFill>
              </a:rPr>
              <a:t>Quifa</a:t>
            </a:r>
            <a:endParaRPr lang="es-CO" sz="1200" b="1" dirty="0">
              <a:solidFill>
                <a:srgbClr val="7030A0"/>
              </a:solidFill>
            </a:endParaRPr>
          </a:p>
        </p:txBody>
      </p:sp>
      <p:cxnSp>
        <p:nvCxnSpPr>
          <p:cNvPr id="19" name="18 Conector recto de flecha"/>
          <p:cNvCxnSpPr>
            <a:stCxn id="4109" idx="1"/>
          </p:cNvCxnSpPr>
          <p:nvPr/>
        </p:nvCxnSpPr>
        <p:spPr>
          <a:xfrm rot="10800000">
            <a:off x="4298951" y="4162436"/>
            <a:ext cx="1609724" cy="140096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4109" name="20 CuadroTexto"/>
          <p:cNvSpPr txBox="1">
            <a:spLocks noChangeArrowheads="1"/>
          </p:cNvSpPr>
          <p:nvPr/>
        </p:nvSpPr>
        <p:spPr bwMode="auto">
          <a:xfrm>
            <a:off x="5908675" y="5086350"/>
            <a:ext cx="3073400" cy="954107"/>
          </a:xfrm>
          <a:prstGeom prst="rect">
            <a:avLst/>
          </a:prstGeom>
          <a:solidFill>
            <a:schemeClr val="bg1"/>
          </a:solidFill>
          <a:ln w="9525">
            <a:solidFill>
              <a:schemeClr val="tx1"/>
            </a:solidFill>
            <a:miter lim="800000"/>
            <a:headEnd/>
            <a:tailEnd/>
          </a:ln>
        </p:spPr>
        <p:txBody>
          <a:bodyPr>
            <a:spAutoFit/>
          </a:bodyPr>
          <a:lstStyle/>
          <a:p>
            <a:pPr algn="just" defTabSz="914400">
              <a:defRPr/>
            </a:pPr>
            <a:r>
              <a:rPr lang="es-CO" sz="1200" b="1" u="sng" dirty="0">
                <a:solidFill>
                  <a:prstClr val="black"/>
                </a:solidFill>
              </a:rPr>
              <a:t>VALLE SUPERIOR MAGDALENA</a:t>
            </a:r>
            <a:r>
              <a:rPr lang="es-CO" sz="1200" b="1" dirty="0">
                <a:solidFill>
                  <a:prstClr val="black"/>
                </a:solidFill>
              </a:rPr>
              <a:t> </a:t>
            </a:r>
            <a:r>
              <a:rPr lang="es-CO" sz="1050" b="1" dirty="0">
                <a:solidFill>
                  <a:srgbClr val="1F497D">
                    <a:lumMod val="60000"/>
                    <a:lumOff val="40000"/>
                  </a:srgbClr>
                </a:solidFill>
              </a:rPr>
              <a:t>Inyección de</a:t>
            </a:r>
          </a:p>
          <a:p>
            <a:pPr algn="just" defTabSz="914400">
              <a:defRPr/>
            </a:pPr>
            <a:r>
              <a:rPr lang="es-CO" sz="1050" b="1" dirty="0">
                <a:solidFill>
                  <a:srgbClr val="1F497D">
                    <a:lumMod val="60000"/>
                    <a:lumOff val="40000"/>
                  </a:srgbClr>
                </a:solidFill>
              </a:rPr>
              <a:t>Agua: La </a:t>
            </a:r>
            <a:r>
              <a:rPr lang="es-CO" sz="1050" b="1" dirty="0" err="1">
                <a:solidFill>
                  <a:srgbClr val="1F497D">
                    <a:lumMod val="60000"/>
                    <a:lumOff val="40000"/>
                  </a:srgbClr>
                </a:solidFill>
              </a:rPr>
              <a:t>Hocha</a:t>
            </a:r>
            <a:r>
              <a:rPr lang="es-CO" sz="1050" b="1" dirty="0">
                <a:solidFill>
                  <a:srgbClr val="1F497D">
                    <a:lumMod val="60000"/>
                    <a:lumOff val="40000"/>
                  </a:srgbClr>
                </a:solidFill>
              </a:rPr>
              <a:t>, Palermo, </a:t>
            </a:r>
            <a:r>
              <a:rPr lang="es-CO" sz="1050" b="1" dirty="0" smtClean="0">
                <a:solidFill>
                  <a:srgbClr val="1F497D">
                    <a:lumMod val="60000"/>
                    <a:lumOff val="40000"/>
                  </a:srgbClr>
                </a:solidFill>
              </a:rPr>
              <a:t>Brisas, Santa Clara</a:t>
            </a:r>
            <a:r>
              <a:rPr lang="es-CO" sz="1050" u="sng" dirty="0" smtClean="0">
                <a:solidFill>
                  <a:srgbClr val="1F497D">
                    <a:lumMod val="60000"/>
                    <a:lumOff val="40000"/>
                  </a:srgbClr>
                </a:solidFill>
              </a:rPr>
              <a:t>. </a:t>
            </a:r>
            <a:r>
              <a:rPr lang="es-CO" sz="1100" b="1" dirty="0">
                <a:solidFill>
                  <a:srgbClr val="F79646">
                    <a:lumMod val="75000"/>
                  </a:srgbClr>
                </a:solidFill>
              </a:rPr>
              <a:t>Agua mejorada</a:t>
            </a:r>
            <a:r>
              <a:rPr lang="es-CO" sz="1100" dirty="0">
                <a:solidFill>
                  <a:srgbClr val="F79646">
                    <a:lumMod val="75000"/>
                  </a:srgbClr>
                </a:solidFill>
              </a:rPr>
              <a:t>: </a:t>
            </a:r>
            <a:r>
              <a:rPr lang="es-CO" sz="1100" dirty="0" err="1">
                <a:solidFill>
                  <a:srgbClr val="F79646">
                    <a:lumMod val="75000"/>
                  </a:srgbClr>
                </a:solidFill>
              </a:rPr>
              <a:t>Palogrande</a:t>
            </a:r>
            <a:r>
              <a:rPr lang="es-CO" sz="1100" dirty="0">
                <a:solidFill>
                  <a:srgbClr val="F79646">
                    <a:lumMod val="75000"/>
                  </a:srgbClr>
                </a:solidFill>
              </a:rPr>
              <a:t>-Cebú, </a:t>
            </a:r>
            <a:r>
              <a:rPr lang="es-CO" sz="1100" dirty="0" smtClean="0">
                <a:solidFill>
                  <a:srgbClr val="F79646">
                    <a:lumMod val="75000"/>
                  </a:srgbClr>
                </a:solidFill>
              </a:rPr>
              <a:t>San Francisco, Tello</a:t>
            </a:r>
            <a:r>
              <a:rPr lang="es-CO" sz="1100" dirty="0">
                <a:solidFill>
                  <a:srgbClr val="00B050"/>
                </a:solidFill>
              </a:rPr>
              <a:t>. </a:t>
            </a:r>
            <a:r>
              <a:rPr lang="es-CO" sz="1100" b="1" dirty="0">
                <a:solidFill>
                  <a:srgbClr val="00B050"/>
                </a:solidFill>
              </a:rPr>
              <a:t>Inyección de agua- alternada con gas – </a:t>
            </a:r>
            <a:r>
              <a:rPr lang="es-CO" sz="1100" b="1" dirty="0" smtClean="0">
                <a:solidFill>
                  <a:srgbClr val="00B050"/>
                </a:solidFill>
              </a:rPr>
              <a:t>WAG, Tello._ </a:t>
            </a:r>
            <a:r>
              <a:rPr lang="es-CO" sz="1100" b="1" dirty="0" smtClean="0">
                <a:solidFill>
                  <a:srgbClr val="92D050"/>
                </a:solidFill>
              </a:rPr>
              <a:t>Inyección de gas: Río Ceibas.</a:t>
            </a:r>
            <a:endParaRPr lang="es-CO" sz="1100" b="1" dirty="0">
              <a:solidFill>
                <a:srgbClr val="92D050"/>
              </a:solidFill>
            </a:endParaRPr>
          </a:p>
        </p:txBody>
      </p:sp>
      <p:sp>
        <p:nvSpPr>
          <p:cNvPr id="4110" name="30 CuadroTexto"/>
          <p:cNvSpPr txBox="1">
            <a:spLocks noChangeArrowheads="1"/>
          </p:cNvSpPr>
          <p:nvPr/>
        </p:nvSpPr>
        <p:spPr bwMode="auto">
          <a:xfrm>
            <a:off x="5980112" y="4502150"/>
            <a:ext cx="3073400" cy="461963"/>
          </a:xfrm>
          <a:prstGeom prst="rect">
            <a:avLst/>
          </a:prstGeom>
          <a:solidFill>
            <a:schemeClr val="bg1"/>
          </a:solidFill>
          <a:ln w="9525">
            <a:solidFill>
              <a:schemeClr val="tx1"/>
            </a:solidFill>
            <a:miter lim="800000"/>
            <a:headEnd/>
            <a:tailEnd/>
          </a:ln>
        </p:spPr>
        <p:txBody>
          <a:bodyPr>
            <a:spAutoFit/>
          </a:bodyPr>
          <a:lstStyle/>
          <a:p>
            <a:pPr defTabSz="914400">
              <a:defRPr/>
            </a:pPr>
            <a:r>
              <a:rPr lang="es-CO" sz="1200" b="1" u="sng" dirty="0">
                <a:solidFill>
                  <a:prstClr val="black"/>
                </a:solidFill>
              </a:rPr>
              <a:t>LLANOS</a:t>
            </a:r>
            <a:r>
              <a:rPr lang="es-CO" sz="1200" b="1" dirty="0">
                <a:solidFill>
                  <a:prstClr val="black"/>
                </a:solidFill>
              </a:rPr>
              <a:t> </a:t>
            </a:r>
            <a:r>
              <a:rPr lang="es-CO" sz="1200" b="1" dirty="0">
                <a:solidFill>
                  <a:srgbClr val="1F497D">
                    <a:lumMod val="60000"/>
                    <a:lumOff val="40000"/>
                  </a:srgbClr>
                </a:solidFill>
              </a:rPr>
              <a:t>Inyección de agua: </a:t>
            </a:r>
            <a:r>
              <a:rPr lang="es-CO" sz="1100" dirty="0">
                <a:solidFill>
                  <a:srgbClr val="1F497D">
                    <a:lumMod val="60000"/>
                    <a:lumOff val="40000"/>
                  </a:srgbClr>
                </a:solidFill>
              </a:rPr>
              <a:t>Apiay</a:t>
            </a:r>
            <a:r>
              <a:rPr lang="es-CO" sz="1200" dirty="0" smtClean="0">
                <a:solidFill>
                  <a:srgbClr val="1F497D">
                    <a:lumMod val="60000"/>
                    <a:lumOff val="40000"/>
                  </a:srgbClr>
                </a:solidFill>
              </a:rPr>
              <a:t>, </a:t>
            </a:r>
            <a:r>
              <a:rPr lang="es-CO" sz="1100" dirty="0" smtClean="0">
                <a:solidFill>
                  <a:srgbClr val="1F497D">
                    <a:lumMod val="60000"/>
                    <a:lumOff val="40000"/>
                  </a:srgbClr>
                </a:solidFill>
              </a:rPr>
              <a:t>Chichimene</a:t>
            </a:r>
            <a:r>
              <a:rPr lang="es-CO" sz="1100" dirty="0">
                <a:solidFill>
                  <a:srgbClr val="1F497D">
                    <a:lumMod val="60000"/>
                    <a:lumOff val="40000"/>
                  </a:srgbClr>
                </a:solidFill>
              </a:rPr>
              <a:t>, </a:t>
            </a:r>
            <a:r>
              <a:rPr lang="es-CO" sz="1100" dirty="0" err="1">
                <a:solidFill>
                  <a:srgbClr val="1F497D">
                    <a:lumMod val="60000"/>
                    <a:lumOff val="40000"/>
                  </a:srgbClr>
                </a:solidFill>
              </a:rPr>
              <a:t>Suria</a:t>
            </a:r>
            <a:r>
              <a:rPr lang="es-CO" sz="1100" dirty="0">
                <a:solidFill>
                  <a:srgbClr val="1F497D">
                    <a:lumMod val="60000"/>
                    <a:lumOff val="40000"/>
                  </a:srgbClr>
                </a:solidFill>
              </a:rPr>
              <a:t>, Castilla</a:t>
            </a:r>
          </a:p>
        </p:txBody>
      </p:sp>
      <p:cxnSp>
        <p:nvCxnSpPr>
          <p:cNvPr id="38" name="37 Conector recto de flecha"/>
          <p:cNvCxnSpPr>
            <a:stCxn id="4110" idx="1"/>
          </p:cNvCxnSpPr>
          <p:nvPr/>
        </p:nvCxnSpPr>
        <p:spPr>
          <a:xfrm flipH="1" flipV="1">
            <a:off x="4572000" y="3924300"/>
            <a:ext cx="1408112" cy="80962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7" name="16 CuadroTexto"/>
          <p:cNvSpPr txBox="1"/>
          <p:nvPr/>
        </p:nvSpPr>
        <p:spPr>
          <a:xfrm>
            <a:off x="51215" y="1952129"/>
            <a:ext cx="1715359" cy="3385542"/>
          </a:xfrm>
          <a:prstGeom prst="rect">
            <a:avLst/>
          </a:prstGeom>
          <a:solidFill>
            <a:schemeClr val="bg1"/>
          </a:solidFill>
          <a:ln>
            <a:solidFill>
              <a:schemeClr val="tx1"/>
            </a:solidFill>
          </a:ln>
        </p:spPr>
        <p:txBody>
          <a:bodyPr wrap="square">
            <a:spAutoFit/>
          </a:bodyPr>
          <a:lstStyle/>
          <a:p>
            <a:pPr algn="just" defTabSz="914400">
              <a:defRPr/>
            </a:pPr>
            <a:r>
              <a:rPr lang="es-CO" sz="1200" b="1" dirty="0">
                <a:solidFill>
                  <a:srgbClr val="C00000"/>
                </a:solidFill>
              </a:rPr>
              <a:t>Inyección continua de vapor </a:t>
            </a:r>
            <a:r>
              <a:rPr lang="es-CO" sz="1200" b="1" dirty="0" smtClean="0">
                <a:solidFill>
                  <a:srgbClr val="C00000"/>
                </a:solidFill>
              </a:rPr>
              <a:t>(1). </a:t>
            </a:r>
          </a:p>
          <a:p>
            <a:pPr algn="just" defTabSz="914400">
              <a:defRPr/>
            </a:pPr>
            <a:endParaRPr lang="es-CO" sz="1200" b="1" dirty="0">
              <a:solidFill>
                <a:srgbClr val="C00000"/>
              </a:solidFill>
            </a:endParaRPr>
          </a:p>
          <a:p>
            <a:pPr algn="just" defTabSz="914400">
              <a:defRPr/>
            </a:pPr>
            <a:r>
              <a:rPr lang="es-CO" sz="1200" b="1" dirty="0">
                <a:solidFill>
                  <a:srgbClr val="8064A2">
                    <a:lumMod val="50000"/>
                  </a:srgbClr>
                </a:solidFill>
              </a:rPr>
              <a:t>Inyección alternada de  vapor (1</a:t>
            </a:r>
            <a:r>
              <a:rPr lang="es-CO" sz="1200" b="1" dirty="0" smtClean="0">
                <a:solidFill>
                  <a:srgbClr val="8064A2">
                    <a:lumMod val="50000"/>
                  </a:srgbClr>
                </a:solidFill>
              </a:rPr>
              <a:t>).</a:t>
            </a:r>
          </a:p>
          <a:p>
            <a:pPr algn="just" defTabSz="914400">
              <a:defRPr/>
            </a:pPr>
            <a:r>
              <a:rPr lang="es-CO" sz="1200" b="1" dirty="0" smtClean="0">
                <a:solidFill>
                  <a:srgbClr val="8064A2">
                    <a:lumMod val="50000"/>
                  </a:srgbClr>
                </a:solidFill>
              </a:rPr>
              <a:t>  </a:t>
            </a:r>
            <a:endParaRPr lang="es-CO" sz="1200" b="1" dirty="0">
              <a:solidFill>
                <a:srgbClr val="8064A2">
                  <a:lumMod val="50000"/>
                </a:srgbClr>
              </a:solidFill>
            </a:endParaRPr>
          </a:p>
          <a:p>
            <a:pPr algn="just" defTabSz="914400">
              <a:defRPr/>
            </a:pPr>
            <a:r>
              <a:rPr lang="es-CO" sz="1200" b="1" dirty="0" smtClean="0">
                <a:solidFill>
                  <a:srgbClr val="1F497D">
                    <a:lumMod val="60000"/>
                    <a:lumOff val="40000"/>
                  </a:srgbClr>
                </a:solidFill>
              </a:rPr>
              <a:t>Inyección </a:t>
            </a:r>
            <a:r>
              <a:rPr lang="es-CO" sz="1200" b="1" dirty="0">
                <a:solidFill>
                  <a:srgbClr val="1F497D">
                    <a:lumMod val="60000"/>
                    <a:lumOff val="40000"/>
                  </a:srgbClr>
                </a:solidFill>
              </a:rPr>
              <a:t>de agua </a:t>
            </a:r>
            <a:r>
              <a:rPr lang="es-CO" sz="1200" b="1" dirty="0" smtClean="0">
                <a:solidFill>
                  <a:srgbClr val="1F497D">
                    <a:lumMod val="60000"/>
                    <a:lumOff val="40000"/>
                  </a:srgbClr>
                </a:solidFill>
              </a:rPr>
              <a:t>(14).</a:t>
            </a:r>
          </a:p>
          <a:p>
            <a:pPr algn="just" defTabSz="914400">
              <a:defRPr/>
            </a:pPr>
            <a:r>
              <a:rPr lang="es-CO" sz="1200" b="1" dirty="0" smtClean="0">
                <a:solidFill>
                  <a:srgbClr val="1F497D">
                    <a:lumMod val="60000"/>
                    <a:lumOff val="40000"/>
                  </a:srgbClr>
                </a:solidFill>
              </a:rPr>
              <a:t> </a:t>
            </a:r>
            <a:endParaRPr lang="es-CO" sz="1200" b="1" dirty="0">
              <a:solidFill>
                <a:srgbClr val="00B050"/>
              </a:solidFill>
            </a:endParaRPr>
          </a:p>
          <a:p>
            <a:pPr algn="just" defTabSz="914400">
              <a:defRPr/>
            </a:pPr>
            <a:r>
              <a:rPr lang="es-CO" sz="1200" b="1" dirty="0">
                <a:solidFill>
                  <a:srgbClr val="00B050"/>
                </a:solidFill>
              </a:rPr>
              <a:t>Inyección de agua alternada con gas (WAG) </a:t>
            </a:r>
            <a:r>
              <a:rPr lang="es-CO" sz="1200" b="1" dirty="0" smtClean="0">
                <a:solidFill>
                  <a:srgbClr val="00B050"/>
                </a:solidFill>
              </a:rPr>
              <a:t>(3).</a:t>
            </a:r>
          </a:p>
          <a:p>
            <a:pPr algn="just" defTabSz="914400">
              <a:defRPr/>
            </a:pPr>
            <a:r>
              <a:rPr lang="es-CO" sz="1200" b="1" dirty="0" smtClean="0">
                <a:solidFill>
                  <a:srgbClr val="00B050"/>
                </a:solidFill>
              </a:rPr>
              <a:t> </a:t>
            </a:r>
            <a:endParaRPr lang="es-CO" sz="1200" b="1" dirty="0">
              <a:solidFill>
                <a:srgbClr val="00B050"/>
              </a:solidFill>
            </a:endParaRPr>
          </a:p>
          <a:p>
            <a:pPr algn="just" defTabSz="914400">
              <a:defRPr/>
            </a:pPr>
            <a:r>
              <a:rPr lang="es-CO" sz="1200" b="1" dirty="0">
                <a:solidFill>
                  <a:srgbClr val="F79646"/>
                </a:solidFill>
              </a:rPr>
              <a:t>Inyección de agua mejorada </a:t>
            </a:r>
            <a:r>
              <a:rPr lang="es-CO" sz="1200" b="1" dirty="0" smtClean="0">
                <a:solidFill>
                  <a:srgbClr val="F79646"/>
                </a:solidFill>
              </a:rPr>
              <a:t>(5).</a:t>
            </a:r>
          </a:p>
          <a:p>
            <a:pPr algn="just" defTabSz="914400">
              <a:defRPr/>
            </a:pPr>
            <a:endParaRPr lang="es-CO" sz="1200" b="1" dirty="0" smtClean="0">
              <a:solidFill>
                <a:srgbClr val="F79646"/>
              </a:solidFill>
            </a:endParaRPr>
          </a:p>
          <a:p>
            <a:pPr algn="just" defTabSz="914400">
              <a:defRPr/>
            </a:pPr>
            <a:r>
              <a:rPr lang="es-CO" sz="1200" b="1" dirty="0" smtClean="0">
                <a:solidFill>
                  <a:srgbClr val="92D050"/>
                </a:solidFill>
              </a:rPr>
              <a:t>Inyección de Gas mejorada (1).</a:t>
            </a:r>
          </a:p>
          <a:p>
            <a:pPr algn="just" defTabSz="914400">
              <a:defRPr/>
            </a:pPr>
            <a:endParaRPr lang="es-CO" sz="1200" b="1" dirty="0">
              <a:solidFill>
                <a:srgbClr val="F79646"/>
              </a:solidFill>
            </a:endParaRPr>
          </a:p>
        </p:txBody>
      </p:sp>
      <p:sp>
        <p:nvSpPr>
          <p:cNvPr id="18" name="4 Marcador de número de diapositiva"/>
          <p:cNvSpPr txBox="1">
            <a:spLocks/>
          </p:cNvSpPr>
          <p:nvPr/>
        </p:nvSpPr>
        <p:spPr bwMode="auto">
          <a:xfrm>
            <a:off x="4329113" y="6462713"/>
            <a:ext cx="471487"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defTabSz="914400"/>
            <a:fld id="{8438C44C-3D9C-4BB8-841C-A7E64ACA54E5}" type="slidenum">
              <a:rPr lang="es-ES" altLang="en-US" sz="1200">
                <a:solidFill>
                  <a:srgbClr val="000000"/>
                </a:solidFill>
                <a:latin typeface="Calibri" panose="020F0502020204030204" pitchFamily="34" charset="0"/>
              </a:rPr>
              <a:pPr algn="ctr" defTabSz="914400"/>
              <a:t>76</a:t>
            </a:fld>
            <a:endParaRPr lang="es-ES" altLang="en-US" sz="1200" dirty="0">
              <a:solidFill>
                <a:srgbClr val="000000"/>
              </a:solidFill>
              <a:latin typeface="Calibri" panose="020F0502020204030204" pitchFamily="34" charset="0"/>
            </a:endParaRPr>
          </a:p>
        </p:txBody>
      </p:sp>
    </p:spTree>
    <p:extLst>
      <p:ext uri="{BB962C8B-B14F-4D97-AF65-F5344CB8AC3E}">
        <p14:creationId xmlns:p14="http://schemas.microsoft.com/office/powerpoint/2010/main" xmlns="" val="3013570902"/>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2 Marcador de contenido"/>
          <p:cNvSpPr>
            <a:spLocks noGrp="1"/>
          </p:cNvSpPr>
          <p:nvPr>
            <p:ph idx="1"/>
          </p:nvPr>
        </p:nvSpPr>
        <p:spPr bwMode="auto">
          <a:xfrm>
            <a:off x="457200" y="1628775"/>
            <a:ext cx="8229600" cy="4248150"/>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just">
              <a:buFont typeface="Wingdings" panose="05000000000000000000" pitchFamily="2" charset="2"/>
              <a:buChar char="ü"/>
              <a:defRPr/>
            </a:pPr>
            <a:r>
              <a:rPr lang="es-ES" altLang="es-CO" sz="1800" dirty="0" smtClean="0">
                <a:latin typeface="Arial" charset="0"/>
                <a:cs typeface="Arial" charset="0"/>
              </a:rPr>
              <a:t>Transferencia de </a:t>
            </a:r>
            <a:r>
              <a:rPr lang="es-ES" altLang="es-CO" sz="1800" dirty="0" smtClean="0">
                <a:solidFill>
                  <a:srgbClr val="FF0000"/>
                </a:solidFill>
                <a:latin typeface="Arial" charset="0"/>
                <a:cs typeface="Arial" charset="0"/>
              </a:rPr>
              <a:t>14,8 Billones de Pesos</a:t>
            </a:r>
            <a:r>
              <a:rPr lang="es-ES" altLang="es-CO" sz="1800" dirty="0" smtClean="0">
                <a:latin typeface="Arial" charset="0"/>
                <a:cs typeface="Arial" charset="0"/>
              </a:rPr>
              <a:t> al SGR durante el Bienio 2013-2014 a 30 de noviembre de 2014, que representa u7n </a:t>
            </a:r>
            <a:r>
              <a:rPr lang="es-ES" altLang="es-CO" sz="1800" dirty="0" smtClean="0">
                <a:solidFill>
                  <a:srgbClr val="FF0000"/>
                </a:solidFill>
                <a:latin typeface="Arial" charset="0"/>
                <a:cs typeface="Arial" charset="0"/>
              </a:rPr>
              <a:t>cumplimiento del  102,4% del Presupuesto Bienal </a:t>
            </a:r>
            <a:r>
              <a:rPr lang="es-ES" altLang="es-CO" sz="1800" dirty="0" smtClean="0">
                <a:latin typeface="Arial" charset="0"/>
                <a:cs typeface="Arial" charset="0"/>
              </a:rPr>
              <a:t>por la Explotación de Hidrocarburos.</a:t>
            </a:r>
          </a:p>
          <a:p>
            <a:pPr marL="0" indent="0" algn="just">
              <a:buFont typeface="Arial" charset="0"/>
              <a:buNone/>
              <a:defRPr/>
            </a:pPr>
            <a:endParaRPr lang="es-ES" altLang="es-CO" sz="1800" dirty="0" smtClean="0">
              <a:latin typeface="Arial" charset="0"/>
              <a:cs typeface="Arial" charset="0"/>
            </a:endParaRPr>
          </a:p>
          <a:p>
            <a:pPr>
              <a:buFont typeface="Arial" charset="0"/>
              <a:buNone/>
              <a:defRPr/>
            </a:pPr>
            <a:endParaRPr lang="es-CO" altLang="es-CO" sz="2800" dirty="0" smtClean="0"/>
          </a:p>
        </p:txBody>
      </p:sp>
      <p:sp>
        <p:nvSpPr>
          <p:cNvPr id="3075" name="1 Título"/>
          <p:cNvSpPr txBox="1">
            <a:spLocks/>
          </p:cNvSpPr>
          <p:nvPr/>
        </p:nvSpPr>
        <p:spPr bwMode="auto">
          <a:xfrm>
            <a:off x="1691680" y="282674"/>
            <a:ext cx="5328591" cy="51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marL="1233488" indent="-1233488">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indent="0" defTabSz="914400"/>
            <a:r>
              <a:rPr lang="es-MX" altLang="es-ES" b="1" dirty="0" smtClean="0">
                <a:latin typeface="Arial Black" pitchFamily="34" charset="0"/>
                <a:ea typeface="Calibri" pitchFamily="34" charset="0"/>
                <a:cs typeface="Calibri" pitchFamily="34" charset="0"/>
              </a:rPr>
              <a:t>Logros alcanzados @ noviembre de 2014</a:t>
            </a:r>
            <a:endParaRPr lang="es-CO" altLang="es-ES" sz="1200" i="1" dirty="0">
              <a:latin typeface="Arial Black" pitchFamily="34" charset="0"/>
              <a:ea typeface="Calibri" pitchFamily="34" charset="0"/>
              <a:cs typeface="Calibri" pitchFamily="34" charset="0"/>
            </a:endParaRPr>
          </a:p>
        </p:txBody>
      </p:sp>
      <p:graphicFrame>
        <p:nvGraphicFramePr>
          <p:cNvPr id="6" name="6 Gráfico"/>
          <p:cNvGraphicFramePr/>
          <p:nvPr/>
        </p:nvGraphicFramePr>
        <p:xfrm>
          <a:off x="1336497" y="2852936"/>
          <a:ext cx="6076950" cy="288032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6 Gráfico"/>
          <p:cNvGraphicFramePr/>
          <p:nvPr>
            <p:extLst>
              <p:ext uri="{D42A27DB-BD31-4B8C-83A1-F6EECF244321}">
                <p14:modId xmlns:p14="http://schemas.microsoft.com/office/powerpoint/2010/main" xmlns="" val="2290118535"/>
              </p:ext>
            </p:extLst>
          </p:nvPr>
        </p:nvGraphicFramePr>
        <p:xfrm>
          <a:off x="1403648" y="2708920"/>
          <a:ext cx="6408712" cy="3024336"/>
        </p:xfrm>
        <a:graphic>
          <a:graphicData uri="http://schemas.openxmlformats.org/drawingml/2006/chart">
            <c:chart xmlns:c="http://schemas.openxmlformats.org/drawingml/2006/chart" xmlns:r="http://schemas.openxmlformats.org/officeDocument/2006/relationships" r:id="rId3"/>
          </a:graphicData>
        </a:graphic>
      </p:graphicFrame>
      <p:sp>
        <p:nvSpPr>
          <p:cNvPr id="2" name="1 CuadroTexto"/>
          <p:cNvSpPr txBox="1"/>
          <p:nvPr/>
        </p:nvSpPr>
        <p:spPr>
          <a:xfrm>
            <a:off x="569268" y="5796553"/>
            <a:ext cx="8003232" cy="584775"/>
          </a:xfrm>
          <a:prstGeom prst="rect">
            <a:avLst/>
          </a:prstGeom>
          <a:noFill/>
        </p:spPr>
        <p:txBody>
          <a:bodyPr wrap="square" rtlCol="0">
            <a:spAutoFit/>
          </a:bodyPr>
          <a:lstStyle/>
          <a:p>
            <a:pPr algn="just" defTabSz="914400"/>
            <a:r>
              <a:rPr lang="es-CO" sz="1600" dirty="0" smtClean="0">
                <a:solidFill>
                  <a:prstClr val="black"/>
                </a:solidFill>
                <a:latin typeface="Arial" pitchFamily="34" charset="0"/>
                <a:cs typeface="Arial" pitchFamily="34" charset="0"/>
              </a:rPr>
              <a:t>Se dejaron de percibir recursos del orden de </a:t>
            </a:r>
            <a:r>
              <a:rPr lang="es-ES" altLang="es-CO" sz="1600" b="1" dirty="0" smtClean="0">
                <a:solidFill>
                  <a:prstClr val="black"/>
                </a:solidFill>
                <a:latin typeface="Arial" pitchFamily="34" charset="0"/>
                <a:cs typeface="Arial" pitchFamily="34" charset="0"/>
              </a:rPr>
              <a:t>USD$322 Millones </a:t>
            </a:r>
            <a:r>
              <a:rPr lang="es-CO" sz="1600" dirty="0" smtClean="0">
                <a:solidFill>
                  <a:prstClr val="black"/>
                </a:solidFill>
                <a:latin typeface="Arial" pitchFamily="34" charset="0"/>
                <a:cs typeface="Arial" pitchFamily="34" charset="0"/>
              </a:rPr>
              <a:t>por una producción diferida</a:t>
            </a:r>
            <a:r>
              <a:rPr lang="es-ES" sz="1600" dirty="0" smtClean="0">
                <a:solidFill>
                  <a:prstClr val="black"/>
                </a:solidFill>
                <a:latin typeface="Arial" pitchFamily="34" charset="0"/>
                <a:cs typeface="Arial" pitchFamily="34" charset="0"/>
              </a:rPr>
              <a:t> en regalías del orden de 11.1 </a:t>
            </a:r>
            <a:r>
              <a:rPr lang="es-ES" sz="1600" dirty="0" err="1" smtClean="0">
                <a:solidFill>
                  <a:prstClr val="black"/>
                </a:solidFill>
                <a:latin typeface="Arial" pitchFamily="34" charset="0"/>
                <a:cs typeface="Arial" pitchFamily="34" charset="0"/>
              </a:rPr>
              <a:t>kbopd</a:t>
            </a:r>
            <a:r>
              <a:rPr lang="es-ES" sz="1600" dirty="0" smtClean="0">
                <a:solidFill>
                  <a:prstClr val="black"/>
                </a:solidFill>
                <a:latin typeface="Arial" pitchFamily="34" charset="0"/>
                <a:cs typeface="Arial" pitchFamily="34" charset="0"/>
              </a:rPr>
              <a:t>, ocasionada por problemas de entorno</a:t>
            </a:r>
            <a:endParaRPr lang="es-CO" sz="1600" dirty="0" smtClean="0">
              <a:solidFill>
                <a:prstClr val="black"/>
              </a:solidFill>
              <a:latin typeface="Arial" pitchFamily="34" charset="0"/>
              <a:cs typeface="Arial" pitchFamily="34" charset="0"/>
            </a:endParaRPr>
          </a:p>
        </p:txBody>
      </p:sp>
      <p:sp>
        <p:nvSpPr>
          <p:cNvPr id="8" name="4 Marcador de número de diapositiva"/>
          <p:cNvSpPr txBox="1">
            <a:spLocks/>
          </p:cNvSpPr>
          <p:nvPr/>
        </p:nvSpPr>
        <p:spPr bwMode="auto">
          <a:xfrm>
            <a:off x="4329113" y="6462713"/>
            <a:ext cx="471487"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defTabSz="914400"/>
            <a:fld id="{8438C44C-3D9C-4BB8-841C-A7E64ACA54E5}" type="slidenum">
              <a:rPr lang="es-ES" altLang="en-US" sz="1200">
                <a:solidFill>
                  <a:srgbClr val="000000"/>
                </a:solidFill>
                <a:latin typeface="Calibri" panose="020F0502020204030204" pitchFamily="34" charset="0"/>
              </a:rPr>
              <a:pPr algn="ctr" defTabSz="914400"/>
              <a:t>77</a:t>
            </a:fld>
            <a:endParaRPr lang="es-ES" altLang="en-US" sz="1200" dirty="0">
              <a:solidFill>
                <a:srgbClr val="000000"/>
              </a:solidFill>
              <a:latin typeface="Calibri" panose="020F0502020204030204" pitchFamily="34" charset="0"/>
            </a:endParaRPr>
          </a:p>
        </p:txBody>
      </p:sp>
    </p:spTree>
    <p:extLst>
      <p:ext uri="{BB962C8B-B14F-4D97-AF65-F5344CB8AC3E}">
        <p14:creationId xmlns:p14="http://schemas.microsoft.com/office/powerpoint/2010/main" xmlns="" val="2845423519"/>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2 Marcador de contenido"/>
          <p:cNvSpPr>
            <a:spLocks noGrp="1"/>
          </p:cNvSpPr>
          <p:nvPr>
            <p:ph idx="1"/>
          </p:nvPr>
        </p:nvSpPr>
        <p:spPr bwMode="auto">
          <a:xfrm>
            <a:off x="452686" y="1196975"/>
            <a:ext cx="8229600" cy="4824413"/>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lgn="just">
              <a:buNone/>
            </a:pPr>
            <a:endParaRPr lang="es-ES" altLang="es-CO" sz="1800" dirty="0" smtClean="0">
              <a:latin typeface="Arial" charset="0"/>
              <a:cs typeface="Arial" charset="0"/>
            </a:endParaRPr>
          </a:p>
          <a:p>
            <a:pPr algn="just">
              <a:buFont typeface="Wingdings" pitchFamily="2" charset="2"/>
              <a:buChar char="ü"/>
            </a:pPr>
            <a:r>
              <a:rPr lang="es-ES" altLang="es-CO" sz="1800" dirty="0" smtClean="0">
                <a:latin typeface="Arial" charset="0"/>
                <a:cs typeface="Arial" charset="0"/>
              </a:rPr>
              <a:t>Giro de </a:t>
            </a:r>
            <a:r>
              <a:rPr lang="es-ES" altLang="es-CO" sz="1800" b="1" dirty="0" smtClean="0">
                <a:latin typeface="Arial" charset="0"/>
                <a:cs typeface="Arial" charset="0"/>
              </a:rPr>
              <a:t>USD$201,6 Millones </a:t>
            </a:r>
            <a:r>
              <a:rPr lang="es-ES" altLang="es-CO" sz="1800" dirty="0">
                <a:latin typeface="Arial" charset="0"/>
                <a:cs typeface="Arial" charset="0"/>
              </a:rPr>
              <a:t>del FAEP a </a:t>
            </a:r>
            <a:r>
              <a:rPr lang="es-ES" altLang="es-CO" sz="1800" dirty="0" smtClean="0">
                <a:latin typeface="Arial" charset="0"/>
                <a:cs typeface="Arial" charset="0"/>
              </a:rPr>
              <a:t>las entidades territoriales con destino a financiación de vías, para pago compromisos del régimen anterior al SGR  y proyectos de inversión incluidos en sus planes de desarrollo. </a:t>
            </a:r>
          </a:p>
          <a:p>
            <a:pPr marL="0" indent="0" algn="just">
              <a:buNone/>
            </a:pPr>
            <a:endParaRPr lang="es-ES" altLang="es-CO" sz="1800" dirty="0" smtClean="0">
              <a:latin typeface="Arial" charset="0"/>
              <a:cs typeface="Arial" charset="0"/>
            </a:endParaRPr>
          </a:p>
          <a:p>
            <a:pPr algn="just">
              <a:buFont typeface="Wingdings" pitchFamily="2" charset="2"/>
              <a:buChar char="ü"/>
            </a:pPr>
            <a:r>
              <a:rPr lang="es-ES" altLang="es-CO" sz="1800" dirty="0" smtClean="0">
                <a:latin typeface="Arial" charset="0"/>
                <a:cs typeface="Arial" charset="0"/>
              </a:rPr>
              <a:t>Giro de </a:t>
            </a:r>
            <a:r>
              <a:rPr lang="es-ES" altLang="es-CO" sz="1800" b="1" dirty="0">
                <a:latin typeface="Arial" charset="0"/>
                <a:cs typeface="Arial" charset="0"/>
              </a:rPr>
              <a:t>USD$22,6 Millones </a:t>
            </a:r>
            <a:r>
              <a:rPr lang="es-ES" altLang="es-CO" sz="1800" dirty="0">
                <a:latin typeface="Arial" charset="0"/>
                <a:cs typeface="Arial" charset="0"/>
              </a:rPr>
              <a:t>para el pago de Deudas del Régimen Subsidiado de Salud provenientes del desahorro del FAEP. </a:t>
            </a:r>
            <a:endParaRPr lang="es-ES" altLang="es-CO" sz="1800" dirty="0" smtClean="0">
              <a:latin typeface="Arial" charset="0"/>
              <a:cs typeface="Arial" charset="0"/>
            </a:endParaRPr>
          </a:p>
          <a:p>
            <a:pPr algn="just">
              <a:buFont typeface="Wingdings" pitchFamily="2" charset="2"/>
              <a:buChar char="ü"/>
            </a:pPr>
            <a:endParaRPr lang="es-ES" altLang="es-CO" sz="1800" dirty="0" smtClean="0">
              <a:latin typeface="Arial" charset="0"/>
              <a:cs typeface="Arial" charset="0"/>
            </a:endParaRPr>
          </a:p>
          <a:p>
            <a:pPr algn="just">
              <a:buFont typeface="Wingdings" pitchFamily="2" charset="2"/>
              <a:buChar char="ü"/>
            </a:pPr>
            <a:r>
              <a:rPr lang="es-ES" altLang="es-CO" sz="1800" dirty="0" smtClean="0">
                <a:latin typeface="Arial" charset="0"/>
                <a:cs typeface="Arial" charset="0"/>
              </a:rPr>
              <a:t>Giro de </a:t>
            </a:r>
            <a:r>
              <a:rPr lang="es-ES" altLang="es-CO" sz="1800" b="1" dirty="0" smtClean="0">
                <a:latin typeface="Arial" charset="0"/>
                <a:cs typeface="Arial" charset="0"/>
              </a:rPr>
              <a:t>USD$196 Millones </a:t>
            </a:r>
            <a:r>
              <a:rPr lang="es-ES" altLang="es-CO" sz="1800" dirty="0" smtClean="0">
                <a:latin typeface="Arial" charset="0"/>
                <a:cs typeface="Arial" charset="0"/>
              </a:rPr>
              <a:t>a las entidades territoriales por ordenes de levantamiento de suspensión de Regalias ordenados por el Departamento Nacional de Planeación. </a:t>
            </a:r>
          </a:p>
          <a:p>
            <a:pPr marL="0" indent="0" algn="just">
              <a:buNone/>
            </a:pPr>
            <a:endParaRPr lang="es-ES" altLang="es-CO" sz="1800" dirty="0" smtClean="0">
              <a:latin typeface="Arial" charset="0"/>
              <a:cs typeface="Arial" charset="0"/>
            </a:endParaRPr>
          </a:p>
          <a:p>
            <a:pPr algn="just">
              <a:buFont typeface="Wingdings" pitchFamily="2" charset="2"/>
              <a:buChar char="ü"/>
            </a:pPr>
            <a:r>
              <a:rPr lang="es-CO" altLang="es-CO" sz="1800" dirty="0" smtClean="0">
                <a:latin typeface="Arial" charset="0"/>
                <a:cs typeface="Arial" charset="0"/>
              </a:rPr>
              <a:t>Recaudo de </a:t>
            </a:r>
            <a:r>
              <a:rPr lang="es-ES" altLang="es-CO" sz="1800" b="1" dirty="0" smtClean="0">
                <a:latin typeface="Arial" charset="0"/>
                <a:cs typeface="Arial" charset="0"/>
              </a:rPr>
              <a:t>USD$470 Millones </a:t>
            </a:r>
            <a:r>
              <a:rPr lang="es-CO" altLang="es-CO" sz="1800" dirty="0" smtClean="0">
                <a:latin typeface="Arial" charset="0"/>
                <a:cs typeface="Arial" charset="0"/>
              </a:rPr>
              <a:t>por concepto de Derechos Económicos para la vigencia 2013 y en lo corrido del año </a:t>
            </a:r>
            <a:r>
              <a:rPr lang="es-ES" altLang="es-CO" sz="1800" b="1" dirty="0" smtClean="0">
                <a:latin typeface="Arial" charset="0"/>
                <a:cs typeface="Arial" charset="0"/>
              </a:rPr>
              <a:t>USD$410 </a:t>
            </a:r>
            <a:r>
              <a:rPr lang="es-ES" altLang="es-CO" sz="1800" b="1" dirty="0">
                <a:latin typeface="Arial" charset="0"/>
                <a:cs typeface="Arial" charset="0"/>
              </a:rPr>
              <a:t>Millones </a:t>
            </a:r>
            <a:r>
              <a:rPr lang="es-CO" altLang="es-CO" sz="1800" dirty="0" smtClean="0">
                <a:latin typeface="Arial" charset="0"/>
                <a:cs typeface="Arial" charset="0"/>
              </a:rPr>
              <a:t>que representa una ejecución presupuestal del 202</a:t>
            </a:r>
            <a:r>
              <a:rPr lang="es-CO" altLang="es-CO" sz="1800" b="1" dirty="0" smtClean="0">
                <a:latin typeface="Arial" charset="0"/>
                <a:cs typeface="Arial" charset="0"/>
              </a:rPr>
              <a:t>%</a:t>
            </a:r>
            <a:endParaRPr lang="es-CO" altLang="es-CO" sz="1800" dirty="0" smtClean="0">
              <a:latin typeface="Arial" charset="0"/>
              <a:cs typeface="Arial" charset="0"/>
            </a:endParaRPr>
          </a:p>
        </p:txBody>
      </p:sp>
      <p:sp>
        <p:nvSpPr>
          <p:cNvPr id="5" name="4 Marcador de número de diapositiva"/>
          <p:cNvSpPr txBox="1">
            <a:spLocks/>
          </p:cNvSpPr>
          <p:nvPr/>
        </p:nvSpPr>
        <p:spPr bwMode="auto">
          <a:xfrm>
            <a:off x="4329113" y="6462713"/>
            <a:ext cx="471487"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defTabSz="914400"/>
            <a:fld id="{8438C44C-3D9C-4BB8-841C-A7E64ACA54E5}" type="slidenum">
              <a:rPr lang="es-ES" altLang="en-US" sz="1200">
                <a:solidFill>
                  <a:srgbClr val="000000"/>
                </a:solidFill>
                <a:latin typeface="Calibri" panose="020F0502020204030204" pitchFamily="34" charset="0"/>
              </a:rPr>
              <a:pPr algn="ctr" defTabSz="914400"/>
              <a:t>78</a:t>
            </a:fld>
            <a:endParaRPr lang="es-ES" altLang="en-US" sz="1200" dirty="0">
              <a:solidFill>
                <a:srgbClr val="000000"/>
              </a:solidFill>
              <a:latin typeface="Calibri" panose="020F0502020204030204" pitchFamily="34" charset="0"/>
            </a:endParaRPr>
          </a:p>
        </p:txBody>
      </p:sp>
      <p:sp>
        <p:nvSpPr>
          <p:cNvPr id="6" name="1 Título"/>
          <p:cNvSpPr txBox="1">
            <a:spLocks/>
          </p:cNvSpPr>
          <p:nvPr/>
        </p:nvSpPr>
        <p:spPr bwMode="auto">
          <a:xfrm>
            <a:off x="1691680" y="282674"/>
            <a:ext cx="5328591" cy="51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marL="1233488" indent="-1233488">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indent="0" defTabSz="914400"/>
            <a:r>
              <a:rPr lang="es-MX" altLang="es-ES" b="1" dirty="0" smtClean="0">
                <a:latin typeface="Arial Black" pitchFamily="34" charset="0"/>
                <a:ea typeface="Calibri" pitchFamily="34" charset="0"/>
                <a:cs typeface="Calibri" pitchFamily="34" charset="0"/>
              </a:rPr>
              <a:t>Logros alcanzados @ noviembre de 2014</a:t>
            </a:r>
            <a:endParaRPr lang="es-CO" altLang="es-ES" sz="1200" i="1" dirty="0">
              <a:latin typeface="Arial Black" pitchFamily="34" charset="0"/>
              <a:ea typeface="Calibri" pitchFamily="34" charset="0"/>
              <a:cs typeface="Calibri" pitchFamily="34" charset="0"/>
            </a:endParaRPr>
          </a:p>
        </p:txBody>
      </p:sp>
    </p:spTree>
    <p:extLst>
      <p:ext uri="{BB962C8B-B14F-4D97-AF65-F5344CB8AC3E}">
        <p14:creationId xmlns:p14="http://schemas.microsoft.com/office/powerpoint/2010/main" xmlns="" val="3659320315"/>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2"/>
          <p:cNvSpPr>
            <a:spLocks noChangeArrowheads="1"/>
          </p:cNvSpPr>
          <p:nvPr/>
        </p:nvSpPr>
        <p:spPr bwMode="auto">
          <a:xfrm>
            <a:off x="1691158" y="361231"/>
            <a:ext cx="585222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anchor="ctr">
            <a:spAutoFit/>
          </a:bodyPr>
          <a:lstStyle/>
          <a:p>
            <a:pPr marL="1233488" indent="-1233488"/>
            <a:r>
              <a:rPr lang="es-MX" b="1" dirty="0" smtClean="0">
                <a:latin typeface="Arial Black" pitchFamily="34" charset="0"/>
                <a:cs typeface="Calibri" pitchFamily="34" charset="0"/>
              </a:rPr>
              <a:t>Contenido</a:t>
            </a:r>
            <a:endParaRPr lang="es-CO" sz="1200" i="1" dirty="0">
              <a:latin typeface="Arial Black" pitchFamily="34" charset="0"/>
              <a:cs typeface="Calibri" pitchFamily="34" charset="0"/>
            </a:endParaRPr>
          </a:p>
        </p:txBody>
      </p:sp>
      <p:pic>
        <p:nvPicPr>
          <p:cNvPr id="24" name="Imagen 5" descr="bulletANH-01-03.png"/>
          <p:cNvPicPr>
            <a:picLocks noChangeAspect="1"/>
          </p:cNvPicPr>
          <p:nvPr/>
        </p:nvPicPr>
        <p:blipFill>
          <a:blip r:embed="rId2" cstate="email"/>
          <a:srcRect/>
          <a:stretch>
            <a:fillRect/>
          </a:stretch>
        </p:blipFill>
        <p:spPr bwMode="auto">
          <a:xfrm>
            <a:off x="558602" y="1259235"/>
            <a:ext cx="398462" cy="376238"/>
          </a:xfrm>
          <a:prstGeom prst="rect">
            <a:avLst/>
          </a:prstGeom>
          <a:noFill/>
          <a:ln w="9525">
            <a:noFill/>
            <a:miter lim="800000"/>
            <a:headEnd/>
            <a:tailEnd/>
          </a:ln>
        </p:spPr>
      </p:pic>
      <p:pic>
        <p:nvPicPr>
          <p:cNvPr id="25" name="Imagen 5" descr="bulletANH-01-03.png"/>
          <p:cNvPicPr>
            <a:picLocks noChangeAspect="1"/>
          </p:cNvPicPr>
          <p:nvPr/>
        </p:nvPicPr>
        <p:blipFill>
          <a:blip r:embed="rId2" cstate="email"/>
          <a:srcRect/>
          <a:stretch>
            <a:fillRect/>
          </a:stretch>
        </p:blipFill>
        <p:spPr bwMode="auto">
          <a:xfrm>
            <a:off x="558602" y="1800051"/>
            <a:ext cx="398462" cy="376238"/>
          </a:xfrm>
          <a:prstGeom prst="rect">
            <a:avLst/>
          </a:prstGeom>
          <a:noFill/>
          <a:ln w="9525">
            <a:noFill/>
            <a:miter lim="800000"/>
            <a:headEnd/>
            <a:tailEnd/>
          </a:ln>
        </p:spPr>
      </p:pic>
      <p:pic>
        <p:nvPicPr>
          <p:cNvPr id="26" name="Imagen 5" descr="bulletANH-01-03.png"/>
          <p:cNvPicPr>
            <a:picLocks noChangeAspect="1"/>
          </p:cNvPicPr>
          <p:nvPr/>
        </p:nvPicPr>
        <p:blipFill>
          <a:blip r:embed="rId2" cstate="email"/>
          <a:srcRect/>
          <a:stretch>
            <a:fillRect/>
          </a:stretch>
        </p:blipFill>
        <p:spPr bwMode="auto">
          <a:xfrm>
            <a:off x="554088" y="2351732"/>
            <a:ext cx="398462" cy="376238"/>
          </a:xfrm>
          <a:prstGeom prst="rect">
            <a:avLst/>
          </a:prstGeom>
          <a:noFill/>
          <a:ln w="9525">
            <a:noFill/>
            <a:miter lim="800000"/>
            <a:headEnd/>
            <a:tailEnd/>
          </a:ln>
        </p:spPr>
      </p:pic>
      <p:pic>
        <p:nvPicPr>
          <p:cNvPr id="27" name="Imagen 5" descr="bulletANH-01-03.png"/>
          <p:cNvPicPr>
            <a:picLocks noChangeAspect="1"/>
          </p:cNvPicPr>
          <p:nvPr/>
        </p:nvPicPr>
        <p:blipFill>
          <a:blip r:embed="rId2" cstate="email"/>
          <a:srcRect/>
          <a:stretch>
            <a:fillRect/>
          </a:stretch>
        </p:blipFill>
        <p:spPr bwMode="auto">
          <a:xfrm>
            <a:off x="558602" y="2908746"/>
            <a:ext cx="398462" cy="376238"/>
          </a:xfrm>
          <a:prstGeom prst="rect">
            <a:avLst/>
          </a:prstGeom>
          <a:noFill/>
          <a:ln w="9525">
            <a:noFill/>
            <a:miter lim="800000"/>
            <a:headEnd/>
            <a:tailEnd/>
          </a:ln>
        </p:spPr>
      </p:pic>
      <p:pic>
        <p:nvPicPr>
          <p:cNvPr id="28" name="Imagen 5" descr="bulletANH-01-03.png"/>
          <p:cNvPicPr>
            <a:picLocks noChangeAspect="1"/>
          </p:cNvPicPr>
          <p:nvPr/>
        </p:nvPicPr>
        <p:blipFill>
          <a:blip r:embed="rId2" cstate="email"/>
          <a:srcRect/>
          <a:stretch>
            <a:fillRect/>
          </a:stretch>
        </p:blipFill>
        <p:spPr bwMode="auto">
          <a:xfrm>
            <a:off x="558602" y="3448050"/>
            <a:ext cx="398462" cy="376238"/>
          </a:xfrm>
          <a:prstGeom prst="rect">
            <a:avLst/>
          </a:prstGeom>
          <a:noFill/>
          <a:ln w="9525">
            <a:noFill/>
            <a:miter lim="800000"/>
            <a:headEnd/>
            <a:tailEnd/>
          </a:ln>
        </p:spPr>
      </p:pic>
      <p:pic>
        <p:nvPicPr>
          <p:cNvPr id="29" name="Imagen 5" descr="bulletANH-01-03.png"/>
          <p:cNvPicPr>
            <a:picLocks noChangeAspect="1"/>
          </p:cNvPicPr>
          <p:nvPr/>
        </p:nvPicPr>
        <p:blipFill>
          <a:blip r:embed="rId2" cstate="email"/>
          <a:srcRect/>
          <a:stretch>
            <a:fillRect/>
          </a:stretch>
        </p:blipFill>
        <p:spPr bwMode="auto">
          <a:xfrm>
            <a:off x="558280" y="4003724"/>
            <a:ext cx="398462" cy="376238"/>
          </a:xfrm>
          <a:prstGeom prst="rect">
            <a:avLst/>
          </a:prstGeom>
          <a:noFill/>
          <a:ln w="9525">
            <a:noFill/>
            <a:miter lim="800000"/>
            <a:headEnd/>
            <a:tailEnd/>
          </a:ln>
        </p:spPr>
      </p:pic>
      <p:pic>
        <p:nvPicPr>
          <p:cNvPr id="30" name="Imagen 5" descr="bulletANH-01-03.png"/>
          <p:cNvPicPr>
            <a:picLocks noChangeAspect="1"/>
          </p:cNvPicPr>
          <p:nvPr/>
        </p:nvPicPr>
        <p:blipFill>
          <a:blip r:embed="rId2" cstate="email"/>
          <a:srcRect/>
          <a:stretch>
            <a:fillRect/>
          </a:stretch>
        </p:blipFill>
        <p:spPr bwMode="auto">
          <a:xfrm>
            <a:off x="558602" y="4555405"/>
            <a:ext cx="398462" cy="376238"/>
          </a:xfrm>
          <a:prstGeom prst="rect">
            <a:avLst/>
          </a:prstGeom>
          <a:noFill/>
          <a:ln w="9525">
            <a:noFill/>
            <a:miter lim="800000"/>
            <a:headEnd/>
            <a:tailEnd/>
          </a:ln>
        </p:spPr>
      </p:pic>
      <p:pic>
        <p:nvPicPr>
          <p:cNvPr id="31" name="Imagen 5" descr="bulletANH-01-03.png"/>
          <p:cNvPicPr>
            <a:picLocks noChangeAspect="1"/>
          </p:cNvPicPr>
          <p:nvPr/>
        </p:nvPicPr>
        <p:blipFill>
          <a:blip r:embed="rId2" cstate="email"/>
          <a:srcRect/>
          <a:stretch>
            <a:fillRect/>
          </a:stretch>
        </p:blipFill>
        <p:spPr bwMode="auto">
          <a:xfrm>
            <a:off x="558602" y="5097561"/>
            <a:ext cx="398462" cy="376238"/>
          </a:xfrm>
          <a:prstGeom prst="rect">
            <a:avLst/>
          </a:prstGeom>
          <a:noFill/>
          <a:ln w="9525">
            <a:noFill/>
            <a:miter lim="800000"/>
            <a:headEnd/>
            <a:tailEnd/>
          </a:ln>
        </p:spPr>
      </p:pic>
      <p:pic>
        <p:nvPicPr>
          <p:cNvPr id="32" name="Imagen 5" descr="bulletANH-01-03.png"/>
          <p:cNvPicPr>
            <a:picLocks noChangeAspect="1"/>
          </p:cNvPicPr>
          <p:nvPr/>
        </p:nvPicPr>
        <p:blipFill>
          <a:blip r:embed="rId2" cstate="email"/>
          <a:srcRect/>
          <a:stretch>
            <a:fillRect/>
          </a:stretch>
        </p:blipFill>
        <p:spPr bwMode="auto">
          <a:xfrm>
            <a:off x="558602" y="5645050"/>
            <a:ext cx="398462" cy="376238"/>
          </a:xfrm>
          <a:prstGeom prst="rect">
            <a:avLst/>
          </a:prstGeom>
          <a:noFill/>
          <a:ln w="9525">
            <a:noFill/>
            <a:miter lim="800000"/>
            <a:headEnd/>
            <a:tailEnd/>
          </a:ln>
        </p:spPr>
      </p:pic>
      <p:sp>
        <p:nvSpPr>
          <p:cNvPr id="14" name="4 Marcador de número de diapositiva"/>
          <p:cNvSpPr txBox="1">
            <a:spLocks/>
          </p:cNvSpPr>
          <p:nvPr/>
        </p:nvSpPr>
        <p:spPr bwMode="auto">
          <a:xfrm>
            <a:off x="4328544" y="6462095"/>
            <a:ext cx="471487" cy="4000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s-CO"/>
            </a:defPPr>
            <a:lvl1pPr marL="0" algn="r" defTabSz="914400" rtl="0" eaLnBrk="1" latinLnBrk="0" hangingPunct="1">
              <a:defRPr sz="1200" kern="1200">
                <a:solidFill>
                  <a:schemeClr val="tx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fld id="{1E488807-1918-4C23-BCA5-A5E06F4BEA6B}" type="slidenum">
              <a:rPr lang="es-ES" altLang="en-US" smtClean="0">
                <a:solidFill>
                  <a:srgbClr val="000000"/>
                </a:solidFill>
              </a:rPr>
              <a:pPr algn="ctr">
                <a:defRPr/>
              </a:pPr>
              <a:t>79</a:t>
            </a:fld>
            <a:endParaRPr lang="es-ES" altLang="en-US" dirty="0" smtClean="0">
              <a:solidFill>
                <a:srgbClr val="000000"/>
              </a:solidFill>
            </a:endParaRPr>
          </a:p>
        </p:txBody>
      </p:sp>
      <p:sp>
        <p:nvSpPr>
          <p:cNvPr id="16" name="15 CuadroTexto"/>
          <p:cNvSpPr txBox="1"/>
          <p:nvPr/>
        </p:nvSpPr>
        <p:spPr>
          <a:xfrm>
            <a:off x="1115616" y="1259235"/>
            <a:ext cx="7776864" cy="4801314"/>
          </a:xfrm>
          <a:prstGeom prst="rect">
            <a:avLst/>
          </a:prstGeom>
          <a:noFill/>
        </p:spPr>
        <p:txBody>
          <a:bodyPr wrap="square" rtlCol="0">
            <a:spAutoFit/>
          </a:bodyPr>
          <a:lstStyle/>
          <a:p>
            <a:r>
              <a:rPr lang="es-MX" dirty="0" smtClean="0">
                <a:solidFill>
                  <a:schemeClr val="bg1">
                    <a:lumMod val="65000"/>
                  </a:schemeClr>
                </a:solidFill>
                <a:latin typeface="Arial" pitchFamily="34" charset="0"/>
                <a:ea typeface="Tahoma" pitchFamily="34" charset="0"/>
                <a:cs typeface="Arial" pitchFamily="34" charset="0"/>
              </a:rPr>
              <a:t>Marco estratégico, logros y retos</a:t>
            </a:r>
          </a:p>
          <a:p>
            <a:endParaRPr lang="es-MX" dirty="0">
              <a:solidFill>
                <a:schemeClr val="bg1">
                  <a:lumMod val="65000"/>
                </a:schemeClr>
              </a:solidFill>
              <a:latin typeface="Arial" pitchFamily="34" charset="0"/>
              <a:ea typeface="Tahoma" pitchFamily="34" charset="0"/>
              <a:cs typeface="Arial" pitchFamily="34" charset="0"/>
            </a:endParaRPr>
          </a:p>
          <a:p>
            <a:r>
              <a:rPr lang="es-MX" dirty="0" smtClean="0">
                <a:solidFill>
                  <a:schemeClr val="bg1">
                    <a:lumMod val="65000"/>
                  </a:schemeClr>
                </a:solidFill>
                <a:latin typeface="Arial" pitchFamily="34" charset="0"/>
                <a:ea typeface="Tahoma" pitchFamily="34" charset="0"/>
                <a:cs typeface="Arial" pitchFamily="34" charset="0"/>
              </a:rPr>
              <a:t>Gestión del Conocimiento</a:t>
            </a:r>
          </a:p>
          <a:p>
            <a:endParaRPr lang="es-MX" dirty="0" smtClean="0">
              <a:solidFill>
                <a:schemeClr val="bg1">
                  <a:lumMod val="65000"/>
                </a:schemeClr>
              </a:solidFill>
              <a:latin typeface="Arial" pitchFamily="34" charset="0"/>
              <a:ea typeface="Tahoma" pitchFamily="34" charset="0"/>
              <a:cs typeface="Arial" pitchFamily="34" charset="0"/>
            </a:endParaRPr>
          </a:p>
          <a:p>
            <a:r>
              <a:rPr lang="es-MX" dirty="0" smtClean="0">
                <a:solidFill>
                  <a:schemeClr val="bg1">
                    <a:lumMod val="65000"/>
                  </a:schemeClr>
                </a:solidFill>
                <a:latin typeface="Arial" pitchFamily="34" charset="0"/>
                <a:ea typeface="Tahoma" pitchFamily="34" charset="0"/>
                <a:cs typeface="Arial" pitchFamily="34" charset="0"/>
              </a:rPr>
              <a:t>Promoción y Asignación de Áreas</a:t>
            </a:r>
          </a:p>
          <a:p>
            <a:endParaRPr lang="es-MX" dirty="0" smtClean="0">
              <a:solidFill>
                <a:schemeClr val="bg1">
                  <a:lumMod val="65000"/>
                </a:schemeClr>
              </a:solidFill>
              <a:latin typeface="Arial" pitchFamily="34" charset="0"/>
              <a:ea typeface="Tahoma" pitchFamily="34" charset="0"/>
              <a:cs typeface="Arial" pitchFamily="34" charset="0"/>
            </a:endParaRPr>
          </a:p>
          <a:p>
            <a:r>
              <a:rPr lang="es-MX" dirty="0" smtClean="0">
                <a:solidFill>
                  <a:schemeClr val="bg1">
                    <a:lumMod val="65000"/>
                  </a:schemeClr>
                </a:solidFill>
                <a:latin typeface="Arial" pitchFamily="34" charset="0"/>
                <a:ea typeface="Tahoma" pitchFamily="34" charset="0"/>
                <a:cs typeface="Arial" pitchFamily="34" charset="0"/>
              </a:rPr>
              <a:t>Gestión de Contratos de Hidrocarburos, Comunidades y Medio Ambiente</a:t>
            </a:r>
          </a:p>
          <a:p>
            <a:endParaRPr lang="es-MX" dirty="0" smtClean="0">
              <a:solidFill>
                <a:schemeClr val="bg1">
                  <a:lumMod val="65000"/>
                </a:schemeClr>
              </a:solidFill>
              <a:latin typeface="Arial" pitchFamily="34" charset="0"/>
              <a:ea typeface="Tahoma" pitchFamily="34" charset="0"/>
              <a:cs typeface="Arial" pitchFamily="34" charset="0"/>
            </a:endParaRPr>
          </a:p>
          <a:p>
            <a:r>
              <a:rPr lang="es-MX" dirty="0" smtClean="0">
                <a:solidFill>
                  <a:schemeClr val="bg1">
                    <a:lumMod val="65000"/>
                  </a:schemeClr>
                </a:solidFill>
                <a:latin typeface="Arial" pitchFamily="34" charset="0"/>
                <a:ea typeface="Tahoma" pitchFamily="34" charset="0"/>
                <a:cs typeface="Arial" pitchFamily="34" charset="0"/>
              </a:rPr>
              <a:t>Operaciones, Administración de Regalías y Participaciones</a:t>
            </a:r>
          </a:p>
          <a:p>
            <a:endParaRPr lang="es-MX" dirty="0" smtClean="0">
              <a:solidFill>
                <a:schemeClr val="bg1">
                  <a:lumMod val="65000"/>
                </a:schemeClr>
              </a:solidFill>
              <a:latin typeface="Arial" pitchFamily="34" charset="0"/>
              <a:ea typeface="Tahoma" pitchFamily="34" charset="0"/>
              <a:cs typeface="Arial" pitchFamily="34" charset="0"/>
            </a:endParaRPr>
          </a:p>
          <a:p>
            <a:r>
              <a:rPr lang="es-MX" b="1" dirty="0" smtClean="0">
                <a:latin typeface="Arial" pitchFamily="34" charset="0"/>
                <a:ea typeface="Tahoma" pitchFamily="34" charset="0"/>
                <a:cs typeface="Arial" pitchFamily="34" charset="0"/>
              </a:rPr>
              <a:t>Gestión contractual</a:t>
            </a:r>
          </a:p>
          <a:p>
            <a:endParaRPr lang="es-MX" dirty="0" smtClean="0">
              <a:solidFill>
                <a:schemeClr val="bg1">
                  <a:lumMod val="65000"/>
                </a:schemeClr>
              </a:solidFill>
              <a:latin typeface="Arial" pitchFamily="34" charset="0"/>
              <a:ea typeface="Tahoma" pitchFamily="34" charset="0"/>
              <a:cs typeface="Arial" pitchFamily="34" charset="0"/>
            </a:endParaRPr>
          </a:p>
          <a:p>
            <a:r>
              <a:rPr lang="es-MX" dirty="0" smtClean="0">
                <a:solidFill>
                  <a:schemeClr val="bg1">
                    <a:lumMod val="65000"/>
                  </a:schemeClr>
                </a:solidFill>
                <a:latin typeface="Arial" pitchFamily="34" charset="0"/>
                <a:ea typeface="Tahoma" pitchFamily="34" charset="0"/>
                <a:cs typeface="Arial" pitchFamily="34" charset="0"/>
              </a:rPr>
              <a:t>Ejecución Presupuestal y Sistema Nacional de Servicio al Ciudadano</a:t>
            </a:r>
          </a:p>
          <a:p>
            <a:endParaRPr lang="es-MX" dirty="0" smtClean="0">
              <a:solidFill>
                <a:schemeClr val="bg1">
                  <a:lumMod val="65000"/>
                </a:schemeClr>
              </a:solidFill>
              <a:latin typeface="Arial" pitchFamily="34" charset="0"/>
              <a:ea typeface="Tahoma" pitchFamily="34" charset="0"/>
              <a:cs typeface="Arial" pitchFamily="34" charset="0"/>
            </a:endParaRPr>
          </a:p>
          <a:p>
            <a:r>
              <a:rPr lang="es-MX" dirty="0">
                <a:solidFill>
                  <a:schemeClr val="bg1">
                    <a:lumMod val="65000"/>
                  </a:schemeClr>
                </a:solidFill>
                <a:latin typeface="Arial" pitchFamily="34" charset="0"/>
                <a:ea typeface="Tahoma" pitchFamily="34" charset="0"/>
                <a:cs typeface="Arial" pitchFamily="34" charset="0"/>
              </a:rPr>
              <a:t>Preguntas y respuestas</a:t>
            </a:r>
            <a:endParaRPr lang="es-MX" dirty="0" smtClean="0">
              <a:solidFill>
                <a:schemeClr val="bg1">
                  <a:lumMod val="65000"/>
                </a:schemeClr>
              </a:solidFill>
              <a:latin typeface="Arial" pitchFamily="34" charset="0"/>
              <a:ea typeface="Tahoma" pitchFamily="34" charset="0"/>
              <a:cs typeface="Arial" pitchFamily="34" charset="0"/>
            </a:endParaRPr>
          </a:p>
          <a:p>
            <a:endParaRPr lang="es-MX" dirty="0" smtClean="0">
              <a:solidFill>
                <a:schemeClr val="bg1">
                  <a:lumMod val="65000"/>
                </a:schemeClr>
              </a:solidFill>
              <a:latin typeface="Arial" pitchFamily="34" charset="0"/>
              <a:ea typeface="Tahoma" pitchFamily="34" charset="0"/>
              <a:cs typeface="Arial" pitchFamily="34" charset="0"/>
            </a:endParaRPr>
          </a:p>
          <a:p>
            <a:r>
              <a:rPr lang="es-MX" dirty="0" smtClean="0">
                <a:solidFill>
                  <a:schemeClr val="bg1">
                    <a:lumMod val="65000"/>
                  </a:schemeClr>
                </a:solidFill>
                <a:latin typeface="Arial" pitchFamily="34" charset="0"/>
                <a:ea typeface="Tahoma" pitchFamily="34" charset="0"/>
                <a:cs typeface="Arial" pitchFamily="34" charset="0"/>
              </a:rPr>
              <a:t>Informe de Control Interno</a:t>
            </a:r>
            <a:endParaRPr lang="es-CO" dirty="0">
              <a:solidFill>
                <a:schemeClr val="bg1">
                  <a:lumMod val="65000"/>
                </a:schemeClr>
              </a:solidFill>
              <a:latin typeface="Arial" pitchFamily="34" charset="0"/>
              <a:ea typeface="Tahoma" pitchFamily="34" charset="0"/>
              <a:cs typeface="Arial" pitchFamily="34" charset="0"/>
            </a:endParaRPr>
          </a:p>
        </p:txBody>
      </p:sp>
    </p:spTree>
    <p:extLst>
      <p:ext uri="{BB962C8B-B14F-4D97-AF65-F5344CB8AC3E}">
        <p14:creationId xmlns:p14="http://schemas.microsoft.com/office/powerpoint/2010/main" xmlns="" val="180425787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4 Marcador de número de diapositiva"/>
          <p:cNvSpPr txBox="1">
            <a:spLocks/>
          </p:cNvSpPr>
          <p:nvPr/>
        </p:nvSpPr>
        <p:spPr bwMode="auto">
          <a:xfrm>
            <a:off x="4328544" y="6462095"/>
            <a:ext cx="471487" cy="4000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s-CO"/>
            </a:defPPr>
            <a:lvl1pPr marL="0" algn="r" defTabSz="914400" rtl="0" eaLnBrk="1" latinLnBrk="0" hangingPunct="1">
              <a:defRPr sz="1200" kern="1200">
                <a:solidFill>
                  <a:schemeClr val="tx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fld id="{1E488807-1918-4C23-BCA5-A5E06F4BEA6B}" type="slidenum">
              <a:rPr lang="es-ES" altLang="en-US" smtClean="0">
                <a:solidFill>
                  <a:srgbClr val="000000"/>
                </a:solidFill>
              </a:rPr>
              <a:pPr algn="ctr">
                <a:defRPr/>
              </a:pPr>
              <a:t>8</a:t>
            </a:fld>
            <a:endParaRPr lang="es-ES" altLang="en-US" dirty="0" smtClean="0">
              <a:solidFill>
                <a:srgbClr val="000000"/>
              </a:solidFill>
            </a:endParaRPr>
          </a:p>
        </p:txBody>
      </p:sp>
      <p:graphicFrame>
        <p:nvGraphicFramePr>
          <p:cNvPr id="4" name="3 Tabla"/>
          <p:cNvGraphicFramePr>
            <a:graphicFrameLocks noGrp="1"/>
          </p:cNvGraphicFramePr>
          <p:nvPr>
            <p:extLst>
              <p:ext uri="{D42A27DB-BD31-4B8C-83A1-F6EECF244321}">
                <p14:modId xmlns:p14="http://schemas.microsoft.com/office/powerpoint/2010/main" xmlns="" val="2101597051"/>
              </p:ext>
            </p:extLst>
          </p:nvPr>
        </p:nvGraphicFramePr>
        <p:xfrm>
          <a:off x="625464" y="1140035"/>
          <a:ext cx="1967288" cy="4140036"/>
        </p:xfrm>
        <a:graphic>
          <a:graphicData uri="http://schemas.openxmlformats.org/drawingml/2006/table">
            <a:tbl>
              <a:tblPr>
                <a:effectLst>
                  <a:outerShdw blurRad="50800" dist="38100" dir="8100000" algn="tr" rotWithShape="0">
                    <a:prstClr val="black">
                      <a:alpha val="40000"/>
                    </a:prstClr>
                  </a:outerShdw>
                </a:effectLst>
              </a:tblPr>
              <a:tblGrid>
                <a:gridCol w="408108"/>
                <a:gridCol w="586001"/>
                <a:gridCol w="429036"/>
                <a:gridCol w="544143"/>
              </a:tblGrid>
              <a:tr h="370710">
                <a:tc>
                  <a:txBody>
                    <a:bodyPr/>
                    <a:lstStyle/>
                    <a:p>
                      <a:pPr algn="ctr" fontAlgn="ctr"/>
                      <a:r>
                        <a:rPr lang="es-CO" sz="1200" b="1" i="0" u="none" strike="noStrike" dirty="0" smtClean="0">
                          <a:solidFill>
                            <a:srgbClr val="FFFFFF"/>
                          </a:solidFill>
                          <a:latin typeface="Tahoma" pitchFamily="34" charset="0"/>
                          <a:ea typeface="Tahoma" pitchFamily="34" charset="0"/>
                          <a:cs typeface="Tahoma" pitchFamily="34" charset="0"/>
                        </a:rPr>
                        <a:t>Año</a:t>
                      </a:r>
                      <a:endParaRPr lang="es-CO" sz="1200" b="1" i="0" u="none" strike="noStrike" dirty="0">
                        <a:solidFill>
                          <a:srgbClr val="FFFFFF"/>
                        </a:solidFill>
                        <a:latin typeface="Tahoma" pitchFamily="34" charset="0"/>
                        <a:ea typeface="Tahoma" pitchFamily="34" charset="0"/>
                        <a:cs typeface="Tahoma"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3399"/>
                    </a:solidFill>
                  </a:tcPr>
                </a:tc>
                <a:tc>
                  <a:txBody>
                    <a:bodyPr/>
                    <a:lstStyle/>
                    <a:p>
                      <a:pPr algn="ctr" fontAlgn="ctr"/>
                      <a:r>
                        <a:rPr lang="es-CO" sz="1200" b="1" i="0" u="none" strike="noStrike" dirty="0">
                          <a:solidFill>
                            <a:srgbClr val="FFFFFF"/>
                          </a:solidFill>
                          <a:latin typeface="Tahoma" pitchFamily="34" charset="0"/>
                          <a:ea typeface="Tahoma" pitchFamily="34" charset="0"/>
                          <a:cs typeface="Tahoma" pitchFamily="34" charset="0"/>
                        </a:rPr>
                        <a:t>TEA</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3399"/>
                    </a:solidFill>
                  </a:tcPr>
                </a:tc>
                <a:tc>
                  <a:txBody>
                    <a:bodyPr/>
                    <a:lstStyle/>
                    <a:p>
                      <a:pPr algn="ctr" fontAlgn="ctr"/>
                      <a:r>
                        <a:rPr lang="es-CO" sz="1200" b="1" i="0" u="none" strike="noStrike" dirty="0">
                          <a:solidFill>
                            <a:srgbClr val="FFFFFF"/>
                          </a:solidFill>
                          <a:latin typeface="Tahoma" pitchFamily="34" charset="0"/>
                          <a:ea typeface="Tahoma" pitchFamily="34" charset="0"/>
                          <a:cs typeface="Tahoma" pitchFamily="34" charset="0"/>
                        </a:rPr>
                        <a:t>E&amp;P</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3399"/>
                    </a:solidFill>
                  </a:tcPr>
                </a:tc>
                <a:tc>
                  <a:txBody>
                    <a:bodyPr/>
                    <a:lstStyle/>
                    <a:p>
                      <a:pPr algn="ctr" fontAlgn="ctr"/>
                      <a:r>
                        <a:rPr lang="es-CO" sz="1200" b="1" i="0" u="none" strike="noStrike" dirty="0">
                          <a:solidFill>
                            <a:srgbClr val="FFFFFF"/>
                          </a:solidFill>
                          <a:latin typeface="Tahoma" pitchFamily="34" charset="0"/>
                          <a:ea typeface="Tahoma" pitchFamily="34" charset="0"/>
                          <a:cs typeface="Tahoma" pitchFamily="34" charset="0"/>
                        </a:rPr>
                        <a:t>Total</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3399"/>
                    </a:solidFill>
                  </a:tcPr>
                </a:tc>
              </a:tr>
              <a:tr h="342666">
                <a:tc>
                  <a:txBody>
                    <a:bodyPr/>
                    <a:lstStyle/>
                    <a:p>
                      <a:pPr algn="ctr" fontAlgn="b"/>
                      <a:r>
                        <a:rPr lang="es-CO" sz="1200" b="0" i="0" u="none" strike="noStrike" dirty="0">
                          <a:solidFill>
                            <a:srgbClr val="000000"/>
                          </a:solidFill>
                          <a:latin typeface="Tahoma" pitchFamily="34" charset="0"/>
                          <a:ea typeface="Tahoma" pitchFamily="34" charset="0"/>
                          <a:cs typeface="Tahoma" pitchFamily="34" charset="0"/>
                        </a:rPr>
                        <a:t>2005</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r>
                        <a:rPr lang="es-CO" sz="1200" b="0" i="0" u="none" strike="noStrike" dirty="0">
                          <a:solidFill>
                            <a:srgbClr val="000000"/>
                          </a:solidFill>
                          <a:latin typeface="Tahoma" pitchFamily="34" charset="0"/>
                          <a:ea typeface="Tahoma" pitchFamily="34" charset="0"/>
                          <a:cs typeface="Tahoma" pitchFamily="34" charset="0"/>
                        </a:rPr>
                        <a:t>28</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r>
                        <a:rPr lang="es-CO" sz="1200" b="0" i="0" u="none" strike="noStrike" dirty="0">
                          <a:solidFill>
                            <a:srgbClr val="000000"/>
                          </a:solidFill>
                          <a:latin typeface="Tahoma" pitchFamily="34" charset="0"/>
                          <a:ea typeface="Tahoma" pitchFamily="34" charset="0"/>
                          <a:cs typeface="Tahoma" pitchFamily="34" charset="0"/>
                        </a:rPr>
                        <a:t>31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r>
                        <a:rPr lang="es-CO" sz="1200" b="0" i="0" u="none" strike="noStrike" dirty="0" smtClean="0">
                          <a:solidFill>
                            <a:srgbClr val="000000"/>
                          </a:solidFill>
                          <a:latin typeface="Tahoma" pitchFamily="34" charset="0"/>
                          <a:ea typeface="Tahoma" pitchFamily="34" charset="0"/>
                          <a:cs typeface="Tahoma" pitchFamily="34" charset="0"/>
                        </a:rPr>
                        <a:t>59</a:t>
                      </a:r>
                      <a:endParaRPr lang="es-CO" sz="1200" b="0" i="0" u="none" strike="noStrike" dirty="0">
                        <a:solidFill>
                          <a:srgbClr val="000000"/>
                        </a:solidFill>
                        <a:latin typeface="Tahoma" pitchFamily="34" charset="0"/>
                        <a:ea typeface="Tahoma" pitchFamily="34" charset="0"/>
                        <a:cs typeface="Tahoma"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r>
              <a:tr h="342666">
                <a:tc>
                  <a:txBody>
                    <a:bodyPr/>
                    <a:lstStyle/>
                    <a:p>
                      <a:pPr algn="ctr" fontAlgn="b"/>
                      <a:r>
                        <a:rPr lang="es-CO" sz="1200" b="0" i="0" u="none" strike="noStrike" dirty="0">
                          <a:solidFill>
                            <a:srgbClr val="000000"/>
                          </a:solidFill>
                          <a:latin typeface="Tahoma" pitchFamily="34" charset="0"/>
                          <a:ea typeface="Tahoma" pitchFamily="34" charset="0"/>
                          <a:cs typeface="Tahoma" pitchFamily="34" charset="0"/>
                        </a:rPr>
                        <a:t>2006</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r>
                        <a:rPr lang="es-CO" sz="1200" b="0" i="0" u="none" strike="noStrike" dirty="0">
                          <a:solidFill>
                            <a:srgbClr val="000000"/>
                          </a:solidFill>
                          <a:latin typeface="Tahoma" pitchFamily="34" charset="0"/>
                          <a:ea typeface="Tahoma" pitchFamily="34" charset="0"/>
                          <a:cs typeface="Tahoma" pitchFamily="34" charset="0"/>
                        </a:rPr>
                        <a:t>12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r>
                        <a:rPr lang="es-CO" sz="1200" b="0" i="0" u="none" strike="noStrike" dirty="0">
                          <a:solidFill>
                            <a:srgbClr val="000000"/>
                          </a:solidFill>
                          <a:latin typeface="Tahoma" pitchFamily="34" charset="0"/>
                          <a:ea typeface="Tahoma" pitchFamily="34" charset="0"/>
                          <a:cs typeface="Tahoma" pitchFamily="34" charset="0"/>
                        </a:rPr>
                        <a:t>32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r>
                        <a:rPr lang="es-CO" sz="1200" b="0" i="0" u="none" strike="noStrike" dirty="0">
                          <a:solidFill>
                            <a:srgbClr val="000000"/>
                          </a:solidFill>
                          <a:latin typeface="Tahoma" pitchFamily="34" charset="0"/>
                          <a:ea typeface="Tahoma" pitchFamily="34" charset="0"/>
                          <a:cs typeface="Tahoma" pitchFamily="34" charset="0"/>
                        </a:rPr>
                        <a:t> </a:t>
                      </a:r>
                      <a:r>
                        <a:rPr lang="es-CO" sz="1200" b="0" i="0" u="none" strike="noStrike" dirty="0" smtClean="0">
                          <a:solidFill>
                            <a:srgbClr val="000000"/>
                          </a:solidFill>
                          <a:latin typeface="Tahoma" pitchFamily="34" charset="0"/>
                          <a:ea typeface="Tahoma" pitchFamily="34" charset="0"/>
                          <a:cs typeface="Tahoma" pitchFamily="34" charset="0"/>
                        </a:rPr>
                        <a:t>44</a:t>
                      </a:r>
                      <a:endParaRPr lang="es-CO" sz="1200" b="0" i="0" u="none" strike="noStrike" dirty="0">
                        <a:solidFill>
                          <a:srgbClr val="000000"/>
                        </a:solidFill>
                        <a:latin typeface="Tahoma" pitchFamily="34" charset="0"/>
                        <a:ea typeface="Tahoma" pitchFamily="34" charset="0"/>
                        <a:cs typeface="Tahoma"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r>
              <a:tr h="342666">
                <a:tc>
                  <a:txBody>
                    <a:bodyPr/>
                    <a:lstStyle/>
                    <a:p>
                      <a:pPr algn="ctr" fontAlgn="b"/>
                      <a:r>
                        <a:rPr lang="es-CO" sz="1200" b="0" i="0" u="none" strike="noStrike" dirty="0">
                          <a:solidFill>
                            <a:srgbClr val="000000"/>
                          </a:solidFill>
                          <a:latin typeface="Tahoma" pitchFamily="34" charset="0"/>
                          <a:ea typeface="Tahoma" pitchFamily="34" charset="0"/>
                          <a:cs typeface="Tahoma" pitchFamily="34" charset="0"/>
                        </a:rPr>
                        <a:t>2007</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r>
                        <a:rPr lang="es-CO" sz="1200" b="0" i="0" u="none" strike="noStrike" dirty="0">
                          <a:solidFill>
                            <a:srgbClr val="000000"/>
                          </a:solidFill>
                          <a:latin typeface="Tahoma" pitchFamily="34" charset="0"/>
                          <a:ea typeface="Tahoma" pitchFamily="34" charset="0"/>
                          <a:cs typeface="Tahoma" pitchFamily="34" charset="0"/>
                        </a:rPr>
                        <a:t>10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r>
                        <a:rPr lang="es-CO" sz="1200" b="0" i="0" u="none" strike="noStrike" dirty="0">
                          <a:solidFill>
                            <a:srgbClr val="000000"/>
                          </a:solidFill>
                          <a:latin typeface="Tahoma" pitchFamily="34" charset="0"/>
                          <a:ea typeface="Tahoma" pitchFamily="34" charset="0"/>
                          <a:cs typeface="Tahoma" pitchFamily="34" charset="0"/>
                        </a:rPr>
                        <a:t>44</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r>
                        <a:rPr lang="es-CO" sz="1200" b="0" i="0" u="none" strike="noStrike" dirty="0">
                          <a:solidFill>
                            <a:srgbClr val="000000"/>
                          </a:solidFill>
                          <a:latin typeface="Tahoma" pitchFamily="34" charset="0"/>
                          <a:ea typeface="Tahoma" pitchFamily="34" charset="0"/>
                          <a:cs typeface="Tahoma" pitchFamily="34" charset="0"/>
                        </a:rPr>
                        <a:t> </a:t>
                      </a:r>
                      <a:r>
                        <a:rPr lang="es-CO" sz="1200" b="0" i="0" u="none" strike="noStrike" dirty="0" smtClean="0">
                          <a:solidFill>
                            <a:srgbClr val="000000"/>
                          </a:solidFill>
                          <a:latin typeface="Tahoma" pitchFamily="34" charset="0"/>
                          <a:ea typeface="Tahoma" pitchFamily="34" charset="0"/>
                          <a:cs typeface="Tahoma" pitchFamily="34" charset="0"/>
                        </a:rPr>
                        <a:t>54</a:t>
                      </a:r>
                      <a:endParaRPr lang="es-CO" sz="1200" b="0" i="0" u="none" strike="noStrike" dirty="0">
                        <a:solidFill>
                          <a:srgbClr val="000000"/>
                        </a:solidFill>
                        <a:latin typeface="Tahoma" pitchFamily="34" charset="0"/>
                        <a:ea typeface="Tahoma" pitchFamily="34" charset="0"/>
                        <a:cs typeface="Tahoma"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r>
              <a:tr h="342666">
                <a:tc>
                  <a:txBody>
                    <a:bodyPr/>
                    <a:lstStyle/>
                    <a:p>
                      <a:pPr algn="ctr" fontAlgn="b"/>
                      <a:r>
                        <a:rPr lang="es-CO" sz="1200" b="0" i="0" u="none" strike="noStrike" dirty="0">
                          <a:solidFill>
                            <a:srgbClr val="000000"/>
                          </a:solidFill>
                          <a:latin typeface="Tahoma" pitchFamily="34" charset="0"/>
                          <a:ea typeface="Tahoma" pitchFamily="34" charset="0"/>
                          <a:cs typeface="Tahoma" pitchFamily="34" charset="0"/>
                        </a:rPr>
                        <a:t>2008</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r>
                        <a:rPr lang="es-CO" sz="1200" b="0" i="0" u="none" strike="noStrike" dirty="0">
                          <a:solidFill>
                            <a:srgbClr val="000000"/>
                          </a:solidFill>
                          <a:latin typeface="Tahoma" pitchFamily="34" charset="0"/>
                          <a:ea typeface="Tahoma" pitchFamily="34" charset="0"/>
                          <a:cs typeface="Tahoma" pitchFamily="34" charset="0"/>
                        </a:rPr>
                        <a:t>16</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r>
                        <a:rPr lang="es-CO" sz="1200" b="0" i="0" u="none" strike="noStrike" dirty="0">
                          <a:solidFill>
                            <a:srgbClr val="000000"/>
                          </a:solidFill>
                          <a:latin typeface="Tahoma" pitchFamily="34" charset="0"/>
                          <a:ea typeface="Tahoma" pitchFamily="34" charset="0"/>
                          <a:cs typeface="Tahoma" pitchFamily="34" charset="0"/>
                        </a:rPr>
                        <a:t>43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r>
                        <a:rPr lang="es-CO" sz="1200" b="0" i="0" u="none" strike="noStrike" dirty="0">
                          <a:solidFill>
                            <a:srgbClr val="000000"/>
                          </a:solidFill>
                          <a:latin typeface="Tahoma" pitchFamily="34" charset="0"/>
                          <a:ea typeface="Tahoma" pitchFamily="34" charset="0"/>
                          <a:cs typeface="Tahoma" pitchFamily="34" charset="0"/>
                        </a:rPr>
                        <a:t> </a:t>
                      </a:r>
                      <a:r>
                        <a:rPr lang="es-CO" sz="1200" b="0" i="0" u="none" strike="noStrike" dirty="0" smtClean="0">
                          <a:solidFill>
                            <a:srgbClr val="000000"/>
                          </a:solidFill>
                          <a:latin typeface="Tahoma" pitchFamily="34" charset="0"/>
                          <a:ea typeface="Tahoma" pitchFamily="34" charset="0"/>
                          <a:cs typeface="Tahoma" pitchFamily="34" charset="0"/>
                        </a:rPr>
                        <a:t>59</a:t>
                      </a:r>
                      <a:endParaRPr lang="es-CO" sz="1200" b="0" i="0" u="none" strike="noStrike" dirty="0">
                        <a:solidFill>
                          <a:srgbClr val="000000"/>
                        </a:solidFill>
                        <a:latin typeface="Tahoma" pitchFamily="34" charset="0"/>
                        <a:ea typeface="Tahoma" pitchFamily="34" charset="0"/>
                        <a:cs typeface="Tahoma"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r>
              <a:tr h="342666">
                <a:tc>
                  <a:txBody>
                    <a:bodyPr/>
                    <a:lstStyle/>
                    <a:p>
                      <a:pPr algn="ctr" fontAlgn="b"/>
                      <a:r>
                        <a:rPr lang="es-CO" sz="1200" b="0" i="0" u="none" strike="noStrike" dirty="0">
                          <a:solidFill>
                            <a:srgbClr val="000000"/>
                          </a:solidFill>
                          <a:latin typeface="Tahoma" pitchFamily="34" charset="0"/>
                          <a:ea typeface="Tahoma" pitchFamily="34" charset="0"/>
                          <a:cs typeface="Tahoma" pitchFamily="34" charset="0"/>
                        </a:rPr>
                        <a:t>2009</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ctr"/>
                      <a:r>
                        <a:rPr lang="es-CO" sz="1200" b="0" i="0" u="none" strike="noStrike" dirty="0">
                          <a:solidFill>
                            <a:srgbClr val="000000"/>
                          </a:solidFill>
                          <a:latin typeface="Tahoma" pitchFamily="34" charset="0"/>
                          <a:ea typeface="Tahoma" pitchFamily="34" charset="0"/>
                          <a:cs typeface="Tahoma" pitchFamily="34" charset="0"/>
                        </a:rPr>
                        <a:t>6</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ctr"/>
                      <a:r>
                        <a:rPr lang="es-CO" sz="1200" b="0" i="0" u="none" strike="noStrike" dirty="0">
                          <a:solidFill>
                            <a:srgbClr val="000000"/>
                          </a:solidFill>
                          <a:latin typeface="Tahoma" pitchFamily="34" charset="0"/>
                          <a:ea typeface="Tahoma" pitchFamily="34" charset="0"/>
                          <a:cs typeface="Tahoma" pitchFamily="34" charset="0"/>
                        </a:rPr>
                        <a:t>58</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r>
                        <a:rPr lang="es-CO" sz="1200" b="0" i="0" u="none" strike="noStrike" dirty="0">
                          <a:solidFill>
                            <a:srgbClr val="000000"/>
                          </a:solidFill>
                          <a:latin typeface="Tahoma" pitchFamily="34" charset="0"/>
                          <a:ea typeface="Tahoma" pitchFamily="34" charset="0"/>
                          <a:cs typeface="Tahoma" pitchFamily="34" charset="0"/>
                        </a:rPr>
                        <a:t> </a:t>
                      </a:r>
                      <a:r>
                        <a:rPr lang="es-CO" sz="1200" b="0" i="0" u="none" strike="noStrike" dirty="0" smtClean="0">
                          <a:solidFill>
                            <a:srgbClr val="000000"/>
                          </a:solidFill>
                          <a:latin typeface="Tahoma" pitchFamily="34" charset="0"/>
                          <a:ea typeface="Tahoma" pitchFamily="34" charset="0"/>
                          <a:cs typeface="Tahoma" pitchFamily="34" charset="0"/>
                        </a:rPr>
                        <a:t>64</a:t>
                      </a:r>
                      <a:endParaRPr lang="es-CO" sz="1200" b="0" i="0" u="none" strike="noStrike" dirty="0">
                        <a:solidFill>
                          <a:srgbClr val="000000"/>
                        </a:solidFill>
                        <a:latin typeface="Tahoma" pitchFamily="34" charset="0"/>
                        <a:ea typeface="Tahoma" pitchFamily="34" charset="0"/>
                        <a:cs typeface="Tahoma"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r>
              <a:tr h="342666">
                <a:tc>
                  <a:txBody>
                    <a:bodyPr/>
                    <a:lstStyle/>
                    <a:p>
                      <a:pPr algn="ctr" fontAlgn="b"/>
                      <a:r>
                        <a:rPr lang="es-CO" sz="1200" b="0" i="0" u="none" strike="noStrike" dirty="0">
                          <a:solidFill>
                            <a:srgbClr val="000000"/>
                          </a:solidFill>
                          <a:latin typeface="Tahoma" pitchFamily="34" charset="0"/>
                          <a:ea typeface="Tahoma" pitchFamily="34" charset="0"/>
                          <a:cs typeface="Tahoma" pitchFamily="34" charset="0"/>
                        </a:rPr>
                        <a:t>2010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ctr"/>
                      <a:r>
                        <a:rPr lang="es-CO" sz="1200" b="0" i="0" u="none" strike="noStrike" dirty="0">
                          <a:solidFill>
                            <a:srgbClr val="000000"/>
                          </a:solidFill>
                          <a:latin typeface="Tahoma" pitchFamily="34" charset="0"/>
                          <a:ea typeface="Tahoma" pitchFamily="34" charset="0"/>
                          <a:cs typeface="Tahoma" pitchFamily="34" charset="0"/>
                        </a:rPr>
                        <a:t>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ctr"/>
                      <a:r>
                        <a:rPr lang="es-CO" sz="1200" b="0" i="0" u="none" strike="noStrike" dirty="0">
                          <a:solidFill>
                            <a:srgbClr val="000000"/>
                          </a:solidFill>
                          <a:latin typeface="Tahoma" pitchFamily="34" charset="0"/>
                          <a:ea typeface="Tahoma" pitchFamily="34" charset="0"/>
                          <a:cs typeface="Tahoma" pitchFamily="34" charset="0"/>
                        </a:rPr>
                        <a:t>7</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ctr"/>
                      <a:r>
                        <a:rPr lang="es-CO" sz="1200" b="0" i="0" u="none" strike="noStrike" dirty="0">
                          <a:solidFill>
                            <a:srgbClr val="000000"/>
                          </a:solidFill>
                          <a:latin typeface="Tahoma" pitchFamily="34" charset="0"/>
                          <a:ea typeface="Tahoma" pitchFamily="34" charset="0"/>
                          <a:cs typeface="Tahoma" pitchFamily="34" charset="0"/>
                        </a:rPr>
                        <a:t> </a:t>
                      </a:r>
                      <a:r>
                        <a:rPr lang="es-CO" sz="1200" b="0" i="0" u="none" strike="noStrike" dirty="0" smtClean="0">
                          <a:solidFill>
                            <a:srgbClr val="000000"/>
                          </a:solidFill>
                          <a:latin typeface="Tahoma" pitchFamily="34" charset="0"/>
                          <a:ea typeface="Tahoma" pitchFamily="34" charset="0"/>
                          <a:cs typeface="Tahoma" pitchFamily="34" charset="0"/>
                        </a:rPr>
                        <a:t>8</a:t>
                      </a:r>
                      <a:endParaRPr lang="es-CO" sz="1200" b="0" i="0" u="none" strike="noStrike" dirty="0">
                        <a:solidFill>
                          <a:srgbClr val="000000"/>
                        </a:solidFill>
                        <a:latin typeface="Tahoma" pitchFamily="34" charset="0"/>
                        <a:ea typeface="Tahoma" pitchFamily="34" charset="0"/>
                        <a:cs typeface="Tahoma"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r>
              <a:tr h="342666">
                <a:tc>
                  <a:txBody>
                    <a:bodyPr/>
                    <a:lstStyle/>
                    <a:p>
                      <a:pPr algn="ctr" fontAlgn="b"/>
                      <a:r>
                        <a:rPr lang="es-CO" sz="1200" b="0" i="0" u="none" strike="noStrike" dirty="0">
                          <a:solidFill>
                            <a:srgbClr val="000000"/>
                          </a:solidFill>
                          <a:latin typeface="Tahoma" pitchFamily="34" charset="0"/>
                          <a:ea typeface="Tahoma" pitchFamily="34" charset="0"/>
                          <a:cs typeface="Tahoma" pitchFamily="34" charset="0"/>
                        </a:rPr>
                        <a:t>2011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ctr"/>
                      <a:r>
                        <a:rPr lang="es-CO" sz="1200" b="0" i="0" u="none" strike="noStrike" dirty="0">
                          <a:solidFill>
                            <a:srgbClr val="000000"/>
                          </a:solidFill>
                          <a:latin typeface="Tahoma" pitchFamily="34" charset="0"/>
                          <a:ea typeface="Tahoma" pitchFamily="34" charset="0"/>
                          <a:cs typeface="Tahoma" pitchFamily="34" charset="0"/>
                        </a:rPr>
                        <a:t>9</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ctr"/>
                      <a:r>
                        <a:rPr lang="es-CO" sz="1200" b="0" i="0" u="none" strike="noStrike" dirty="0">
                          <a:solidFill>
                            <a:srgbClr val="000000"/>
                          </a:solidFill>
                          <a:latin typeface="Tahoma" pitchFamily="34" charset="0"/>
                          <a:ea typeface="Tahoma" pitchFamily="34" charset="0"/>
                          <a:cs typeface="Tahoma" pitchFamily="34" charset="0"/>
                        </a:rPr>
                        <a:t>67</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r>
                        <a:rPr lang="es-CO" sz="1200" b="0" i="0" u="none" strike="noStrike" dirty="0">
                          <a:solidFill>
                            <a:srgbClr val="000000"/>
                          </a:solidFill>
                          <a:latin typeface="Tahoma" pitchFamily="34" charset="0"/>
                          <a:ea typeface="Tahoma" pitchFamily="34" charset="0"/>
                          <a:cs typeface="Tahoma" pitchFamily="34" charset="0"/>
                        </a:rPr>
                        <a:t> </a:t>
                      </a:r>
                      <a:r>
                        <a:rPr lang="es-CO" sz="1200" b="0" i="0" u="none" strike="noStrike" dirty="0" smtClean="0">
                          <a:solidFill>
                            <a:srgbClr val="000000"/>
                          </a:solidFill>
                          <a:latin typeface="Tahoma" pitchFamily="34" charset="0"/>
                          <a:ea typeface="Tahoma" pitchFamily="34" charset="0"/>
                          <a:cs typeface="Tahoma" pitchFamily="34" charset="0"/>
                        </a:rPr>
                        <a:t>76</a:t>
                      </a:r>
                      <a:endParaRPr lang="es-CO" sz="1200" b="0" i="0" u="none" strike="noStrike" dirty="0">
                        <a:solidFill>
                          <a:srgbClr val="000000"/>
                        </a:solidFill>
                        <a:latin typeface="Tahoma" pitchFamily="34" charset="0"/>
                        <a:ea typeface="Tahoma" pitchFamily="34" charset="0"/>
                        <a:cs typeface="Tahoma"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r>
              <a:tr h="342666">
                <a:tc>
                  <a:txBody>
                    <a:bodyPr/>
                    <a:lstStyle/>
                    <a:p>
                      <a:pPr algn="ctr" fontAlgn="b"/>
                      <a:r>
                        <a:rPr lang="es-CO" sz="1200" b="0" i="0" u="none" strike="noStrike" dirty="0" smtClean="0">
                          <a:solidFill>
                            <a:srgbClr val="000000"/>
                          </a:solidFill>
                          <a:latin typeface="Tahoma" pitchFamily="34" charset="0"/>
                          <a:ea typeface="Tahoma" pitchFamily="34" charset="0"/>
                          <a:cs typeface="Tahoma" pitchFamily="34" charset="0"/>
                        </a:rPr>
                        <a:t>2012</a:t>
                      </a:r>
                      <a:endParaRPr lang="es-CO" sz="1200" b="0" i="0" u="none" strike="noStrike" dirty="0">
                        <a:solidFill>
                          <a:srgbClr val="000000"/>
                        </a:solidFill>
                        <a:latin typeface="Tahoma" pitchFamily="34" charset="0"/>
                        <a:ea typeface="Tahoma" pitchFamily="34" charset="0"/>
                        <a:cs typeface="Tahoma"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ctr"/>
                      <a:r>
                        <a:rPr lang="es-CO" sz="1200" b="0" i="0" u="none" strike="noStrike" dirty="0" smtClean="0">
                          <a:solidFill>
                            <a:srgbClr val="000000"/>
                          </a:solidFill>
                          <a:latin typeface="Tahoma" pitchFamily="34" charset="0"/>
                          <a:ea typeface="Tahoma" pitchFamily="34" charset="0"/>
                          <a:cs typeface="Tahoma" pitchFamily="34" charset="0"/>
                        </a:rPr>
                        <a:t>8</a:t>
                      </a:r>
                      <a:endParaRPr lang="es-CO" sz="1200" b="0" i="0" u="none" strike="noStrike" dirty="0">
                        <a:solidFill>
                          <a:srgbClr val="000000"/>
                        </a:solidFill>
                        <a:latin typeface="Tahoma" pitchFamily="34" charset="0"/>
                        <a:ea typeface="Tahoma" pitchFamily="34" charset="0"/>
                        <a:cs typeface="Tahoma"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ctr"/>
                      <a:r>
                        <a:rPr lang="es-CO" sz="1200" b="0" i="0" u="none" strike="noStrike" dirty="0" smtClean="0">
                          <a:solidFill>
                            <a:srgbClr val="000000"/>
                          </a:solidFill>
                          <a:latin typeface="Tahoma" pitchFamily="34" charset="0"/>
                          <a:ea typeface="Tahoma" pitchFamily="34" charset="0"/>
                          <a:cs typeface="Tahoma" pitchFamily="34" charset="0"/>
                        </a:rPr>
                        <a:t>46</a:t>
                      </a:r>
                      <a:endParaRPr lang="es-CO" sz="1200" b="0" i="0" u="none" strike="noStrike" dirty="0">
                        <a:solidFill>
                          <a:srgbClr val="000000"/>
                        </a:solidFill>
                        <a:latin typeface="Tahoma" pitchFamily="34" charset="0"/>
                        <a:ea typeface="Tahoma" pitchFamily="34" charset="0"/>
                        <a:cs typeface="Tahoma"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r>
                        <a:rPr lang="es-CO" sz="1200" b="0" i="0" u="none" strike="noStrike" dirty="0" smtClean="0">
                          <a:solidFill>
                            <a:srgbClr val="000000"/>
                          </a:solidFill>
                          <a:latin typeface="Tahoma" pitchFamily="34" charset="0"/>
                          <a:ea typeface="Tahoma" pitchFamily="34" charset="0"/>
                          <a:cs typeface="Tahoma" pitchFamily="34" charset="0"/>
                        </a:rPr>
                        <a:t>54</a:t>
                      </a:r>
                      <a:endParaRPr lang="es-CO" sz="1200" b="0" i="0" u="none" strike="noStrike" dirty="0">
                        <a:solidFill>
                          <a:srgbClr val="000000"/>
                        </a:solidFill>
                        <a:latin typeface="Tahoma" pitchFamily="34" charset="0"/>
                        <a:ea typeface="Tahoma" pitchFamily="34" charset="0"/>
                        <a:cs typeface="Tahoma"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r>
              <a:tr h="342666">
                <a:tc>
                  <a:txBody>
                    <a:bodyPr/>
                    <a:lstStyle/>
                    <a:p>
                      <a:pPr algn="ctr" fontAlgn="b"/>
                      <a:r>
                        <a:rPr lang="es-CO" sz="1200" b="0" i="0" u="none" strike="noStrike" dirty="0" smtClean="0">
                          <a:solidFill>
                            <a:srgbClr val="000000"/>
                          </a:solidFill>
                          <a:latin typeface="Tahoma" pitchFamily="34" charset="0"/>
                          <a:ea typeface="Tahoma" pitchFamily="34" charset="0"/>
                          <a:cs typeface="Tahoma" pitchFamily="34" charset="0"/>
                        </a:rPr>
                        <a:t>2013</a:t>
                      </a:r>
                      <a:endParaRPr lang="es-CO" sz="1200" b="0" i="0" u="none" strike="noStrike" dirty="0">
                        <a:solidFill>
                          <a:srgbClr val="000000"/>
                        </a:solidFill>
                        <a:latin typeface="Tahoma" pitchFamily="34" charset="0"/>
                        <a:ea typeface="Tahoma" pitchFamily="34" charset="0"/>
                        <a:cs typeface="Tahoma"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ctr"/>
                      <a:r>
                        <a:rPr lang="es-CO" sz="1200" b="0" i="0" u="none" strike="noStrike" dirty="0" smtClean="0">
                          <a:solidFill>
                            <a:srgbClr val="000000"/>
                          </a:solidFill>
                          <a:latin typeface="Tahoma" pitchFamily="34" charset="0"/>
                          <a:ea typeface="Tahoma" pitchFamily="34" charset="0"/>
                          <a:cs typeface="Tahoma" pitchFamily="34" charset="0"/>
                        </a:rPr>
                        <a:t>-</a:t>
                      </a:r>
                      <a:endParaRPr lang="es-CO" sz="1200" b="0" i="0" u="none" strike="noStrike" dirty="0">
                        <a:solidFill>
                          <a:srgbClr val="000000"/>
                        </a:solidFill>
                        <a:latin typeface="Tahoma" pitchFamily="34" charset="0"/>
                        <a:ea typeface="Tahoma" pitchFamily="34" charset="0"/>
                        <a:cs typeface="Tahoma"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ctr"/>
                      <a:r>
                        <a:rPr lang="es-CO" sz="1200" b="0" i="0" u="none" strike="noStrike" dirty="0" smtClean="0">
                          <a:solidFill>
                            <a:srgbClr val="000000"/>
                          </a:solidFill>
                          <a:latin typeface="Tahoma" pitchFamily="34" charset="0"/>
                          <a:ea typeface="Tahoma" pitchFamily="34" charset="0"/>
                          <a:cs typeface="Tahoma" pitchFamily="34" charset="0"/>
                        </a:rPr>
                        <a:t>2</a:t>
                      </a:r>
                      <a:endParaRPr lang="es-CO" sz="1200" b="0" i="0" u="none" strike="noStrike" dirty="0">
                        <a:solidFill>
                          <a:srgbClr val="000000"/>
                        </a:solidFill>
                        <a:latin typeface="Tahoma" pitchFamily="34" charset="0"/>
                        <a:ea typeface="Tahoma" pitchFamily="34" charset="0"/>
                        <a:cs typeface="Tahoma"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r>
                        <a:rPr lang="es-CO" sz="1200" b="0" i="0" u="none" strike="noStrike" dirty="0" smtClean="0">
                          <a:solidFill>
                            <a:srgbClr val="000000"/>
                          </a:solidFill>
                          <a:latin typeface="Tahoma" pitchFamily="34" charset="0"/>
                          <a:ea typeface="Tahoma" pitchFamily="34" charset="0"/>
                          <a:cs typeface="Tahoma" pitchFamily="34" charset="0"/>
                        </a:rPr>
                        <a:t>2</a:t>
                      </a:r>
                      <a:endParaRPr lang="es-CO" sz="1200" b="0" i="0" u="none" strike="noStrike" dirty="0">
                        <a:solidFill>
                          <a:srgbClr val="000000"/>
                        </a:solidFill>
                        <a:latin typeface="Tahoma" pitchFamily="34" charset="0"/>
                        <a:ea typeface="Tahoma" pitchFamily="34" charset="0"/>
                        <a:cs typeface="Tahoma"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r>
              <a:tr h="342666">
                <a:tc>
                  <a:txBody>
                    <a:bodyPr/>
                    <a:lstStyle/>
                    <a:p>
                      <a:pPr algn="ctr" fontAlgn="b"/>
                      <a:r>
                        <a:rPr lang="es-CO" sz="1200" b="0" i="0" u="none" strike="noStrike" dirty="0" smtClean="0">
                          <a:solidFill>
                            <a:srgbClr val="000000"/>
                          </a:solidFill>
                          <a:latin typeface="Tahoma" pitchFamily="34" charset="0"/>
                          <a:ea typeface="Tahoma" pitchFamily="34" charset="0"/>
                          <a:cs typeface="Tahoma" pitchFamily="34" charset="0"/>
                        </a:rPr>
                        <a:t>2014</a:t>
                      </a:r>
                      <a:endParaRPr lang="es-CO" sz="1200" b="0" i="0" u="none" strike="noStrike" dirty="0">
                        <a:solidFill>
                          <a:srgbClr val="000000"/>
                        </a:solidFill>
                        <a:latin typeface="Tahoma" pitchFamily="34" charset="0"/>
                        <a:ea typeface="Tahoma" pitchFamily="34" charset="0"/>
                        <a:cs typeface="Tahoma"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ctr"/>
                      <a:r>
                        <a:rPr lang="es-CO" sz="1200" b="0" i="0" u="none" strike="noStrike" dirty="0" smtClean="0">
                          <a:solidFill>
                            <a:srgbClr val="000000"/>
                          </a:solidFill>
                          <a:latin typeface="Tahoma" pitchFamily="34" charset="0"/>
                          <a:ea typeface="Tahoma" pitchFamily="34" charset="0"/>
                          <a:cs typeface="Tahoma" pitchFamily="34" charset="0"/>
                        </a:rPr>
                        <a:t>4</a:t>
                      </a:r>
                      <a:endParaRPr lang="es-CO" sz="1200" b="0" i="0" u="none" strike="noStrike" dirty="0">
                        <a:solidFill>
                          <a:srgbClr val="000000"/>
                        </a:solidFill>
                        <a:latin typeface="Tahoma" pitchFamily="34" charset="0"/>
                        <a:ea typeface="Tahoma" pitchFamily="34" charset="0"/>
                        <a:cs typeface="Tahoma"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ctr"/>
                      <a:r>
                        <a:rPr lang="es-CO" sz="1200" b="0" i="0" u="none" strike="noStrike" dirty="0" smtClean="0">
                          <a:solidFill>
                            <a:srgbClr val="000000"/>
                          </a:solidFill>
                          <a:latin typeface="Tahoma" pitchFamily="34" charset="0"/>
                          <a:ea typeface="Tahoma" pitchFamily="34" charset="0"/>
                          <a:cs typeface="Tahoma" pitchFamily="34" charset="0"/>
                        </a:rPr>
                        <a:t>22</a:t>
                      </a:r>
                      <a:endParaRPr lang="es-CO" sz="1200" b="0" i="0" u="none" strike="noStrike" dirty="0">
                        <a:solidFill>
                          <a:srgbClr val="000000"/>
                        </a:solidFill>
                        <a:latin typeface="Tahoma" pitchFamily="34" charset="0"/>
                        <a:ea typeface="Tahoma" pitchFamily="34" charset="0"/>
                        <a:cs typeface="Tahoma"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r>
                        <a:rPr lang="es-CO" sz="1200" b="0" i="0" u="none" strike="noStrike" dirty="0" smtClean="0">
                          <a:solidFill>
                            <a:srgbClr val="000000"/>
                          </a:solidFill>
                          <a:latin typeface="Tahoma" pitchFamily="34" charset="0"/>
                          <a:ea typeface="Tahoma" pitchFamily="34" charset="0"/>
                          <a:cs typeface="Tahoma" pitchFamily="34" charset="0"/>
                        </a:rPr>
                        <a:t>26</a:t>
                      </a:r>
                      <a:endParaRPr lang="es-CO" sz="1200" b="0" i="0" u="none" strike="noStrike" dirty="0">
                        <a:solidFill>
                          <a:srgbClr val="000000"/>
                        </a:solidFill>
                        <a:latin typeface="Tahoma" pitchFamily="34" charset="0"/>
                        <a:ea typeface="Tahoma" pitchFamily="34" charset="0"/>
                        <a:cs typeface="Tahoma"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r>
              <a:tr h="342666">
                <a:tc>
                  <a:txBody>
                    <a:bodyPr/>
                    <a:lstStyle/>
                    <a:p>
                      <a:pPr algn="ctr" fontAlgn="b"/>
                      <a:r>
                        <a:rPr lang="es-CO" sz="1200" b="1" i="0" u="none" strike="noStrike" dirty="0" smtClean="0">
                          <a:solidFill>
                            <a:srgbClr val="000000"/>
                          </a:solidFill>
                          <a:latin typeface="Tahoma" pitchFamily="34" charset="0"/>
                          <a:ea typeface="Tahoma" pitchFamily="34" charset="0"/>
                          <a:cs typeface="Tahoma" pitchFamily="34" charset="0"/>
                        </a:rPr>
                        <a:t>Total</a:t>
                      </a:r>
                      <a:endParaRPr lang="es-CO" sz="1200" b="1" i="0" u="none" strike="noStrike" dirty="0">
                        <a:solidFill>
                          <a:srgbClr val="000000"/>
                        </a:solidFill>
                        <a:latin typeface="Tahoma" pitchFamily="34" charset="0"/>
                        <a:ea typeface="Tahoma" pitchFamily="34" charset="0"/>
                        <a:cs typeface="Tahoma"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r>
                        <a:rPr lang="es-CO" sz="1200" b="1" i="0" u="none" strike="noStrike" dirty="0" smtClean="0">
                          <a:solidFill>
                            <a:srgbClr val="000000"/>
                          </a:solidFill>
                          <a:latin typeface="Tahoma" pitchFamily="34" charset="0"/>
                          <a:ea typeface="Tahoma" pitchFamily="34" charset="0"/>
                          <a:cs typeface="Tahoma" pitchFamily="34" charset="0"/>
                        </a:rPr>
                        <a:t>94</a:t>
                      </a:r>
                      <a:endParaRPr lang="es-CO" sz="1200" b="1" i="0" u="none" strike="noStrike" dirty="0">
                        <a:solidFill>
                          <a:srgbClr val="000000"/>
                        </a:solidFill>
                        <a:latin typeface="Tahoma" pitchFamily="34" charset="0"/>
                        <a:ea typeface="Tahoma" pitchFamily="34" charset="0"/>
                        <a:cs typeface="Tahoma"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r>
                        <a:rPr lang="es-CO" sz="1200" b="1" i="0" u="none" strike="noStrike" dirty="0" smtClean="0">
                          <a:solidFill>
                            <a:srgbClr val="000000"/>
                          </a:solidFill>
                          <a:latin typeface="Tahoma" pitchFamily="34" charset="0"/>
                          <a:ea typeface="Tahoma" pitchFamily="34" charset="0"/>
                          <a:cs typeface="Tahoma" pitchFamily="34" charset="0"/>
                        </a:rPr>
                        <a:t>352</a:t>
                      </a:r>
                      <a:endParaRPr lang="es-CO" sz="1200" b="1" i="0" u="none" strike="noStrike" dirty="0">
                        <a:solidFill>
                          <a:srgbClr val="000000"/>
                        </a:solidFill>
                        <a:latin typeface="Tahoma" pitchFamily="34" charset="0"/>
                        <a:ea typeface="Tahoma" pitchFamily="34" charset="0"/>
                        <a:cs typeface="Tahoma"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es-CO" sz="1200" b="1" i="0" u="none" strike="noStrike" dirty="0" smtClean="0">
                          <a:solidFill>
                            <a:srgbClr val="000000"/>
                          </a:solidFill>
                          <a:latin typeface="Tahoma" pitchFamily="34" charset="0"/>
                          <a:ea typeface="Tahoma" pitchFamily="34" charset="0"/>
                          <a:cs typeface="Tahoma" pitchFamily="34" charset="0"/>
                        </a:rPr>
                        <a:t>446</a:t>
                      </a:r>
                      <a:endParaRPr lang="es-CO" sz="1200" b="1" i="0" u="none" strike="noStrike" dirty="0">
                        <a:solidFill>
                          <a:srgbClr val="000000"/>
                        </a:solidFill>
                        <a:latin typeface="Tahoma" pitchFamily="34" charset="0"/>
                        <a:ea typeface="Tahoma" pitchFamily="34" charset="0"/>
                        <a:cs typeface="Tahoma"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r>
            </a:tbl>
          </a:graphicData>
        </a:graphic>
      </p:graphicFrame>
      <p:sp>
        <p:nvSpPr>
          <p:cNvPr id="5" name="4 CuadroTexto"/>
          <p:cNvSpPr txBox="1"/>
          <p:nvPr/>
        </p:nvSpPr>
        <p:spPr>
          <a:xfrm>
            <a:off x="266688" y="5647905"/>
            <a:ext cx="3587760" cy="646331"/>
          </a:xfrm>
          <a:prstGeom prst="rect">
            <a:avLst/>
          </a:prstGeom>
          <a:noFill/>
        </p:spPr>
        <p:txBody>
          <a:bodyPr wrap="square" rtlCol="0">
            <a:spAutoFit/>
          </a:bodyPr>
          <a:lstStyle/>
          <a:p>
            <a:r>
              <a:rPr lang="es-CO" sz="1200" dirty="0" smtClean="0">
                <a:solidFill>
                  <a:srgbClr val="000000"/>
                </a:solidFill>
                <a:latin typeface="Lucida Sans" pitchFamily="34" charset="0"/>
                <a:cs typeface="Lucida Sans" pitchFamily="34" charset="0"/>
              </a:rPr>
              <a:t>TEA: Contrato de Evaluación Técnica</a:t>
            </a:r>
          </a:p>
          <a:p>
            <a:r>
              <a:rPr lang="es-CO" sz="1200" dirty="0" smtClean="0">
                <a:solidFill>
                  <a:srgbClr val="000000"/>
                </a:solidFill>
                <a:latin typeface="Lucida Sans" pitchFamily="34" charset="0"/>
                <a:cs typeface="Lucida Sans" pitchFamily="34" charset="0"/>
              </a:rPr>
              <a:t>E&amp;P: Contrato de Exploración y Producción</a:t>
            </a:r>
          </a:p>
          <a:p>
            <a:r>
              <a:rPr lang="es-CO" sz="1200" dirty="0" err="1" smtClean="0">
                <a:solidFill>
                  <a:srgbClr val="000000"/>
                </a:solidFill>
                <a:latin typeface="Lucida Sans" pitchFamily="34" charset="0"/>
                <a:cs typeface="Lucida Sans" pitchFamily="34" charset="0"/>
              </a:rPr>
              <a:t>Asoc</a:t>
            </a:r>
            <a:r>
              <a:rPr lang="es-CO" sz="1200" dirty="0" smtClean="0">
                <a:solidFill>
                  <a:srgbClr val="000000"/>
                </a:solidFill>
                <a:latin typeface="Lucida Sans" pitchFamily="34" charset="0"/>
                <a:cs typeface="Lucida Sans" pitchFamily="34" charset="0"/>
              </a:rPr>
              <a:t>: Contrato de Asociación - ECP</a:t>
            </a:r>
            <a:endParaRPr lang="es-CO" sz="1200" dirty="0">
              <a:solidFill>
                <a:srgbClr val="000000"/>
              </a:solidFill>
              <a:latin typeface="Lucida Sans" pitchFamily="34" charset="0"/>
              <a:cs typeface="Lucida Sans" pitchFamily="34" charset="0"/>
            </a:endParaRPr>
          </a:p>
        </p:txBody>
      </p:sp>
      <p:sp>
        <p:nvSpPr>
          <p:cNvPr id="7" name="Text Box 10"/>
          <p:cNvSpPr txBox="1">
            <a:spLocks noChangeArrowheads="1"/>
          </p:cNvSpPr>
          <p:nvPr/>
        </p:nvSpPr>
        <p:spPr bwMode="auto">
          <a:xfrm>
            <a:off x="3951636" y="6027793"/>
            <a:ext cx="4607594" cy="261610"/>
          </a:xfrm>
          <a:prstGeom prst="rect">
            <a:avLst/>
          </a:prstGeom>
          <a:noFill/>
          <a:ln w="12700">
            <a:noFill/>
            <a:miter lim="800000"/>
            <a:headEnd/>
            <a:tailEnd/>
          </a:ln>
        </p:spPr>
        <p:txBody>
          <a:bodyPr wrap="square">
            <a:spAutoFit/>
          </a:bodyPr>
          <a:lstStyle/>
          <a:p>
            <a:pPr algn="r">
              <a:spcBef>
                <a:spcPct val="50000"/>
              </a:spcBef>
              <a:defRPr/>
            </a:pPr>
            <a:r>
              <a:rPr lang="es-CO" sz="1100" dirty="0" smtClean="0">
                <a:solidFill>
                  <a:srgbClr val="000000"/>
                </a:solidFill>
                <a:latin typeface="Tahoma" pitchFamily="34" charset="0"/>
                <a:ea typeface="Tahoma" pitchFamily="34" charset="0"/>
                <a:cs typeface="Tahoma" pitchFamily="34" charset="0"/>
              </a:rPr>
              <a:t>Fuente: Vicepresidencia de Promoción y Asignación de Áreas ANH</a:t>
            </a:r>
            <a:endParaRPr lang="es-CO" sz="1100" dirty="0">
              <a:solidFill>
                <a:srgbClr val="000000"/>
              </a:solidFill>
              <a:latin typeface="Tahoma" pitchFamily="34" charset="0"/>
              <a:ea typeface="Tahoma" pitchFamily="34" charset="0"/>
              <a:cs typeface="Tahoma" pitchFamily="34" charset="0"/>
            </a:endParaRPr>
          </a:p>
        </p:txBody>
      </p:sp>
      <p:sp>
        <p:nvSpPr>
          <p:cNvPr id="8" name="Rectangle 2"/>
          <p:cNvSpPr>
            <a:spLocks noChangeArrowheads="1"/>
          </p:cNvSpPr>
          <p:nvPr/>
        </p:nvSpPr>
        <p:spPr bwMode="auto">
          <a:xfrm>
            <a:off x="1691158" y="361231"/>
            <a:ext cx="585222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anchor="ctr">
            <a:spAutoFit/>
          </a:bodyPr>
          <a:lstStyle/>
          <a:p>
            <a:pPr marL="1233488" indent="-1233488"/>
            <a:r>
              <a:rPr lang="es-MX" b="1" dirty="0" smtClean="0">
                <a:latin typeface="Arial Black" pitchFamily="34" charset="0"/>
                <a:cs typeface="Calibri" pitchFamily="34" charset="0"/>
              </a:rPr>
              <a:t>Suscripción de contratos de hidrocarburos</a:t>
            </a:r>
            <a:endParaRPr lang="es-CO" sz="1200" i="1" dirty="0">
              <a:latin typeface="Arial Black" pitchFamily="34" charset="0"/>
              <a:cs typeface="Calibri" pitchFamily="34" charset="0"/>
            </a:endParaRPr>
          </a:p>
        </p:txBody>
      </p:sp>
      <p:graphicFrame>
        <p:nvGraphicFramePr>
          <p:cNvPr id="10" name="64 Gráfico"/>
          <p:cNvGraphicFramePr>
            <a:graphicFrameLocks/>
          </p:cNvGraphicFramePr>
          <p:nvPr/>
        </p:nvGraphicFramePr>
        <p:xfrm>
          <a:off x="3131840" y="1268759"/>
          <a:ext cx="5760640" cy="4392489"/>
        </p:xfrm>
        <a:graphic>
          <a:graphicData uri="http://schemas.openxmlformats.org/drawingml/2006/chart">
            <c:chart xmlns:c="http://schemas.openxmlformats.org/drawingml/2006/chart" xmlns:r="http://schemas.openxmlformats.org/officeDocument/2006/relationships" r:id="rId2"/>
          </a:graphicData>
        </a:graphic>
      </p:graphicFrame>
      <p:sp>
        <p:nvSpPr>
          <p:cNvPr id="9" name="8 CuadroTexto"/>
          <p:cNvSpPr txBox="1"/>
          <p:nvPr/>
        </p:nvSpPr>
        <p:spPr>
          <a:xfrm>
            <a:off x="5762228" y="1792845"/>
            <a:ext cx="2715808" cy="584775"/>
          </a:xfrm>
          <a:prstGeom prst="rect">
            <a:avLst/>
          </a:prstGeom>
          <a:solidFill>
            <a:schemeClr val="bg1">
              <a:lumMod val="85000"/>
            </a:schemeClr>
          </a:solidFill>
          <a:effectLst>
            <a:outerShdw blurRad="50800" dist="38100" dir="2700000" algn="tl" rotWithShape="0">
              <a:prstClr val="black">
                <a:alpha val="40000"/>
              </a:prstClr>
            </a:outerShdw>
          </a:effectLst>
          <a:scene3d>
            <a:camera prst="orthographicFront"/>
            <a:lightRig rig="threePt" dir="t"/>
          </a:scene3d>
          <a:sp3d>
            <a:bevelT/>
          </a:sp3d>
        </p:spPr>
        <p:txBody>
          <a:bodyPr wrap="none" rtlCol="0">
            <a:spAutoFit/>
          </a:bodyPr>
          <a:lstStyle/>
          <a:p>
            <a:r>
              <a:rPr lang="es-CO" sz="1600" dirty="0" smtClean="0">
                <a:latin typeface="Arial" pitchFamily="34" charset="0"/>
                <a:cs typeface="Arial" pitchFamily="34" charset="0"/>
              </a:rPr>
              <a:t>Meta cuatrienio PND </a:t>
            </a:r>
            <a:r>
              <a:rPr lang="es-CO" sz="1600" dirty="0" smtClean="0">
                <a:latin typeface="Arial" pitchFamily="34" charset="0"/>
                <a:cs typeface="Arial" pitchFamily="34" charset="0"/>
                <a:sym typeface="Wingdings 3"/>
              </a:rPr>
              <a:t> 205</a:t>
            </a:r>
          </a:p>
          <a:p>
            <a:r>
              <a:rPr lang="es-CO" sz="1600" dirty="0" smtClean="0">
                <a:latin typeface="Arial" pitchFamily="34" charset="0"/>
                <a:cs typeface="Arial" pitchFamily="34" charset="0"/>
                <a:sym typeface="Wingdings 3"/>
              </a:rPr>
              <a:t>Avance cuatrienio  158</a:t>
            </a:r>
            <a:endParaRPr lang="es-CO" sz="1600" dirty="0">
              <a:latin typeface="Arial" pitchFamily="34" charset="0"/>
              <a:cs typeface="Arial" pitchFamily="34" charset="0"/>
            </a:endParaRPr>
          </a:p>
        </p:txBody>
      </p:sp>
    </p:spTree>
    <p:extLst>
      <p:ext uri="{BB962C8B-B14F-4D97-AF65-F5344CB8AC3E}">
        <p14:creationId xmlns:p14="http://schemas.microsoft.com/office/powerpoint/2010/main" xmlns="" val="1804257875"/>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4 Marcador de número de diapositiva"/>
          <p:cNvSpPr txBox="1">
            <a:spLocks/>
          </p:cNvSpPr>
          <p:nvPr/>
        </p:nvSpPr>
        <p:spPr bwMode="auto">
          <a:xfrm>
            <a:off x="4328544" y="6462095"/>
            <a:ext cx="471487" cy="4000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s-CO"/>
            </a:defPPr>
            <a:lvl1pPr marL="0" algn="r" defTabSz="914400" rtl="0" eaLnBrk="1" latinLnBrk="0" hangingPunct="1">
              <a:defRPr sz="1200" kern="1200">
                <a:solidFill>
                  <a:schemeClr val="tx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fld id="{1E488807-1918-4C23-BCA5-A5E06F4BEA6B}" type="slidenum">
              <a:rPr lang="es-ES" altLang="en-US" smtClean="0">
                <a:solidFill>
                  <a:srgbClr val="000000"/>
                </a:solidFill>
              </a:rPr>
              <a:pPr algn="ctr">
                <a:defRPr/>
              </a:pPr>
              <a:t>80</a:t>
            </a:fld>
            <a:endParaRPr lang="es-ES" altLang="en-US" dirty="0" smtClean="0">
              <a:solidFill>
                <a:srgbClr val="000000"/>
              </a:solidFill>
            </a:endParaRPr>
          </a:p>
        </p:txBody>
      </p:sp>
      <p:sp>
        <p:nvSpPr>
          <p:cNvPr id="7" name="1 Título"/>
          <p:cNvSpPr txBox="1">
            <a:spLocks/>
          </p:cNvSpPr>
          <p:nvPr/>
        </p:nvSpPr>
        <p:spPr bwMode="auto">
          <a:xfrm>
            <a:off x="1691680" y="354196"/>
            <a:ext cx="4608512" cy="4009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CO" sz="1800" b="1" i="0" u="none" strike="noStrike" kern="1200" cap="none" spc="0" normalizeH="0" baseline="0" noProof="0" dirty="0" smtClean="0">
                <a:ln>
                  <a:noFill/>
                </a:ln>
                <a:solidFill>
                  <a:sysClr val="windowText" lastClr="000000"/>
                </a:solidFill>
                <a:effectLst/>
                <a:uLnTx/>
                <a:uFillTx/>
                <a:latin typeface="Arial Black" pitchFamily="34" charset="0"/>
                <a:ea typeface="Tahoma" pitchFamily="34" charset="0"/>
                <a:cs typeface="Tahoma" pitchFamily="34" charset="0"/>
              </a:rPr>
              <a:t>Tipos de procesos</a:t>
            </a:r>
          </a:p>
        </p:txBody>
      </p:sp>
      <p:graphicFrame>
        <p:nvGraphicFramePr>
          <p:cNvPr id="8" name="7 Tabla"/>
          <p:cNvGraphicFramePr>
            <a:graphicFrameLocks noGrp="1"/>
          </p:cNvGraphicFramePr>
          <p:nvPr>
            <p:extLst>
              <p:ext uri="{D42A27DB-BD31-4B8C-83A1-F6EECF244321}">
                <p14:modId xmlns:p14="http://schemas.microsoft.com/office/powerpoint/2010/main" xmlns="" val="1593096139"/>
              </p:ext>
            </p:extLst>
          </p:nvPr>
        </p:nvGraphicFramePr>
        <p:xfrm>
          <a:off x="539552" y="1484786"/>
          <a:ext cx="3816424" cy="1944216"/>
        </p:xfrm>
        <a:graphic>
          <a:graphicData uri="http://schemas.openxmlformats.org/drawingml/2006/table">
            <a:tbl>
              <a:tblPr/>
              <a:tblGrid>
                <a:gridCol w="2376264"/>
                <a:gridCol w="1440160"/>
              </a:tblGrid>
              <a:tr h="216024">
                <a:tc gridSpan="2">
                  <a:txBody>
                    <a:bodyPr/>
                    <a:lstStyle>
                      <a:defPPr>
                        <a:defRPr lang="es-ES_tradnl"/>
                      </a:defPPr>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b"/>
                      <a:r>
                        <a:rPr lang="es-CO" sz="1200" b="1" i="0" u="none" strike="noStrike" dirty="0" smtClean="0">
                          <a:solidFill>
                            <a:schemeClr val="bg1"/>
                          </a:solidFill>
                          <a:latin typeface="Arial" pitchFamily="34" charset="0"/>
                          <a:ea typeface="Tahoma" pitchFamily="34" charset="0"/>
                          <a:cs typeface="Arial" pitchFamily="34" charset="0"/>
                        </a:rPr>
                        <a:t>TIPOS DE PROCESOS</a:t>
                      </a:r>
                      <a:endParaRPr lang="es-CO" sz="1200" b="0" i="0" u="none" strike="noStrike" dirty="0">
                        <a:solidFill>
                          <a:schemeClr val="bg1"/>
                        </a:solidFill>
                        <a:latin typeface="Arial" pitchFamily="34" charset="0"/>
                        <a:ea typeface="Tahoma" pitchFamily="34" charset="0"/>
                        <a:cs typeface="Arial"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hMerge="1">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fontAlgn="b"/>
                      <a:endParaRPr lang="es-CO" sz="1100" b="0" i="0" u="none" strike="noStrike" dirty="0">
                        <a:solidFill>
                          <a:srgbClr val="000000"/>
                        </a:solidFill>
                        <a:latin typeface="Tahoma" pitchFamily="34" charset="0"/>
                        <a:ea typeface="Tahoma" pitchFamily="34" charset="0"/>
                        <a:cs typeface="Tahoma"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r>
              <a:tr h="216024">
                <a:tc>
                  <a:txBody>
                    <a:bodyPr/>
                    <a:lstStyle>
                      <a:defPPr>
                        <a:defRPr lang="es-ES_tradnl"/>
                      </a:defPPr>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b"/>
                      <a:r>
                        <a:rPr lang="es-CO" sz="1200" b="1" i="0" u="none" strike="noStrike" dirty="0">
                          <a:solidFill>
                            <a:srgbClr val="000000"/>
                          </a:solidFill>
                          <a:latin typeface="Arial" pitchFamily="34" charset="0"/>
                          <a:ea typeface="Tahoma" pitchFamily="34" charset="0"/>
                          <a:cs typeface="Arial" pitchFamily="34" charset="0"/>
                        </a:rPr>
                        <a:t>TIPO DE PROCESO</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lumMod val="65000"/>
                      </a:srgbClr>
                    </a:solidFill>
                  </a:tcPr>
                </a:tc>
                <a:tc>
                  <a:txBody>
                    <a:bodyPr/>
                    <a:lstStyle>
                      <a:defPPr>
                        <a:defRPr lang="es-ES_tradnl"/>
                      </a:defPPr>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b"/>
                      <a:r>
                        <a:rPr lang="es-CO" sz="1200" b="1" i="0" u="none" strike="noStrike" dirty="0">
                          <a:solidFill>
                            <a:srgbClr val="000000"/>
                          </a:solidFill>
                          <a:latin typeface="Arial" pitchFamily="34" charset="0"/>
                          <a:ea typeface="Tahoma" pitchFamily="34" charset="0"/>
                          <a:cs typeface="Arial" pitchFamily="34" charset="0"/>
                        </a:rPr>
                        <a:t>Total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lumMod val="65000"/>
                      </a:srgbClr>
                    </a:solidFill>
                  </a:tcPr>
                </a:tc>
              </a:tr>
              <a:tr h="216024">
                <a:tc>
                  <a:txBody>
                    <a:bodyPr/>
                    <a:lstStyle>
                      <a:defPPr>
                        <a:defRPr lang="es-ES_tradnl"/>
                      </a:defPPr>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fontAlgn="b"/>
                      <a:r>
                        <a:rPr lang="es-CO" sz="1200" b="0" i="0" u="none" strike="noStrike" dirty="0">
                          <a:solidFill>
                            <a:srgbClr val="000000"/>
                          </a:solidFill>
                          <a:latin typeface="Arial" pitchFamily="34" charset="0"/>
                          <a:ea typeface="Tahoma" pitchFamily="34" charset="0"/>
                          <a:cs typeface="Arial" pitchFamily="34" charset="0"/>
                        </a:rPr>
                        <a:t>SELECCIÓN ABREVIADA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solidFill>
                      <a:srgbClr val="DBE5F1"/>
                    </a:solidFill>
                  </a:tcPr>
                </a:tc>
                <a:tc>
                  <a:txBody>
                    <a:bodyPr/>
                    <a:lstStyle>
                      <a:defPPr>
                        <a:defRPr lang="es-ES_tradnl"/>
                      </a:defPPr>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r" fontAlgn="b"/>
                      <a:r>
                        <a:rPr lang="es-CO" sz="1200" b="0" i="0" u="none" strike="noStrike" dirty="0" smtClean="0">
                          <a:solidFill>
                            <a:srgbClr val="000000"/>
                          </a:solidFill>
                          <a:latin typeface="Arial" pitchFamily="34" charset="0"/>
                          <a:ea typeface="Tahoma" pitchFamily="34" charset="0"/>
                          <a:cs typeface="Arial" pitchFamily="34" charset="0"/>
                        </a:rPr>
                        <a:t>$ 14.677.428.713</a:t>
                      </a:r>
                      <a:endParaRPr lang="es-CO" sz="1200" b="0" i="0" u="none" strike="noStrike" dirty="0">
                        <a:solidFill>
                          <a:srgbClr val="000000"/>
                        </a:solidFill>
                        <a:latin typeface="Arial" pitchFamily="34" charset="0"/>
                        <a:ea typeface="Tahoma" pitchFamily="34" charset="0"/>
                        <a:cs typeface="Arial"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solidFill>
                      <a:srgbClr val="DBE5F1"/>
                    </a:solidFill>
                  </a:tcPr>
                </a:tc>
              </a:tr>
              <a:tr h="216024">
                <a:tc>
                  <a:txBody>
                    <a:bodyPr/>
                    <a:lstStyle>
                      <a:defPPr>
                        <a:defRPr lang="es-ES_tradnl"/>
                      </a:defPPr>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fontAlgn="b"/>
                      <a:r>
                        <a:rPr lang="es-CO" sz="1200" b="0" i="0" u="none" strike="noStrike" dirty="0">
                          <a:solidFill>
                            <a:srgbClr val="000000"/>
                          </a:solidFill>
                          <a:latin typeface="Arial" pitchFamily="34" charset="0"/>
                          <a:ea typeface="Tahoma" pitchFamily="34" charset="0"/>
                          <a:cs typeface="Arial" pitchFamily="34" charset="0"/>
                        </a:rPr>
                        <a:t>CONTRATACIÓN DIRECTA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FF">
                        <a:lumMod val="95000"/>
                      </a:srgbClr>
                    </a:solidFill>
                  </a:tcPr>
                </a:tc>
                <a:tc>
                  <a:txBody>
                    <a:bodyPr/>
                    <a:lstStyle>
                      <a:defPPr>
                        <a:defRPr lang="es-ES_tradnl"/>
                      </a:defPPr>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r" fontAlgn="b"/>
                      <a:r>
                        <a:rPr lang="es-CO" sz="1200" b="0" i="0" u="none" strike="noStrike" dirty="0" smtClean="0">
                          <a:solidFill>
                            <a:srgbClr val="000000"/>
                          </a:solidFill>
                          <a:latin typeface="Arial" pitchFamily="34" charset="0"/>
                          <a:ea typeface="Tahoma" pitchFamily="34" charset="0"/>
                          <a:cs typeface="Arial" pitchFamily="34" charset="0"/>
                        </a:rPr>
                        <a:t>$ 38.981.502.914</a:t>
                      </a:r>
                      <a:endParaRPr lang="es-CO" sz="1200" b="0" i="0" u="none" strike="noStrike" dirty="0">
                        <a:solidFill>
                          <a:srgbClr val="000000"/>
                        </a:solidFill>
                        <a:latin typeface="Arial" pitchFamily="34" charset="0"/>
                        <a:ea typeface="Tahoma" pitchFamily="34" charset="0"/>
                        <a:cs typeface="Arial"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FF">
                        <a:lumMod val="95000"/>
                      </a:srgbClr>
                    </a:solidFill>
                  </a:tcPr>
                </a:tc>
              </a:tr>
              <a:tr h="216024">
                <a:tc>
                  <a:txBody>
                    <a:bodyPr/>
                    <a:lstStyle>
                      <a:defPPr>
                        <a:defRPr lang="es-ES_tradnl"/>
                      </a:defPPr>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fontAlgn="b"/>
                      <a:r>
                        <a:rPr lang="es-CO" sz="1200" b="0" i="0" u="none" strike="noStrike" dirty="0">
                          <a:solidFill>
                            <a:srgbClr val="000000"/>
                          </a:solidFill>
                          <a:latin typeface="Arial" pitchFamily="34" charset="0"/>
                          <a:ea typeface="Tahoma" pitchFamily="34" charset="0"/>
                          <a:cs typeface="Arial" pitchFamily="34" charset="0"/>
                        </a:rPr>
                        <a:t>SELECCIÓN DE MERCADO</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BE5F1"/>
                    </a:solidFill>
                  </a:tcPr>
                </a:tc>
                <a:tc>
                  <a:txBody>
                    <a:bodyPr/>
                    <a:lstStyle>
                      <a:defPPr>
                        <a:defRPr lang="es-ES_tradnl"/>
                      </a:defPPr>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r" fontAlgn="b"/>
                      <a:r>
                        <a:rPr lang="es-CO" sz="1200" b="0" i="0" u="none" strike="noStrike" dirty="0" smtClean="0">
                          <a:solidFill>
                            <a:srgbClr val="000000"/>
                          </a:solidFill>
                          <a:latin typeface="Arial" pitchFamily="34" charset="0"/>
                          <a:ea typeface="Tahoma" pitchFamily="34" charset="0"/>
                          <a:cs typeface="Arial" pitchFamily="34" charset="0"/>
                        </a:rPr>
                        <a:t>$ 3.006.412.943</a:t>
                      </a:r>
                      <a:endParaRPr lang="es-CO" sz="1200" b="0" i="0" u="none" strike="noStrike" dirty="0">
                        <a:solidFill>
                          <a:srgbClr val="000000"/>
                        </a:solidFill>
                        <a:latin typeface="Arial" pitchFamily="34" charset="0"/>
                        <a:ea typeface="Tahoma" pitchFamily="34" charset="0"/>
                        <a:cs typeface="Arial"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BE5F1"/>
                    </a:solidFill>
                  </a:tcPr>
                </a:tc>
              </a:tr>
              <a:tr h="216024">
                <a:tc>
                  <a:txBody>
                    <a:bodyPr/>
                    <a:lstStyle>
                      <a:defPPr>
                        <a:defRPr lang="es-ES_tradnl"/>
                      </a:defPPr>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fontAlgn="b"/>
                      <a:r>
                        <a:rPr lang="es-CO" sz="1200" b="0" i="0" u="none" strike="noStrike" dirty="0" smtClean="0">
                          <a:solidFill>
                            <a:srgbClr val="000000"/>
                          </a:solidFill>
                          <a:latin typeface="Arial" pitchFamily="34" charset="0"/>
                          <a:ea typeface="Tahoma" pitchFamily="34" charset="0"/>
                          <a:cs typeface="Arial" pitchFamily="34" charset="0"/>
                        </a:rPr>
                        <a:t>MÍNIMA </a:t>
                      </a:r>
                      <a:r>
                        <a:rPr lang="es-CO" sz="1200" b="0" i="0" u="none" strike="noStrike" dirty="0">
                          <a:solidFill>
                            <a:srgbClr val="000000"/>
                          </a:solidFill>
                          <a:latin typeface="Arial" pitchFamily="34" charset="0"/>
                          <a:ea typeface="Tahoma" pitchFamily="34" charset="0"/>
                          <a:cs typeface="Arial" pitchFamily="34" charset="0"/>
                        </a:rPr>
                        <a:t>CUANTÍA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FF">
                        <a:lumMod val="95000"/>
                      </a:srgbClr>
                    </a:solidFill>
                  </a:tcPr>
                </a:tc>
                <a:tc>
                  <a:txBody>
                    <a:bodyPr/>
                    <a:lstStyle>
                      <a:defPPr>
                        <a:defRPr lang="es-ES_tradnl"/>
                      </a:defPPr>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r" fontAlgn="b"/>
                      <a:r>
                        <a:rPr lang="es-CO" sz="1200" b="0" i="0" u="none" strike="noStrike" dirty="0" smtClean="0">
                          <a:solidFill>
                            <a:srgbClr val="000000"/>
                          </a:solidFill>
                          <a:latin typeface="Arial" pitchFamily="34" charset="0"/>
                          <a:ea typeface="Tahoma" pitchFamily="34" charset="0"/>
                          <a:cs typeface="Arial" pitchFamily="34" charset="0"/>
                        </a:rPr>
                        <a:t>$ 521.117.686</a:t>
                      </a:r>
                      <a:endParaRPr lang="es-CO" sz="1200" b="0" i="0" u="none" strike="noStrike" dirty="0">
                        <a:solidFill>
                          <a:srgbClr val="000000"/>
                        </a:solidFill>
                        <a:latin typeface="Arial" pitchFamily="34" charset="0"/>
                        <a:ea typeface="Tahoma" pitchFamily="34" charset="0"/>
                        <a:cs typeface="Arial"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FF">
                        <a:lumMod val="95000"/>
                      </a:srgbClr>
                    </a:solidFill>
                  </a:tcPr>
                </a:tc>
              </a:tr>
              <a:tr h="216024">
                <a:tc>
                  <a:txBody>
                    <a:bodyPr/>
                    <a:lstStyle>
                      <a:defPPr>
                        <a:defRPr lang="es-ES_tradnl"/>
                      </a:defPPr>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fontAlgn="b"/>
                      <a:r>
                        <a:rPr lang="es-CO" sz="1200" b="0" i="0" u="none" strike="noStrike" dirty="0">
                          <a:solidFill>
                            <a:srgbClr val="000000"/>
                          </a:solidFill>
                          <a:latin typeface="Arial" pitchFamily="34" charset="0"/>
                          <a:ea typeface="Tahoma" pitchFamily="34" charset="0"/>
                          <a:cs typeface="Arial" pitchFamily="34" charset="0"/>
                        </a:rPr>
                        <a:t>LICITACIÓN </a:t>
                      </a:r>
                      <a:r>
                        <a:rPr lang="es-CO" sz="1200" b="0" i="0" u="none" strike="noStrike" dirty="0" smtClean="0">
                          <a:solidFill>
                            <a:srgbClr val="000000"/>
                          </a:solidFill>
                          <a:latin typeface="Arial" pitchFamily="34" charset="0"/>
                          <a:ea typeface="Tahoma" pitchFamily="34" charset="0"/>
                          <a:cs typeface="Arial" pitchFamily="34" charset="0"/>
                        </a:rPr>
                        <a:t>PÚBLICA</a:t>
                      </a:r>
                      <a:endParaRPr lang="es-CO" sz="1200" b="0" i="0" u="none" strike="noStrike" dirty="0">
                        <a:solidFill>
                          <a:srgbClr val="000000"/>
                        </a:solidFill>
                        <a:latin typeface="Arial" pitchFamily="34" charset="0"/>
                        <a:ea typeface="Tahoma" pitchFamily="34" charset="0"/>
                        <a:cs typeface="Arial"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BE5F1"/>
                    </a:solidFill>
                  </a:tcPr>
                </a:tc>
                <a:tc>
                  <a:txBody>
                    <a:bodyPr/>
                    <a:lstStyle>
                      <a:defPPr>
                        <a:defRPr lang="es-ES_tradnl"/>
                      </a:defPPr>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r" fontAlgn="b"/>
                      <a:r>
                        <a:rPr lang="es-CO" sz="1200" b="0" i="0" u="none" strike="noStrike" dirty="0" smtClean="0">
                          <a:solidFill>
                            <a:srgbClr val="000000"/>
                          </a:solidFill>
                          <a:latin typeface="Arial" pitchFamily="34" charset="0"/>
                          <a:ea typeface="Tahoma" pitchFamily="34" charset="0"/>
                          <a:cs typeface="Arial" pitchFamily="34" charset="0"/>
                        </a:rPr>
                        <a:t>$ 204.080.157.494</a:t>
                      </a:r>
                      <a:endParaRPr lang="es-CO" sz="1200" b="0" i="0" u="none" strike="noStrike" dirty="0">
                        <a:solidFill>
                          <a:srgbClr val="000000"/>
                        </a:solidFill>
                        <a:latin typeface="Arial" pitchFamily="34" charset="0"/>
                        <a:ea typeface="Tahoma" pitchFamily="34" charset="0"/>
                        <a:cs typeface="Arial"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BE5F1"/>
                    </a:solidFill>
                  </a:tcPr>
                </a:tc>
              </a:tr>
              <a:tr h="216024">
                <a:tc>
                  <a:txBody>
                    <a:bodyPr/>
                    <a:lstStyle>
                      <a:defPPr>
                        <a:defRPr lang="es-ES_tradnl"/>
                      </a:defPPr>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fontAlgn="b"/>
                      <a:r>
                        <a:rPr lang="es-CO" sz="1200" b="0" i="0" u="none" strike="noStrike" dirty="0">
                          <a:solidFill>
                            <a:srgbClr val="000000"/>
                          </a:solidFill>
                          <a:latin typeface="Arial" pitchFamily="34" charset="0"/>
                          <a:ea typeface="Tahoma" pitchFamily="34" charset="0"/>
                          <a:cs typeface="Arial" pitchFamily="34" charset="0"/>
                        </a:rPr>
                        <a:t>CONCURSO DE MÉRITOS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defPPr>
                        <a:defRPr lang="es-ES_tradnl"/>
                      </a:defPPr>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r" fontAlgn="b"/>
                      <a:r>
                        <a:rPr lang="es-CO" sz="1200" b="0" i="0" u="none" strike="noStrike" dirty="0" smtClean="0">
                          <a:solidFill>
                            <a:srgbClr val="000000"/>
                          </a:solidFill>
                          <a:latin typeface="Arial" pitchFamily="34" charset="0"/>
                          <a:ea typeface="Tahoma" pitchFamily="34" charset="0"/>
                          <a:cs typeface="Arial" pitchFamily="34" charset="0"/>
                        </a:rPr>
                        <a:t>$ 68.932.943.157</a:t>
                      </a:r>
                      <a:endParaRPr lang="es-CO" sz="1200" b="0" i="0" u="none" strike="noStrike" dirty="0">
                        <a:solidFill>
                          <a:srgbClr val="000000"/>
                        </a:solidFill>
                        <a:latin typeface="Arial" pitchFamily="34" charset="0"/>
                        <a:ea typeface="Tahoma" pitchFamily="34" charset="0"/>
                        <a:cs typeface="Arial"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r>
              <a:tr h="216024">
                <a:tc>
                  <a:txBody>
                    <a:bodyPr/>
                    <a:lstStyle>
                      <a:defPPr>
                        <a:defRPr lang="es-ES_tradnl"/>
                      </a:defPPr>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fontAlgn="b"/>
                      <a:r>
                        <a:rPr lang="es-CO" sz="1200" b="1" i="0" u="none" strike="noStrike">
                          <a:solidFill>
                            <a:srgbClr val="000000"/>
                          </a:solidFill>
                          <a:latin typeface="Arial" pitchFamily="34" charset="0"/>
                          <a:ea typeface="Tahoma" pitchFamily="34" charset="0"/>
                          <a:cs typeface="Arial" pitchFamily="34" charset="0"/>
                        </a:rPr>
                        <a:t>Total general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defPPr>
                        <a:defRPr lang="es-ES_tradnl"/>
                      </a:defPPr>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r" fontAlgn="b"/>
                      <a:r>
                        <a:rPr lang="es-CO" sz="1200" b="1" i="0" u="none" strike="noStrike" dirty="0" smtClean="0">
                          <a:solidFill>
                            <a:srgbClr val="000000"/>
                          </a:solidFill>
                          <a:latin typeface="Arial" pitchFamily="34" charset="0"/>
                          <a:ea typeface="Tahoma" pitchFamily="34" charset="0"/>
                          <a:cs typeface="Arial" pitchFamily="34" charset="0"/>
                        </a:rPr>
                        <a:t>$ 330.199.562.907</a:t>
                      </a:r>
                      <a:endParaRPr lang="es-CO" sz="1200" b="1" i="0" u="none" strike="noStrike" dirty="0">
                        <a:solidFill>
                          <a:srgbClr val="000000"/>
                        </a:solidFill>
                        <a:latin typeface="Arial" pitchFamily="34" charset="0"/>
                        <a:ea typeface="Tahoma" pitchFamily="34" charset="0"/>
                        <a:cs typeface="Arial"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graphicFrame>
        <p:nvGraphicFramePr>
          <p:cNvPr id="12" name="1 Gráfico"/>
          <p:cNvGraphicFramePr/>
          <p:nvPr/>
        </p:nvGraphicFramePr>
        <p:xfrm>
          <a:off x="3131840" y="3140968"/>
          <a:ext cx="5760640" cy="3168352"/>
        </p:xfrm>
        <a:graphic>
          <a:graphicData uri="http://schemas.openxmlformats.org/drawingml/2006/chart">
            <c:chart xmlns:c="http://schemas.openxmlformats.org/drawingml/2006/chart" xmlns:r="http://schemas.openxmlformats.org/officeDocument/2006/relationships" r:id="rId2"/>
          </a:graphicData>
        </a:graphic>
      </p:graphicFrame>
      <p:sp>
        <p:nvSpPr>
          <p:cNvPr id="13" name="12 CuadroTexto"/>
          <p:cNvSpPr txBox="1"/>
          <p:nvPr/>
        </p:nvSpPr>
        <p:spPr>
          <a:xfrm>
            <a:off x="539552" y="3512041"/>
            <a:ext cx="2556917" cy="261610"/>
          </a:xfrm>
          <a:prstGeom prst="rect">
            <a:avLst/>
          </a:prstGeom>
          <a:noFill/>
        </p:spPr>
        <p:txBody>
          <a:bodyPr wrap="square" rtlCol="0">
            <a:spAutoFit/>
          </a:bodyPr>
          <a:lstStyle/>
          <a:p>
            <a:r>
              <a:rPr lang="es-CO" sz="1100" dirty="0" smtClean="0">
                <a:latin typeface="Arial" pitchFamily="34" charset="0"/>
                <a:cs typeface="Arial" pitchFamily="34" charset="0"/>
              </a:rPr>
              <a:t>Fuente: SECOP</a:t>
            </a:r>
            <a:endParaRPr lang="es-CO" sz="1100" dirty="0">
              <a:latin typeface="Arial" pitchFamily="34" charset="0"/>
              <a:cs typeface="Arial" pitchFamily="34" charset="0"/>
            </a:endParaRPr>
          </a:p>
        </p:txBody>
      </p:sp>
    </p:spTree>
    <p:extLst>
      <p:ext uri="{BB962C8B-B14F-4D97-AF65-F5344CB8AC3E}">
        <p14:creationId xmlns:p14="http://schemas.microsoft.com/office/powerpoint/2010/main" xmlns="" val="1804257875"/>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4 Marcador de número de diapositiva"/>
          <p:cNvSpPr txBox="1">
            <a:spLocks/>
          </p:cNvSpPr>
          <p:nvPr/>
        </p:nvSpPr>
        <p:spPr bwMode="auto">
          <a:xfrm>
            <a:off x="4328544" y="6462095"/>
            <a:ext cx="471487" cy="4000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s-CO"/>
            </a:defPPr>
            <a:lvl1pPr marL="0" algn="r" defTabSz="914400" rtl="0" eaLnBrk="1" latinLnBrk="0" hangingPunct="1">
              <a:defRPr sz="1200" kern="1200">
                <a:solidFill>
                  <a:schemeClr val="tx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fld id="{1E488807-1918-4C23-BCA5-A5E06F4BEA6B}" type="slidenum">
              <a:rPr lang="es-ES" altLang="en-US" smtClean="0">
                <a:solidFill>
                  <a:srgbClr val="000000"/>
                </a:solidFill>
              </a:rPr>
              <a:pPr algn="ctr">
                <a:defRPr/>
              </a:pPr>
              <a:t>81</a:t>
            </a:fld>
            <a:endParaRPr lang="es-ES" altLang="en-US" dirty="0" smtClean="0">
              <a:solidFill>
                <a:srgbClr val="000000"/>
              </a:solidFill>
            </a:endParaRPr>
          </a:p>
        </p:txBody>
      </p:sp>
      <p:graphicFrame>
        <p:nvGraphicFramePr>
          <p:cNvPr id="3" name="2 Tabla"/>
          <p:cNvGraphicFramePr>
            <a:graphicFrameLocks noGrp="1"/>
          </p:cNvGraphicFramePr>
          <p:nvPr>
            <p:extLst>
              <p:ext uri="{D42A27DB-BD31-4B8C-83A1-F6EECF244321}">
                <p14:modId xmlns:p14="http://schemas.microsoft.com/office/powerpoint/2010/main" xmlns="" val="372800656"/>
              </p:ext>
            </p:extLst>
          </p:nvPr>
        </p:nvGraphicFramePr>
        <p:xfrm>
          <a:off x="543744" y="1484787"/>
          <a:ext cx="3888432" cy="1944216"/>
        </p:xfrm>
        <a:graphic>
          <a:graphicData uri="http://schemas.openxmlformats.org/drawingml/2006/table">
            <a:tbl>
              <a:tblPr/>
              <a:tblGrid>
                <a:gridCol w="2347461"/>
                <a:gridCol w="1540971"/>
              </a:tblGrid>
              <a:tr h="216024">
                <a:tc gridSpan="2">
                  <a:txBody>
                    <a:bodyPr/>
                    <a:lstStyle/>
                    <a:p>
                      <a:pPr algn="ctr" fontAlgn="b"/>
                      <a:r>
                        <a:rPr lang="es-CO" sz="1200" b="1" i="0" u="none" strike="noStrike" dirty="0">
                          <a:solidFill>
                            <a:schemeClr val="bg1"/>
                          </a:solidFill>
                          <a:latin typeface="Arial" pitchFamily="34" charset="0"/>
                          <a:ea typeface="Tahoma" pitchFamily="34" charset="0"/>
                          <a:cs typeface="Arial" pitchFamily="34" charset="0"/>
                        </a:rPr>
                        <a:t>TOTAL </a:t>
                      </a:r>
                      <a:r>
                        <a:rPr lang="es-CO" sz="1200" b="1" i="0" u="none" strike="noStrike" dirty="0" smtClean="0">
                          <a:solidFill>
                            <a:schemeClr val="bg1"/>
                          </a:solidFill>
                          <a:latin typeface="Arial" pitchFamily="34" charset="0"/>
                          <a:ea typeface="Tahoma" pitchFamily="34" charset="0"/>
                          <a:cs typeface="Arial" pitchFamily="34" charset="0"/>
                        </a:rPr>
                        <a:t>PROCESOS</a:t>
                      </a:r>
                      <a:r>
                        <a:rPr lang="es-CO" sz="1200" b="0" i="0" u="none" strike="noStrike" dirty="0">
                          <a:solidFill>
                            <a:schemeClr val="bg1"/>
                          </a:solidFill>
                          <a:latin typeface="Arial" pitchFamily="34" charset="0"/>
                          <a:ea typeface="Tahoma" pitchFamily="34" charset="0"/>
                          <a:cs typeface="Arial"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2060"/>
                    </a:solidFill>
                  </a:tcPr>
                </a:tc>
                <a:tc hMerge="1">
                  <a:txBody>
                    <a:bodyPr/>
                    <a:lstStyle/>
                    <a:p>
                      <a:pPr algn="l" fontAlgn="b"/>
                      <a:endParaRPr lang="es-CO" sz="1100" b="0" i="0" u="none" strike="noStrike" dirty="0">
                        <a:solidFill>
                          <a:schemeClr val="bg1"/>
                        </a:solidFill>
                        <a:latin typeface="Tahoma" pitchFamily="34" charset="0"/>
                        <a:ea typeface="Tahoma" pitchFamily="34" charset="0"/>
                        <a:cs typeface="Tahoma"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2060"/>
                    </a:solidFill>
                  </a:tcPr>
                </a:tc>
              </a:tr>
              <a:tr h="216024">
                <a:tc>
                  <a:txBody>
                    <a:bodyPr/>
                    <a:lstStyle/>
                    <a:p>
                      <a:pPr algn="ctr" fontAlgn="b"/>
                      <a:r>
                        <a:rPr lang="es-CO" sz="1200" b="1" i="0" u="none" strike="noStrike" dirty="0">
                          <a:solidFill>
                            <a:srgbClr val="000000"/>
                          </a:solidFill>
                          <a:latin typeface="Arial" pitchFamily="34" charset="0"/>
                          <a:ea typeface="Tahoma" pitchFamily="34" charset="0"/>
                          <a:cs typeface="Arial" pitchFamily="34" charset="0"/>
                        </a:rPr>
                        <a:t>TIPO DE PROCESO</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65000"/>
                      </a:schemeClr>
                    </a:solidFill>
                  </a:tcPr>
                </a:tc>
                <a:tc>
                  <a:txBody>
                    <a:bodyPr/>
                    <a:lstStyle/>
                    <a:p>
                      <a:pPr algn="ctr" fontAlgn="b"/>
                      <a:r>
                        <a:rPr lang="es-CO" sz="1200" b="1" i="0" u="none" strike="noStrike" dirty="0">
                          <a:solidFill>
                            <a:srgbClr val="000000"/>
                          </a:solidFill>
                          <a:latin typeface="Arial" pitchFamily="34" charset="0"/>
                          <a:ea typeface="Tahoma" pitchFamily="34" charset="0"/>
                          <a:cs typeface="Arial" pitchFamily="34" charset="0"/>
                        </a:rPr>
                        <a:t>Total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65000"/>
                      </a:schemeClr>
                    </a:solidFill>
                  </a:tcPr>
                </a:tc>
              </a:tr>
              <a:tr h="216024">
                <a:tc>
                  <a:txBody>
                    <a:bodyPr/>
                    <a:lstStyle/>
                    <a:p>
                      <a:pPr algn="l" fontAlgn="b"/>
                      <a:r>
                        <a:rPr lang="es-CO" sz="1200" b="0" i="0" u="none" strike="noStrike" dirty="0">
                          <a:solidFill>
                            <a:srgbClr val="000000"/>
                          </a:solidFill>
                          <a:latin typeface="Arial" pitchFamily="34" charset="0"/>
                          <a:ea typeface="Tahoma" pitchFamily="34" charset="0"/>
                          <a:cs typeface="Arial" pitchFamily="34" charset="0"/>
                        </a:rPr>
                        <a:t>SELECCIÓN ABREVIADA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DBE5F1"/>
                    </a:solidFill>
                  </a:tcPr>
                </a:tc>
                <a:tc>
                  <a:txBody>
                    <a:bodyPr/>
                    <a:lstStyle/>
                    <a:p>
                      <a:pPr algn="ctr" fontAlgn="b"/>
                      <a:r>
                        <a:rPr lang="es-CO" sz="1200" b="0" i="0" u="none" strike="noStrike" dirty="0" smtClean="0">
                          <a:solidFill>
                            <a:srgbClr val="000000"/>
                          </a:solidFill>
                          <a:latin typeface="Arial" pitchFamily="34" charset="0"/>
                          <a:ea typeface="Tahoma" pitchFamily="34" charset="0"/>
                          <a:cs typeface="Arial" pitchFamily="34" charset="0"/>
                        </a:rPr>
                        <a:t>15 </a:t>
                      </a:r>
                      <a:endParaRPr lang="es-CO" sz="1200" b="0" i="0" u="none" strike="noStrike" dirty="0">
                        <a:solidFill>
                          <a:srgbClr val="000000"/>
                        </a:solidFill>
                        <a:latin typeface="Arial" pitchFamily="34" charset="0"/>
                        <a:ea typeface="Tahoma" pitchFamily="34" charset="0"/>
                        <a:cs typeface="Arial"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DBE5F1"/>
                    </a:solidFill>
                  </a:tcPr>
                </a:tc>
              </a:tr>
              <a:tr h="216024">
                <a:tc>
                  <a:txBody>
                    <a:bodyPr/>
                    <a:lstStyle/>
                    <a:p>
                      <a:pPr algn="l" fontAlgn="b"/>
                      <a:r>
                        <a:rPr lang="es-CO" sz="1200" b="0" i="0" u="none" strike="noStrike" dirty="0">
                          <a:solidFill>
                            <a:srgbClr val="000000"/>
                          </a:solidFill>
                          <a:latin typeface="Arial" pitchFamily="34" charset="0"/>
                          <a:ea typeface="Tahoma" pitchFamily="34" charset="0"/>
                          <a:cs typeface="Arial" pitchFamily="34" charset="0"/>
                        </a:rPr>
                        <a:t>CONTRATACIÓN DIRECTA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lumMod val="95000"/>
                      </a:schemeClr>
                    </a:solidFill>
                  </a:tcPr>
                </a:tc>
                <a:tc>
                  <a:txBody>
                    <a:bodyPr/>
                    <a:lstStyle/>
                    <a:p>
                      <a:pPr algn="ctr" fontAlgn="b"/>
                      <a:r>
                        <a:rPr lang="es-CO" sz="1200" b="0" i="0" u="none" strike="noStrike" dirty="0" smtClean="0">
                          <a:solidFill>
                            <a:srgbClr val="000000"/>
                          </a:solidFill>
                          <a:latin typeface="Arial" pitchFamily="34" charset="0"/>
                          <a:ea typeface="Tahoma" pitchFamily="34" charset="0"/>
                          <a:cs typeface="Arial" pitchFamily="34" charset="0"/>
                        </a:rPr>
                        <a:t>140 </a:t>
                      </a:r>
                      <a:endParaRPr lang="es-CO" sz="1200" b="0" i="0" u="none" strike="noStrike" dirty="0">
                        <a:solidFill>
                          <a:srgbClr val="000000"/>
                        </a:solidFill>
                        <a:latin typeface="Arial" pitchFamily="34" charset="0"/>
                        <a:ea typeface="Tahoma" pitchFamily="34" charset="0"/>
                        <a:cs typeface="Arial"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lumMod val="95000"/>
                      </a:schemeClr>
                    </a:solidFill>
                  </a:tcPr>
                </a:tc>
              </a:tr>
              <a:tr h="216024">
                <a:tc>
                  <a:txBody>
                    <a:bodyPr/>
                    <a:lstStyle/>
                    <a:p>
                      <a:pPr algn="l" fontAlgn="b"/>
                      <a:r>
                        <a:rPr lang="es-CO" sz="1200" b="0" i="0" u="none" strike="noStrike" dirty="0">
                          <a:solidFill>
                            <a:srgbClr val="000000"/>
                          </a:solidFill>
                          <a:latin typeface="Arial" pitchFamily="34" charset="0"/>
                          <a:ea typeface="Tahoma" pitchFamily="34" charset="0"/>
                          <a:cs typeface="Arial" pitchFamily="34" charset="0"/>
                        </a:rPr>
                        <a:t>SELECCIÓN DE MERCADO</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BE5F1"/>
                    </a:solidFill>
                  </a:tcPr>
                </a:tc>
                <a:tc>
                  <a:txBody>
                    <a:bodyPr/>
                    <a:lstStyle/>
                    <a:p>
                      <a:pPr algn="ctr" fontAlgn="b"/>
                      <a:r>
                        <a:rPr lang="es-CO" sz="1200" b="0" i="0" u="none" strike="noStrike" dirty="0" smtClean="0">
                          <a:solidFill>
                            <a:srgbClr val="000000"/>
                          </a:solidFill>
                          <a:latin typeface="Arial" pitchFamily="34" charset="0"/>
                          <a:ea typeface="Tahoma" pitchFamily="34" charset="0"/>
                          <a:cs typeface="Arial" pitchFamily="34" charset="0"/>
                        </a:rPr>
                        <a:t>45</a:t>
                      </a:r>
                      <a:endParaRPr lang="es-CO" sz="1200" b="0" i="0" u="none" strike="noStrike" dirty="0">
                        <a:solidFill>
                          <a:srgbClr val="000000"/>
                        </a:solidFill>
                        <a:latin typeface="Arial" pitchFamily="34" charset="0"/>
                        <a:ea typeface="Tahoma" pitchFamily="34" charset="0"/>
                        <a:cs typeface="Arial"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BE5F1"/>
                    </a:solidFill>
                  </a:tcPr>
                </a:tc>
              </a:tr>
              <a:tr h="216024">
                <a:tc>
                  <a:txBody>
                    <a:bodyPr/>
                    <a:lstStyle/>
                    <a:p>
                      <a:pPr algn="l" fontAlgn="b"/>
                      <a:r>
                        <a:rPr lang="es-CO" sz="1200" b="0" i="0" u="none" strike="noStrike" dirty="0" smtClean="0">
                          <a:solidFill>
                            <a:srgbClr val="000000"/>
                          </a:solidFill>
                          <a:latin typeface="Arial" pitchFamily="34" charset="0"/>
                          <a:ea typeface="Tahoma" pitchFamily="34" charset="0"/>
                          <a:cs typeface="Arial" pitchFamily="34" charset="0"/>
                        </a:rPr>
                        <a:t>MÍNIMA </a:t>
                      </a:r>
                      <a:r>
                        <a:rPr lang="es-CO" sz="1200" b="0" i="0" u="none" strike="noStrike" dirty="0">
                          <a:solidFill>
                            <a:srgbClr val="000000"/>
                          </a:solidFill>
                          <a:latin typeface="Arial" pitchFamily="34" charset="0"/>
                          <a:ea typeface="Tahoma" pitchFamily="34" charset="0"/>
                          <a:cs typeface="Arial" pitchFamily="34" charset="0"/>
                        </a:rPr>
                        <a:t>CUANTÍA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lumMod val="95000"/>
                      </a:schemeClr>
                    </a:solidFill>
                  </a:tcPr>
                </a:tc>
                <a:tc>
                  <a:txBody>
                    <a:bodyPr/>
                    <a:lstStyle/>
                    <a:p>
                      <a:pPr algn="ctr" fontAlgn="b"/>
                      <a:r>
                        <a:rPr lang="es-CO" sz="1200" b="0" i="0" u="none" strike="noStrike" dirty="0" smtClean="0">
                          <a:solidFill>
                            <a:srgbClr val="000000"/>
                          </a:solidFill>
                          <a:latin typeface="Arial" pitchFamily="34" charset="0"/>
                          <a:ea typeface="Tahoma" pitchFamily="34" charset="0"/>
                          <a:cs typeface="Arial" pitchFamily="34" charset="0"/>
                        </a:rPr>
                        <a:t>29</a:t>
                      </a:r>
                      <a:endParaRPr lang="es-CO" sz="1200" b="0" i="0" u="none" strike="noStrike" dirty="0">
                        <a:solidFill>
                          <a:srgbClr val="000000"/>
                        </a:solidFill>
                        <a:latin typeface="Arial" pitchFamily="34" charset="0"/>
                        <a:ea typeface="Tahoma" pitchFamily="34" charset="0"/>
                        <a:cs typeface="Arial"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lumMod val="95000"/>
                      </a:schemeClr>
                    </a:solidFill>
                  </a:tcPr>
                </a:tc>
              </a:tr>
              <a:tr h="216024">
                <a:tc>
                  <a:txBody>
                    <a:bodyPr/>
                    <a:lstStyle/>
                    <a:p>
                      <a:pPr algn="l" fontAlgn="b"/>
                      <a:r>
                        <a:rPr lang="es-CO" sz="1200" b="0" i="0" u="none" strike="noStrike" dirty="0">
                          <a:solidFill>
                            <a:srgbClr val="000000"/>
                          </a:solidFill>
                          <a:latin typeface="Arial" pitchFamily="34" charset="0"/>
                          <a:ea typeface="Tahoma" pitchFamily="34" charset="0"/>
                          <a:cs typeface="Arial" pitchFamily="34" charset="0"/>
                        </a:rPr>
                        <a:t>LICITACIÓN </a:t>
                      </a:r>
                      <a:r>
                        <a:rPr lang="es-CO" sz="1200" b="0" i="0" u="none" strike="noStrike" dirty="0" smtClean="0">
                          <a:solidFill>
                            <a:srgbClr val="000000"/>
                          </a:solidFill>
                          <a:latin typeface="Arial" pitchFamily="34" charset="0"/>
                          <a:ea typeface="Tahoma" pitchFamily="34" charset="0"/>
                          <a:cs typeface="Arial" pitchFamily="34" charset="0"/>
                        </a:rPr>
                        <a:t>PÚBLICA</a:t>
                      </a:r>
                      <a:endParaRPr lang="es-CO" sz="1200" b="0" i="0" u="none" strike="noStrike" dirty="0">
                        <a:solidFill>
                          <a:srgbClr val="000000"/>
                        </a:solidFill>
                        <a:latin typeface="Arial" pitchFamily="34" charset="0"/>
                        <a:ea typeface="Tahoma" pitchFamily="34" charset="0"/>
                        <a:cs typeface="Arial"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BE5F1"/>
                    </a:solidFill>
                  </a:tcPr>
                </a:tc>
                <a:tc>
                  <a:txBody>
                    <a:bodyPr/>
                    <a:lstStyle/>
                    <a:p>
                      <a:pPr algn="ctr" fontAlgn="b"/>
                      <a:r>
                        <a:rPr lang="es-CO" sz="1200" b="0" i="0" u="none" strike="noStrike" dirty="0" smtClean="0">
                          <a:solidFill>
                            <a:srgbClr val="000000"/>
                          </a:solidFill>
                          <a:latin typeface="Arial" pitchFamily="34" charset="0"/>
                          <a:ea typeface="Tahoma" pitchFamily="34" charset="0"/>
                          <a:cs typeface="Arial" pitchFamily="34" charset="0"/>
                        </a:rPr>
                        <a:t>20</a:t>
                      </a:r>
                      <a:endParaRPr lang="es-CO" sz="1200" b="0" i="0" u="none" strike="noStrike" dirty="0">
                        <a:solidFill>
                          <a:srgbClr val="000000"/>
                        </a:solidFill>
                        <a:latin typeface="Arial" pitchFamily="34" charset="0"/>
                        <a:ea typeface="Tahoma" pitchFamily="34" charset="0"/>
                        <a:cs typeface="Arial"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BE5F1"/>
                    </a:solidFill>
                  </a:tcPr>
                </a:tc>
              </a:tr>
              <a:tr h="216024">
                <a:tc>
                  <a:txBody>
                    <a:bodyPr/>
                    <a:lstStyle/>
                    <a:p>
                      <a:pPr algn="l" fontAlgn="b"/>
                      <a:r>
                        <a:rPr lang="es-CO" sz="1200" b="0" i="0" u="none" strike="noStrike" dirty="0">
                          <a:solidFill>
                            <a:srgbClr val="000000"/>
                          </a:solidFill>
                          <a:latin typeface="Arial" pitchFamily="34" charset="0"/>
                          <a:ea typeface="Tahoma" pitchFamily="34" charset="0"/>
                          <a:cs typeface="Arial" pitchFamily="34" charset="0"/>
                        </a:rPr>
                        <a:t>CONCURSO DE MÉRITOS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s-CO" sz="1200" b="0" i="0" u="none" strike="noStrike" dirty="0" smtClean="0">
                          <a:solidFill>
                            <a:srgbClr val="000000"/>
                          </a:solidFill>
                          <a:latin typeface="Arial" pitchFamily="34" charset="0"/>
                          <a:ea typeface="Tahoma" pitchFamily="34" charset="0"/>
                          <a:cs typeface="Arial" pitchFamily="34" charset="0"/>
                        </a:rPr>
                        <a:t>13</a:t>
                      </a:r>
                      <a:endParaRPr lang="es-CO" sz="1200" b="0" i="0" u="none" strike="noStrike" dirty="0">
                        <a:solidFill>
                          <a:srgbClr val="000000"/>
                        </a:solidFill>
                        <a:latin typeface="Arial" pitchFamily="34" charset="0"/>
                        <a:ea typeface="Tahoma" pitchFamily="34" charset="0"/>
                        <a:cs typeface="Arial"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chemeClr val="bg1">
                        <a:lumMod val="95000"/>
                      </a:schemeClr>
                    </a:solidFill>
                  </a:tcPr>
                </a:tc>
              </a:tr>
              <a:tr h="216024">
                <a:tc>
                  <a:txBody>
                    <a:bodyPr/>
                    <a:lstStyle/>
                    <a:p>
                      <a:pPr algn="l" fontAlgn="b"/>
                      <a:r>
                        <a:rPr lang="es-CO" sz="1200" b="1" i="0" u="none" strike="noStrike" dirty="0">
                          <a:solidFill>
                            <a:srgbClr val="000000"/>
                          </a:solidFill>
                          <a:latin typeface="Arial" pitchFamily="34" charset="0"/>
                          <a:ea typeface="Tahoma" pitchFamily="34" charset="0"/>
                          <a:cs typeface="Arial" pitchFamily="34" charset="0"/>
                        </a:rPr>
                        <a:t>Total general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200" b="1" i="0" u="none" strike="noStrike" dirty="0" smtClean="0">
                          <a:solidFill>
                            <a:srgbClr val="000000"/>
                          </a:solidFill>
                          <a:latin typeface="Arial" pitchFamily="34" charset="0"/>
                          <a:ea typeface="Tahoma" pitchFamily="34" charset="0"/>
                          <a:cs typeface="Arial" pitchFamily="34" charset="0"/>
                        </a:rPr>
                        <a:t>262</a:t>
                      </a:r>
                      <a:endParaRPr lang="es-CO" sz="1200" b="1" i="0" u="none" strike="noStrike" dirty="0">
                        <a:solidFill>
                          <a:srgbClr val="000000"/>
                        </a:solidFill>
                        <a:latin typeface="Arial" pitchFamily="34" charset="0"/>
                        <a:ea typeface="Tahoma" pitchFamily="34" charset="0"/>
                        <a:cs typeface="Arial"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
        <p:nvSpPr>
          <p:cNvPr id="5" name="1 Título"/>
          <p:cNvSpPr txBox="1">
            <a:spLocks/>
          </p:cNvSpPr>
          <p:nvPr/>
        </p:nvSpPr>
        <p:spPr bwMode="auto">
          <a:xfrm>
            <a:off x="1691680" y="354196"/>
            <a:ext cx="4608512" cy="4009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CO" sz="1800" b="1" i="0" u="none" strike="noStrike" kern="1200" cap="none" spc="0" normalizeH="0" baseline="0" noProof="0" dirty="0" smtClean="0">
                <a:ln>
                  <a:noFill/>
                </a:ln>
                <a:solidFill>
                  <a:sysClr val="windowText" lastClr="000000"/>
                </a:solidFill>
                <a:effectLst/>
                <a:uLnTx/>
                <a:uFillTx/>
                <a:latin typeface="Arial Black" pitchFamily="34" charset="0"/>
                <a:ea typeface="Tahoma" pitchFamily="34" charset="0"/>
                <a:cs typeface="Tahoma" pitchFamily="34" charset="0"/>
              </a:rPr>
              <a:t>Total procesos</a:t>
            </a:r>
          </a:p>
        </p:txBody>
      </p:sp>
      <p:graphicFrame>
        <p:nvGraphicFramePr>
          <p:cNvPr id="7" name="1 Gráfico"/>
          <p:cNvGraphicFramePr/>
          <p:nvPr/>
        </p:nvGraphicFramePr>
        <p:xfrm>
          <a:off x="3131840" y="3284984"/>
          <a:ext cx="5760640" cy="3024336"/>
        </p:xfrm>
        <a:graphic>
          <a:graphicData uri="http://schemas.openxmlformats.org/drawingml/2006/chart">
            <c:chart xmlns:c="http://schemas.openxmlformats.org/drawingml/2006/chart" xmlns:r="http://schemas.openxmlformats.org/officeDocument/2006/relationships" r:id="rId2"/>
          </a:graphicData>
        </a:graphic>
      </p:graphicFrame>
      <p:sp>
        <p:nvSpPr>
          <p:cNvPr id="8" name="7 CuadroTexto"/>
          <p:cNvSpPr txBox="1"/>
          <p:nvPr/>
        </p:nvSpPr>
        <p:spPr>
          <a:xfrm>
            <a:off x="539552" y="3512041"/>
            <a:ext cx="2556917" cy="261610"/>
          </a:xfrm>
          <a:prstGeom prst="rect">
            <a:avLst/>
          </a:prstGeom>
          <a:noFill/>
        </p:spPr>
        <p:txBody>
          <a:bodyPr wrap="square" rtlCol="0">
            <a:spAutoFit/>
          </a:bodyPr>
          <a:lstStyle/>
          <a:p>
            <a:r>
              <a:rPr lang="es-CO" sz="1100" dirty="0" smtClean="0">
                <a:latin typeface="Arial" pitchFamily="34" charset="0"/>
                <a:cs typeface="Arial" pitchFamily="34" charset="0"/>
              </a:rPr>
              <a:t>Fuente: SECOP</a:t>
            </a:r>
            <a:endParaRPr lang="es-CO" sz="1100" dirty="0">
              <a:latin typeface="Arial" pitchFamily="34" charset="0"/>
              <a:cs typeface="Arial" pitchFamily="34" charset="0"/>
            </a:endParaRPr>
          </a:p>
        </p:txBody>
      </p:sp>
    </p:spTree>
    <p:extLst>
      <p:ext uri="{BB962C8B-B14F-4D97-AF65-F5344CB8AC3E}">
        <p14:creationId xmlns:p14="http://schemas.microsoft.com/office/powerpoint/2010/main" xmlns="" val="1804257875"/>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4 Marcador de número de diapositiva"/>
          <p:cNvSpPr txBox="1">
            <a:spLocks/>
          </p:cNvSpPr>
          <p:nvPr/>
        </p:nvSpPr>
        <p:spPr bwMode="auto">
          <a:xfrm>
            <a:off x="4328544" y="6462095"/>
            <a:ext cx="471487" cy="4000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s-CO"/>
            </a:defPPr>
            <a:lvl1pPr marL="0" algn="r" defTabSz="914400" rtl="0" eaLnBrk="1" latinLnBrk="0" hangingPunct="1">
              <a:defRPr sz="1200" kern="1200">
                <a:solidFill>
                  <a:schemeClr val="tx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fld id="{1E488807-1918-4C23-BCA5-A5E06F4BEA6B}" type="slidenum">
              <a:rPr lang="es-ES" altLang="en-US" smtClean="0">
                <a:solidFill>
                  <a:srgbClr val="000000"/>
                </a:solidFill>
              </a:rPr>
              <a:pPr algn="ctr">
                <a:defRPr/>
              </a:pPr>
              <a:t>82</a:t>
            </a:fld>
            <a:endParaRPr lang="es-ES" altLang="en-US" dirty="0" smtClean="0">
              <a:solidFill>
                <a:srgbClr val="000000"/>
              </a:solidFill>
            </a:endParaRPr>
          </a:p>
        </p:txBody>
      </p:sp>
      <p:graphicFrame>
        <p:nvGraphicFramePr>
          <p:cNvPr id="3" name="2 Tabla"/>
          <p:cNvGraphicFramePr>
            <a:graphicFrameLocks noGrp="1"/>
          </p:cNvGraphicFramePr>
          <p:nvPr>
            <p:extLst>
              <p:ext uri="{D42A27DB-BD31-4B8C-83A1-F6EECF244321}">
                <p14:modId xmlns:p14="http://schemas.microsoft.com/office/powerpoint/2010/main" xmlns="" val="1197191031"/>
              </p:ext>
            </p:extLst>
          </p:nvPr>
        </p:nvGraphicFramePr>
        <p:xfrm>
          <a:off x="683568" y="1484787"/>
          <a:ext cx="3456384" cy="1944215"/>
        </p:xfrm>
        <a:graphic>
          <a:graphicData uri="http://schemas.openxmlformats.org/drawingml/2006/table">
            <a:tbl>
              <a:tblPr/>
              <a:tblGrid>
                <a:gridCol w="2000348"/>
                <a:gridCol w="1456036"/>
              </a:tblGrid>
              <a:tr h="277745">
                <a:tc gridSpan="2">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b"/>
                      <a:r>
                        <a:rPr lang="es-CO" sz="1200" b="1" i="0" u="none" strike="noStrike" dirty="0">
                          <a:solidFill>
                            <a:schemeClr val="bg1"/>
                          </a:solidFill>
                          <a:latin typeface="Arial" pitchFamily="34" charset="0"/>
                          <a:ea typeface="Tahoma" pitchFamily="34" charset="0"/>
                          <a:cs typeface="Arial" pitchFamily="34" charset="0"/>
                        </a:rPr>
                        <a:t> </a:t>
                      </a:r>
                      <a:r>
                        <a:rPr lang="es-CO" sz="1200" b="1" i="0" u="none" strike="noStrike" dirty="0" smtClean="0">
                          <a:solidFill>
                            <a:schemeClr val="bg1"/>
                          </a:solidFill>
                          <a:latin typeface="Arial" pitchFamily="34" charset="0"/>
                          <a:ea typeface="Tahoma" pitchFamily="34" charset="0"/>
                          <a:cs typeface="Arial" pitchFamily="34" charset="0"/>
                        </a:rPr>
                        <a:t>ESTADO DE PROCESOS</a:t>
                      </a:r>
                      <a:endParaRPr lang="es-CO" sz="1200" b="1" i="0" u="none" strike="noStrike" dirty="0">
                        <a:solidFill>
                          <a:schemeClr val="bg1"/>
                        </a:solidFill>
                        <a:latin typeface="Arial" pitchFamily="34" charset="0"/>
                        <a:ea typeface="Tahoma" pitchFamily="34" charset="0"/>
                        <a:cs typeface="Arial"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hMerge="1">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fontAlgn="b"/>
                      <a:endParaRPr lang="es-CO" sz="1100" b="0" i="0" u="none" strike="noStrike" dirty="0">
                        <a:solidFill>
                          <a:srgbClr val="000000"/>
                        </a:solidFill>
                        <a:latin typeface="Tahoma" pitchFamily="34" charset="0"/>
                        <a:ea typeface="Tahoma" pitchFamily="34" charset="0"/>
                        <a:cs typeface="Tahoma"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95B3D7"/>
                    </a:solidFill>
                  </a:tcPr>
                </a:tc>
              </a:tr>
              <a:tr h="277745">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b"/>
                      <a:r>
                        <a:rPr lang="es-CO" sz="1200" b="1" i="0" u="none" strike="noStrike" dirty="0">
                          <a:solidFill>
                            <a:srgbClr val="000000"/>
                          </a:solidFill>
                          <a:latin typeface="Arial" pitchFamily="34" charset="0"/>
                          <a:ea typeface="Tahoma" pitchFamily="34" charset="0"/>
                          <a:cs typeface="Arial" pitchFamily="34" charset="0"/>
                        </a:rPr>
                        <a:t>ESTADO</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b"/>
                      <a:r>
                        <a:rPr lang="es-CO" sz="1200" b="1" i="0" u="none" strike="noStrike" dirty="0">
                          <a:solidFill>
                            <a:srgbClr val="000000"/>
                          </a:solidFill>
                          <a:latin typeface="Arial" pitchFamily="34" charset="0"/>
                          <a:ea typeface="Tahoma" pitchFamily="34" charset="0"/>
                          <a:cs typeface="Arial" pitchFamily="34" charset="0"/>
                        </a:rPr>
                        <a:t>Total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r>
              <a:tr h="277745">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fontAlgn="b"/>
                      <a:r>
                        <a:rPr lang="es-CO" sz="1200" b="0" i="0" u="none" strike="noStrike" dirty="0">
                          <a:solidFill>
                            <a:srgbClr val="000000"/>
                          </a:solidFill>
                          <a:latin typeface="Arial" pitchFamily="34" charset="0"/>
                          <a:ea typeface="Tahoma" pitchFamily="34" charset="0"/>
                          <a:cs typeface="Arial" pitchFamily="34" charset="0"/>
                        </a:rPr>
                        <a:t>BORRADOR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BE5F1"/>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b"/>
                      <a:r>
                        <a:rPr lang="es-CO" sz="1200" b="0" i="0" u="none" strike="noStrike" dirty="0" smtClean="0">
                          <a:solidFill>
                            <a:srgbClr val="000000"/>
                          </a:solidFill>
                          <a:latin typeface="Arial" pitchFamily="34" charset="0"/>
                          <a:ea typeface="Tahoma" pitchFamily="34" charset="0"/>
                          <a:cs typeface="Arial" pitchFamily="34" charset="0"/>
                        </a:rPr>
                        <a:t>3 </a:t>
                      </a:r>
                      <a:endParaRPr lang="es-CO" sz="1200" b="0" i="0" u="none" strike="noStrike" dirty="0">
                        <a:solidFill>
                          <a:srgbClr val="000000"/>
                        </a:solidFill>
                        <a:latin typeface="Arial" pitchFamily="34" charset="0"/>
                        <a:ea typeface="Tahoma" pitchFamily="34" charset="0"/>
                        <a:cs typeface="Arial"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BE5F1"/>
                    </a:solidFill>
                  </a:tcPr>
                </a:tc>
              </a:tr>
              <a:tr h="277745">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fontAlgn="b"/>
                      <a:r>
                        <a:rPr lang="es-CO" sz="1200" b="0" i="0" u="none" strike="noStrike" dirty="0">
                          <a:solidFill>
                            <a:srgbClr val="000000"/>
                          </a:solidFill>
                          <a:latin typeface="Arial" pitchFamily="34" charset="0"/>
                          <a:ea typeface="Tahoma" pitchFamily="34" charset="0"/>
                          <a:cs typeface="Arial" pitchFamily="34" charset="0"/>
                        </a:rPr>
                        <a:t>CELEBRADO</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b"/>
                      <a:r>
                        <a:rPr lang="es-CO" sz="1200" b="0" i="0" u="none" strike="noStrike" dirty="0" smtClean="0">
                          <a:solidFill>
                            <a:srgbClr val="000000"/>
                          </a:solidFill>
                          <a:latin typeface="Arial" pitchFamily="34" charset="0"/>
                          <a:ea typeface="Tahoma" pitchFamily="34" charset="0"/>
                          <a:cs typeface="Arial" pitchFamily="34" charset="0"/>
                        </a:rPr>
                        <a:t>220</a:t>
                      </a:r>
                      <a:endParaRPr lang="es-CO" sz="1200" b="0" i="0" u="none" strike="noStrike" dirty="0">
                        <a:solidFill>
                          <a:srgbClr val="000000"/>
                        </a:solidFill>
                        <a:latin typeface="Arial" pitchFamily="34" charset="0"/>
                        <a:ea typeface="Tahoma" pitchFamily="34" charset="0"/>
                        <a:cs typeface="Arial"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r>
              <a:tr h="277745">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fontAlgn="b"/>
                      <a:r>
                        <a:rPr lang="es-CO" sz="1200" b="0" i="0" u="none" strike="noStrike" dirty="0">
                          <a:solidFill>
                            <a:srgbClr val="000000"/>
                          </a:solidFill>
                          <a:latin typeface="Arial" pitchFamily="34" charset="0"/>
                          <a:ea typeface="Tahoma" pitchFamily="34" charset="0"/>
                          <a:cs typeface="Arial" pitchFamily="34" charset="0"/>
                        </a:rPr>
                        <a:t>CONVOCADO</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BE5F1"/>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b"/>
                      <a:r>
                        <a:rPr lang="es-CO" sz="1200" b="0" i="0" u="none" strike="noStrike" dirty="0" smtClean="0">
                          <a:solidFill>
                            <a:srgbClr val="000000"/>
                          </a:solidFill>
                          <a:latin typeface="Arial" pitchFamily="34" charset="0"/>
                          <a:ea typeface="Tahoma" pitchFamily="34" charset="0"/>
                          <a:cs typeface="Arial" pitchFamily="34" charset="0"/>
                        </a:rPr>
                        <a:t>19</a:t>
                      </a:r>
                      <a:endParaRPr lang="es-CO" sz="1200" b="0" i="0" u="none" strike="noStrike" dirty="0">
                        <a:solidFill>
                          <a:srgbClr val="000000"/>
                        </a:solidFill>
                        <a:latin typeface="Arial" pitchFamily="34" charset="0"/>
                        <a:ea typeface="Tahoma" pitchFamily="34" charset="0"/>
                        <a:cs typeface="Arial"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BE5F1"/>
                    </a:solidFill>
                  </a:tcPr>
                </a:tc>
              </a:tr>
              <a:tr h="277745">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fontAlgn="b"/>
                      <a:r>
                        <a:rPr lang="es-CO" sz="1200" b="0" i="0" u="none" strike="noStrike" dirty="0">
                          <a:solidFill>
                            <a:srgbClr val="000000"/>
                          </a:solidFill>
                          <a:latin typeface="Arial" pitchFamily="34" charset="0"/>
                          <a:ea typeface="Tahoma" pitchFamily="34" charset="0"/>
                          <a:cs typeface="Arial" pitchFamily="34" charset="0"/>
                        </a:rPr>
                        <a:t>ADJUDICADO</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b"/>
                      <a:r>
                        <a:rPr lang="es-CO" sz="1200" b="0" i="0" u="none" strike="noStrike" dirty="0" smtClean="0">
                          <a:solidFill>
                            <a:srgbClr val="000000"/>
                          </a:solidFill>
                          <a:latin typeface="Arial" pitchFamily="34" charset="0"/>
                          <a:ea typeface="Tahoma" pitchFamily="34" charset="0"/>
                          <a:cs typeface="Arial" pitchFamily="34" charset="0"/>
                        </a:rPr>
                        <a:t>20</a:t>
                      </a:r>
                      <a:endParaRPr lang="es-CO" sz="1200" b="0" i="0" u="none" strike="noStrike" dirty="0">
                        <a:solidFill>
                          <a:srgbClr val="000000"/>
                        </a:solidFill>
                        <a:latin typeface="Arial" pitchFamily="34" charset="0"/>
                        <a:ea typeface="Tahoma" pitchFamily="34" charset="0"/>
                        <a:cs typeface="Arial"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r>
              <a:tr h="277745">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fontAlgn="b"/>
                      <a:r>
                        <a:rPr lang="es-CO" sz="1200" b="1" i="0" u="none" strike="noStrike">
                          <a:solidFill>
                            <a:srgbClr val="000000"/>
                          </a:solidFill>
                          <a:latin typeface="Arial" pitchFamily="34" charset="0"/>
                          <a:ea typeface="Tahoma" pitchFamily="34" charset="0"/>
                          <a:cs typeface="Arial" pitchFamily="34" charset="0"/>
                        </a:rPr>
                        <a:t>Total general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b"/>
                      <a:r>
                        <a:rPr lang="es-CO" sz="1200" b="1" i="0" u="none" strike="noStrike" dirty="0" smtClean="0">
                          <a:solidFill>
                            <a:srgbClr val="000000"/>
                          </a:solidFill>
                          <a:latin typeface="Arial" pitchFamily="34" charset="0"/>
                          <a:ea typeface="Tahoma" pitchFamily="34" charset="0"/>
                          <a:cs typeface="Arial" pitchFamily="34" charset="0"/>
                        </a:rPr>
                        <a:t>262</a:t>
                      </a:r>
                      <a:endParaRPr lang="es-CO" sz="1200" b="1" i="0" u="none" strike="noStrike" dirty="0">
                        <a:solidFill>
                          <a:srgbClr val="000000"/>
                        </a:solidFill>
                        <a:latin typeface="Arial" pitchFamily="34" charset="0"/>
                        <a:ea typeface="Tahoma" pitchFamily="34" charset="0"/>
                        <a:cs typeface="Arial"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r>
            </a:tbl>
          </a:graphicData>
        </a:graphic>
      </p:graphicFrame>
      <p:sp>
        <p:nvSpPr>
          <p:cNvPr id="5" name="1 Título"/>
          <p:cNvSpPr txBox="1">
            <a:spLocks/>
          </p:cNvSpPr>
          <p:nvPr/>
        </p:nvSpPr>
        <p:spPr bwMode="auto">
          <a:xfrm>
            <a:off x="1691680" y="354196"/>
            <a:ext cx="4608512" cy="4009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CO" sz="1800" b="1" i="0" u="none" strike="noStrike" kern="1200" cap="none" spc="0" normalizeH="0" baseline="0" noProof="0" dirty="0" smtClean="0">
                <a:ln>
                  <a:noFill/>
                </a:ln>
                <a:solidFill>
                  <a:sysClr val="windowText" lastClr="000000"/>
                </a:solidFill>
                <a:effectLst/>
                <a:uLnTx/>
                <a:uFillTx/>
                <a:latin typeface="Arial Black" pitchFamily="34" charset="0"/>
                <a:ea typeface="Tahoma" pitchFamily="34" charset="0"/>
                <a:cs typeface="Tahoma" pitchFamily="34" charset="0"/>
              </a:rPr>
              <a:t>Estado de procesos</a:t>
            </a:r>
          </a:p>
        </p:txBody>
      </p:sp>
      <p:graphicFrame>
        <p:nvGraphicFramePr>
          <p:cNvPr id="7" name="1 Gráfico"/>
          <p:cNvGraphicFramePr/>
          <p:nvPr/>
        </p:nvGraphicFramePr>
        <p:xfrm>
          <a:off x="3131840" y="3284984"/>
          <a:ext cx="5760640" cy="3024336"/>
        </p:xfrm>
        <a:graphic>
          <a:graphicData uri="http://schemas.openxmlformats.org/drawingml/2006/chart">
            <c:chart xmlns:c="http://schemas.openxmlformats.org/drawingml/2006/chart" xmlns:r="http://schemas.openxmlformats.org/officeDocument/2006/relationships" r:id="rId2"/>
          </a:graphicData>
        </a:graphic>
      </p:graphicFrame>
      <p:sp>
        <p:nvSpPr>
          <p:cNvPr id="6" name="5 CuadroTexto"/>
          <p:cNvSpPr txBox="1"/>
          <p:nvPr/>
        </p:nvSpPr>
        <p:spPr>
          <a:xfrm>
            <a:off x="539552" y="3512041"/>
            <a:ext cx="2556917" cy="261610"/>
          </a:xfrm>
          <a:prstGeom prst="rect">
            <a:avLst/>
          </a:prstGeom>
          <a:noFill/>
        </p:spPr>
        <p:txBody>
          <a:bodyPr wrap="square" rtlCol="0">
            <a:spAutoFit/>
          </a:bodyPr>
          <a:lstStyle/>
          <a:p>
            <a:r>
              <a:rPr lang="es-CO" sz="1100" dirty="0" smtClean="0">
                <a:latin typeface="Arial" pitchFamily="34" charset="0"/>
                <a:cs typeface="Arial" pitchFamily="34" charset="0"/>
              </a:rPr>
              <a:t>Fuente: SECOP</a:t>
            </a:r>
            <a:endParaRPr lang="es-CO" sz="1100" dirty="0">
              <a:latin typeface="Arial" pitchFamily="34" charset="0"/>
              <a:cs typeface="Arial" pitchFamily="34" charset="0"/>
            </a:endParaRPr>
          </a:p>
        </p:txBody>
      </p:sp>
    </p:spTree>
    <p:extLst>
      <p:ext uri="{BB962C8B-B14F-4D97-AF65-F5344CB8AC3E}">
        <p14:creationId xmlns:p14="http://schemas.microsoft.com/office/powerpoint/2010/main" xmlns="" val="1804257875"/>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2"/>
          <p:cNvSpPr>
            <a:spLocks noChangeArrowheads="1"/>
          </p:cNvSpPr>
          <p:nvPr/>
        </p:nvSpPr>
        <p:spPr bwMode="auto">
          <a:xfrm>
            <a:off x="1691158" y="361231"/>
            <a:ext cx="585222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anchor="ctr">
            <a:spAutoFit/>
          </a:bodyPr>
          <a:lstStyle/>
          <a:p>
            <a:pPr marL="1233488" indent="-1233488"/>
            <a:r>
              <a:rPr lang="es-MX" b="1" dirty="0" smtClean="0">
                <a:latin typeface="Arial Black" pitchFamily="34" charset="0"/>
                <a:cs typeface="Calibri" pitchFamily="34" charset="0"/>
              </a:rPr>
              <a:t>Contenido</a:t>
            </a:r>
            <a:endParaRPr lang="es-CO" sz="1200" i="1" dirty="0">
              <a:latin typeface="Arial Black" pitchFamily="34" charset="0"/>
              <a:cs typeface="Calibri" pitchFamily="34" charset="0"/>
            </a:endParaRPr>
          </a:p>
        </p:txBody>
      </p:sp>
      <p:pic>
        <p:nvPicPr>
          <p:cNvPr id="24" name="Imagen 5" descr="bulletANH-01-03.png"/>
          <p:cNvPicPr>
            <a:picLocks noChangeAspect="1"/>
          </p:cNvPicPr>
          <p:nvPr/>
        </p:nvPicPr>
        <p:blipFill>
          <a:blip r:embed="rId2" cstate="email"/>
          <a:srcRect/>
          <a:stretch>
            <a:fillRect/>
          </a:stretch>
        </p:blipFill>
        <p:spPr bwMode="auto">
          <a:xfrm>
            <a:off x="558602" y="1259235"/>
            <a:ext cx="398462" cy="376238"/>
          </a:xfrm>
          <a:prstGeom prst="rect">
            <a:avLst/>
          </a:prstGeom>
          <a:noFill/>
          <a:ln w="9525">
            <a:noFill/>
            <a:miter lim="800000"/>
            <a:headEnd/>
            <a:tailEnd/>
          </a:ln>
        </p:spPr>
      </p:pic>
      <p:pic>
        <p:nvPicPr>
          <p:cNvPr id="25" name="Imagen 5" descr="bulletANH-01-03.png"/>
          <p:cNvPicPr>
            <a:picLocks noChangeAspect="1"/>
          </p:cNvPicPr>
          <p:nvPr/>
        </p:nvPicPr>
        <p:blipFill>
          <a:blip r:embed="rId2" cstate="email"/>
          <a:srcRect/>
          <a:stretch>
            <a:fillRect/>
          </a:stretch>
        </p:blipFill>
        <p:spPr bwMode="auto">
          <a:xfrm>
            <a:off x="558602" y="1800051"/>
            <a:ext cx="398462" cy="376238"/>
          </a:xfrm>
          <a:prstGeom prst="rect">
            <a:avLst/>
          </a:prstGeom>
          <a:noFill/>
          <a:ln w="9525">
            <a:noFill/>
            <a:miter lim="800000"/>
            <a:headEnd/>
            <a:tailEnd/>
          </a:ln>
        </p:spPr>
      </p:pic>
      <p:pic>
        <p:nvPicPr>
          <p:cNvPr id="26" name="Imagen 5" descr="bulletANH-01-03.png"/>
          <p:cNvPicPr>
            <a:picLocks noChangeAspect="1"/>
          </p:cNvPicPr>
          <p:nvPr/>
        </p:nvPicPr>
        <p:blipFill>
          <a:blip r:embed="rId2" cstate="email"/>
          <a:srcRect/>
          <a:stretch>
            <a:fillRect/>
          </a:stretch>
        </p:blipFill>
        <p:spPr bwMode="auto">
          <a:xfrm>
            <a:off x="554088" y="2351732"/>
            <a:ext cx="398462" cy="376238"/>
          </a:xfrm>
          <a:prstGeom prst="rect">
            <a:avLst/>
          </a:prstGeom>
          <a:noFill/>
          <a:ln w="9525">
            <a:noFill/>
            <a:miter lim="800000"/>
            <a:headEnd/>
            <a:tailEnd/>
          </a:ln>
        </p:spPr>
      </p:pic>
      <p:pic>
        <p:nvPicPr>
          <p:cNvPr id="27" name="Imagen 5" descr="bulletANH-01-03.png"/>
          <p:cNvPicPr>
            <a:picLocks noChangeAspect="1"/>
          </p:cNvPicPr>
          <p:nvPr/>
        </p:nvPicPr>
        <p:blipFill>
          <a:blip r:embed="rId2" cstate="email"/>
          <a:srcRect/>
          <a:stretch>
            <a:fillRect/>
          </a:stretch>
        </p:blipFill>
        <p:spPr bwMode="auto">
          <a:xfrm>
            <a:off x="558602" y="2908746"/>
            <a:ext cx="398462" cy="376238"/>
          </a:xfrm>
          <a:prstGeom prst="rect">
            <a:avLst/>
          </a:prstGeom>
          <a:noFill/>
          <a:ln w="9525">
            <a:noFill/>
            <a:miter lim="800000"/>
            <a:headEnd/>
            <a:tailEnd/>
          </a:ln>
        </p:spPr>
      </p:pic>
      <p:pic>
        <p:nvPicPr>
          <p:cNvPr id="28" name="Imagen 5" descr="bulletANH-01-03.png"/>
          <p:cNvPicPr>
            <a:picLocks noChangeAspect="1"/>
          </p:cNvPicPr>
          <p:nvPr/>
        </p:nvPicPr>
        <p:blipFill>
          <a:blip r:embed="rId2" cstate="email"/>
          <a:srcRect/>
          <a:stretch>
            <a:fillRect/>
          </a:stretch>
        </p:blipFill>
        <p:spPr bwMode="auto">
          <a:xfrm>
            <a:off x="558602" y="3448050"/>
            <a:ext cx="398462" cy="376238"/>
          </a:xfrm>
          <a:prstGeom prst="rect">
            <a:avLst/>
          </a:prstGeom>
          <a:noFill/>
          <a:ln w="9525">
            <a:noFill/>
            <a:miter lim="800000"/>
            <a:headEnd/>
            <a:tailEnd/>
          </a:ln>
        </p:spPr>
      </p:pic>
      <p:pic>
        <p:nvPicPr>
          <p:cNvPr id="29" name="Imagen 5" descr="bulletANH-01-03.png"/>
          <p:cNvPicPr>
            <a:picLocks noChangeAspect="1"/>
          </p:cNvPicPr>
          <p:nvPr/>
        </p:nvPicPr>
        <p:blipFill>
          <a:blip r:embed="rId2" cstate="email"/>
          <a:srcRect/>
          <a:stretch>
            <a:fillRect/>
          </a:stretch>
        </p:blipFill>
        <p:spPr bwMode="auto">
          <a:xfrm>
            <a:off x="558280" y="4003724"/>
            <a:ext cx="398462" cy="376238"/>
          </a:xfrm>
          <a:prstGeom prst="rect">
            <a:avLst/>
          </a:prstGeom>
          <a:noFill/>
          <a:ln w="9525">
            <a:noFill/>
            <a:miter lim="800000"/>
            <a:headEnd/>
            <a:tailEnd/>
          </a:ln>
        </p:spPr>
      </p:pic>
      <p:pic>
        <p:nvPicPr>
          <p:cNvPr id="30" name="Imagen 5" descr="bulletANH-01-03.png"/>
          <p:cNvPicPr>
            <a:picLocks noChangeAspect="1"/>
          </p:cNvPicPr>
          <p:nvPr/>
        </p:nvPicPr>
        <p:blipFill>
          <a:blip r:embed="rId2" cstate="email"/>
          <a:srcRect/>
          <a:stretch>
            <a:fillRect/>
          </a:stretch>
        </p:blipFill>
        <p:spPr bwMode="auto">
          <a:xfrm>
            <a:off x="558602" y="4555405"/>
            <a:ext cx="398462" cy="376238"/>
          </a:xfrm>
          <a:prstGeom prst="rect">
            <a:avLst/>
          </a:prstGeom>
          <a:noFill/>
          <a:ln w="9525">
            <a:noFill/>
            <a:miter lim="800000"/>
            <a:headEnd/>
            <a:tailEnd/>
          </a:ln>
        </p:spPr>
      </p:pic>
      <p:pic>
        <p:nvPicPr>
          <p:cNvPr id="31" name="Imagen 5" descr="bulletANH-01-03.png"/>
          <p:cNvPicPr>
            <a:picLocks noChangeAspect="1"/>
          </p:cNvPicPr>
          <p:nvPr/>
        </p:nvPicPr>
        <p:blipFill>
          <a:blip r:embed="rId2" cstate="email"/>
          <a:srcRect/>
          <a:stretch>
            <a:fillRect/>
          </a:stretch>
        </p:blipFill>
        <p:spPr bwMode="auto">
          <a:xfrm>
            <a:off x="558602" y="5097561"/>
            <a:ext cx="398462" cy="376238"/>
          </a:xfrm>
          <a:prstGeom prst="rect">
            <a:avLst/>
          </a:prstGeom>
          <a:noFill/>
          <a:ln w="9525">
            <a:noFill/>
            <a:miter lim="800000"/>
            <a:headEnd/>
            <a:tailEnd/>
          </a:ln>
        </p:spPr>
      </p:pic>
      <p:pic>
        <p:nvPicPr>
          <p:cNvPr id="32" name="Imagen 5" descr="bulletANH-01-03.png"/>
          <p:cNvPicPr>
            <a:picLocks noChangeAspect="1"/>
          </p:cNvPicPr>
          <p:nvPr/>
        </p:nvPicPr>
        <p:blipFill>
          <a:blip r:embed="rId2" cstate="email"/>
          <a:srcRect/>
          <a:stretch>
            <a:fillRect/>
          </a:stretch>
        </p:blipFill>
        <p:spPr bwMode="auto">
          <a:xfrm>
            <a:off x="558602" y="5645050"/>
            <a:ext cx="398462" cy="376238"/>
          </a:xfrm>
          <a:prstGeom prst="rect">
            <a:avLst/>
          </a:prstGeom>
          <a:noFill/>
          <a:ln w="9525">
            <a:noFill/>
            <a:miter lim="800000"/>
            <a:headEnd/>
            <a:tailEnd/>
          </a:ln>
        </p:spPr>
      </p:pic>
      <p:sp>
        <p:nvSpPr>
          <p:cNvPr id="14" name="4 Marcador de número de diapositiva"/>
          <p:cNvSpPr txBox="1">
            <a:spLocks/>
          </p:cNvSpPr>
          <p:nvPr/>
        </p:nvSpPr>
        <p:spPr bwMode="auto">
          <a:xfrm>
            <a:off x="4328544" y="6462095"/>
            <a:ext cx="471487" cy="4000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s-CO"/>
            </a:defPPr>
            <a:lvl1pPr marL="0" algn="r" defTabSz="914400" rtl="0" eaLnBrk="1" latinLnBrk="0" hangingPunct="1">
              <a:defRPr sz="1200" kern="1200">
                <a:solidFill>
                  <a:schemeClr val="tx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fld id="{1E488807-1918-4C23-BCA5-A5E06F4BEA6B}" type="slidenum">
              <a:rPr lang="es-ES" altLang="en-US" smtClean="0">
                <a:solidFill>
                  <a:srgbClr val="000000"/>
                </a:solidFill>
              </a:rPr>
              <a:pPr algn="ctr">
                <a:defRPr/>
              </a:pPr>
              <a:t>83</a:t>
            </a:fld>
            <a:endParaRPr lang="es-ES" altLang="en-US" dirty="0" smtClean="0">
              <a:solidFill>
                <a:srgbClr val="000000"/>
              </a:solidFill>
            </a:endParaRPr>
          </a:p>
        </p:txBody>
      </p:sp>
      <p:sp>
        <p:nvSpPr>
          <p:cNvPr id="16" name="15 CuadroTexto"/>
          <p:cNvSpPr txBox="1"/>
          <p:nvPr/>
        </p:nvSpPr>
        <p:spPr>
          <a:xfrm>
            <a:off x="1115616" y="1259235"/>
            <a:ext cx="7776864" cy="4801314"/>
          </a:xfrm>
          <a:prstGeom prst="rect">
            <a:avLst/>
          </a:prstGeom>
          <a:noFill/>
        </p:spPr>
        <p:txBody>
          <a:bodyPr wrap="square" rtlCol="0">
            <a:spAutoFit/>
          </a:bodyPr>
          <a:lstStyle/>
          <a:p>
            <a:r>
              <a:rPr lang="es-MX" dirty="0" smtClean="0">
                <a:solidFill>
                  <a:schemeClr val="bg1">
                    <a:lumMod val="65000"/>
                  </a:schemeClr>
                </a:solidFill>
                <a:latin typeface="Arial" pitchFamily="34" charset="0"/>
                <a:ea typeface="Tahoma" pitchFamily="34" charset="0"/>
                <a:cs typeface="Arial" pitchFamily="34" charset="0"/>
              </a:rPr>
              <a:t>Marco estratégico, logros y retos</a:t>
            </a:r>
          </a:p>
          <a:p>
            <a:endParaRPr lang="es-MX" dirty="0">
              <a:solidFill>
                <a:schemeClr val="bg1">
                  <a:lumMod val="65000"/>
                </a:schemeClr>
              </a:solidFill>
              <a:latin typeface="Arial" pitchFamily="34" charset="0"/>
              <a:ea typeface="Tahoma" pitchFamily="34" charset="0"/>
              <a:cs typeface="Arial" pitchFamily="34" charset="0"/>
            </a:endParaRPr>
          </a:p>
          <a:p>
            <a:r>
              <a:rPr lang="es-MX" dirty="0" smtClean="0">
                <a:solidFill>
                  <a:schemeClr val="bg1">
                    <a:lumMod val="65000"/>
                  </a:schemeClr>
                </a:solidFill>
                <a:latin typeface="Arial" pitchFamily="34" charset="0"/>
                <a:ea typeface="Tahoma" pitchFamily="34" charset="0"/>
                <a:cs typeface="Arial" pitchFamily="34" charset="0"/>
              </a:rPr>
              <a:t>Gestión del Conocimiento</a:t>
            </a:r>
          </a:p>
          <a:p>
            <a:endParaRPr lang="es-MX" dirty="0" smtClean="0">
              <a:solidFill>
                <a:schemeClr val="bg1">
                  <a:lumMod val="65000"/>
                </a:schemeClr>
              </a:solidFill>
              <a:latin typeface="Arial" pitchFamily="34" charset="0"/>
              <a:ea typeface="Tahoma" pitchFamily="34" charset="0"/>
              <a:cs typeface="Arial" pitchFamily="34" charset="0"/>
            </a:endParaRPr>
          </a:p>
          <a:p>
            <a:r>
              <a:rPr lang="es-MX" dirty="0" smtClean="0">
                <a:solidFill>
                  <a:schemeClr val="bg1">
                    <a:lumMod val="65000"/>
                  </a:schemeClr>
                </a:solidFill>
                <a:latin typeface="Arial" pitchFamily="34" charset="0"/>
                <a:ea typeface="Tahoma" pitchFamily="34" charset="0"/>
                <a:cs typeface="Arial" pitchFamily="34" charset="0"/>
              </a:rPr>
              <a:t>Promoción y Asignación de Áreas</a:t>
            </a:r>
          </a:p>
          <a:p>
            <a:endParaRPr lang="es-MX" dirty="0" smtClean="0">
              <a:solidFill>
                <a:schemeClr val="bg1">
                  <a:lumMod val="65000"/>
                </a:schemeClr>
              </a:solidFill>
              <a:latin typeface="Arial" pitchFamily="34" charset="0"/>
              <a:ea typeface="Tahoma" pitchFamily="34" charset="0"/>
              <a:cs typeface="Arial" pitchFamily="34" charset="0"/>
            </a:endParaRPr>
          </a:p>
          <a:p>
            <a:r>
              <a:rPr lang="es-MX" dirty="0" smtClean="0">
                <a:solidFill>
                  <a:schemeClr val="bg1">
                    <a:lumMod val="65000"/>
                  </a:schemeClr>
                </a:solidFill>
                <a:latin typeface="Arial" pitchFamily="34" charset="0"/>
                <a:ea typeface="Tahoma" pitchFamily="34" charset="0"/>
                <a:cs typeface="Arial" pitchFamily="34" charset="0"/>
              </a:rPr>
              <a:t>Gestión de Contratos de Hidrocarburos, Comunidades y Medio Ambiente</a:t>
            </a:r>
          </a:p>
          <a:p>
            <a:endParaRPr lang="es-MX" dirty="0" smtClean="0">
              <a:solidFill>
                <a:schemeClr val="bg1">
                  <a:lumMod val="65000"/>
                </a:schemeClr>
              </a:solidFill>
              <a:latin typeface="Arial" pitchFamily="34" charset="0"/>
              <a:ea typeface="Tahoma" pitchFamily="34" charset="0"/>
              <a:cs typeface="Arial" pitchFamily="34" charset="0"/>
            </a:endParaRPr>
          </a:p>
          <a:p>
            <a:r>
              <a:rPr lang="es-MX" dirty="0" smtClean="0">
                <a:solidFill>
                  <a:schemeClr val="bg1">
                    <a:lumMod val="65000"/>
                  </a:schemeClr>
                </a:solidFill>
                <a:latin typeface="Arial" pitchFamily="34" charset="0"/>
                <a:ea typeface="Tahoma" pitchFamily="34" charset="0"/>
                <a:cs typeface="Arial" pitchFamily="34" charset="0"/>
              </a:rPr>
              <a:t>Operaciones, Administración de Regalías y Participaciones</a:t>
            </a:r>
          </a:p>
          <a:p>
            <a:endParaRPr lang="es-MX" dirty="0" smtClean="0">
              <a:solidFill>
                <a:schemeClr val="bg1">
                  <a:lumMod val="65000"/>
                </a:schemeClr>
              </a:solidFill>
              <a:latin typeface="Arial" pitchFamily="34" charset="0"/>
              <a:ea typeface="Tahoma" pitchFamily="34" charset="0"/>
              <a:cs typeface="Arial" pitchFamily="34" charset="0"/>
            </a:endParaRPr>
          </a:p>
          <a:p>
            <a:r>
              <a:rPr lang="es-MX" dirty="0" smtClean="0">
                <a:solidFill>
                  <a:schemeClr val="bg1">
                    <a:lumMod val="65000"/>
                  </a:schemeClr>
                </a:solidFill>
                <a:latin typeface="Arial" pitchFamily="34" charset="0"/>
                <a:ea typeface="Tahoma" pitchFamily="34" charset="0"/>
                <a:cs typeface="Arial" pitchFamily="34" charset="0"/>
              </a:rPr>
              <a:t>Gestión contractual</a:t>
            </a:r>
          </a:p>
          <a:p>
            <a:endParaRPr lang="es-MX" dirty="0" smtClean="0">
              <a:solidFill>
                <a:schemeClr val="bg1">
                  <a:lumMod val="65000"/>
                </a:schemeClr>
              </a:solidFill>
              <a:latin typeface="Arial" pitchFamily="34" charset="0"/>
              <a:ea typeface="Tahoma" pitchFamily="34" charset="0"/>
              <a:cs typeface="Arial" pitchFamily="34" charset="0"/>
            </a:endParaRPr>
          </a:p>
          <a:p>
            <a:r>
              <a:rPr lang="es-MX" b="1" dirty="0" smtClean="0">
                <a:latin typeface="Arial" pitchFamily="34" charset="0"/>
                <a:ea typeface="Tahoma" pitchFamily="34" charset="0"/>
                <a:cs typeface="Arial" pitchFamily="34" charset="0"/>
              </a:rPr>
              <a:t>Ejecución Presupuestal y Sistema Nacional de Servicio al Ciudadano</a:t>
            </a:r>
          </a:p>
          <a:p>
            <a:endParaRPr lang="es-MX" dirty="0" smtClean="0">
              <a:solidFill>
                <a:schemeClr val="bg1">
                  <a:lumMod val="65000"/>
                </a:schemeClr>
              </a:solidFill>
              <a:latin typeface="Arial" pitchFamily="34" charset="0"/>
              <a:ea typeface="Tahoma" pitchFamily="34" charset="0"/>
              <a:cs typeface="Arial" pitchFamily="34" charset="0"/>
            </a:endParaRPr>
          </a:p>
          <a:p>
            <a:r>
              <a:rPr lang="es-MX" dirty="0">
                <a:solidFill>
                  <a:schemeClr val="bg1">
                    <a:lumMod val="65000"/>
                  </a:schemeClr>
                </a:solidFill>
                <a:latin typeface="Arial" pitchFamily="34" charset="0"/>
                <a:ea typeface="Tahoma" pitchFamily="34" charset="0"/>
                <a:cs typeface="Arial" pitchFamily="34" charset="0"/>
              </a:rPr>
              <a:t>Preguntas y respuestas</a:t>
            </a:r>
            <a:endParaRPr lang="es-MX" dirty="0" smtClean="0">
              <a:solidFill>
                <a:schemeClr val="bg1">
                  <a:lumMod val="65000"/>
                </a:schemeClr>
              </a:solidFill>
              <a:latin typeface="Arial" pitchFamily="34" charset="0"/>
              <a:ea typeface="Tahoma" pitchFamily="34" charset="0"/>
              <a:cs typeface="Arial" pitchFamily="34" charset="0"/>
            </a:endParaRPr>
          </a:p>
          <a:p>
            <a:endParaRPr lang="es-MX" dirty="0" smtClean="0">
              <a:solidFill>
                <a:schemeClr val="bg1">
                  <a:lumMod val="65000"/>
                </a:schemeClr>
              </a:solidFill>
              <a:latin typeface="Arial" pitchFamily="34" charset="0"/>
              <a:ea typeface="Tahoma" pitchFamily="34" charset="0"/>
              <a:cs typeface="Arial" pitchFamily="34" charset="0"/>
            </a:endParaRPr>
          </a:p>
          <a:p>
            <a:r>
              <a:rPr lang="es-MX" dirty="0" smtClean="0">
                <a:solidFill>
                  <a:schemeClr val="bg1">
                    <a:lumMod val="65000"/>
                  </a:schemeClr>
                </a:solidFill>
                <a:latin typeface="Arial" pitchFamily="34" charset="0"/>
                <a:ea typeface="Tahoma" pitchFamily="34" charset="0"/>
                <a:cs typeface="Arial" pitchFamily="34" charset="0"/>
              </a:rPr>
              <a:t>Informe de Control Interno</a:t>
            </a:r>
            <a:endParaRPr lang="es-CO" dirty="0">
              <a:solidFill>
                <a:schemeClr val="bg1">
                  <a:lumMod val="65000"/>
                </a:schemeClr>
              </a:solidFill>
              <a:latin typeface="Arial" pitchFamily="34" charset="0"/>
              <a:ea typeface="Tahoma" pitchFamily="34" charset="0"/>
              <a:cs typeface="Arial" pitchFamily="34" charset="0"/>
            </a:endParaRPr>
          </a:p>
        </p:txBody>
      </p:sp>
    </p:spTree>
    <p:extLst>
      <p:ext uri="{BB962C8B-B14F-4D97-AF65-F5344CB8AC3E}">
        <p14:creationId xmlns:p14="http://schemas.microsoft.com/office/powerpoint/2010/main" xmlns="" val="1804257875"/>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9" name="Rectangle 2"/>
          <p:cNvSpPr>
            <a:spLocks noChangeArrowheads="1"/>
          </p:cNvSpPr>
          <p:nvPr/>
        </p:nvSpPr>
        <p:spPr bwMode="auto">
          <a:xfrm>
            <a:off x="1686739" y="222686"/>
            <a:ext cx="4387904" cy="646331"/>
          </a:xfrm>
          <a:prstGeom prst="rect">
            <a:avLst/>
          </a:prstGeom>
          <a:noFill/>
          <a:ln w="9525" algn="ctr">
            <a:noFill/>
            <a:miter lim="800000"/>
            <a:headEnd/>
            <a:tailEnd/>
          </a:ln>
        </p:spPr>
        <p:txBody>
          <a:bodyPr wrap="square" anchor="ctr">
            <a:spAutoFit/>
          </a:bodyPr>
          <a:lstStyle/>
          <a:p>
            <a:pPr fontAlgn="base">
              <a:spcBef>
                <a:spcPct val="0"/>
              </a:spcBef>
              <a:spcAft>
                <a:spcPct val="0"/>
              </a:spcAft>
            </a:pPr>
            <a:r>
              <a:rPr lang="es-MX" b="1" dirty="0" smtClean="0">
                <a:solidFill>
                  <a:srgbClr val="000000"/>
                </a:solidFill>
                <a:latin typeface="Arial Black" pitchFamily="34" charset="0"/>
              </a:rPr>
              <a:t>Seguimiento Ejecución Presupuestal</a:t>
            </a:r>
          </a:p>
        </p:txBody>
      </p:sp>
      <p:sp>
        <p:nvSpPr>
          <p:cNvPr id="8" name="7 CuadroTexto"/>
          <p:cNvSpPr txBox="1"/>
          <p:nvPr/>
        </p:nvSpPr>
        <p:spPr>
          <a:xfrm>
            <a:off x="963368" y="4200530"/>
            <a:ext cx="2600520" cy="276999"/>
          </a:xfrm>
          <a:prstGeom prst="rect">
            <a:avLst/>
          </a:prstGeom>
          <a:noFill/>
        </p:spPr>
        <p:txBody>
          <a:bodyPr wrap="none" rtlCol="0">
            <a:spAutoFit/>
          </a:bodyPr>
          <a:lstStyle/>
          <a:p>
            <a:r>
              <a:rPr lang="es-CO" sz="1200" dirty="0" smtClean="0">
                <a:solidFill>
                  <a:srgbClr val="000000"/>
                </a:solidFill>
                <a:latin typeface="Tahoma" pitchFamily="34" charset="0"/>
                <a:ea typeface="Tahoma" pitchFamily="34" charset="0"/>
                <a:cs typeface="Tahoma" pitchFamily="34" charset="0"/>
              </a:rPr>
              <a:t>Fuente de información: SIIF Nación</a:t>
            </a:r>
            <a:endParaRPr lang="es-CO" sz="1200" dirty="0">
              <a:solidFill>
                <a:srgbClr val="000000"/>
              </a:solidFill>
              <a:latin typeface="Tahoma" pitchFamily="34" charset="0"/>
              <a:ea typeface="Tahoma" pitchFamily="34" charset="0"/>
              <a:cs typeface="Tahoma" pitchFamily="34" charset="0"/>
            </a:endParaRPr>
          </a:p>
        </p:txBody>
      </p:sp>
      <p:sp>
        <p:nvSpPr>
          <p:cNvPr id="9" name="8 CuadroTexto"/>
          <p:cNvSpPr txBox="1"/>
          <p:nvPr/>
        </p:nvSpPr>
        <p:spPr>
          <a:xfrm>
            <a:off x="6781791" y="1700808"/>
            <a:ext cx="1381084" cy="276999"/>
          </a:xfrm>
          <a:prstGeom prst="rect">
            <a:avLst/>
          </a:prstGeom>
          <a:noFill/>
        </p:spPr>
        <p:txBody>
          <a:bodyPr wrap="none" rtlCol="0">
            <a:spAutoFit/>
          </a:bodyPr>
          <a:lstStyle/>
          <a:p>
            <a:pPr algn="r"/>
            <a:r>
              <a:rPr lang="es-CO" sz="1200" dirty="0" smtClean="0">
                <a:solidFill>
                  <a:srgbClr val="000000"/>
                </a:solidFill>
                <a:latin typeface="Tahoma" pitchFamily="34" charset="0"/>
                <a:ea typeface="Tahoma" pitchFamily="34" charset="0"/>
                <a:cs typeface="Tahoma" pitchFamily="34" charset="0"/>
              </a:rPr>
              <a:t>Millones de pesos</a:t>
            </a:r>
            <a:endParaRPr lang="es-CO" sz="1200" dirty="0">
              <a:solidFill>
                <a:srgbClr val="000000"/>
              </a:solidFill>
              <a:latin typeface="Tahoma" pitchFamily="34" charset="0"/>
              <a:ea typeface="Tahoma" pitchFamily="34" charset="0"/>
              <a:cs typeface="Tahoma" pitchFamily="34" charset="0"/>
            </a:endParaRPr>
          </a:p>
        </p:txBody>
      </p:sp>
      <p:sp>
        <p:nvSpPr>
          <p:cNvPr id="11" name="4 Marcador de número de diapositiva"/>
          <p:cNvSpPr txBox="1">
            <a:spLocks/>
          </p:cNvSpPr>
          <p:nvPr/>
        </p:nvSpPr>
        <p:spPr bwMode="auto">
          <a:xfrm>
            <a:off x="4328544" y="6462095"/>
            <a:ext cx="471487" cy="4000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s-CO"/>
            </a:defPPr>
            <a:lvl1pPr marL="0" algn="r" defTabSz="914400" rtl="0" eaLnBrk="1" latinLnBrk="0" hangingPunct="1">
              <a:defRPr sz="1200" kern="1200">
                <a:solidFill>
                  <a:schemeClr val="tx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fld id="{1E488807-1918-4C23-BCA5-A5E06F4BEA6B}" type="slidenum">
              <a:rPr lang="es-ES" altLang="en-US" smtClean="0">
                <a:solidFill>
                  <a:srgbClr val="000000"/>
                </a:solidFill>
              </a:rPr>
              <a:pPr algn="ctr">
                <a:defRPr/>
              </a:pPr>
              <a:t>84</a:t>
            </a:fld>
            <a:endParaRPr lang="es-ES" altLang="en-US" dirty="0" smtClean="0">
              <a:solidFill>
                <a:srgbClr val="000000"/>
              </a:solidFill>
            </a:endParaRPr>
          </a:p>
        </p:txBody>
      </p:sp>
      <p:graphicFrame>
        <p:nvGraphicFramePr>
          <p:cNvPr id="7" name="6 Tabla"/>
          <p:cNvGraphicFramePr>
            <a:graphicFrameLocks noGrp="1"/>
          </p:cNvGraphicFramePr>
          <p:nvPr>
            <p:extLst>
              <p:ext uri="{D42A27DB-BD31-4B8C-83A1-F6EECF244321}">
                <p14:modId xmlns:p14="http://schemas.microsoft.com/office/powerpoint/2010/main" xmlns="" val="1208686462"/>
              </p:ext>
            </p:extLst>
          </p:nvPr>
        </p:nvGraphicFramePr>
        <p:xfrm>
          <a:off x="971600" y="2193832"/>
          <a:ext cx="7200800" cy="1872207"/>
        </p:xfrm>
        <a:graphic>
          <a:graphicData uri="http://schemas.openxmlformats.org/drawingml/2006/table">
            <a:tbl>
              <a:tblPr/>
              <a:tblGrid>
                <a:gridCol w="1534032"/>
                <a:gridCol w="1129414"/>
                <a:gridCol w="1224410"/>
                <a:gridCol w="1008688"/>
                <a:gridCol w="1368152"/>
                <a:gridCol w="936104"/>
              </a:tblGrid>
              <a:tr h="912433">
                <a:tc>
                  <a:txBody>
                    <a:bodyPr/>
                    <a:lstStyle/>
                    <a:p>
                      <a:pPr algn="ctr" rtl="0" fontAlgn="ctr"/>
                      <a:r>
                        <a:rPr lang="es-CO" sz="1300" b="1" i="0" u="none" strike="noStrike" dirty="0">
                          <a:solidFill>
                            <a:srgbClr val="F2F2F2"/>
                          </a:solidFill>
                          <a:latin typeface="Arial" pitchFamily="34" charset="0"/>
                          <a:ea typeface="Tahoma" pitchFamily="34" charset="0"/>
                          <a:cs typeface="Arial" pitchFamily="34" charset="0"/>
                        </a:rPr>
                        <a:t>Concepto</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2060"/>
                    </a:solidFill>
                  </a:tcPr>
                </a:tc>
                <a:tc>
                  <a:txBody>
                    <a:bodyPr/>
                    <a:lstStyle/>
                    <a:p>
                      <a:pPr algn="ctr" rtl="0" fontAlgn="ctr"/>
                      <a:r>
                        <a:rPr lang="es-CO" sz="1300" b="1" i="0" u="none" strike="noStrike">
                          <a:solidFill>
                            <a:srgbClr val="F2F2F2"/>
                          </a:solidFill>
                          <a:latin typeface="Arial" pitchFamily="34" charset="0"/>
                          <a:ea typeface="Tahoma" pitchFamily="34" charset="0"/>
                          <a:cs typeface="Arial" pitchFamily="34" charset="0"/>
                        </a:rPr>
                        <a:t>Apropiación Vigente </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2060"/>
                    </a:solidFill>
                  </a:tcPr>
                </a:tc>
                <a:tc>
                  <a:txBody>
                    <a:bodyPr/>
                    <a:lstStyle/>
                    <a:p>
                      <a:pPr algn="ctr" rtl="0" fontAlgn="ctr"/>
                      <a:r>
                        <a:rPr lang="es-CO" sz="1300" b="1" i="0" u="none" strike="noStrike" dirty="0" smtClean="0">
                          <a:solidFill>
                            <a:srgbClr val="F2F2F2"/>
                          </a:solidFill>
                          <a:latin typeface="Arial" pitchFamily="34" charset="0"/>
                          <a:ea typeface="Tahoma" pitchFamily="34" charset="0"/>
                          <a:cs typeface="Arial" pitchFamily="34" charset="0"/>
                        </a:rPr>
                        <a:t>Compromisos</a:t>
                      </a:r>
                      <a:endParaRPr lang="es-CO" sz="1300" b="1" i="0" u="none" strike="noStrike" dirty="0">
                        <a:solidFill>
                          <a:srgbClr val="F2F2F2"/>
                        </a:solidFill>
                        <a:latin typeface="Arial" pitchFamily="34" charset="0"/>
                        <a:ea typeface="Tahoma" pitchFamily="34" charset="0"/>
                        <a:cs typeface="Arial" pitchFamily="34" charset="0"/>
                      </a:endParaRP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2060"/>
                    </a:solidFill>
                  </a:tcPr>
                </a:tc>
                <a:tc>
                  <a:txBody>
                    <a:bodyPr/>
                    <a:lstStyle/>
                    <a:p>
                      <a:pPr algn="ctr" rtl="0" fontAlgn="ctr"/>
                      <a:r>
                        <a:rPr lang="es-CO" sz="1300" b="1" i="0" u="none" strike="noStrike" dirty="0">
                          <a:solidFill>
                            <a:srgbClr val="F2F2F2"/>
                          </a:solidFill>
                          <a:latin typeface="Arial" pitchFamily="34" charset="0"/>
                          <a:ea typeface="Tahoma" pitchFamily="34" charset="0"/>
                          <a:cs typeface="Arial" pitchFamily="34" charset="0"/>
                        </a:rPr>
                        <a:t> % Comp.      /</a:t>
                      </a:r>
                      <a:r>
                        <a:rPr lang="es-CO" sz="1300" b="1" i="0" u="none" strike="noStrike" dirty="0" err="1">
                          <a:solidFill>
                            <a:srgbClr val="F2F2F2"/>
                          </a:solidFill>
                          <a:latin typeface="Arial" pitchFamily="34" charset="0"/>
                          <a:ea typeface="Tahoma" pitchFamily="34" charset="0"/>
                          <a:cs typeface="Arial" pitchFamily="34" charset="0"/>
                        </a:rPr>
                        <a:t>Aprop</a:t>
                      </a:r>
                      <a:r>
                        <a:rPr lang="es-CO" sz="1300" b="1" i="0" u="none" strike="noStrike" dirty="0">
                          <a:solidFill>
                            <a:srgbClr val="F2F2F2"/>
                          </a:solidFill>
                          <a:latin typeface="Arial" pitchFamily="34" charset="0"/>
                          <a:ea typeface="Tahoma" pitchFamily="34" charset="0"/>
                          <a:cs typeface="Arial" pitchFamily="34" charset="0"/>
                        </a:rPr>
                        <a:t>. Vigente</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2060"/>
                    </a:solidFill>
                  </a:tcPr>
                </a:tc>
                <a:tc>
                  <a:txBody>
                    <a:bodyPr/>
                    <a:lstStyle/>
                    <a:p>
                      <a:pPr algn="ctr" rtl="0" fontAlgn="ctr"/>
                      <a:r>
                        <a:rPr lang="es-CO" sz="1300" b="1" i="0" u="none" strike="noStrike" dirty="0">
                          <a:solidFill>
                            <a:srgbClr val="F2F2F2"/>
                          </a:solidFill>
                          <a:latin typeface="Arial" pitchFamily="34" charset="0"/>
                          <a:ea typeface="Tahoma" pitchFamily="34" charset="0"/>
                          <a:cs typeface="Arial" pitchFamily="34" charset="0"/>
                        </a:rPr>
                        <a:t>Obligado </a:t>
                      </a:r>
                      <a:r>
                        <a:rPr lang="es-CO" sz="1300" b="1" i="0" u="none" strike="noStrike" dirty="0" smtClean="0">
                          <a:solidFill>
                            <a:srgbClr val="F2F2F2"/>
                          </a:solidFill>
                          <a:latin typeface="Arial" pitchFamily="34" charset="0"/>
                          <a:ea typeface="Tahoma" pitchFamily="34" charset="0"/>
                          <a:cs typeface="Arial" pitchFamily="34" charset="0"/>
                        </a:rPr>
                        <a:t>Noviembre</a:t>
                      </a:r>
                      <a:endParaRPr lang="es-CO" sz="1300" b="1" i="0" u="none" strike="noStrike" dirty="0">
                        <a:solidFill>
                          <a:srgbClr val="F2F2F2"/>
                        </a:solidFill>
                        <a:latin typeface="Arial" pitchFamily="34" charset="0"/>
                        <a:ea typeface="Tahoma" pitchFamily="34" charset="0"/>
                        <a:cs typeface="Arial" pitchFamily="34" charset="0"/>
                      </a:endParaRP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2060"/>
                    </a:solidFill>
                  </a:tcPr>
                </a:tc>
                <a:tc>
                  <a:txBody>
                    <a:bodyPr/>
                    <a:lstStyle/>
                    <a:p>
                      <a:pPr algn="ctr" rtl="0" fontAlgn="ctr"/>
                      <a:r>
                        <a:rPr lang="es-CO" sz="1300" b="1" i="0" u="none" strike="noStrike" dirty="0">
                          <a:solidFill>
                            <a:srgbClr val="F2F2F2"/>
                          </a:solidFill>
                          <a:latin typeface="Arial" pitchFamily="34" charset="0"/>
                          <a:ea typeface="Tahoma" pitchFamily="34" charset="0"/>
                          <a:cs typeface="Arial" pitchFamily="34" charset="0"/>
                        </a:rPr>
                        <a:t>% </a:t>
                      </a:r>
                      <a:r>
                        <a:rPr lang="es-CO" sz="1300" b="1" i="0" u="none" strike="noStrike" dirty="0" err="1">
                          <a:solidFill>
                            <a:srgbClr val="F2F2F2"/>
                          </a:solidFill>
                          <a:latin typeface="Arial" pitchFamily="34" charset="0"/>
                          <a:ea typeface="Tahoma" pitchFamily="34" charset="0"/>
                          <a:cs typeface="Arial" pitchFamily="34" charset="0"/>
                        </a:rPr>
                        <a:t>Oblig</a:t>
                      </a:r>
                      <a:r>
                        <a:rPr lang="es-CO" sz="1300" b="1" i="0" u="none" strike="noStrike" dirty="0">
                          <a:solidFill>
                            <a:srgbClr val="F2F2F2"/>
                          </a:solidFill>
                          <a:latin typeface="Arial" pitchFamily="34" charset="0"/>
                          <a:ea typeface="Tahoma" pitchFamily="34" charset="0"/>
                          <a:cs typeface="Arial" pitchFamily="34" charset="0"/>
                        </a:rPr>
                        <a:t>.        /</a:t>
                      </a:r>
                      <a:r>
                        <a:rPr lang="es-CO" sz="1300" b="1" i="0" u="none" strike="noStrike" dirty="0" err="1">
                          <a:solidFill>
                            <a:srgbClr val="F2F2F2"/>
                          </a:solidFill>
                          <a:latin typeface="Arial" pitchFamily="34" charset="0"/>
                          <a:ea typeface="Tahoma" pitchFamily="34" charset="0"/>
                          <a:cs typeface="Arial" pitchFamily="34" charset="0"/>
                        </a:rPr>
                        <a:t>Aprop</a:t>
                      </a:r>
                      <a:r>
                        <a:rPr lang="es-CO" sz="1300" b="1" i="0" u="none" strike="noStrike" dirty="0">
                          <a:solidFill>
                            <a:srgbClr val="F2F2F2"/>
                          </a:solidFill>
                          <a:latin typeface="Arial" pitchFamily="34" charset="0"/>
                          <a:ea typeface="Tahoma" pitchFamily="34" charset="0"/>
                          <a:cs typeface="Arial" pitchFamily="34" charset="0"/>
                        </a:rPr>
                        <a:t>. Vigente</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2060"/>
                    </a:solidFill>
                  </a:tcPr>
                </a:tc>
              </a:tr>
              <a:tr h="288645">
                <a:tc>
                  <a:txBody>
                    <a:bodyPr/>
                    <a:lstStyle/>
                    <a:p>
                      <a:pPr algn="ctr" rtl="0" fontAlgn="ctr"/>
                      <a:r>
                        <a:rPr lang="es-CO" sz="1300" b="1" i="0" u="none" strike="noStrike" dirty="0">
                          <a:solidFill>
                            <a:srgbClr val="000000"/>
                          </a:solidFill>
                          <a:latin typeface="Arial" pitchFamily="34" charset="0"/>
                          <a:ea typeface="Tahoma" pitchFamily="34" charset="0"/>
                          <a:cs typeface="Arial" pitchFamily="34" charset="0"/>
                        </a:rPr>
                        <a:t>Funcionamiento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CO" sz="1300" b="0" i="0" u="none" strike="noStrike" dirty="0" smtClean="0">
                          <a:solidFill>
                            <a:srgbClr val="000000"/>
                          </a:solidFill>
                          <a:latin typeface="Arial" pitchFamily="34" charset="0"/>
                          <a:ea typeface="Tahoma" pitchFamily="34" charset="0"/>
                          <a:cs typeface="Arial" pitchFamily="34" charset="0"/>
                        </a:rPr>
                        <a:t>253.920</a:t>
                      </a:r>
                      <a:endParaRPr lang="es-CO" sz="1300" b="0" i="0" u="none" strike="noStrike" dirty="0">
                        <a:solidFill>
                          <a:srgbClr val="000000"/>
                        </a:solidFill>
                        <a:latin typeface="Arial" pitchFamily="34" charset="0"/>
                        <a:ea typeface="Tahoma" pitchFamily="34" charset="0"/>
                        <a:cs typeface="Arial"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CO" sz="1300" b="0" i="0" u="none" strike="noStrike" dirty="0" smtClean="0">
                          <a:solidFill>
                            <a:srgbClr val="000000"/>
                          </a:solidFill>
                          <a:latin typeface="Arial" pitchFamily="34" charset="0"/>
                          <a:ea typeface="Tahoma" pitchFamily="34" charset="0"/>
                          <a:cs typeface="Arial" pitchFamily="34" charset="0"/>
                        </a:rPr>
                        <a:t>71.383</a:t>
                      </a:r>
                      <a:endParaRPr lang="es-CO" sz="1300" b="0" i="0" u="none" strike="noStrike" dirty="0">
                        <a:solidFill>
                          <a:srgbClr val="000000"/>
                        </a:solidFill>
                        <a:latin typeface="Arial" pitchFamily="34" charset="0"/>
                        <a:ea typeface="Tahoma" pitchFamily="34" charset="0"/>
                        <a:cs typeface="Arial"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CO" sz="1300" b="0" i="0" u="none" strike="noStrike" dirty="0" smtClean="0">
                          <a:solidFill>
                            <a:srgbClr val="000000"/>
                          </a:solidFill>
                          <a:latin typeface="Arial" pitchFamily="34" charset="0"/>
                          <a:ea typeface="Tahoma" pitchFamily="34" charset="0"/>
                          <a:cs typeface="Arial" pitchFamily="34" charset="0"/>
                        </a:rPr>
                        <a:t>28%</a:t>
                      </a:r>
                      <a:endParaRPr lang="es-CO" sz="1300" b="0" i="0" u="none" strike="noStrike" dirty="0">
                        <a:solidFill>
                          <a:srgbClr val="000000"/>
                        </a:solidFill>
                        <a:latin typeface="Arial" pitchFamily="34" charset="0"/>
                        <a:ea typeface="Tahoma" pitchFamily="34" charset="0"/>
                        <a:cs typeface="Arial"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s-CO" sz="1300" b="0" i="0" u="none" strike="noStrike" dirty="0" smtClean="0">
                          <a:solidFill>
                            <a:srgbClr val="000000"/>
                          </a:solidFill>
                          <a:latin typeface="Arial" pitchFamily="34" charset="0"/>
                          <a:ea typeface="Tahoma" pitchFamily="34" charset="0"/>
                          <a:cs typeface="Arial" pitchFamily="34" charset="0"/>
                        </a:rPr>
                        <a:t>55.295</a:t>
                      </a:r>
                      <a:endParaRPr lang="es-CO" sz="1300" b="0" i="0" u="none" strike="noStrike" dirty="0">
                        <a:solidFill>
                          <a:srgbClr val="000000"/>
                        </a:solidFill>
                        <a:latin typeface="Arial" pitchFamily="34" charset="0"/>
                        <a:ea typeface="Tahoma" pitchFamily="34" charset="0"/>
                        <a:cs typeface="Arial"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CO" sz="1300" b="0" i="0" u="none" strike="noStrike" dirty="0" smtClean="0">
                          <a:solidFill>
                            <a:srgbClr val="000000"/>
                          </a:solidFill>
                          <a:latin typeface="Arial" pitchFamily="34" charset="0"/>
                          <a:ea typeface="Tahoma" pitchFamily="34" charset="0"/>
                          <a:cs typeface="Arial" pitchFamily="34" charset="0"/>
                        </a:rPr>
                        <a:t>22%</a:t>
                      </a:r>
                      <a:endParaRPr lang="es-CO" sz="1300" b="0" i="0" u="none" strike="noStrike" dirty="0">
                        <a:solidFill>
                          <a:srgbClr val="000000"/>
                        </a:solidFill>
                        <a:latin typeface="Arial" pitchFamily="34" charset="0"/>
                        <a:ea typeface="Tahoma" pitchFamily="34" charset="0"/>
                        <a:cs typeface="Arial"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88645">
                <a:tc>
                  <a:txBody>
                    <a:bodyPr/>
                    <a:lstStyle/>
                    <a:p>
                      <a:pPr algn="ctr" rtl="0" fontAlgn="ctr"/>
                      <a:r>
                        <a:rPr lang="es-CO" sz="1300" b="1" i="0" u="none" strike="noStrike" dirty="0" smtClean="0">
                          <a:solidFill>
                            <a:srgbClr val="000000"/>
                          </a:solidFill>
                          <a:latin typeface="Arial" pitchFamily="34" charset="0"/>
                          <a:ea typeface="Tahoma" pitchFamily="34" charset="0"/>
                          <a:cs typeface="Arial" pitchFamily="34" charset="0"/>
                        </a:rPr>
                        <a:t>Inversión </a:t>
                      </a:r>
                      <a:endParaRPr lang="es-CO" sz="1300" b="1" i="0" u="none" strike="noStrike" dirty="0">
                        <a:solidFill>
                          <a:srgbClr val="000000"/>
                        </a:solidFill>
                        <a:latin typeface="Arial" pitchFamily="34" charset="0"/>
                        <a:ea typeface="Tahoma" pitchFamily="34" charset="0"/>
                        <a:cs typeface="Arial"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CO" sz="1300" b="0" i="0" u="none" strike="noStrike" dirty="0" smtClean="0">
                          <a:solidFill>
                            <a:srgbClr val="000000"/>
                          </a:solidFill>
                          <a:latin typeface="Arial" pitchFamily="34" charset="0"/>
                          <a:ea typeface="Tahoma" pitchFamily="34" charset="0"/>
                          <a:cs typeface="Arial" pitchFamily="34" charset="0"/>
                        </a:rPr>
                        <a:t>251.678</a:t>
                      </a:r>
                      <a:endParaRPr lang="es-CO" sz="1300" b="0" i="0" u="none" strike="noStrike" dirty="0">
                        <a:solidFill>
                          <a:srgbClr val="000000"/>
                        </a:solidFill>
                        <a:latin typeface="Arial" pitchFamily="34" charset="0"/>
                        <a:ea typeface="Tahoma" pitchFamily="34" charset="0"/>
                        <a:cs typeface="Arial"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CO" sz="1300" b="0" i="0" u="none" strike="noStrike" dirty="0" smtClean="0">
                          <a:solidFill>
                            <a:srgbClr val="000000"/>
                          </a:solidFill>
                          <a:latin typeface="Arial" pitchFamily="34" charset="0"/>
                          <a:ea typeface="Tahoma" pitchFamily="34" charset="0"/>
                          <a:cs typeface="Arial" pitchFamily="34" charset="0"/>
                        </a:rPr>
                        <a:t>242.016</a:t>
                      </a:r>
                      <a:endParaRPr lang="es-CO" sz="1300" b="0" i="0" u="none" strike="noStrike" dirty="0">
                        <a:solidFill>
                          <a:srgbClr val="000000"/>
                        </a:solidFill>
                        <a:latin typeface="Arial" pitchFamily="34" charset="0"/>
                        <a:ea typeface="Tahoma" pitchFamily="34" charset="0"/>
                        <a:cs typeface="Arial"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CO" sz="1300" b="0" i="0" u="none" strike="noStrike" dirty="0" smtClean="0">
                          <a:solidFill>
                            <a:srgbClr val="000000"/>
                          </a:solidFill>
                          <a:latin typeface="Arial" pitchFamily="34" charset="0"/>
                          <a:ea typeface="Tahoma" pitchFamily="34" charset="0"/>
                          <a:cs typeface="Arial" pitchFamily="34" charset="0"/>
                        </a:rPr>
                        <a:t>96%</a:t>
                      </a:r>
                      <a:endParaRPr lang="es-CO" sz="1300" b="0" i="0" u="none" strike="noStrike" dirty="0">
                        <a:solidFill>
                          <a:srgbClr val="000000"/>
                        </a:solidFill>
                        <a:latin typeface="Arial" pitchFamily="34" charset="0"/>
                        <a:ea typeface="Tahoma" pitchFamily="34" charset="0"/>
                        <a:cs typeface="Arial"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CO" sz="1300" b="0" i="0" u="none" strike="noStrike" dirty="0" smtClean="0">
                          <a:solidFill>
                            <a:srgbClr val="000000"/>
                          </a:solidFill>
                          <a:latin typeface="Arial" pitchFamily="34" charset="0"/>
                          <a:ea typeface="Tahoma" pitchFamily="34" charset="0"/>
                          <a:cs typeface="Arial" pitchFamily="34" charset="0"/>
                        </a:rPr>
                        <a:t>135.716</a:t>
                      </a:r>
                      <a:endParaRPr lang="es-CO" sz="1300" b="0" i="0" u="none" strike="noStrike" dirty="0">
                        <a:solidFill>
                          <a:srgbClr val="000000"/>
                        </a:solidFill>
                        <a:latin typeface="Arial" pitchFamily="34" charset="0"/>
                        <a:ea typeface="Tahoma" pitchFamily="34" charset="0"/>
                        <a:cs typeface="Arial"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CO" sz="1300" b="0" i="0" u="none" strike="noStrike" dirty="0" smtClean="0">
                          <a:solidFill>
                            <a:srgbClr val="000000"/>
                          </a:solidFill>
                          <a:latin typeface="Arial" pitchFamily="34" charset="0"/>
                          <a:ea typeface="Tahoma" pitchFamily="34" charset="0"/>
                          <a:cs typeface="Arial" pitchFamily="34" charset="0"/>
                        </a:rPr>
                        <a:t>54%</a:t>
                      </a:r>
                      <a:endParaRPr lang="es-CO" sz="1300" b="0" i="0" u="none" strike="noStrike" dirty="0">
                        <a:solidFill>
                          <a:srgbClr val="000000"/>
                        </a:solidFill>
                        <a:latin typeface="Arial" pitchFamily="34" charset="0"/>
                        <a:ea typeface="Tahoma" pitchFamily="34" charset="0"/>
                        <a:cs typeface="Arial"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82484">
                <a:tc>
                  <a:txBody>
                    <a:bodyPr/>
                    <a:lstStyle/>
                    <a:p>
                      <a:pPr algn="ctr" rtl="0" fontAlgn="ctr"/>
                      <a:r>
                        <a:rPr lang="es-CO" sz="1300" b="1" i="0" u="none" strike="noStrike" dirty="0">
                          <a:solidFill>
                            <a:srgbClr val="000000"/>
                          </a:solidFill>
                          <a:latin typeface="Arial" pitchFamily="34" charset="0"/>
                          <a:ea typeface="Tahoma" pitchFamily="34" charset="0"/>
                          <a:cs typeface="Arial" pitchFamily="34" charset="0"/>
                        </a:rPr>
                        <a:t>Total Entidad</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CO" sz="1300" b="0" i="0" u="none" strike="noStrike" dirty="0" smtClean="0">
                          <a:solidFill>
                            <a:srgbClr val="000000"/>
                          </a:solidFill>
                          <a:latin typeface="Arial" pitchFamily="34" charset="0"/>
                          <a:ea typeface="Tahoma" pitchFamily="34" charset="0"/>
                          <a:cs typeface="Arial" pitchFamily="34" charset="0"/>
                        </a:rPr>
                        <a:t>505.598</a:t>
                      </a:r>
                      <a:endParaRPr lang="es-CO" sz="1300" b="0" i="0" u="none" strike="noStrike" dirty="0">
                        <a:solidFill>
                          <a:srgbClr val="000000"/>
                        </a:solidFill>
                        <a:latin typeface="Arial" pitchFamily="34" charset="0"/>
                        <a:ea typeface="Tahoma" pitchFamily="34" charset="0"/>
                        <a:cs typeface="Arial"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CO" sz="1300" b="0" i="0" u="none" strike="noStrike" dirty="0" smtClean="0">
                          <a:solidFill>
                            <a:srgbClr val="000000"/>
                          </a:solidFill>
                          <a:latin typeface="Arial" pitchFamily="34" charset="0"/>
                          <a:ea typeface="Tahoma" pitchFamily="34" charset="0"/>
                          <a:cs typeface="Arial" pitchFamily="34" charset="0"/>
                        </a:rPr>
                        <a:t>313.399</a:t>
                      </a:r>
                      <a:endParaRPr lang="es-CO" sz="1300" b="0" i="0" u="none" strike="noStrike" dirty="0">
                        <a:solidFill>
                          <a:srgbClr val="000000"/>
                        </a:solidFill>
                        <a:latin typeface="Arial" pitchFamily="34" charset="0"/>
                        <a:ea typeface="Tahoma" pitchFamily="34" charset="0"/>
                        <a:cs typeface="Arial"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CO" sz="1300" b="0" i="0" u="none" strike="noStrike" dirty="0" smtClean="0">
                          <a:solidFill>
                            <a:srgbClr val="000000"/>
                          </a:solidFill>
                          <a:latin typeface="Arial" pitchFamily="34" charset="0"/>
                          <a:ea typeface="Tahoma" pitchFamily="34" charset="0"/>
                          <a:cs typeface="Arial" pitchFamily="34" charset="0"/>
                        </a:rPr>
                        <a:t>62%</a:t>
                      </a:r>
                      <a:endParaRPr lang="es-CO" sz="1300" b="0" i="0" u="none" strike="noStrike" dirty="0">
                        <a:solidFill>
                          <a:srgbClr val="000000"/>
                        </a:solidFill>
                        <a:latin typeface="Arial" pitchFamily="34" charset="0"/>
                        <a:ea typeface="Tahoma" pitchFamily="34" charset="0"/>
                        <a:cs typeface="Arial"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CO" sz="1300" b="0" i="0" u="none" strike="noStrike" dirty="0" smtClean="0">
                          <a:solidFill>
                            <a:srgbClr val="000000"/>
                          </a:solidFill>
                          <a:latin typeface="Arial" pitchFamily="34" charset="0"/>
                          <a:ea typeface="Tahoma" pitchFamily="34" charset="0"/>
                          <a:cs typeface="Arial" pitchFamily="34" charset="0"/>
                        </a:rPr>
                        <a:t>191.011</a:t>
                      </a:r>
                      <a:endParaRPr lang="es-CO" sz="1300" b="0" i="0" u="none" strike="noStrike" dirty="0">
                        <a:solidFill>
                          <a:srgbClr val="000000"/>
                        </a:solidFill>
                        <a:latin typeface="Arial" pitchFamily="34" charset="0"/>
                        <a:ea typeface="Tahoma" pitchFamily="34" charset="0"/>
                        <a:cs typeface="Arial"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CO" sz="1300" b="0" i="0" u="none" strike="noStrike" dirty="0" smtClean="0">
                          <a:solidFill>
                            <a:srgbClr val="000000"/>
                          </a:solidFill>
                          <a:latin typeface="Arial" pitchFamily="34" charset="0"/>
                          <a:ea typeface="Tahoma" pitchFamily="34" charset="0"/>
                          <a:cs typeface="Arial" pitchFamily="34" charset="0"/>
                        </a:rPr>
                        <a:t>38%</a:t>
                      </a:r>
                      <a:endParaRPr lang="es-CO" sz="1300" b="0" i="0" u="none" strike="noStrike" dirty="0">
                        <a:solidFill>
                          <a:srgbClr val="000000"/>
                        </a:solidFill>
                        <a:latin typeface="Arial" pitchFamily="34" charset="0"/>
                        <a:ea typeface="Tahoma" pitchFamily="34" charset="0"/>
                        <a:cs typeface="Arial"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
        <p:nvSpPr>
          <p:cNvPr id="10" name="9 CuadroTexto"/>
          <p:cNvSpPr txBox="1"/>
          <p:nvPr/>
        </p:nvSpPr>
        <p:spPr>
          <a:xfrm>
            <a:off x="971600" y="4869160"/>
            <a:ext cx="6364243" cy="307777"/>
          </a:xfrm>
          <a:prstGeom prst="rect">
            <a:avLst/>
          </a:prstGeom>
          <a:noFill/>
        </p:spPr>
        <p:txBody>
          <a:bodyPr wrap="none" rtlCol="0">
            <a:spAutoFit/>
          </a:bodyPr>
          <a:lstStyle/>
          <a:p>
            <a:r>
              <a:rPr lang="es-CO" sz="1400" dirty="0" smtClean="0">
                <a:latin typeface="Arial" pitchFamily="34" charset="0"/>
                <a:cs typeface="Arial" pitchFamily="34" charset="0"/>
              </a:rPr>
              <a:t>Decreto 2461 del 2 de diciembre de 2014 del MHCP </a:t>
            </a:r>
            <a:r>
              <a:rPr lang="es-CO" sz="1400" dirty="0" smtClean="0">
                <a:latin typeface="Arial" pitchFamily="34" charset="0"/>
                <a:cs typeface="Arial" pitchFamily="34" charset="0"/>
                <a:sym typeface="Wingdings 3"/>
              </a:rPr>
              <a:t> Reducción apropiación</a:t>
            </a:r>
            <a:endParaRPr lang="es-CO" sz="1400" dirty="0">
              <a:latin typeface="Arial" pitchFamily="34" charset="0"/>
              <a:cs typeface="Arial" pitchFamily="34" charset="0"/>
            </a:endParaRPr>
          </a:p>
        </p:txBody>
      </p:sp>
    </p:spTree>
    <p:extLst>
      <p:ext uri="{BB962C8B-B14F-4D97-AF65-F5344CB8AC3E}">
        <p14:creationId xmlns:p14="http://schemas.microsoft.com/office/powerpoint/2010/main" xmlns="" val="3702329018"/>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2 Gráfico"/>
          <p:cNvGraphicFramePr/>
          <p:nvPr>
            <p:extLst>
              <p:ext uri="{D42A27DB-BD31-4B8C-83A1-F6EECF244321}">
                <p14:modId xmlns:p14="http://schemas.microsoft.com/office/powerpoint/2010/main" xmlns="" val="4113811226"/>
              </p:ext>
            </p:extLst>
          </p:nvPr>
        </p:nvGraphicFramePr>
        <p:xfrm>
          <a:off x="251520" y="1732708"/>
          <a:ext cx="8640960" cy="4216571"/>
        </p:xfrm>
        <a:graphic>
          <a:graphicData uri="http://schemas.openxmlformats.org/drawingml/2006/chart">
            <c:chart xmlns:c="http://schemas.openxmlformats.org/drawingml/2006/chart" xmlns:r="http://schemas.openxmlformats.org/officeDocument/2006/relationships" r:id="rId2"/>
          </a:graphicData>
        </a:graphic>
      </p:graphicFrame>
      <p:sp>
        <p:nvSpPr>
          <p:cNvPr id="8" name="7 CuadroTexto"/>
          <p:cNvSpPr txBox="1"/>
          <p:nvPr/>
        </p:nvSpPr>
        <p:spPr>
          <a:xfrm>
            <a:off x="6483505" y="6032215"/>
            <a:ext cx="2401619" cy="261610"/>
          </a:xfrm>
          <a:prstGeom prst="rect">
            <a:avLst/>
          </a:prstGeom>
          <a:noFill/>
        </p:spPr>
        <p:txBody>
          <a:bodyPr wrap="none" rtlCol="0">
            <a:spAutoFit/>
          </a:bodyPr>
          <a:lstStyle/>
          <a:p>
            <a:pPr defTabSz="914400"/>
            <a:r>
              <a:rPr lang="es-CO" sz="1100" dirty="0" smtClean="0">
                <a:solidFill>
                  <a:srgbClr val="000000"/>
                </a:solidFill>
                <a:ea typeface="Tahoma" pitchFamily="34" charset="0"/>
                <a:cs typeface="Arial" pitchFamily="34" charset="0"/>
              </a:rPr>
              <a:t>Fuente de información: SIIF Nación</a:t>
            </a:r>
            <a:endParaRPr lang="es-CO" sz="1100" dirty="0">
              <a:solidFill>
                <a:srgbClr val="000000"/>
              </a:solidFill>
              <a:ea typeface="Tahoma" pitchFamily="34" charset="0"/>
              <a:cs typeface="Arial" pitchFamily="34" charset="0"/>
            </a:endParaRPr>
          </a:p>
        </p:txBody>
      </p:sp>
      <p:sp>
        <p:nvSpPr>
          <p:cNvPr id="2" name="1 Rectángulo redondeado"/>
          <p:cNvSpPr/>
          <p:nvPr/>
        </p:nvSpPr>
        <p:spPr bwMode="auto">
          <a:xfrm>
            <a:off x="2231948" y="1297335"/>
            <a:ext cx="4670472" cy="360040"/>
          </a:xfrm>
          <a:prstGeom prst="roundRect">
            <a:avLst/>
          </a:prstGeom>
          <a:solidFill>
            <a:srgbClr val="002060"/>
          </a:solidFill>
          <a:ln w="12700" cap="flat" cmpd="sng" algn="ctr">
            <a:solidFill>
              <a:schemeClr val="tx1"/>
            </a:solidFill>
            <a:prstDash val="solid"/>
            <a:round/>
            <a:headEnd type="none" w="med" len="med"/>
            <a:tailEnd type="none" w="med" len="med"/>
          </a:ln>
          <a:effectLst>
            <a:outerShdw blurRad="292100" dist="139700" dir="2700000" algn="tl" rotWithShape="0">
              <a:prstClr val="black">
                <a:alpha val="65000"/>
              </a:prstClr>
            </a:outerShdw>
          </a:effectLst>
          <a:scene3d>
            <a:camera prst="orthographicFront"/>
            <a:lightRig rig="threePt" dir="t"/>
          </a:scene3d>
          <a:sp3d>
            <a:bevelT/>
          </a:sp3d>
        </p:spPr>
        <p:txBody>
          <a:bodyPr vert="horz" wrap="square" lIns="91440" tIns="45720" rIns="91440" bIns="45720" numCol="1" rtlCol="0" anchor="ctr" anchorCtr="0" compatLnSpc="1">
            <a:prstTxWarp prst="textNoShape">
              <a:avLst/>
            </a:prstTxWarp>
          </a:bodyPr>
          <a:lstStyle/>
          <a:p>
            <a:pPr algn="ctr" defTabSz="914400" fontAlgn="base">
              <a:spcBef>
                <a:spcPct val="0"/>
              </a:spcBef>
              <a:spcAft>
                <a:spcPct val="0"/>
              </a:spcAft>
            </a:pPr>
            <a:r>
              <a:rPr lang="es-MX" b="1" dirty="0" smtClean="0">
                <a:solidFill>
                  <a:srgbClr val="FFFFFF"/>
                </a:solidFill>
                <a:ea typeface="Tahoma" pitchFamily="34" charset="0"/>
                <a:cs typeface="Arial" pitchFamily="34" charset="0"/>
              </a:rPr>
              <a:t>Compromisos – Inversión</a:t>
            </a:r>
          </a:p>
        </p:txBody>
      </p:sp>
      <p:sp>
        <p:nvSpPr>
          <p:cNvPr id="14" name="4 Marcador de número de diapositiva"/>
          <p:cNvSpPr txBox="1">
            <a:spLocks/>
          </p:cNvSpPr>
          <p:nvPr/>
        </p:nvSpPr>
        <p:spPr bwMode="auto">
          <a:xfrm>
            <a:off x="4328544" y="6462095"/>
            <a:ext cx="471487" cy="4000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s-CO"/>
            </a:defPPr>
            <a:lvl1pPr marL="0" algn="r" defTabSz="914400" rtl="0" eaLnBrk="1" latinLnBrk="0" hangingPunct="1">
              <a:defRPr sz="1200" kern="1200">
                <a:solidFill>
                  <a:schemeClr val="tx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fld id="{1E488807-1918-4C23-BCA5-A5E06F4BEA6B}" type="slidenum">
              <a:rPr lang="es-ES" altLang="en-US" smtClean="0">
                <a:solidFill>
                  <a:srgbClr val="000000"/>
                </a:solidFill>
              </a:rPr>
              <a:pPr algn="ctr">
                <a:defRPr/>
              </a:pPr>
              <a:t>85</a:t>
            </a:fld>
            <a:endParaRPr lang="es-ES" altLang="en-US" dirty="0" smtClean="0">
              <a:solidFill>
                <a:srgbClr val="000000"/>
              </a:solidFill>
            </a:endParaRPr>
          </a:p>
        </p:txBody>
      </p:sp>
      <p:sp>
        <p:nvSpPr>
          <p:cNvPr id="9" name="1 Rectángulo redondeado"/>
          <p:cNvSpPr/>
          <p:nvPr/>
        </p:nvSpPr>
        <p:spPr bwMode="auto">
          <a:xfrm>
            <a:off x="1187624" y="2708920"/>
            <a:ext cx="3168352" cy="576064"/>
          </a:xfrm>
          <a:prstGeom prst="roundRect">
            <a:avLst/>
          </a:prstGeom>
          <a:solidFill>
            <a:srgbClr val="9BBB59"/>
          </a:solidFill>
          <a:ln w="12700" cap="flat" cmpd="dbl" algn="ctr">
            <a:solidFill>
              <a:schemeClr val="tx1"/>
            </a:solidFill>
            <a:prstDash val="solid"/>
            <a:round/>
            <a:headEnd type="none" w="med" len="med"/>
            <a:tailEnd type="none" w="med" len="med"/>
          </a:ln>
          <a:effectLst>
            <a:outerShdw blurRad="292100" dist="139700" dir="2700000" algn="tl" rotWithShape="0">
              <a:prstClr val="black">
                <a:alpha val="65000"/>
              </a:prstClr>
            </a:outerShdw>
          </a:effectLst>
          <a:scene3d>
            <a:camera prst="orthographicFront"/>
            <a:lightRig rig="threePt" dir="t"/>
          </a:scene3d>
          <a:sp3d>
            <a:bevelT/>
          </a:sp3d>
        </p:spPr>
        <p:txBody>
          <a:bodyPr vert="horz" wrap="square" lIns="91440" tIns="45720" rIns="91440" bIns="45720" numCol="1" anchor="ctr"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914400"/>
            <a:r>
              <a:rPr lang="es-CO" sz="1400" b="1" dirty="0" smtClean="0">
                <a:solidFill>
                  <a:srgbClr val="000000"/>
                </a:solidFill>
                <a:ea typeface="Tahoma" pitchFamily="34" charset="0"/>
                <a:cs typeface="Arial" pitchFamily="34" charset="0"/>
              </a:rPr>
              <a:t>Avance 96%  </a:t>
            </a:r>
            <a:r>
              <a:rPr lang="es-CO" sz="1400" b="1" dirty="0" smtClean="0">
                <a:solidFill>
                  <a:srgbClr val="000000"/>
                </a:solidFill>
                <a:ea typeface="Tahoma" pitchFamily="34" charset="0"/>
                <a:cs typeface="Arial" pitchFamily="34" charset="0"/>
                <a:sym typeface="Wingdings"/>
              </a:rPr>
              <a:t></a:t>
            </a:r>
            <a:r>
              <a:rPr lang="es-CO" sz="1400" b="1" dirty="0" smtClean="0">
                <a:solidFill>
                  <a:srgbClr val="000000"/>
                </a:solidFill>
                <a:ea typeface="Tahoma" pitchFamily="34" charset="0"/>
                <a:cs typeface="Arial" pitchFamily="34" charset="0"/>
              </a:rPr>
              <a:t>  $242.016 millones</a:t>
            </a:r>
          </a:p>
        </p:txBody>
      </p:sp>
      <p:sp>
        <p:nvSpPr>
          <p:cNvPr id="11" name="Rectangle 2"/>
          <p:cNvSpPr>
            <a:spLocks noChangeArrowheads="1"/>
          </p:cNvSpPr>
          <p:nvPr/>
        </p:nvSpPr>
        <p:spPr bwMode="auto">
          <a:xfrm>
            <a:off x="1695154" y="361047"/>
            <a:ext cx="5037086" cy="369332"/>
          </a:xfrm>
          <a:prstGeom prst="rect">
            <a:avLst/>
          </a:prstGeom>
          <a:noFill/>
          <a:ln w="9525" algn="ctr">
            <a:noFill/>
            <a:miter lim="800000"/>
            <a:headEnd/>
            <a:tailEnd/>
          </a:ln>
        </p:spPr>
        <p:txBody>
          <a:bodyPr wrap="square" anchor="ctr">
            <a:spAutoFit/>
          </a:bodyPr>
          <a:lstStyle/>
          <a:p>
            <a:pPr defTabSz="914400" fontAlgn="base">
              <a:spcBef>
                <a:spcPct val="0"/>
              </a:spcBef>
              <a:spcAft>
                <a:spcPct val="0"/>
              </a:spcAft>
            </a:pPr>
            <a:r>
              <a:rPr lang="es-MX" b="1" dirty="0" smtClean="0">
                <a:solidFill>
                  <a:srgbClr val="000000"/>
                </a:solidFill>
                <a:latin typeface="Arial Black" pitchFamily="34" charset="0"/>
                <a:cs typeface="Arial" pitchFamily="34" charset="0"/>
              </a:rPr>
              <a:t>Seguimiento Ejecución Presupuestal</a:t>
            </a:r>
          </a:p>
        </p:txBody>
      </p:sp>
    </p:spTree>
    <p:extLst>
      <p:ext uri="{BB962C8B-B14F-4D97-AF65-F5344CB8AC3E}">
        <p14:creationId xmlns:p14="http://schemas.microsoft.com/office/powerpoint/2010/main" xmlns="" val="2555567948"/>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4 Marcador de número de diapositiva"/>
          <p:cNvSpPr txBox="1">
            <a:spLocks/>
          </p:cNvSpPr>
          <p:nvPr/>
        </p:nvSpPr>
        <p:spPr bwMode="auto">
          <a:xfrm>
            <a:off x="4328544" y="6462095"/>
            <a:ext cx="471487" cy="4000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s-CO"/>
            </a:defPPr>
            <a:lvl1pPr marL="0" algn="r" defTabSz="914400" rtl="0" eaLnBrk="1" latinLnBrk="0" hangingPunct="1">
              <a:defRPr sz="1200" kern="1200">
                <a:solidFill>
                  <a:schemeClr val="tx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fld id="{1E488807-1918-4C23-BCA5-A5E06F4BEA6B}" type="slidenum">
              <a:rPr lang="es-ES" altLang="en-US" smtClean="0">
                <a:solidFill>
                  <a:srgbClr val="000000"/>
                </a:solidFill>
              </a:rPr>
              <a:pPr algn="ctr">
                <a:defRPr/>
              </a:pPr>
              <a:t>86</a:t>
            </a:fld>
            <a:endParaRPr lang="es-ES" altLang="en-US" dirty="0" smtClean="0">
              <a:solidFill>
                <a:srgbClr val="000000"/>
              </a:solidFill>
            </a:endParaRPr>
          </a:p>
        </p:txBody>
      </p:sp>
      <p:sp>
        <p:nvSpPr>
          <p:cNvPr id="11" name="Rectangle 2"/>
          <p:cNvSpPr>
            <a:spLocks noChangeArrowheads="1"/>
          </p:cNvSpPr>
          <p:nvPr/>
        </p:nvSpPr>
        <p:spPr bwMode="auto">
          <a:xfrm>
            <a:off x="1695154" y="361047"/>
            <a:ext cx="5037086" cy="369332"/>
          </a:xfrm>
          <a:prstGeom prst="rect">
            <a:avLst/>
          </a:prstGeom>
          <a:noFill/>
          <a:ln w="9525" algn="ctr">
            <a:noFill/>
            <a:miter lim="800000"/>
            <a:headEnd/>
            <a:tailEnd/>
          </a:ln>
        </p:spPr>
        <p:txBody>
          <a:bodyPr wrap="square" anchor="ctr">
            <a:spAutoFit/>
          </a:bodyPr>
          <a:lstStyle/>
          <a:p>
            <a:pPr defTabSz="914400" fontAlgn="base">
              <a:spcBef>
                <a:spcPct val="0"/>
              </a:spcBef>
              <a:spcAft>
                <a:spcPct val="0"/>
              </a:spcAft>
            </a:pPr>
            <a:r>
              <a:rPr lang="es-MX" b="1" dirty="0" smtClean="0">
                <a:solidFill>
                  <a:srgbClr val="000000"/>
                </a:solidFill>
                <a:latin typeface="Arial Black" pitchFamily="34" charset="0"/>
                <a:cs typeface="Arial" pitchFamily="34" charset="0"/>
              </a:rPr>
              <a:t>Proyectos de Inversión</a:t>
            </a:r>
          </a:p>
        </p:txBody>
      </p:sp>
      <p:graphicFrame>
        <p:nvGraphicFramePr>
          <p:cNvPr id="4" name="3 Tabla"/>
          <p:cNvGraphicFramePr>
            <a:graphicFrameLocks noGrp="1"/>
          </p:cNvGraphicFramePr>
          <p:nvPr>
            <p:extLst>
              <p:ext uri="{D42A27DB-BD31-4B8C-83A1-F6EECF244321}">
                <p14:modId xmlns:p14="http://schemas.microsoft.com/office/powerpoint/2010/main" xmlns="" val="1169145628"/>
              </p:ext>
            </p:extLst>
          </p:nvPr>
        </p:nvGraphicFramePr>
        <p:xfrm>
          <a:off x="971600" y="1967706"/>
          <a:ext cx="7200800" cy="3794760"/>
        </p:xfrm>
        <a:graphic>
          <a:graphicData uri="http://schemas.openxmlformats.org/drawingml/2006/table">
            <a:tbl>
              <a:tblPr/>
              <a:tblGrid>
                <a:gridCol w="4071107"/>
                <a:gridCol w="1487229"/>
                <a:gridCol w="1642464"/>
              </a:tblGrid>
              <a:tr h="552450">
                <a:tc>
                  <a:txBody>
                    <a:bodyPr/>
                    <a:lstStyle/>
                    <a:p>
                      <a:pPr algn="ctr" rtl="0" fontAlgn="ctr"/>
                      <a:r>
                        <a:rPr lang="es-CO" sz="1400" b="1" i="0" u="none" strike="noStrike">
                          <a:solidFill>
                            <a:srgbClr val="F2F2F2"/>
                          </a:solidFill>
                          <a:effectLst/>
                          <a:latin typeface="Arial"/>
                        </a:rPr>
                        <a:t>Proyecto</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2060"/>
                    </a:solidFill>
                  </a:tcPr>
                </a:tc>
                <a:tc>
                  <a:txBody>
                    <a:bodyPr/>
                    <a:lstStyle/>
                    <a:p>
                      <a:pPr algn="ctr" rtl="0" fontAlgn="ctr"/>
                      <a:r>
                        <a:rPr lang="es-CO" sz="1400" b="1" i="0" u="none" strike="noStrike">
                          <a:solidFill>
                            <a:srgbClr val="F2F2F2"/>
                          </a:solidFill>
                          <a:effectLst/>
                          <a:latin typeface="Arial"/>
                        </a:rPr>
                        <a:t>Apropiación Vigente </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2060"/>
                    </a:solidFill>
                  </a:tcPr>
                </a:tc>
                <a:tc>
                  <a:txBody>
                    <a:bodyPr/>
                    <a:lstStyle/>
                    <a:p>
                      <a:pPr algn="ctr" rtl="0" fontAlgn="ctr"/>
                      <a:r>
                        <a:rPr lang="es-CO" sz="1400" b="1" i="0" u="none" strike="noStrike">
                          <a:solidFill>
                            <a:srgbClr val="F2F2F2"/>
                          </a:solidFill>
                          <a:effectLst/>
                          <a:latin typeface="Arial"/>
                        </a:rPr>
                        <a:t>Compromisos Diciembre</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2060"/>
                    </a:solidFill>
                  </a:tcPr>
                </a:tc>
              </a:tr>
              <a:tr h="647700">
                <a:tc>
                  <a:txBody>
                    <a:bodyPr/>
                    <a:lstStyle/>
                    <a:p>
                      <a:pPr algn="just" rtl="0" fontAlgn="ctr"/>
                      <a:r>
                        <a:rPr lang="es-CO" sz="1400" b="0" i="0" u="none" strike="noStrike">
                          <a:solidFill>
                            <a:srgbClr val="000000"/>
                          </a:solidFill>
                          <a:effectLst/>
                          <a:latin typeface="Arial"/>
                        </a:rPr>
                        <a:t>Estudios Regionales para la Exploración de Hidrocaburos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rtl="0" fontAlgn="ctr"/>
                      <a:r>
                        <a:rPr lang="es-CO" sz="1400" b="1" i="0" u="none" strike="noStrike">
                          <a:solidFill>
                            <a:srgbClr val="000000"/>
                          </a:solidFill>
                          <a:effectLst/>
                          <a:latin typeface="Arial"/>
                        </a:rPr>
                        <a:t>213.362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rtl="0" fontAlgn="ctr"/>
                      <a:r>
                        <a:rPr lang="es-CO" sz="1400" b="0" i="0" u="none" strike="noStrike">
                          <a:solidFill>
                            <a:srgbClr val="000000"/>
                          </a:solidFill>
                          <a:effectLst/>
                          <a:latin typeface="Arial"/>
                        </a:rPr>
                        <a:t>213.303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r>
              <a:tr h="647700">
                <a:tc>
                  <a:txBody>
                    <a:bodyPr/>
                    <a:lstStyle/>
                    <a:p>
                      <a:pPr algn="just" rtl="0" fontAlgn="ctr"/>
                      <a:r>
                        <a:rPr lang="es-CO" sz="1400" b="0" i="0" u="none" strike="noStrike">
                          <a:solidFill>
                            <a:srgbClr val="000000"/>
                          </a:solidFill>
                          <a:effectLst/>
                          <a:latin typeface="Arial"/>
                        </a:rPr>
                        <a:t>Divulgación y promoción de los recursos hidrocarburíferos colombianos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CO" sz="1400" b="1" i="0" u="none" strike="noStrike">
                          <a:solidFill>
                            <a:srgbClr val="000000"/>
                          </a:solidFill>
                          <a:effectLst/>
                          <a:latin typeface="Arial"/>
                        </a:rPr>
                        <a:t>7.800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CO" sz="1400" b="0" i="0" u="none" strike="noStrike">
                          <a:solidFill>
                            <a:srgbClr val="000000"/>
                          </a:solidFill>
                          <a:effectLst/>
                          <a:latin typeface="Arial"/>
                        </a:rPr>
                        <a:t>7.772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647700">
                <a:tc>
                  <a:txBody>
                    <a:bodyPr/>
                    <a:lstStyle/>
                    <a:p>
                      <a:pPr algn="just" rtl="0" fontAlgn="ctr"/>
                      <a:r>
                        <a:rPr lang="es-CO" sz="1400" b="0" i="0" u="none" strike="noStrike">
                          <a:solidFill>
                            <a:srgbClr val="000000"/>
                          </a:solidFill>
                          <a:effectLst/>
                          <a:latin typeface="Arial"/>
                        </a:rPr>
                        <a:t>Análisis y gestión del entorno nacional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rtl="0" fontAlgn="ctr"/>
                      <a:r>
                        <a:rPr lang="es-CO" sz="1400" b="1" i="0" u="none" strike="noStrike">
                          <a:solidFill>
                            <a:srgbClr val="000000"/>
                          </a:solidFill>
                          <a:effectLst/>
                          <a:latin typeface="Arial"/>
                        </a:rPr>
                        <a:t>20.000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rtl="0" fontAlgn="ctr"/>
                      <a:r>
                        <a:rPr lang="es-CO" sz="1400" b="0" i="0" u="none" strike="noStrike">
                          <a:solidFill>
                            <a:srgbClr val="000000"/>
                          </a:solidFill>
                          <a:effectLst/>
                          <a:latin typeface="Arial"/>
                        </a:rPr>
                        <a:t>11.794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r>
              <a:tr h="647700">
                <a:tc>
                  <a:txBody>
                    <a:bodyPr/>
                    <a:lstStyle/>
                    <a:p>
                      <a:pPr algn="just" rtl="0" fontAlgn="ctr"/>
                      <a:r>
                        <a:rPr lang="es-CO" sz="1400" b="0" i="0" u="none" strike="noStrike">
                          <a:solidFill>
                            <a:srgbClr val="000000"/>
                          </a:solidFill>
                          <a:effectLst/>
                          <a:latin typeface="Arial"/>
                        </a:rPr>
                        <a:t>Asesoría diseño, adquisición, mantenimiento y construcción  de los sistemas de información de la ANH</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CO" sz="1400" b="1" i="0" u="none" strike="noStrike">
                          <a:solidFill>
                            <a:srgbClr val="000000"/>
                          </a:solidFill>
                          <a:effectLst/>
                          <a:latin typeface="Arial"/>
                        </a:rPr>
                        <a:t>5.668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CO" sz="1400" b="0" i="0" u="none" strike="noStrike">
                          <a:solidFill>
                            <a:srgbClr val="000000"/>
                          </a:solidFill>
                          <a:effectLst/>
                          <a:latin typeface="Arial"/>
                        </a:rPr>
                        <a:t>4.299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647700">
                <a:tc>
                  <a:txBody>
                    <a:bodyPr/>
                    <a:lstStyle/>
                    <a:p>
                      <a:pPr algn="just" rtl="0" fontAlgn="ctr"/>
                      <a:r>
                        <a:rPr lang="es-CO" sz="1400" b="0" i="0" u="none" strike="noStrike">
                          <a:solidFill>
                            <a:srgbClr val="000000"/>
                          </a:solidFill>
                          <a:effectLst/>
                          <a:latin typeface="Arial"/>
                        </a:rPr>
                        <a:t>Desarrollo científico de investigación y apropiación del conocimiento para el sector de hidrocarburos en Colombia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rtl="0" fontAlgn="ctr"/>
                      <a:r>
                        <a:rPr lang="es-CO" sz="1400" b="1" i="0" u="none" strike="noStrike">
                          <a:solidFill>
                            <a:srgbClr val="000000"/>
                          </a:solidFill>
                          <a:effectLst/>
                          <a:latin typeface="Arial"/>
                        </a:rPr>
                        <a:t>4.848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rtl="0" fontAlgn="ctr"/>
                      <a:r>
                        <a:rPr lang="es-CO" sz="1400" b="0" i="0" u="none" strike="noStrike" dirty="0">
                          <a:solidFill>
                            <a:srgbClr val="000000"/>
                          </a:solidFill>
                          <a:effectLst/>
                          <a:latin typeface="Arial"/>
                        </a:rPr>
                        <a:t>4.848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r>
            </a:tbl>
          </a:graphicData>
        </a:graphic>
      </p:graphicFrame>
    </p:spTree>
    <p:extLst>
      <p:ext uri="{BB962C8B-B14F-4D97-AF65-F5344CB8AC3E}">
        <p14:creationId xmlns:p14="http://schemas.microsoft.com/office/powerpoint/2010/main" xmlns="" val="4135371780"/>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9" name="Rectangle 2"/>
          <p:cNvSpPr>
            <a:spLocks noChangeArrowheads="1"/>
          </p:cNvSpPr>
          <p:nvPr/>
        </p:nvSpPr>
        <p:spPr bwMode="auto">
          <a:xfrm>
            <a:off x="1686739" y="222686"/>
            <a:ext cx="4387904" cy="646331"/>
          </a:xfrm>
          <a:prstGeom prst="rect">
            <a:avLst/>
          </a:prstGeom>
          <a:noFill/>
          <a:ln w="9525" algn="ctr">
            <a:noFill/>
            <a:miter lim="800000"/>
            <a:headEnd/>
            <a:tailEnd/>
          </a:ln>
        </p:spPr>
        <p:txBody>
          <a:bodyPr wrap="square" anchor="ctr">
            <a:spAutoFit/>
          </a:bodyPr>
          <a:lstStyle/>
          <a:p>
            <a:pPr fontAlgn="base">
              <a:spcBef>
                <a:spcPct val="0"/>
              </a:spcBef>
              <a:spcAft>
                <a:spcPct val="0"/>
              </a:spcAft>
            </a:pPr>
            <a:r>
              <a:rPr lang="es-MX" b="1" dirty="0" smtClean="0">
                <a:solidFill>
                  <a:srgbClr val="000000"/>
                </a:solidFill>
                <a:latin typeface="Arial Black" pitchFamily="34" charset="0"/>
              </a:rPr>
              <a:t>Atención al ciudadano y comunicaciones</a:t>
            </a:r>
          </a:p>
        </p:txBody>
      </p:sp>
      <p:sp>
        <p:nvSpPr>
          <p:cNvPr id="11" name="4 Marcador de número de diapositiva"/>
          <p:cNvSpPr txBox="1">
            <a:spLocks/>
          </p:cNvSpPr>
          <p:nvPr/>
        </p:nvSpPr>
        <p:spPr bwMode="auto">
          <a:xfrm>
            <a:off x="4328544" y="6462095"/>
            <a:ext cx="471487" cy="4000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s-CO"/>
            </a:defPPr>
            <a:lvl1pPr marL="0" algn="r" defTabSz="914400" rtl="0" eaLnBrk="1" latinLnBrk="0" hangingPunct="1">
              <a:defRPr sz="1200" kern="1200">
                <a:solidFill>
                  <a:schemeClr val="tx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fld id="{1E488807-1918-4C23-BCA5-A5E06F4BEA6B}" type="slidenum">
              <a:rPr lang="es-ES" altLang="en-US" smtClean="0">
                <a:solidFill>
                  <a:srgbClr val="000000"/>
                </a:solidFill>
              </a:rPr>
              <a:pPr algn="ctr">
                <a:defRPr/>
              </a:pPr>
              <a:t>87</a:t>
            </a:fld>
            <a:endParaRPr lang="es-ES" altLang="en-US" dirty="0" smtClean="0">
              <a:solidFill>
                <a:srgbClr val="000000"/>
              </a:solidFill>
            </a:endParaRPr>
          </a:p>
        </p:txBody>
      </p:sp>
      <p:sp>
        <p:nvSpPr>
          <p:cNvPr id="10" name="CuadroTexto 2"/>
          <p:cNvSpPr txBox="1">
            <a:spLocks noChangeArrowheads="1"/>
          </p:cNvSpPr>
          <p:nvPr/>
        </p:nvSpPr>
        <p:spPr bwMode="auto">
          <a:xfrm>
            <a:off x="3348038" y="1773238"/>
            <a:ext cx="5545137" cy="3970337"/>
          </a:xfrm>
          <a:prstGeom prst="rect">
            <a:avLst/>
          </a:prstGeom>
          <a:noFill/>
          <a:ln w="9525">
            <a:noFill/>
            <a:miter lim="800000"/>
            <a:headEnd/>
            <a:tailEnd/>
          </a:ln>
        </p:spPr>
        <p:txBody>
          <a:bodyPr>
            <a:spAutoFit/>
          </a:bodyPr>
          <a:lstStyle/>
          <a:p>
            <a:pPr algn="just"/>
            <a:r>
              <a:rPr lang="es-CO" altLang="es-CO" dirty="0">
                <a:latin typeface="Arial" pitchFamily="34" charset="0"/>
                <a:cs typeface="Arial" pitchFamily="34" charset="0"/>
              </a:rPr>
              <a:t>La ANH participó en el Primer Congreso Nacional Minero Energético y Audiencia Pública de Rendición de Cuentas del Sector 2013 – 2014 el pasado 29 y 30 de julio.</a:t>
            </a:r>
          </a:p>
          <a:p>
            <a:pPr algn="just"/>
            <a:endParaRPr lang="es-CO" altLang="es-CO" dirty="0">
              <a:latin typeface="Arial" pitchFamily="34" charset="0"/>
              <a:cs typeface="Arial" pitchFamily="34" charset="0"/>
            </a:endParaRPr>
          </a:p>
          <a:p>
            <a:pPr algn="just"/>
            <a:r>
              <a:rPr lang="es-CO" altLang="es-CO" dirty="0">
                <a:latin typeface="Arial" pitchFamily="34" charset="0"/>
                <a:cs typeface="Arial" pitchFamily="34" charset="0"/>
              </a:rPr>
              <a:t>Por primera vez el sector minero energético en conjunto rindió cuentas y actualizó a los asistentes en un foro con temas del sector. El evento fue organizado por el Ministerio de Minas y Energía y sus entidades adscritas: CREG, ANH, ANM, IPSE, SGC y la UPME, con la participaron de cerca de 200 personas</a:t>
            </a:r>
          </a:p>
          <a:p>
            <a:pPr algn="just"/>
            <a:endParaRPr lang="es-CO" altLang="es-CO" dirty="0">
              <a:latin typeface="Arial" pitchFamily="34" charset="0"/>
              <a:cs typeface="Arial" pitchFamily="34" charset="0"/>
            </a:endParaRPr>
          </a:p>
          <a:p>
            <a:pPr algn="just"/>
            <a:r>
              <a:rPr lang="es-CO" altLang="es-CO" dirty="0">
                <a:latin typeface="Arial" pitchFamily="34" charset="0"/>
                <a:cs typeface="Arial" pitchFamily="34" charset="0"/>
              </a:rPr>
              <a:t> </a:t>
            </a:r>
          </a:p>
        </p:txBody>
      </p:sp>
      <p:pic>
        <p:nvPicPr>
          <p:cNvPr id="12" name="Imagen 4"/>
          <p:cNvPicPr>
            <a:picLocks noChangeAspect="1"/>
          </p:cNvPicPr>
          <p:nvPr/>
        </p:nvPicPr>
        <p:blipFill>
          <a:blip r:embed="rId2" cstate="email"/>
          <a:srcRect/>
          <a:stretch>
            <a:fillRect/>
          </a:stretch>
        </p:blipFill>
        <p:spPr bwMode="auto">
          <a:xfrm>
            <a:off x="455613" y="1690869"/>
            <a:ext cx="2543175" cy="3800475"/>
          </a:xfrm>
          <a:prstGeom prst="rect">
            <a:avLst/>
          </a:prstGeom>
          <a:noFill/>
          <a:ln w="9525">
            <a:noFill/>
            <a:miter lim="800000"/>
            <a:headEnd/>
            <a:tailEnd/>
          </a:ln>
        </p:spPr>
      </p:pic>
    </p:spTree>
    <p:extLst>
      <p:ext uri="{BB962C8B-B14F-4D97-AF65-F5344CB8AC3E}">
        <p14:creationId xmlns:p14="http://schemas.microsoft.com/office/powerpoint/2010/main" xmlns="" val="3702329018"/>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Imagen 19"/>
          <p:cNvPicPr>
            <a:picLocks noChangeAspect="1"/>
          </p:cNvPicPr>
          <p:nvPr/>
        </p:nvPicPr>
        <p:blipFill>
          <a:blip r:embed="rId2" cstate="email"/>
          <a:srcRect/>
          <a:stretch>
            <a:fillRect/>
          </a:stretch>
        </p:blipFill>
        <p:spPr bwMode="auto">
          <a:xfrm>
            <a:off x="611188" y="2500313"/>
            <a:ext cx="1768475" cy="4311650"/>
          </a:xfrm>
          <a:prstGeom prst="rect">
            <a:avLst/>
          </a:prstGeom>
          <a:noFill/>
          <a:ln w="9525">
            <a:noFill/>
            <a:miter lim="800000"/>
            <a:headEnd/>
            <a:tailEnd/>
          </a:ln>
        </p:spPr>
      </p:pic>
      <p:sp>
        <p:nvSpPr>
          <p:cNvPr id="11" name="4 Marcador de número de diapositiva"/>
          <p:cNvSpPr txBox="1">
            <a:spLocks/>
          </p:cNvSpPr>
          <p:nvPr/>
        </p:nvSpPr>
        <p:spPr bwMode="auto">
          <a:xfrm>
            <a:off x="4328544" y="6462095"/>
            <a:ext cx="471487" cy="4000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s-CO"/>
            </a:defPPr>
            <a:lvl1pPr marL="0" algn="r" defTabSz="914400" rtl="0" eaLnBrk="1" latinLnBrk="0" hangingPunct="1">
              <a:defRPr sz="1200" kern="1200">
                <a:solidFill>
                  <a:schemeClr val="tx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fld id="{1E488807-1918-4C23-BCA5-A5E06F4BEA6B}" type="slidenum">
              <a:rPr lang="es-ES" altLang="en-US" smtClean="0">
                <a:solidFill>
                  <a:srgbClr val="000000"/>
                </a:solidFill>
              </a:rPr>
              <a:pPr algn="ctr">
                <a:defRPr/>
              </a:pPr>
              <a:t>88</a:t>
            </a:fld>
            <a:endParaRPr lang="es-ES" altLang="en-US" dirty="0" smtClean="0">
              <a:solidFill>
                <a:srgbClr val="000000"/>
              </a:solidFill>
            </a:endParaRPr>
          </a:p>
        </p:txBody>
      </p:sp>
      <p:sp>
        <p:nvSpPr>
          <p:cNvPr id="4" name="1 Rectángulo"/>
          <p:cNvSpPr>
            <a:spLocks noChangeArrowheads="1"/>
          </p:cNvSpPr>
          <p:nvPr/>
        </p:nvSpPr>
        <p:spPr bwMode="auto">
          <a:xfrm>
            <a:off x="431800" y="1268413"/>
            <a:ext cx="7920038" cy="369887"/>
          </a:xfrm>
          <a:prstGeom prst="rect">
            <a:avLst/>
          </a:prstGeom>
          <a:noFill/>
          <a:ln w="9525">
            <a:noFill/>
            <a:miter lim="800000"/>
            <a:headEnd/>
            <a:tailEnd/>
          </a:ln>
        </p:spPr>
        <p:txBody>
          <a:bodyPr>
            <a:spAutoFit/>
          </a:bodyPr>
          <a:lstStyle/>
          <a:p>
            <a:pPr algn="just"/>
            <a:endParaRPr lang="es-CO" altLang="es-CO">
              <a:solidFill>
                <a:srgbClr val="000000"/>
              </a:solidFill>
              <a:cs typeface="Arial" charset="0"/>
            </a:endParaRPr>
          </a:p>
        </p:txBody>
      </p:sp>
      <p:sp>
        <p:nvSpPr>
          <p:cNvPr id="5" name="5 Rectángulo"/>
          <p:cNvSpPr>
            <a:spLocks noChangeArrowheads="1"/>
          </p:cNvSpPr>
          <p:nvPr/>
        </p:nvSpPr>
        <p:spPr bwMode="auto">
          <a:xfrm>
            <a:off x="250825" y="1268413"/>
            <a:ext cx="8435975" cy="338137"/>
          </a:xfrm>
          <a:prstGeom prst="rect">
            <a:avLst/>
          </a:prstGeom>
          <a:noFill/>
          <a:ln w="9525">
            <a:noFill/>
            <a:miter lim="800000"/>
            <a:headEnd/>
            <a:tailEnd/>
          </a:ln>
        </p:spPr>
        <p:txBody>
          <a:bodyPr>
            <a:spAutoFit/>
          </a:bodyPr>
          <a:lstStyle/>
          <a:p>
            <a:pPr algn="just"/>
            <a:r>
              <a:rPr lang="es-CO" altLang="es-CO" sz="1600" b="1" dirty="0">
                <a:solidFill>
                  <a:srgbClr val="000000"/>
                </a:solidFill>
                <a:latin typeface="Arial" pitchFamily="34" charset="0"/>
                <a:cs typeface="Arial" pitchFamily="34" charset="0"/>
              </a:rPr>
              <a:t>Programa Nacional de Servicio al Ciudadano</a:t>
            </a:r>
            <a:endParaRPr lang="es-CO" altLang="es-CO" sz="1600" dirty="0">
              <a:solidFill>
                <a:srgbClr val="000000"/>
              </a:solidFill>
              <a:latin typeface="Arial" pitchFamily="34" charset="0"/>
              <a:cs typeface="Arial" pitchFamily="34" charset="0"/>
            </a:endParaRPr>
          </a:p>
        </p:txBody>
      </p:sp>
      <p:sp>
        <p:nvSpPr>
          <p:cNvPr id="6" name="13 Rectángulo"/>
          <p:cNvSpPr>
            <a:spLocks noChangeArrowheads="1"/>
          </p:cNvSpPr>
          <p:nvPr/>
        </p:nvSpPr>
        <p:spPr bwMode="auto">
          <a:xfrm>
            <a:off x="298450" y="1684338"/>
            <a:ext cx="8785225" cy="738187"/>
          </a:xfrm>
          <a:prstGeom prst="rect">
            <a:avLst/>
          </a:prstGeom>
          <a:noFill/>
          <a:ln w="9525">
            <a:noFill/>
            <a:miter lim="800000"/>
            <a:headEnd/>
            <a:tailEnd/>
          </a:ln>
        </p:spPr>
        <p:txBody>
          <a:bodyPr>
            <a:spAutoFit/>
          </a:bodyPr>
          <a:lstStyle/>
          <a:p>
            <a:pPr algn="just"/>
            <a:r>
              <a:rPr lang="es-CO" altLang="es-CO" sz="1400" dirty="0">
                <a:solidFill>
                  <a:srgbClr val="000000"/>
                </a:solidFill>
                <a:latin typeface="Arial" pitchFamily="34" charset="0"/>
                <a:cs typeface="Arial" pitchFamily="34" charset="0"/>
              </a:rPr>
              <a:t>Se participó en seis Ferias en el 2014: Malambo, Yopal Tumaco, </a:t>
            </a:r>
            <a:r>
              <a:rPr lang="es-CO" altLang="es-CO" sz="1400" dirty="0" err="1">
                <a:solidFill>
                  <a:srgbClr val="000000"/>
                </a:solidFill>
                <a:latin typeface="Arial" pitchFamily="34" charset="0"/>
                <a:cs typeface="Arial" pitchFamily="34" charset="0"/>
              </a:rPr>
              <a:t>Caucasia</a:t>
            </a:r>
            <a:r>
              <a:rPr lang="es-CO" altLang="es-CO" sz="1400" dirty="0">
                <a:solidFill>
                  <a:srgbClr val="000000"/>
                </a:solidFill>
                <a:latin typeface="Arial" pitchFamily="34" charset="0"/>
                <a:cs typeface="Arial" pitchFamily="34" charset="0"/>
              </a:rPr>
              <a:t>, Cartago y Riohacha. Se atendieron en promedio de 900 a 500 ciudadanos en cada una de las ferias.</a:t>
            </a:r>
          </a:p>
          <a:p>
            <a:pPr algn="just"/>
            <a:endParaRPr lang="es-CO" altLang="es-CO" sz="1400" dirty="0">
              <a:solidFill>
                <a:srgbClr val="000000"/>
              </a:solidFill>
              <a:latin typeface="Arial" pitchFamily="34" charset="0"/>
              <a:cs typeface="Arial" pitchFamily="34" charset="0"/>
            </a:endParaRPr>
          </a:p>
        </p:txBody>
      </p:sp>
      <p:pic>
        <p:nvPicPr>
          <p:cNvPr id="7" name="Imagen 4"/>
          <p:cNvPicPr>
            <a:picLocks noChangeAspect="1"/>
          </p:cNvPicPr>
          <p:nvPr/>
        </p:nvPicPr>
        <p:blipFill>
          <a:blip r:embed="rId3" cstate="email"/>
          <a:stretch>
            <a:fillRect/>
          </a:stretch>
        </p:blipFill>
        <p:spPr>
          <a:xfrm>
            <a:off x="3043238" y="4375150"/>
            <a:ext cx="2592387" cy="1936750"/>
          </a:xfrm>
          <a:prstGeom prst="rect">
            <a:avLst/>
          </a:prstGeom>
          <a:ln>
            <a:noFill/>
          </a:ln>
          <a:effectLst>
            <a:outerShdw blurRad="292100" dist="139700" dir="2700000" algn="tl" rotWithShape="0">
              <a:srgbClr val="333333">
                <a:alpha val="65000"/>
              </a:srgbClr>
            </a:outerShdw>
          </a:effectLst>
        </p:spPr>
      </p:pic>
      <p:pic>
        <p:nvPicPr>
          <p:cNvPr id="8" name="Imagen 6"/>
          <p:cNvPicPr>
            <a:picLocks noChangeAspect="1"/>
          </p:cNvPicPr>
          <p:nvPr/>
        </p:nvPicPr>
        <p:blipFill>
          <a:blip r:embed="rId4" cstate="email"/>
          <a:stretch>
            <a:fillRect/>
          </a:stretch>
        </p:blipFill>
        <p:spPr>
          <a:xfrm>
            <a:off x="3022600" y="2343150"/>
            <a:ext cx="2592388" cy="1928813"/>
          </a:xfrm>
          <a:prstGeom prst="rect">
            <a:avLst/>
          </a:prstGeom>
          <a:ln>
            <a:noFill/>
          </a:ln>
          <a:effectLst>
            <a:outerShdw blurRad="292100" dist="139700" dir="2700000" algn="tl" rotWithShape="0">
              <a:srgbClr val="333333">
                <a:alpha val="65000"/>
              </a:srgbClr>
            </a:outerShdw>
          </a:effectLst>
        </p:spPr>
      </p:pic>
      <p:sp>
        <p:nvSpPr>
          <p:cNvPr id="9" name="CuadroTexto 7"/>
          <p:cNvSpPr txBox="1">
            <a:spLocks noChangeArrowheads="1"/>
          </p:cNvSpPr>
          <p:nvPr/>
        </p:nvSpPr>
        <p:spPr bwMode="auto">
          <a:xfrm>
            <a:off x="3281363" y="5788025"/>
            <a:ext cx="1223962" cy="369888"/>
          </a:xfrm>
          <a:prstGeom prst="rect">
            <a:avLst/>
          </a:prstGeom>
          <a:noFill/>
          <a:ln w="9525">
            <a:noFill/>
            <a:miter lim="800000"/>
            <a:headEnd/>
            <a:tailEnd/>
          </a:ln>
        </p:spPr>
        <p:txBody>
          <a:bodyPr>
            <a:spAutoFit/>
          </a:bodyPr>
          <a:lstStyle/>
          <a:p>
            <a:r>
              <a:rPr lang="es-CO" altLang="es-CO">
                <a:solidFill>
                  <a:schemeClr val="bg1"/>
                </a:solidFill>
              </a:rPr>
              <a:t>Caucasia </a:t>
            </a:r>
          </a:p>
        </p:txBody>
      </p:sp>
      <p:sp>
        <p:nvSpPr>
          <p:cNvPr id="10" name="CuadroTexto 16"/>
          <p:cNvSpPr txBox="1">
            <a:spLocks noChangeArrowheads="1"/>
          </p:cNvSpPr>
          <p:nvPr/>
        </p:nvSpPr>
        <p:spPr bwMode="auto">
          <a:xfrm>
            <a:off x="3195638" y="3881438"/>
            <a:ext cx="1223962" cy="368300"/>
          </a:xfrm>
          <a:prstGeom prst="rect">
            <a:avLst/>
          </a:prstGeom>
          <a:noFill/>
          <a:ln w="9525">
            <a:noFill/>
            <a:miter lim="800000"/>
            <a:headEnd/>
            <a:tailEnd/>
          </a:ln>
        </p:spPr>
        <p:txBody>
          <a:bodyPr>
            <a:spAutoFit/>
          </a:bodyPr>
          <a:lstStyle/>
          <a:p>
            <a:r>
              <a:rPr lang="es-CO" altLang="es-CO">
                <a:solidFill>
                  <a:schemeClr val="bg1"/>
                </a:solidFill>
              </a:rPr>
              <a:t>Malambo </a:t>
            </a:r>
          </a:p>
        </p:txBody>
      </p:sp>
      <p:pic>
        <p:nvPicPr>
          <p:cNvPr id="12" name="Imagen 14"/>
          <p:cNvPicPr>
            <a:picLocks noChangeAspect="1"/>
          </p:cNvPicPr>
          <p:nvPr/>
        </p:nvPicPr>
        <p:blipFill>
          <a:blip r:embed="rId5" cstate="email"/>
          <a:stretch>
            <a:fillRect/>
          </a:stretch>
        </p:blipFill>
        <p:spPr>
          <a:xfrm>
            <a:off x="6105525" y="2262188"/>
            <a:ext cx="2906713" cy="1984375"/>
          </a:xfrm>
          <a:prstGeom prst="rect">
            <a:avLst/>
          </a:prstGeom>
          <a:ln>
            <a:noFill/>
          </a:ln>
          <a:effectLst>
            <a:outerShdw blurRad="292100" dist="139700" dir="2700000" algn="tl" rotWithShape="0">
              <a:srgbClr val="333333">
                <a:alpha val="65000"/>
              </a:srgbClr>
            </a:outerShdw>
          </a:effectLst>
        </p:spPr>
      </p:pic>
      <p:sp>
        <p:nvSpPr>
          <p:cNvPr id="13" name="CuadroTexto 18"/>
          <p:cNvSpPr txBox="1">
            <a:spLocks noChangeArrowheads="1"/>
          </p:cNvSpPr>
          <p:nvPr/>
        </p:nvSpPr>
        <p:spPr bwMode="auto">
          <a:xfrm>
            <a:off x="6265863" y="3917950"/>
            <a:ext cx="1223962" cy="368300"/>
          </a:xfrm>
          <a:prstGeom prst="rect">
            <a:avLst/>
          </a:prstGeom>
          <a:noFill/>
          <a:ln w="9525">
            <a:noFill/>
            <a:miter lim="800000"/>
            <a:headEnd/>
            <a:tailEnd/>
          </a:ln>
        </p:spPr>
        <p:txBody>
          <a:bodyPr>
            <a:spAutoFit/>
          </a:bodyPr>
          <a:lstStyle/>
          <a:p>
            <a:r>
              <a:rPr lang="es-CO" altLang="es-CO">
                <a:solidFill>
                  <a:schemeClr val="bg1"/>
                </a:solidFill>
              </a:rPr>
              <a:t>Tumaco</a:t>
            </a:r>
          </a:p>
        </p:txBody>
      </p:sp>
      <p:pic>
        <p:nvPicPr>
          <p:cNvPr id="14" name="Imagen 17"/>
          <p:cNvPicPr>
            <a:picLocks noChangeAspect="1"/>
          </p:cNvPicPr>
          <p:nvPr/>
        </p:nvPicPr>
        <p:blipFill>
          <a:blip r:embed="rId6" cstate="email"/>
          <a:stretch>
            <a:fillRect/>
          </a:stretch>
        </p:blipFill>
        <p:spPr>
          <a:xfrm>
            <a:off x="6181725" y="4549775"/>
            <a:ext cx="2617788" cy="1914525"/>
          </a:xfrm>
          <a:prstGeom prst="rect">
            <a:avLst/>
          </a:prstGeom>
          <a:ln>
            <a:noFill/>
          </a:ln>
          <a:effectLst>
            <a:outerShdw blurRad="292100" dist="139700" dir="2700000" algn="tl" rotWithShape="0">
              <a:srgbClr val="333333">
                <a:alpha val="65000"/>
              </a:srgbClr>
            </a:outerShdw>
          </a:effectLst>
        </p:spPr>
      </p:pic>
      <p:sp>
        <p:nvSpPr>
          <p:cNvPr id="15" name="CuadroTexto 20"/>
          <p:cNvSpPr txBox="1">
            <a:spLocks noChangeArrowheads="1"/>
          </p:cNvSpPr>
          <p:nvPr/>
        </p:nvSpPr>
        <p:spPr bwMode="auto">
          <a:xfrm>
            <a:off x="7924800" y="5973763"/>
            <a:ext cx="1223963" cy="368300"/>
          </a:xfrm>
          <a:prstGeom prst="rect">
            <a:avLst/>
          </a:prstGeom>
          <a:noFill/>
          <a:ln w="9525">
            <a:noFill/>
            <a:miter lim="800000"/>
            <a:headEnd/>
            <a:tailEnd/>
          </a:ln>
        </p:spPr>
        <p:txBody>
          <a:bodyPr>
            <a:spAutoFit/>
          </a:bodyPr>
          <a:lstStyle/>
          <a:p>
            <a:r>
              <a:rPr lang="es-CO" altLang="es-CO">
                <a:solidFill>
                  <a:schemeClr val="bg1"/>
                </a:solidFill>
              </a:rPr>
              <a:t>Yopal </a:t>
            </a:r>
          </a:p>
        </p:txBody>
      </p:sp>
      <p:sp>
        <p:nvSpPr>
          <p:cNvPr id="16" name="CuadroTexto 23"/>
          <p:cNvSpPr txBox="1">
            <a:spLocks noChangeArrowheads="1"/>
          </p:cNvSpPr>
          <p:nvPr/>
        </p:nvSpPr>
        <p:spPr bwMode="auto">
          <a:xfrm>
            <a:off x="620713" y="4249738"/>
            <a:ext cx="1225550" cy="369887"/>
          </a:xfrm>
          <a:prstGeom prst="rect">
            <a:avLst/>
          </a:prstGeom>
          <a:noFill/>
          <a:ln w="9525">
            <a:noFill/>
            <a:miter lim="800000"/>
            <a:headEnd/>
            <a:tailEnd/>
          </a:ln>
        </p:spPr>
        <p:txBody>
          <a:bodyPr>
            <a:spAutoFit/>
          </a:bodyPr>
          <a:lstStyle/>
          <a:p>
            <a:r>
              <a:rPr lang="es-CO" altLang="es-CO">
                <a:solidFill>
                  <a:schemeClr val="bg1"/>
                </a:solidFill>
              </a:rPr>
              <a:t>Cartago </a:t>
            </a:r>
          </a:p>
        </p:txBody>
      </p:sp>
      <p:sp>
        <p:nvSpPr>
          <p:cNvPr id="18" name="Rectangle 2"/>
          <p:cNvSpPr>
            <a:spLocks noChangeArrowheads="1"/>
          </p:cNvSpPr>
          <p:nvPr/>
        </p:nvSpPr>
        <p:spPr bwMode="auto">
          <a:xfrm>
            <a:off x="1686739" y="222686"/>
            <a:ext cx="4387904" cy="646331"/>
          </a:xfrm>
          <a:prstGeom prst="rect">
            <a:avLst/>
          </a:prstGeom>
          <a:noFill/>
          <a:ln w="9525" algn="ctr">
            <a:noFill/>
            <a:miter lim="800000"/>
            <a:headEnd/>
            <a:tailEnd/>
          </a:ln>
        </p:spPr>
        <p:txBody>
          <a:bodyPr wrap="square" anchor="ctr">
            <a:spAutoFit/>
          </a:bodyPr>
          <a:lstStyle/>
          <a:p>
            <a:pPr fontAlgn="base">
              <a:spcBef>
                <a:spcPct val="0"/>
              </a:spcBef>
              <a:spcAft>
                <a:spcPct val="0"/>
              </a:spcAft>
            </a:pPr>
            <a:r>
              <a:rPr lang="es-MX" b="1" dirty="0" smtClean="0">
                <a:solidFill>
                  <a:srgbClr val="000000"/>
                </a:solidFill>
                <a:latin typeface="Arial Black" pitchFamily="34" charset="0"/>
              </a:rPr>
              <a:t>Atención al ciudadano y comunicaciones</a:t>
            </a:r>
          </a:p>
        </p:txBody>
      </p:sp>
    </p:spTree>
    <p:extLst>
      <p:ext uri="{BB962C8B-B14F-4D97-AF65-F5344CB8AC3E}">
        <p14:creationId xmlns:p14="http://schemas.microsoft.com/office/powerpoint/2010/main" xmlns="" val="3702329018"/>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4 Marcador de número de diapositiva"/>
          <p:cNvSpPr txBox="1">
            <a:spLocks/>
          </p:cNvSpPr>
          <p:nvPr/>
        </p:nvSpPr>
        <p:spPr bwMode="auto">
          <a:xfrm>
            <a:off x="4328544" y="6462095"/>
            <a:ext cx="471487" cy="4000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s-CO"/>
            </a:defPPr>
            <a:lvl1pPr marL="0" algn="r" defTabSz="914400" rtl="0" eaLnBrk="1" latinLnBrk="0" hangingPunct="1">
              <a:defRPr sz="1200" kern="1200">
                <a:solidFill>
                  <a:schemeClr val="tx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fld id="{1E488807-1918-4C23-BCA5-A5E06F4BEA6B}" type="slidenum">
              <a:rPr lang="es-ES" altLang="en-US" smtClean="0">
                <a:solidFill>
                  <a:srgbClr val="000000"/>
                </a:solidFill>
              </a:rPr>
              <a:pPr algn="ctr">
                <a:defRPr/>
              </a:pPr>
              <a:t>89</a:t>
            </a:fld>
            <a:endParaRPr lang="es-ES" altLang="en-US" dirty="0" smtClean="0">
              <a:solidFill>
                <a:srgbClr val="000000"/>
              </a:solidFill>
            </a:endParaRPr>
          </a:p>
        </p:txBody>
      </p:sp>
      <p:sp>
        <p:nvSpPr>
          <p:cNvPr id="4" name="5 Rectángulo"/>
          <p:cNvSpPr>
            <a:spLocks noChangeArrowheads="1"/>
          </p:cNvSpPr>
          <p:nvPr/>
        </p:nvSpPr>
        <p:spPr bwMode="auto">
          <a:xfrm>
            <a:off x="174625" y="1117600"/>
            <a:ext cx="8434388" cy="1076325"/>
          </a:xfrm>
          <a:prstGeom prst="rect">
            <a:avLst/>
          </a:prstGeom>
          <a:noFill/>
          <a:ln w="9525">
            <a:noFill/>
            <a:miter lim="800000"/>
            <a:headEnd/>
            <a:tailEnd/>
          </a:ln>
        </p:spPr>
        <p:txBody>
          <a:bodyPr>
            <a:spAutoFit/>
          </a:bodyPr>
          <a:lstStyle/>
          <a:p>
            <a:pPr algn="just"/>
            <a:r>
              <a:rPr lang="es-CO" altLang="es-CO" sz="1600" b="1">
                <a:solidFill>
                  <a:srgbClr val="000000"/>
                </a:solidFill>
                <a:latin typeface="Tahoma" pitchFamily="34" charset="0"/>
                <a:cs typeface="Tahoma" pitchFamily="34" charset="0"/>
              </a:rPr>
              <a:t>Acercamiento al ciudadano</a:t>
            </a:r>
          </a:p>
          <a:p>
            <a:pPr algn="just"/>
            <a:endParaRPr lang="es-CO" altLang="es-CO" sz="1600" b="1">
              <a:solidFill>
                <a:srgbClr val="000000"/>
              </a:solidFill>
              <a:latin typeface="Tahoma" pitchFamily="34" charset="0"/>
              <a:cs typeface="Tahoma" pitchFamily="34" charset="0"/>
            </a:endParaRPr>
          </a:p>
          <a:p>
            <a:pPr algn="just"/>
            <a:r>
              <a:rPr lang="es-CO" altLang="es-CO" sz="1600">
                <a:solidFill>
                  <a:srgbClr val="000000"/>
                </a:solidFill>
                <a:latin typeface="Tahoma" pitchFamily="34" charset="0"/>
                <a:cs typeface="Tahoma" pitchFamily="34" charset="0"/>
              </a:rPr>
              <a:t>Se realizaron dos encuentros con 180 estudiantes de colegios de Bogotá calendario A y B de los grados 10 y 11. </a:t>
            </a:r>
          </a:p>
        </p:txBody>
      </p:sp>
      <p:pic>
        <p:nvPicPr>
          <p:cNvPr id="5" name="Imagen 21"/>
          <p:cNvPicPr/>
          <p:nvPr/>
        </p:nvPicPr>
        <p:blipFill>
          <a:blip r:embed="rId2" cstate="email"/>
          <a:stretch>
            <a:fillRect/>
          </a:stretch>
        </p:blipFill>
        <p:spPr>
          <a:xfrm>
            <a:off x="4211638" y="2170113"/>
            <a:ext cx="2952750" cy="1730375"/>
          </a:xfrm>
          <a:prstGeom prst="rect">
            <a:avLst/>
          </a:prstGeom>
          <a:ln>
            <a:noFill/>
          </a:ln>
          <a:effectLst>
            <a:outerShdw blurRad="292100" dist="139700" dir="2700000" algn="tl" rotWithShape="0">
              <a:srgbClr val="333333">
                <a:alpha val="65000"/>
              </a:srgbClr>
            </a:outerShdw>
          </a:effectLst>
        </p:spPr>
      </p:pic>
      <p:pic>
        <p:nvPicPr>
          <p:cNvPr id="6" name="Imagen 22"/>
          <p:cNvPicPr/>
          <p:nvPr/>
        </p:nvPicPr>
        <p:blipFill>
          <a:blip r:embed="rId3" cstate="email"/>
          <a:stretch>
            <a:fillRect/>
          </a:stretch>
        </p:blipFill>
        <p:spPr>
          <a:xfrm>
            <a:off x="804863" y="2228850"/>
            <a:ext cx="3060700" cy="1730375"/>
          </a:xfrm>
          <a:prstGeom prst="rect">
            <a:avLst/>
          </a:prstGeom>
          <a:ln>
            <a:noFill/>
          </a:ln>
          <a:effectLst>
            <a:outerShdw blurRad="292100" dist="139700" dir="2700000" algn="tl" rotWithShape="0">
              <a:srgbClr val="333333">
                <a:alpha val="65000"/>
              </a:srgbClr>
            </a:outerShdw>
          </a:effectLst>
        </p:spPr>
      </p:pic>
      <p:sp>
        <p:nvSpPr>
          <p:cNvPr id="7" name="CuadroTexto 2"/>
          <p:cNvSpPr txBox="1">
            <a:spLocks noChangeArrowheads="1"/>
          </p:cNvSpPr>
          <p:nvPr/>
        </p:nvSpPr>
        <p:spPr bwMode="auto">
          <a:xfrm>
            <a:off x="174625" y="3810000"/>
            <a:ext cx="8807450" cy="1077913"/>
          </a:xfrm>
          <a:prstGeom prst="rect">
            <a:avLst/>
          </a:prstGeom>
          <a:noFill/>
          <a:ln w="9525">
            <a:noFill/>
            <a:miter lim="800000"/>
            <a:headEnd/>
            <a:tailEnd/>
          </a:ln>
        </p:spPr>
        <p:txBody>
          <a:bodyPr>
            <a:spAutoFit/>
          </a:bodyPr>
          <a:lstStyle/>
          <a:p>
            <a:pPr algn="just"/>
            <a:endParaRPr lang="es-CO" altLang="es-CO" sz="1600" b="1">
              <a:solidFill>
                <a:srgbClr val="000000"/>
              </a:solidFill>
              <a:latin typeface="Tahoma" pitchFamily="34" charset="0"/>
              <a:cs typeface="Tahoma" pitchFamily="34" charset="0"/>
            </a:endParaRPr>
          </a:p>
          <a:p>
            <a:pPr algn="just"/>
            <a:r>
              <a:rPr lang="es-CO" altLang="es-CO" sz="1600" b="1">
                <a:solidFill>
                  <a:srgbClr val="000000"/>
                </a:solidFill>
                <a:latin typeface="Tahoma" pitchFamily="34" charset="0"/>
                <a:cs typeface="Tahoma" pitchFamily="34" charset="0"/>
              </a:rPr>
              <a:t>Programa de Regionalización </a:t>
            </a:r>
            <a:r>
              <a:rPr lang="es-CO" altLang="es-CO" sz="1600">
                <a:solidFill>
                  <a:srgbClr val="000000"/>
                </a:solidFill>
                <a:latin typeface="Tahoma" pitchFamily="34" charset="0"/>
                <a:cs typeface="Tahoma" pitchFamily="34" charset="0"/>
              </a:rPr>
              <a:t>en el marco de la </a:t>
            </a:r>
            <a:r>
              <a:rPr lang="es-CO" altLang="es-CO" sz="1600"/>
              <a:t>estrategia territorial para la gestión equitativa y sostenible del sector hidrocarburos (Ministerio de Minas y Energía y el del PNUD): </a:t>
            </a:r>
            <a:r>
              <a:rPr lang="es-CO" altLang="es-CO" sz="1600" b="1">
                <a:solidFill>
                  <a:srgbClr val="000000"/>
                </a:solidFill>
                <a:latin typeface="Tahoma" pitchFamily="34" charset="0"/>
                <a:cs typeface="Tahoma" pitchFamily="34" charset="0"/>
              </a:rPr>
              <a:t> </a:t>
            </a:r>
          </a:p>
          <a:p>
            <a:pPr algn="just"/>
            <a:endParaRPr lang="es-CO" altLang="es-CO" sz="1600" b="1">
              <a:solidFill>
                <a:srgbClr val="000000"/>
              </a:solidFill>
              <a:latin typeface="Tahoma" pitchFamily="34" charset="0"/>
              <a:cs typeface="Tahoma" pitchFamily="34" charset="0"/>
            </a:endParaRPr>
          </a:p>
        </p:txBody>
      </p:sp>
      <p:sp>
        <p:nvSpPr>
          <p:cNvPr id="8" name="Rectángulo 3"/>
          <p:cNvSpPr>
            <a:spLocks noChangeArrowheads="1"/>
          </p:cNvSpPr>
          <p:nvPr/>
        </p:nvSpPr>
        <p:spPr bwMode="auto">
          <a:xfrm>
            <a:off x="174625" y="4641850"/>
            <a:ext cx="4572000" cy="1827213"/>
          </a:xfrm>
          <a:prstGeom prst="rect">
            <a:avLst/>
          </a:prstGeom>
          <a:noFill/>
          <a:ln w="9525">
            <a:noFill/>
            <a:miter lim="800000"/>
            <a:headEnd/>
            <a:tailEnd/>
          </a:ln>
        </p:spPr>
        <p:txBody>
          <a:bodyPr>
            <a:spAutoFit/>
          </a:bodyPr>
          <a:lstStyle/>
          <a:p>
            <a:pPr algn="just">
              <a:lnSpc>
                <a:spcPct val="115000"/>
              </a:lnSpc>
            </a:pPr>
            <a:r>
              <a:rPr lang="es-CO" altLang="es-CO" sz="1600" dirty="0">
                <a:solidFill>
                  <a:srgbClr val="000000"/>
                </a:solidFill>
                <a:latin typeface="Tahoma" pitchFamily="34" charset="0"/>
                <a:cs typeface="Tahoma" pitchFamily="34" charset="0"/>
              </a:rPr>
              <a:t>Riohacha, Septiembre 30 de 2014 </a:t>
            </a:r>
          </a:p>
          <a:p>
            <a:pPr algn="just">
              <a:lnSpc>
                <a:spcPct val="115000"/>
              </a:lnSpc>
            </a:pPr>
            <a:r>
              <a:rPr lang="es-CO" altLang="es-CO" sz="1600" dirty="0">
                <a:solidFill>
                  <a:srgbClr val="000000"/>
                </a:solidFill>
                <a:latin typeface="Tahoma" pitchFamily="34" charset="0"/>
                <a:cs typeface="Tahoma" pitchFamily="34" charset="0"/>
              </a:rPr>
              <a:t>Uribía, octubre 02 de 2014</a:t>
            </a:r>
          </a:p>
          <a:p>
            <a:pPr algn="just">
              <a:lnSpc>
                <a:spcPct val="115000"/>
              </a:lnSpc>
            </a:pPr>
            <a:r>
              <a:rPr lang="es-CO" altLang="es-CO" sz="1600" dirty="0" err="1">
                <a:solidFill>
                  <a:srgbClr val="000000"/>
                </a:solidFill>
                <a:latin typeface="Tahoma" pitchFamily="34" charset="0"/>
                <a:cs typeface="Tahoma" pitchFamily="34" charset="0"/>
              </a:rPr>
              <a:t>Manaure</a:t>
            </a:r>
            <a:r>
              <a:rPr lang="es-CO" altLang="es-CO" sz="1600" dirty="0">
                <a:solidFill>
                  <a:srgbClr val="000000"/>
                </a:solidFill>
                <a:latin typeface="Tahoma" pitchFamily="34" charset="0"/>
                <a:cs typeface="Tahoma" pitchFamily="34" charset="0"/>
              </a:rPr>
              <a:t>, octubre 3 de 2014</a:t>
            </a:r>
          </a:p>
          <a:p>
            <a:pPr algn="just">
              <a:lnSpc>
                <a:spcPct val="115000"/>
              </a:lnSpc>
            </a:pPr>
            <a:r>
              <a:rPr lang="es-CO" altLang="es-CO" sz="1600" dirty="0" err="1">
                <a:solidFill>
                  <a:srgbClr val="000000"/>
                </a:solidFill>
                <a:latin typeface="Tahoma" pitchFamily="34" charset="0"/>
                <a:cs typeface="Tahoma" pitchFamily="34" charset="0"/>
              </a:rPr>
              <a:t>Tibu</a:t>
            </a:r>
            <a:r>
              <a:rPr lang="es-CO" altLang="es-CO" sz="1600" dirty="0">
                <a:solidFill>
                  <a:srgbClr val="000000"/>
                </a:solidFill>
                <a:latin typeface="Tahoma" pitchFamily="34" charset="0"/>
                <a:cs typeface="Tahoma" pitchFamily="34" charset="0"/>
              </a:rPr>
              <a:t>, octubre 21 de 2014 </a:t>
            </a:r>
          </a:p>
          <a:p>
            <a:pPr algn="just">
              <a:lnSpc>
                <a:spcPct val="115000"/>
              </a:lnSpc>
            </a:pPr>
            <a:r>
              <a:rPr lang="es-CO" altLang="es-CO" sz="1600" dirty="0"/>
              <a:t>Toledo, octubre 23 de 2014 </a:t>
            </a:r>
          </a:p>
          <a:p>
            <a:pPr algn="just">
              <a:lnSpc>
                <a:spcPct val="115000"/>
              </a:lnSpc>
            </a:pPr>
            <a:endParaRPr lang="es-CO" altLang="es-CO" sz="1600" dirty="0">
              <a:solidFill>
                <a:srgbClr val="000000"/>
              </a:solidFill>
              <a:latin typeface="Tahoma" pitchFamily="34" charset="0"/>
              <a:cs typeface="Tahoma" pitchFamily="34" charset="0"/>
            </a:endParaRPr>
          </a:p>
        </p:txBody>
      </p:sp>
      <p:sp>
        <p:nvSpPr>
          <p:cNvPr id="9" name="Rectangle 2"/>
          <p:cNvSpPr>
            <a:spLocks noChangeArrowheads="1"/>
          </p:cNvSpPr>
          <p:nvPr/>
        </p:nvSpPr>
        <p:spPr bwMode="auto">
          <a:xfrm>
            <a:off x="1686739" y="222686"/>
            <a:ext cx="4387904" cy="646331"/>
          </a:xfrm>
          <a:prstGeom prst="rect">
            <a:avLst/>
          </a:prstGeom>
          <a:noFill/>
          <a:ln w="9525" algn="ctr">
            <a:noFill/>
            <a:miter lim="800000"/>
            <a:headEnd/>
            <a:tailEnd/>
          </a:ln>
        </p:spPr>
        <p:txBody>
          <a:bodyPr wrap="square" anchor="ctr">
            <a:spAutoFit/>
          </a:bodyPr>
          <a:lstStyle/>
          <a:p>
            <a:pPr fontAlgn="base">
              <a:spcBef>
                <a:spcPct val="0"/>
              </a:spcBef>
              <a:spcAft>
                <a:spcPct val="0"/>
              </a:spcAft>
            </a:pPr>
            <a:r>
              <a:rPr lang="es-MX" b="1" dirty="0" smtClean="0">
                <a:solidFill>
                  <a:srgbClr val="000000"/>
                </a:solidFill>
                <a:latin typeface="Arial Black" pitchFamily="34" charset="0"/>
              </a:rPr>
              <a:t>Atención al ciudadano y comunicaciones</a:t>
            </a:r>
          </a:p>
        </p:txBody>
      </p:sp>
    </p:spTree>
    <p:extLst>
      <p:ext uri="{BB962C8B-B14F-4D97-AF65-F5344CB8AC3E}">
        <p14:creationId xmlns:p14="http://schemas.microsoft.com/office/powerpoint/2010/main" xmlns="" val="370232901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4 Marcador de número de diapositiva"/>
          <p:cNvSpPr txBox="1">
            <a:spLocks/>
          </p:cNvSpPr>
          <p:nvPr/>
        </p:nvSpPr>
        <p:spPr bwMode="auto">
          <a:xfrm>
            <a:off x="4328544" y="6462095"/>
            <a:ext cx="471487" cy="4000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s-CO"/>
            </a:defPPr>
            <a:lvl1pPr marL="0" algn="r" defTabSz="914400" rtl="0" eaLnBrk="1" latinLnBrk="0" hangingPunct="1">
              <a:defRPr sz="1200" kern="1200">
                <a:solidFill>
                  <a:schemeClr val="tx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fld id="{1E488807-1918-4C23-BCA5-A5E06F4BEA6B}" type="slidenum">
              <a:rPr lang="es-ES" altLang="en-US" smtClean="0">
                <a:solidFill>
                  <a:srgbClr val="000000"/>
                </a:solidFill>
              </a:rPr>
              <a:pPr algn="ctr">
                <a:defRPr/>
              </a:pPr>
              <a:t>9</a:t>
            </a:fld>
            <a:endParaRPr lang="es-ES" altLang="en-US" dirty="0" smtClean="0">
              <a:solidFill>
                <a:srgbClr val="000000"/>
              </a:solidFill>
            </a:endParaRPr>
          </a:p>
        </p:txBody>
      </p:sp>
      <p:sp>
        <p:nvSpPr>
          <p:cNvPr id="4" name="Rectangle 2"/>
          <p:cNvSpPr>
            <a:spLocks noChangeArrowheads="1"/>
          </p:cNvSpPr>
          <p:nvPr/>
        </p:nvSpPr>
        <p:spPr bwMode="auto">
          <a:xfrm>
            <a:off x="1691158" y="361231"/>
            <a:ext cx="585222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anchor="ctr">
            <a:spAutoFit/>
          </a:bodyPr>
          <a:lstStyle/>
          <a:p>
            <a:pPr marL="1233488" indent="-1233488"/>
            <a:r>
              <a:rPr lang="es-MX" b="1" dirty="0" smtClean="0">
                <a:latin typeface="Arial Black" pitchFamily="34" charset="0"/>
                <a:cs typeface="Calibri" pitchFamily="34" charset="0"/>
              </a:rPr>
              <a:t>Adquisición Sísmica</a:t>
            </a:r>
            <a:endParaRPr lang="es-CO" sz="1200" i="1" dirty="0">
              <a:latin typeface="Arial Black" pitchFamily="34" charset="0"/>
              <a:cs typeface="Calibri" pitchFamily="34" charset="0"/>
            </a:endParaRPr>
          </a:p>
        </p:txBody>
      </p:sp>
      <p:pic>
        <p:nvPicPr>
          <p:cNvPr id="6" name="Picture 2"/>
          <p:cNvPicPr>
            <a:picLocks noChangeAspect="1" noChangeArrowheads="1"/>
          </p:cNvPicPr>
          <p:nvPr/>
        </p:nvPicPr>
        <p:blipFill>
          <a:blip r:embed="rId2" cstate="email"/>
          <a:srcRect/>
          <a:stretch>
            <a:fillRect/>
          </a:stretch>
        </p:blipFill>
        <p:spPr bwMode="auto">
          <a:xfrm>
            <a:off x="3563888" y="960850"/>
            <a:ext cx="2003057" cy="876338"/>
          </a:xfrm>
          <a:prstGeom prst="rect">
            <a:avLst/>
          </a:prstGeom>
          <a:noFill/>
          <a:ln w="9525">
            <a:noFill/>
            <a:miter lim="800000"/>
            <a:headEnd/>
            <a:tailEnd/>
          </a:ln>
          <a:effectLst>
            <a:outerShdw blurRad="292100" dist="139700" dir="2700000" algn="tl" rotWithShape="0">
              <a:prstClr val="black">
                <a:alpha val="65000"/>
              </a:prstClr>
            </a:outerShdw>
          </a:effectLst>
          <a:scene3d>
            <a:camera prst="orthographicFront"/>
            <a:lightRig rig="threePt" dir="t"/>
          </a:scene3d>
          <a:sp3d>
            <a:bevelT/>
          </a:sp3d>
        </p:spPr>
      </p:pic>
      <p:sp>
        <p:nvSpPr>
          <p:cNvPr id="7" name="Text Box 10"/>
          <p:cNvSpPr txBox="1">
            <a:spLocks noChangeArrowheads="1"/>
          </p:cNvSpPr>
          <p:nvPr/>
        </p:nvSpPr>
        <p:spPr bwMode="auto">
          <a:xfrm>
            <a:off x="3951636" y="6027793"/>
            <a:ext cx="4607594" cy="261610"/>
          </a:xfrm>
          <a:prstGeom prst="rect">
            <a:avLst/>
          </a:prstGeom>
          <a:noFill/>
          <a:ln w="12700">
            <a:noFill/>
            <a:miter lim="800000"/>
            <a:headEnd/>
            <a:tailEnd/>
          </a:ln>
        </p:spPr>
        <p:txBody>
          <a:bodyPr wrap="square">
            <a:spAutoFit/>
          </a:bodyPr>
          <a:lstStyle/>
          <a:p>
            <a:pPr algn="r">
              <a:spcBef>
                <a:spcPct val="50000"/>
              </a:spcBef>
              <a:defRPr/>
            </a:pPr>
            <a:r>
              <a:rPr lang="es-CO" sz="1100" dirty="0" smtClean="0">
                <a:solidFill>
                  <a:srgbClr val="000000"/>
                </a:solidFill>
                <a:latin typeface="Tahoma" pitchFamily="34" charset="0"/>
                <a:ea typeface="Tahoma" pitchFamily="34" charset="0"/>
                <a:cs typeface="Tahoma" pitchFamily="34" charset="0"/>
              </a:rPr>
              <a:t>Fuente: Vicepresidencia de Contratos de Hidrocarburos ANH</a:t>
            </a:r>
            <a:endParaRPr lang="es-CO" sz="1100" dirty="0">
              <a:solidFill>
                <a:srgbClr val="000000"/>
              </a:solidFill>
              <a:latin typeface="Tahoma" pitchFamily="34" charset="0"/>
              <a:ea typeface="Tahoma" pitchFamily="34" charset="0"/>
              <a:cs typeface="Tahoma" pitchFamily="34" charset="0"/>
            </a:endParaRPr>
          </a:p>
        </p:txBody>
      </p:sp>
      <p:graphicFrame>
        <p:nvGraphicFramePr>
          <p:cNvPr id="10" name="52 Gráfico"/>
          <p:cNvGraphicFramePr>
            <a:graphicFrameLocks/>
          </p:cNvGraphicFramePr>
          <p:nvPr/>
        </p:nvGraphicFramePr>
        <p:xfrm>
          <a:off x="251520" y="1340768"/>
          <a:ext cx="8640959" cy="4680520"/>
        </p:xfrm>
        <a:graphic>
          <a:graphicData uri="http://schemas.openxmlformats.org/drawingml/2006/chart">
            <c:chart xmlns:c="http://schemas.openxmlformats.org/drawingml/2006/chart" xmlns:r="http://schemas.openxmlformats.org/officeDocument/2006/relationships" r:id="rId3"/>
          </a:graphicData>
        </a:graphic>
      </p:graphicFrame>
      <p:cxnSp>
        <p:nvCxnSpPr>
          <p:cNvPr id="12" name="11 Conector recto"/>
          <p:cNvCxnSpPr/>
          <p:nvPr/>
        </p:nvCxnSpPr>
        <p:spPr>
          <a:xfrm flipV="1">
            <a:off x="8201891" y="2908352"/>
            <a:ext cx="834605" cy="10337"/>
          </a:xfrm>
          <a:prstGeom prst="line">
            <a:avLst/>
          </a:prstGeom>
          <a:ln>
            <a:solidFill>
              <a:srgbClr val="FF0000"/>
            </a:solidFill>
            <a:prstDash val="dash"/>
          </a:ln>
          <a:effectLst/>
        </p:spPr>
        <p:style>
          <a:lnRef idx="2">
            <a:schemeClr val="accent1"/>
          </a:lnRef>
          <a:fillRef idx="0">
            <a:schemeClr val="accent1"/>
          </a:fillRef>
          <a:effectRef idx="1">
            <a:schemeClr val="accent1"/>
          </a:effectRef>
          <a:fontRef idx="minor">
            <a:schemeClr val="tx1"/>
          </a:fontRef>
        </p:style>
      </p:cxnSp>
      <p:sp>
        <p:nvSpPr>
          <p:cNvPr id="13" name="12 CuadroTexto"/>
          <p:cNvSpPr txBox="1"/>
          <p:nvPr/>
        </p:nvSpPr>
        <p:spPr>
          <a:xfrm>
            <a:off x="8620174" y="2539034"/>
            <a:ext cx="531764" cy="415498"/>
          </a:xfrm>
          <a:prstGeom prst="rect">
            <a:avLst/>
          </a:prstGeom>
          <a:noFill/>
        </p:spPr>
        <p:txBody>
          <a:bodyPr wrap="square" rtlCol="0">
            <a:spAutoFit/>
          </a:bodyPr>
          <a:lstStyle/>
          <a:p>
            <a:r>
              <a:rPr lang="es-CO" sz="1050" b="1" dirty="0" smtClean="0">
                <a:solidFill>
                  <a:srgbClr val="FF0000"/>
                </a:solidFill>
                <a:latin typeface="Arial" pitchFamily="34" charset="0"/>
                <a:cs typeface="Arial" pitchFamily="34" charset="0"/>
              </a:rPr>
              <a:t>Meta 2014</a:t>
            </a:r>
            <a:endParaRPr lang="es-CO" sz="1050" b="1" dirty="0">
              <a:solidFill>
                <a:srgbClr val="FF0000"/>
              </a:solidFill>
              <a:latin typeface="Arial" pitchFamily="34" charset="0"/>
              <a:cs typeface="Arial" pitchFamily="34" charset="0"/>
            </a:endParaRPr>
          </a:p>
        </p:txBody>
      </p:sp>
    </p:spTree>
    <p:extLst>
      <p:ext uri="{BB962C8B-B14F-4D97-AF65-F5344CB8AC3E}">
        <p14:creationId xmlns:p14="http://schemas.microsoft.com/office/powerpoint/2010/main" xmlns="" val="1804257875"/>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9" name="Rectangle 2"/>
          <p:cNvSpPr>
            <a:spLocks noChangeArrowheads="1"/>
          </p:cNvSpPr>
          <p:nvPr/>
        </p:nvSpPr>
        <p:spPr bwMode="auto">
          <a:xfrm>
            <a:off x="1686739" y="222686"/>
            <a:ext cx="4387904" cy="646331"/>
          </a:xfrm>
          <a:prstGeom prst="rect">
            <a:avLst/>
          </a:prstGeom>
          <a:noFill/>
          <a:ln w="9525" algn="ctr">
            <a:noFill/>
            <a:miter lim="800000"/>
            <a:headEnd/>
            <a:tailEnd/>
          </a:ln>
        </p:spPr>
        <p:txBody>
          <a:bodyPr wrap="square" anchor="ctr">
            <a:spAutoFit/>
          </a:bodyPr>
          <a:lstStyle/>
          <a:p>
            <a:pPr fontAlgn="base">
              <a:spcBef>
                <a:spcPct val="0"/>
              </a:spcBef>
              <a:spcAft>
                <a:spcPct val="0"/>
              </a:spcAft>
            </a:pPr>
            <a:r>
              <a:rPr lang="es-MX" b="1" dirty="0" smtClean="0">
                <a:solidFill>
                  <a:srgbClr val="000000"/>
                </a:solidFill>
                <a:latin typeface="Arial Black" pitchFamily="34" charset="0"/>
              </a:rPr>
              <a:t>Estadísticas de </a:t>
            </a:r>
            <a:r>
              <a:rPr lang="es-MX" b="1" dirty="0" err="1" smtClean="0">
                <a:solidFill>
                  <a:srgbClr val="000000"/>
                </a:solidFill>
                <a:latin typeface="Arial Black" pitchFamily="34" charset="0"/>
              </a:rPr>
              <a:t>PQRs</a:t>
            </a:r>
            <a:r>
              <a:rPr lang="es-MX" b="1" dirty="0" smtClean="0">
                <a:solidFill>
                  <a:srgbClr val="000000"/>
                </a:solidFill>
                <a:latin typeface="Arial Black" pitchFamily="34" charset="0"/>
              </a:rPr>
              <a:t> abril a junio de 2014</a:t>
            </a:r>
          </a:p>
        </p:txBody>
      </p:sp>
      <p:sp>
        <p:nvSpPr>
          <p:cNvPr id="11" name="4 Marcador de número de diapositiva"/>
          <p:cNvSpPr txBox="1">
            <a:spLocks/>
          </p:cNvSpPr>
          <p:nvPr/>
        </p:nvSpPr>
        <p:spPr bwMode="auto">
          <a:xfrm>
            <a:off x="4328544" y="6462095"/>
            <a:ext cx="471487" cy="4000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s-CO"/>
            </a:defPPr>
            <a:lvl1pPr marL="0" algn="r" defTabSz="914400" rtl="0" eaLnBrk="1" latinLnBrk="0" hangingPunct="1">
              <a:defRPr sz="1200" kern="1200">
                <a:solidFill>
                  <a:schemeClr val="tx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fld id="{1E488807-1918-4C23-BCA5-A5E06F4BEA6B}" type="slidenum">
              <a:rPr lang="es-ES" altLang="en-US" smtClean="0">
                <a:solidFill>
                  <a:srgbClr val="000000"/>
                </a:solidFill>
              </a:rPr>
              <a:pPr algn="ctr">
                <a:defRPr/>
              </a:pPr>
              <a:t>90</a:t>
            </a:fld>
            <a:endParaRPr lang="es-ES" altLang="en-US" dirty="0" smtClean="0">
              <a:solidFill>
                <a:srgbClr val="000000"/>
              </a:solidFill>
            </a:endParaRPr>
          </a:p>
        </p:txBody>
      </p:sp>
      <p:sp>
        <p:nvSpPr>
          <p:cNvPr id="4" name="Rectángulo 1"/>
          <p:cNvSpPr>
            <a:spLocks noChangeArrowheads="1"/>
          </p:cNvSpPr>
          <p:nvPr/>
        </p:nvSpPr>
        <p:spPr bwMode="auto">
          <a:xfrm>
            <a:off x="142875" y="1230313"/>
            <a:ext cx="9001125" cy="831850"/>
          </a:xfrm>
          <a:prstGeom prst="rect">
            <a:avLst/>
          </a:prstGeom>
          <a:noFill/>
          <a:ln w="9525">
            <a:noFill/>
            <a:miter lim="800000"/>
            <a:headEnd/>
            <a:tailEnd/>
          </a:ln>
        </p:spPr>
        <p:txBody>
          <a:bodyPr>
            <a:spAutoFit/>
          </a:bodyPr>
          <a:lstStyle/>
          <a:p>
            <a:pPr algn="just" eaLnBrk="1" hangingPunct="1"/>
            <a:r>
              <a:rPr lang="es-ES" altLang="es-CO" sz="1600">
                <a:latin typeface="Tahoma" pitchFamily="34" charset="0"/>
                <a:cs typeface="Tahoma" pitchFamily="34" charset="0"/>
              </a:rPr>
              <a:t>Al tercer trimestre de 2014 se han recibido 1037 PQRS discriminadas por Vicepresidencia de la siguiente forma:</a:t>
            </a:r>
          </a:p>
          <a:p>
            <a:pPr algn="just" eaLnBrk="1" hangingPunct="1"/>
            <a:r>
              <a:rPr lang="es-ES" altLang="es-CO" sz="1600">
                <a:latin typeface="Tahoma" pitchFamily="34" charset="0"/>
                <a:cs typeface="Tahoma" pitchFamily="34" charset="0"/>
              </a:rPr>
              <a:t>								  </a:t>
            </a:r>
          </a:p>
        </p:txBody>
      </p:sp>
      <p:pic>
        <p:nvPicPr>
          <p:cNvPr id="5" name="Imagen 1"/>
          <p:cNvPicPr>
            <a:picLocks noChangeAspect="1"/>
          </p:cNvPicPr>
          <p:nvPr/>
        </p:nvPicPr>
        <p:blipFill>
          <a:blip r:embed="rId2" cstate="email"/>
          <a:srcRect/>
          <a:stretch>
            <a:fillRect/>
          </a:stretch>
        </p:blipFill>
        <p:spPr bwMode="auto">
          <a:xfrm>
            <a:off x="0" y="2889250"/>
            <a:ext cx="3954463" cy="2160588"/>
          </a:xfrm>
          <a:prstGeom prst="rect">
            <a:avLst/>
          </a:prstGeom>
          <a:noFill/>
          <a:ln w="9525">
            <a:noFill/>
            <a:miter lim="800000"/>
            <a:headEnd/>
            <a:tailEnd/>
          </a:ln>
        </p:spPr>
      </p:pic>
      <p:graphicFrame>
        <p:nvGraphicFramePr>
          <p:cNvPr id="6" name="Tabla 2"/>
          <p:cNvGraphicFramePr>
            <a:graphicFrameLocks noGrp="1"/>
          </p:cNvGraphicFramePr>
          <p:nvPr/>
        </p:nvGraphicFramePr>
        <p:xfrm>
          <a:off x="4535241" y="2078038"/>
          <a:ext cx="4285231" cy="3696717"/>
        </p:xfrm>
        <a:graphic>
          <a:graphicData uri="http://schemas.openxmlformats.org/drawingml/2006/table">
            <a:tbl>
              <a:tblPr firstRow="1" bandRow="1">
                <a:tableStyleId>{5C22544A-7EE6-4342-B048-85BDC9FD1C3A}</a:tableStyleId>
              </a:tblPr>
              <a:tblGrid>
                <a:gridCol w="2672552"/>
                <a:gridCol w="1612679"/>
              </a:tblGrid>
              <a:tr h="470937">
                <a:tc>
                  <a:txBody>
                    <a:bodyPr/>
                    <a:lstStyle/>
                    <a:p>
                      <a:pPr algn="ctr"/>
                      <a:r>
                        <a:rPr lang="es-CO" sz="1400" dirty="0" smtClean="0">
                          <a:solidFill>
                            <a:schemeClr val="tx1"/>
                          </a:solidFill>
                          <a:latin typeface="Arial" pitchFamily="34" charset="0"/>
                          <a:cs typeface="Arial" pitchFamily="34" charset="0"/>
                        </a:rPr>
                        <a:t>Dependencia </a:t>
                      </a:r>
                      <a:endParaRPr lang="es-CO" sz="1400" dirty="0">
                        <a:solidFill>
                          <a:schemeClr val="tx1"/>
                        </a:solidFill>
                        <a:latin typeface="Arial" pitchFamily="34" charset="0"/>
                        <a:cs typeface="Arial" pitchFamily="34" charset="0"/>
                      </a:endParaRPr>
                    </a:p>
                  </a:txBody>
                  <a:tcPr marL="91454" marR="91454" marT="45705" marB="45705" anchor="ctr"/>
                </a:tc>
                <a:tc>
                  <a:txBody>
                    <a:bodyPr/>
                    <a:lstStyle/>
                    <a:p>
                      <a:pPr algn="ctr"/>
                      <a:r>
                        <a:rPr lang="es-CO" sz="1400" dirty="0" smtClean="0">
                          <a:solidFill>
                            <a:schemeClr val="tx1"/>
                          </a:solidFill>
                          <a:latin typeface="Arial" pitchFamily="34" charset="0"/>
                          <a:cs typeface="Arial" pitchFamily="34" charset="0"/>
                        </a:rPr>
                        <a:t>Requerimientos</a:t>
                      </a:r>
                      <a:r>
                        <a:rPr lang="es-CO" sz="1400" baseline="0" dirty="0" smtClean="0">
                          <a:solidFill>
                            <a:schemeClr val="tx1"/>
                          </a:solidFill>
                          <a:latin typeface="Arial" pitchFamily="34" charset="0"/>
                          <a:cs typeface="Arial" pitchFamily="34" charset="0"/>
                        </a:rPr>
                        <a:t> recibidos </a:t>
                      </a:r>
                      <a:endParaRPr lang="es-CO" sz="1400" dirty="0">
                        <a:solidFill>
                          <a:schemeClr val="tx1"/>
                        </a:solidFill>
                        <a:latin typeface="Arial" pitchFamily="34" charset="0"/>
                        <a:cs typeface="Arial" pitchFamily="34" charset="0"/>
                      </a:endParaRPr>
                    </a:p>
                  </a:txBody>
                  <a:tcPr marL="91454" marR="91454" marT="45705" marB="45705" anchor="ctr"/>
                </a:tc>
              </a:tr>
              <a:tr h="470937">
                <a:tc>
                  <a:txBody>
                    <a:bodyPr/>
                    <a:lstStyle/>
                    <a:p>
                      <a:pPr algn="ctr"/>
                      <a:r>
                        <a:rPr lang="es-ES" altLang="es-CO" sz="1400" dirty="0" smtClean="0">
                          <a:latin typeface="Arial" pitchFamily="34" charset="0"/>
                          <a:cs typeface="Arial" pitchFamily="34" charset="0"/>
                        </a:rPr>
                        <a:t>Vicepresidencia de Hidrocarburos </a:t>
                      </a:r>
                      <a:endParaRPr lang="es-CO" sz="1400" dirty="0">
                        <a:latin typeface="Arial" pitchFamily="34" charset="0"/>
                        <a:cs typeface="Arial" pitchFamily="34" charset="0"/>
                      </a:endParaRPr>
                    </a:p>
                  </a:txBody>
                  <a:tcPr marL="91454" marR="91454" marT="45705" marB="45705"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altLang="es-CO" sz="1400" dirty="0" smtClean="0">
                          <a:latin typeface="Arial" pitchFamily="34" charset="0"/>
                          <a:cs typeface="Arial" pitchFamily="34" charset="0"/>
                        </a:rPr>
                        <a:t>391</a:t>
                      </a:r>
                      <a:endParaRPr lang="es-CO" sz="1400" dirty="0">
                        <a:latin typeface="Arial" pitchFamily="34" charset="0"/>
                        <a:cs typeface="Arial" pitchFamily="34" charset="0"/>
                      </a:endParaRPr>
                    </a:p>
                  </a:txBody>
                  <a:tcPr marL="91454" marR="91454" marT="45705" marB="45705" anchor="ctr"/>
                </a:tc>
              </a:tr>
              <a:tr h="470937">
                <a:tc>
                  <a:txBody>
                    <a:bodyPr/>
                    <a:lstStyle/>
                    <a:p>
                      <a:pPr algn="ctr"/>
                      <a:r>
                        <a:rPr lang="es-ES" altLang="es-CO" sz="1400" dirty="0" smtClean="0">
                          <a:latin typeface="Arial" pitchFamily="34" charset="0"/>
                          <a:cs typeface="Arial" pitchFamily="34" charset="0"/>
                        </a:rPr>
                        <a:t>Vicepresidencia Administrativa y Financiera </a:t>
                      </a:r>
                      <a:endParaRPr lang="es-CO" sz="1400" dirty="0">
                        <a:latin typeface="Arial" pitchFamily="34" charset="0"/>
                        <a:cs typeface="Arial" pitchFamily="34" charset="0"/>
                      </a:endParaRPr>
                    </a:p>
                  </a:txBody>
                  <a:tcPr marL="91454" marR="91454" marT="45705" marB="45705"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altLang="es-CO" sz="1400" dirty="0" smtClean="0">
                          <a:latin typeface="Arial" pitchFamily="34" charset="0"/>
                          <a:cs typeface="Arial" pitchFamily="34" charset="0"/>
                        </a:rPr>
                        <a:t>224</a:t>
                      </a:r>
                      <a:endParaRPr lang="es-CO" sz="1400" dirty="0">
                        <a:latin typeface="Arial" pitchFamily="34" charset="0"/>
                        <a:cs typeface="Arial" pitchFamily="34" charset="0"/>
                      </a:endParaRPr>
                    </a:p>
                  </a:txBody>
                  <a:tcPr marL="91454" marR="91454" marT="45705" marB="45705" anchor="ctr"/>
                </a:tc>
              </a:tr>
              <a:tr h="470937">
                <a:tc>
                  <a:txBody>
                    <a:bodyPr/>
                    <a:lstStyle/>
                    <a:p>
                      <a:pPr algn="ctr"/>
                      <a:r>
                        <a:rPr lang="es-ES" altLang="es-CO" sz="1400" dirty="0" smtClean="0">
                          <a:latin typeface="Arial" pitchFamily="34" charset="0"/>
                          <a:cs typeface="Arial" pitchFamily="34" charset="0"/>
                        </a:rPr>
                        <a:t>Vicepresidencia Técnica </a:t>
                      </a:r>
                      <a:endParaRPr lang="es-CO" sz="1400" dirty="0">
                        <a:latin typeface="Arial" pitchFamily="34" charset="0"/>
                        <a:cs typeface="Arial" pitchFamily="34" charset="0"/>
                      </a:endParaRPr>
                    </a:p>
                  </a:txBody>
                  <a:tcPr marL="91454" marR="91454" marT="45705" marB="45705"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altLang="es-CO" sz="1400" dirty="0" smtClean="0">
                          <a:latin typeface="Arial" pitchFamily="34" charset="0"/>
                          <a:cs typeface="Arial" pitchFamily="34" charset="0"/>
                        </a:rPr>
                        <a:t>152</a:t>
                      </a:r>
                      <a:endParaRPr lang="es-CO" sz="1400" dirty="0">
                        <a:latin typeface="Arial" pitchFamily="34" charset="0"/>
                        <a:cs typeface="Arial" pitchFamily="34" charset="0"/>
                      </a:endParaRPr>
                    </a:p>
                  </a:txBody>
                  <a:tcPr marL="91454" marR="91454" marT="45705" marB="45705" anchor="ctr"/>
                </a:tc>
              </a:tr>
              <a:tr h="470937">
                <a:tc>
                  <a:txBody>
                    <a:bodyPr/>
                    <a:lstStyle/>
                    <a:p>
                      <a:pPr algn="ctr"/>
                      <a:r>
                        <a:rPr lang="es-ES" altLang="es-CO" sz="1400" dirty="0" smtClean="0">
                          <a:latin typeface="Arial" pitchFamily="34" charset="0"/>
                          <a:cs typeface="Arial" pitchFamily="34" charset="0"/>
                        </a:rPr>
                        <a:t>Vicepresidencia de Operaciones y Regalías </a:t>
                      </a:r>
                      <a:endParaRPr lang="es-CO" sz="1400" dirty="0">
                        <a:latin typeface="Arial" pitchFamily="34" charset="0"/>
                        <a:cs typeface="Arial" pitchFamily="34" charset="0"/>
                      </a:endParaRPr>
                    </a:p>
                  </a:txBody>
                  <a:tcPr marL="91454" marR="91454" marT="45705" marB="45705"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altLang="es-CO" sz="1400" dirty="0" smtClean="0">
                          <a:latin typeface="Arial" pitchFamily="34" charset="0"/>
                          <a:cs typeface="Arial" pitchFamily="34" charset="0"/>
                        </a:rPr>
                        <a:t>177</a:t>
                      </a:r>
                      <a:endParaRPr lang="es-CO" sz="1400" dirty="0">
                        <a:latin typeface="Arial" pitchFamily="34" charset="0"/>
                        <a:cs typeface="Arial" pitchFamily="34" charset="0"/>
                      </a:endParaRPr>
                    </a:p>
                  </a:txBody>
                  <a:tcPr marL="91454" marR="91454" marT="45705" marB="45705" anchor="ctr"/>
                </a:tc>
              </a:tr>
              <a:tr h="470937">
                <a:tc>
                  <a:txBody>
                    <a:bodyPr/>
                    <a:lstStyle/>
                    <a:p>
                      <a:pPr algn="ctr"/>
                      <a:r>
                        <a:rPr lang="es-CO" sz="1400" dirty="0" smtClean="0">
                          <a:latin typeface="Arial" pitchFamily="34" charset="0"/>
                          <a:cs typeface="Arial" pitchFamily="34" charset="0"/>
                        </a:rPr>
                        <a:t>Vicepresidencia</a:t>
                      </a:r>
                      <a:r>
                        <a:rPr lang="es-CO" sz="1400" baseline="0" dirty="0" smtClean="0">
                          <a:latin typeface="Arial" pitchFamily="34" charset="0"/>
                          <a:cs typeface="Arial" pitchFamily="34" charset="0"/>
                        </a:rPr>
                        <a:t> de Promoción y Asignación de Áreas </a:t>
                      </a:r>
                      <a:endParaRPr lang="es-CO" sz="1400" dirty="0">
                        <a:latin typeface="Arial" pitchFamily="34" charset="0"/>
                        <a:cs typeface="Arial" pitchFamily="34" charset="0"/>
                      </a:endParaRPr>
                    </a:p>
                  </a:txBody>
                  <a:tcPr marL="91454" marR="91454" marT="45705" marB="45705" anchor="ctr"/>
                </a:tc>
                <a:tc>
                  <a:txBody>
                    <a:bodyPr/>
                    <a:lstStyle/>
                    <a:p>
                      <a:pPr algn="ctr"/>
                      <a:r>
                        <a:rPr lang="es-CO" sz="1400" dirty="0" smtClean="0">
                          <a:latin typeface="Arial" pitchFamily="34" charset="0"/>
                          <a:cs typeface="Arial" pitchFamily="34" charset="0"/>
                        </a:rPr>
                        <a:t>46</a:t>
                      </a:r>
                      <a:endParaRPr lang="es-CO" sz="1400" dirty="0">
                        <a:latin typeface="Arial" pitchFamily="34" charset="0"/>
                        <a:cs typeface="Arial" pitchFamily="34" charset="0"/>
                      </a:endParaRPr>
                    </a:p>
                  </a:txBody>
                  <a:tcPr marL="91454" marR="91454" marT="45705" marB="45705" anchor="ctr"/>
                </a:tc>
              </a:tr>
              <a:tr h="635130">
                <a:tc>
                  <a:txBody>
                    <a:bodyPr/>
                    <a:lstStyle/>
                    <a:p>
                      <a:pPr algn="ctr"/>
                      <a:r>
                        <a:rPr lang="es-ES" altLang="es-CO" sz="1400" dirty="0" smtClean="0">
                          <a:latin typeface="Arial" pitchFamily="34" charset="0"/>
                          <a:cs typeface="Arial" pitchFamily="34" charset="0"/>
                        </a:rPr>
                        <a:t>Oficina Asesora Jurídica </a:t>
                      </a:r>
                      <a:endParaRPr lang="es-CO" sz="1400" dirty="0">
                        <a:latin typeface="Arial" pitchFamily="34" charset="0"/>
                        <a:cs typeface="Arial" pitchFamily="34" charset="0"/>
                      </a:endParaRPr>
                    </a:p>
                  </a:txBody>
                  <a:tcPr marL="91454" marR="91454" marT="45705" marB="45705"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altLang="es-CO" sz="1400" dirty="0" smtClean="0">
                          <a:latin typeface="Arial" pitchFamily="34" charset="0"/>
                          <a:cs typeface="Arial" pitchFamily="34" charset="0"/>
                        </a:rPr>
                        <a:t>47</a:t>
                      </a:r>
                      <a:endParaRPr lang="es-CO" sz="1400" dirty="0">
                        <a:latin typeface="Arial" pitchFamily="34" charset="0"/>
                        <a:cs typeface="Arial" pitchFamily="34" charset="0"/>
                      </a:endParaRPr>
                    </a:p>
                  </a:txBody>
                  <a:tcPr marL="91454" marR="91454" marT="45705" marB="45705" anchor="ctr"/>
                </a:tc>
              </a:tr>
            </a:tbl>
          </a:graphicData>
        </a:graphic>
      </p:graphicFrame>
    </p:spTree>
    <p:extLst>
      <p:ext uri="{BB962C8B-B14F-4D97-AF65-F5344CB8AC3E}">
        <p14:creationId xmlns:p14="http://schemas.microsoft.com/office/powerpoint/2010/main" xmlns="" val="3702329018"/>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9" name="Rectangle 2"/>
          <p:cNvSpPr>
            <a:spLocks noChangeArrowheads="1"/>
          </p:cNvSpPr>
          <p:nvPr/>
        </p:nvSpPr>
        <p:spPr bwMode="auto">
          <a:xfrm>
            <a:off x="1686739" y="222686"/>
            <a:ext cx="4387904" cy="646331"/>
          </a:xfrm>
          <a:prstGeom prst="rect">
            <a:avLst/>
          </a:prstGeom>
          <a:noFill/>
          <a:ln w="9525" algn="ctr">
            <a:noFill/>
            <a:miter lim="800000"/>
            <a:headEnd/>
            <a:tailEnd/>
          </a:ln>
        </p:spPr>
        <p:txBody>
          <a:bodyPr wrap="square" anchor="ctr">
            <a:spAutoFit/>
          </a:bodyPr>
          <a:lstStyle/>
          <a:p>
            <a:pPr fontAlgn="base">
              <a:spcBef>
                <a:spcPct val="0"/>
              </a:spcBef>
              <a:spcAft>
                <a:spcPct val="0"/>
              </a:spcAft>
            </a:pPr>
            <a:r>
              <a:rPr lang="es-MX" b="1" dirty="0" smtClean="0">
                <a:solidFill>
                  <a:srgbClr val="000000"/>
                </a:solidFill>
                <a:latin typeface="Arial Black" pitchFamily="34" charset="0"/>
              </a:rPr>
              <a:t>Solicitudes más frecuentes del Segundo Trimestre de 2014</a:t>
            </a:r>
          </a:p>
        </p:txBody>
      </p:sp>
      <p:sp>
        <p:nvSpPr>
          <p:cNvPr id="11" name="4 Marcador de número de diapositiva"/>
          <p:cNvSpPr txBox="1">
            <a:spLocks/>
          </p:cNvSpPr>
          <p:nvPr/>
        </p:nvSpPr>
        <p:spPr bwMode="auto">
          <a:xfrm>
            <a:off x="4328544" y="6462095"/>
            <a:ext cx="471487" cy="4000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s-CO"/>
            </a:defPPr>
            <a:lvl1pPr marL="0" algn="r" defTabSz="914400" rtl="0" eaLnBrk="1" latinLnBrk="0" hangingPunct="1">
              <a:defRPr sz="1200" kern="1200">
                <a:solidFill>
                  <a:schemeClr val="tx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fld id="{1E488807-1918-4C23-BCA5-A5E06F4BEA6B}" type="slidenum">
              <a:rPr lang="es-ES" altLang="en-US" smtClean="0">
                <a:solidFill>
                  <a:srgbClr val="000000"/>
                </a:solidFill>
              </a:rPr>
              <a:pPr algn="ctr">
                <a:defRPr/>
              </a:pPr>
              <a:t>91</a:t>
            </a:fld>
            <a:endParaRPr lang="es-ES" altLang="en-US" dirty="0" smtClean="0">
              <a:solidFill>
                <a:srgbClr val="000000"/>
              </a:solidFill>
            </a:endParaRPr>
          </a:p>
        </p:txBody>
      </p:sp>
      <p:sp>
        <p:nvSpPr>
          <p:cNvPr id="4" name="Rectángulo 1"/>
          <p:cNvSpPr>
            <a:spLocks noChangeArrowheads="1"/>
          </p:cNvSpPr>
          <p:nvPr/>
        </p:nvSpPr>
        <p:spPr bwMode="auto">
          <a:xfrm>
            <a:off x="204788" y="1052736"/>
            <a:ext cx="8867775" cy="56886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r>
              <a:rPr lang="es-ES_tradnl" sz="1400" dirty="0" smtClean="0">
                <a:cs typeface="Arial" pitchFamily="34" charset="0"/>
              </a:rPr>
              <a:t>Los requerimientos más frecuentes de la Gerencia </a:t>
            </a:r>
            <a:r>
              <a:rPr lang="es-ES_tradnl" sz="1400" dirty="0">
                <a:cs typeface="Arial" pitchFamily="34" charset="0"/>
              </a:rPr>
              <a:t>de Seguridad Comunidades y Medio Ambiente </a:t>
            </a:r>
          </a:p>
          <a:p>
            <a:pPr>
              <a:defRPr/>
            </a:pPr>
            <a:r>
              <a:rPr lang="es-ES_tradnl" sz="1400" dirty="0" smtClean="0">
                <a:cs typeface="Arial" pitchFamily="34" charset="0"/>
              </a:rPr>
              <a:t>fueron:</a:t>
            </a:r>
          </a:p>
          <a:p>
            <a:pPr>
              <a:defRPr/>
            </a:pPr>
            <a:endParaRPr lang="es-ES_tradnl" sz="1400" dirty="0" smtClean="0">
              <a:cs typeface="Arial" pitchFamily="34" charset="0"/>
            </a:endParaRPr>
          </a:p>
          <a:p>
            <a:pPr marL="285750" indent="-285750">
              <a:buFont typeface="Wingdings" panose="05000000000000000000" pitchFamily="2" charset="2"/>
              <a:buChar char="Ø"/>
              <a:defRPr/>
            </a:pPr>
            <a:r>
              <a:rPr lang="es-ES_tradnl" sz="1400" dirty="0" smtClean="0">
                <a:cs typeface="Arial" pitchFamily="34" charset="0"/>
              </a:rPr>
              <a:t>Problemática social</a:t>
            </a:r>
          </a:p>
          <a:p>
            <a:pPr marL="285750" indent="-285750">
              <a:buFont typeface="Wingdings" panose="05000000000000000000" pitchFamily="2" charset="2"/>
              <a:buChar char="Ø"/>
              <a:defRPr/>
            </a:pPr>
            <a:r>
              <a:rPr lang="es-ES_tradnl" sz="1400" dirty="0" smtClean="0">
                <a:cs typeface="Arial" pitchFamily="34" charset="0"/>
              </a:rPr>
              <a:t>Problemática ambiental</a:t>
            </a:r>
          </a:p>
          <a:p>
            <a:pPr marL="285750" indent="-285750">
              <a:buFont typeface="Wingdings" panose="05000000000000000000" pitchFamily="2" charset="2"/>
              <a:buChar char="Ø"/>
              <a:defRPr/>
            </a:pPr>
            <a:r>
              <a:rPr lang="es-ES_tradnl" sz="1400" dirty="0" smtClean="0">
                <a:cs typeface="Arial" pitchFamily="34" charset="0"/>
              </a:rPr>
              <a:t>Falta de socialización de los contratos (Inversión social de operadoras) </a:t>
            </a:r>
          </a:p>
          <a:p>
            <a:pPr marL="285750" indent="-285750">
              <a:buFont typeface="Wingdings" panose="05000000000000000000" pitchFamily="2" charset="2"/>
              <a:buChar char="Ø"/>
              <a:defRPr/>
            </a:pPr>
            <a:r>
              <a:rPr lang="es-ES_tradnl" sz="1400" dirty="0" smtClean="0">
                <a:cs typeface="Arial" pitchFamily="34" charset="0"/>
              </a:rPr>
              <a:t>Copia de contratos </a:t>
            </a:r>
          </a:p>
          <a:p>
            <a:pPr marL="285750" indent="-285750">
              <a:buFont typeface="Wingdings" panose="05000000000000000000" pitchFamily="2" charset="2"/>
              <a:buChar char="Ø"/>
              <a:defRPr/>
            </a:pPr>
            <a:r>
              <a:rPr lang="es-ES_tradnl" sz="1400" dirty="0" smtClean="0">
                <a:cs typeface="Arial" pitchFamily="34" charset="0"/>
              </a:rPr>
              <a:t>Inquietudes sobre el Fracking </a:t>
            </a:r>
          </a:p>
          <a:p>
            <a:pPr marL="285750" indent="-285750">
              <a:buFont typeface="Wingdings" panose="05000000000000000000" pitchFamily="2" charset="2"/>
              <a:buChar char="Ø"/>
              <a:defRPr/>
            </a:pPr>
            <a:endParaRPr lang="es-ES_tradnl" sz="1400" dirty="0">
              <a:cs typeface="Arial" pitchFamily="34" charset="0"/>
            </a:endParaRPr>
          </a:p>
          <a:p>
            <a:pPr algn="just">
              <a:defRPr/>
            </a:pPr>
            <a:r>
              <a:rPr lang="es-ES_tradnl" sz="1400" dirty="0" smtClean="0">
                <a:cs typeface="Arial" pitchFamily="34" charset="0"/>
              </a:rPr>
              <a:t>Los requerimientos mas </a:t>
            </a:r>
            <a:r>
              <a:rPr lang="es-ES_tradnl" sz="1400" dirty="0">
                <a:cs typeface="Arial" pitchFamily="34" charset="0"/>
              </a:rPr>
              <a:t>frecuentes de </a:t>
            </a:r>
            <a:r>
              <a:rPr lang="es-ES_tradnl" sz="1400" dirty="0" smtClean="0">
                <a:cs typeface="Arial" pitchFamily="34" charset="0"/>
              </a:rPr>
              <a:t>la Vicepresidencia de contratos fueron:</a:t>
            </a:r>
            <a:endParaRPr lang="es-ES_tradnl" sz="1400" dirty="0">
              <a:cs typeface="Arial" pitchFamily="34" charset="0"/>
            </a:endParaRPr>
          </a:p>
          <a:p>
            <a:pPr algn="just">
              <a:defRPr/>
            </a:pPr>
            <a:endParaRPr lang="es-ES_tradnl" sz="1400" dirty="0">
              <a:cs typeface="Arial" pitchFamily="34" charset="0"/>
            </a:endParaRPr>
          </a:p>
          <a:p>
            <a:pPr marL="285750" indent="-285750" algn="just">
              <a:buFont typeface="Wingdings" panose="05000000000000000000" pitchFamily="2" charset="2"/>
              <a:buChar char="§"/>
              <a:defRPr/>
            </a:pPr>
            <a:r>
              <a:rPr lang="es-ES_tradnl" sz="1400" dirty="0">
                <a:cs typeface="Arial" pitchFamily="34" charset="0"/>
              </a:rPr>
              <a:t>Expedición de copias de contratos E&amp;P y TEAS </a:t>
            </a:r>
          </a:p>
          <a:p>
            <a:pPr marL="285750" indent="-285750" algn="just">
              <a:buFont typeface="Wingdings" panose="05000000000000000000" pitchFamily="2" charset="2"/>
              <a:buChar char="§"/>
              <a:defRPr/>
            </a:pPr>
            <a:r>
              <a:rPr lang="es-ES_tradnl" sz="1400" dirty="0">
                <a:cs typeface="Arial" pitchFamily="34" charset="0"/>
              </a:rPr>
              <a:t>Información sobre ubicación de los predios (mapa de tierras y exploración)</a:t>
            </a:r>
          </a:p>
          <a:p>
            <a:pPr marL="285750" indent="-285750" algn="just">
              <a:buFont typeface="Wingdings" panose="05000000000000000000" pitchFamily="2" charset="2"/>
              <a:buChar char="§"/>
              <a:defRPr/>
            </a:pPr>
            <a:r>
              <a:rPr lang="es-ES_tradnl" sz="1400" dirty="0">
                <a:cs typeface="Arial" pitchFamily="34" charset="0"/>
              </a:rPr>
              <a:t>Compromisos de los contratos de hidrocarburos </a:t>
            </a:r>
          </a:p>
          <a:p>
            <a:pPr marL="285750" indent="-285750" algn="just">
              <a:buFont typeface="Wingdings" panose="05000000000000000000" pitchFamily="2" charset="2"/>
              <a:buChar char="§"/>
              <a:defRPr/>
            </a:pPr>
            <a:r>
              <a:rPr lang="es-ES_tradnl" sz="1400" dirty="0">
                <a:cs typeface="Arial" pitchFamily="34" charset="0"/>
              </a:rPr>
              <a:t>Proyectos de exploración y explotación a desarrollar dentro de un área </a:t>
            </a:r>
          </a:p>
          <a:p>
            <a:pPr algn="just">
              <a:defRPr/>
            </a:pPr>
            <a:endParaRPr lang="es-ES_tradnl" sz="1400" b="1" dirty="0">
              <a:cs typeface="Arial" pitchFamily="34" charset="0"/>
            </a:endParaRPr>
          </a:p>
          <a:p>
            <a:pPr algn="just">
              <a:defRPr/>
            </a:pPr>
            <a:r>
              <a:rPr lang="es-ES_tradnl" sz="1400" dirty="0" smtClean="0">
                <a:cs typeface="Arial" pitchFamily="34" charset="0"/>
              </a:rPr>
              <a:t>Los requerimientos mas frecuentes de la Vicepresidencia de </a:t>
            </a:r>
            <a:r>
              <a:rPr lang="es-ES_tradnl" sz="1400" dirty="0">
                <a:cs typeface="Arial" pitchFamily="34" charset="0"/>
              </a:rPr>
              <a:t>Operaciones, Regalías y Reservas </a:t>
            </a:r>
          </a:p>
          <a:p>
            <a:pPr algn="just">
              <a:defRPr/>
            </a:pPr>
            <a:r>
              <a:rPr lang="es-ES_tradnl" sz="1400" dirty="0">
                <a:cs typeface="Arial" pitchFamily="34" charset="0"/>
              </a:rPr>
              <a:t>fueron: </a:t>
            </a:r>
          </a:p>
          <a:p>
            <a:pPr algn="just">
              <a:defRPr/>
            </a:pPr>
            <a:endParaRPr lang="es-ES_tradnl" sz="1400" dirty="0">
              <a:cs typeface="Arial" pitchFamily="34" charset="0"/>
            </a:endParaRPr>
          </a:p>
          <a:p>
            <a:pPr marL="285750" indent="-285750" algn="just">
              <a:buFont typeface="Wingdings" panose="05000000000000000000" pitchFamily="2" charset="2"/>
              <a:buChar char="§"/>
              <a:defRPr/>
            </a:pPr>
            <a:r>
              <a:rPr lang="es-ES_tradnl" sz="1400" dirty="0">
                <a:cs typeface="Arial" pitchFamily="34" charset="0"/>
              </a:rPr>
              <a:t>Recursos de regalías girados a los municipios </a:t>
            </a:r>
          </a:p>
          <a:p>
            <a:pPr marL="285750" indent="-285750" algn="just">
              <a:buFont typeface="Wingdings" panose="05000000000000000000" pitchFamily="2" charset="2"/>
              <a:buChar char="§"/>
              <a:defRPr/>
            </a:pPr>
            <a:r>
              <a:rPr lang="es-ES_tradnl" sz="1400" dirty="0">
                <a:cs typeface="Arial" pitchFamily="34" charset="0"/>
              </a:rPr>
              <a:t>El porque no se han girado las regalías o están suspendidas </a:t>
            </a:r>
          </a:p>
          <a:p>
            <a:pPr marL="285750" indent="-285750" algn="just">
              <a:buFont typeface="Wingdings" panose="05000000000000000000" pitchFamily="2" charset="2"/>
              <a:buChar char="§"/>
              <a:defRPr/>
            </a:pPr>
            <a:r>
              <a:rPr lang="es-ES_tradnl" sz="1400" dirty="0">
                <a:cs typeface="Arial" pitchFamily="34" charset="0"/>
              </a:rPr>
              <a:t>Qué reservas probadas existen en los campos </a:t>
            </a:r>
          </a:p>
          <a:p>
            <a:pPr marL="285750" indent="-285750" algn="just">
              <a:buFont typeface="Wingdings" panose="05000000000000000000" pitchFamily="2" charset="2"/>
              <a:buChar char="§"/>
              <a:defRPr/>
            </a:pPr>
            <a:r>
              <a:rPr lang="es-ES_tradnl" sz="1400" dirty="0">
                <a:cs typeface="Arial" pitchFamily="34" charset="0"/>
              </a:rPr>
              <a:t>En que estado se encuentran los campos </a:t>
            </a:r>
          </a:p>
          <a:p>
            <a:pPr marL="285750" indent="-285750" algn="just">
              <a:buFont typeface="Wingdings" panose="05000000000000000000" pitchFamily="2" charset="2"/>
              <a:buChar char="§"/>
              <a:defRPr/>
            </a:pPr>
            <a:r>
              <a:rPr lang="es-ES_tradnl" sz="1400" dirty="0">
                <a:cs typeface="Arial" pitchFamily="34" charset="0"/>
              </a:rPr>
              <a:t>Consulta sobre el diligenciamiento de los nuevos formatos de reporte de información de producción y </a:t>
            </a:r>
            <a:r>
              <a:rPr lang="es-ES_tradnl" sz="1400" dirty="0" smtClean="0">
                <a:cs typeface="Arial" pitchFamily="34" charset="0"/>
              </a:rPr>
              <a:t>reservas</a:t>
            </a:r>
            <a:endParaRPr lang="es-ES_tradnl" sz="2000" dirty="0" smtClean="0">
              <a:cs typeface="Arial" pitchFamily="34" charset="0"/>
            </a:endParaRPr>
          </a:p>
        </p:txBody>
      </p:sp>
    </p:spTree>
    <p:extLst>
      <p:ext uri="{BB962C8B-B14F-4D97-AF65-F5344CB8AC3E}">
        <p14:creationId xmlns:p14="http://schemas.microsoft.com/office/powerpoint/2010/main" xmlns="" val="3702329018"/>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2 Tabla"/>
          <p:cNvGraphicFramePr>
            <a:graphicFrameLocks noGrp="1"/>
          </p:cNvGraphicFramePr>
          <p:nvPr>
            <p:extLst>
              <p:ext uri="{D42A27DB-BD31-4B8C-83A1-F6EECF244321}">
                <p14:modId xmlns:p14="http://schemas.microsoft.com/office/powerpoint/2010/main" xmlns="" val="4197905702"/>
              </p:ext>
            </p:extLst>
          </p:nvPr>
        </p:nvGraphicFramePr>
        <p:xfrm>
          <a:off x="251520" y="1484785"/>
          <a:ext cx="8640960" cy="4371101"/>
        </p:xfrm>
        <a:graphic>
          <a:graphicData uri="http://schemas.openxmlformats.org/drawingml/2006/table">
            <a:tbl>
              <a:tblPr>
                <a:tableStyleId>{5C22544A-7EE6-4342-B048-85BDC9FD1C3A}</a:tableStyleId>
              </a:tblPr>
              <a:tblGrid>
                <a:gridCol w="4320480"/>
                <a:gridCol w="4320480"/>
              </a:tblGrid>
              <a:tr h="397661">
                <a:tc>
                  <a:txBody>
                    <a:bodyPr/>
                    <a:lstStyle/>
                    <a:p>
                      <a:pPr algn="ctr" fontAlgn="ctr"/>
                      <a:r>
                        <a:rPr lang="es-MX" sz="1600" b="1" i="0" u="none" strike="noStrike" dirty="0" smtClean="0">
                          <a:solidFill>
                            <a:schemeClr val="bg1"/>
                          </a:solidFill>
                          <a:effectLst/>
                          <a:latin typeface="Tahoma" pitchFamily="34" charset="0"/>
                          <a:ea typeface="Tahoma" pitchFamily="34" charset="0"/>
                          <a:cs typeface="Tahoma" pitchFamily="34" charset="0"/>
                        </a:rPr>
                        <a:t>Avances</a:t>
                      </a:r>
                      <a:r>
                        <a:rPr lang="es-MX" sz="1600" b="1" i="0" u="none" strike="noStrike" baseline="0" dirty="0" smtClean="0">
                          <a:solidFill>
                            <a:schemeClr val="bg1"/>
                          </a:solidFill>
                          <a:effectLst/>
                          <a:latin typeface="Tahoma" pitchFamily="34" charset="0"/>
                          <a:ea typeface="Tahoma" pitchFamily="34" charset="0"/>
                          <a:cs typeface="Tahoma" pitchFamily="34" charset="0"/>
                        </a:rPr>
                        <a:t> GEL</a:t>
                      </a:r>
                      <a:endParaRPr lang="es-CO" sz="1600" b="1" i="0" u="none" strike="noStrike" dirty="0">
                        <a:solidFill>
                          <a:schemeClr val="bg1"/>
                        </a:solidFill>
                        <a:effectLst/>
                        <a:latin typeface="Tahoma" pitchFamily="34" charset="0"/>
                        <a:ea typeface="Tahoma" pitchFamily="34" charset="0"/>
                        <a:cs typeface="Tahoma" pitchFamily="34" charset="0"/>
                      </a:endParaRPr>
                    </a:p>
                  </a:txBody>
                  <a:tcPr marL="180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p>
                      <a:pPr algn="ctr" fontAlgn="ctr"/>
                      <a:r>
                        <a:rPr lang="es-CO" sz="1600" b="1" u="none" strike="noStrike" dirty="0" smtClean="0">
                          <a:solidFill>
                            <a:schemeClr val="bg1"/>
                          </a:solidFill>
                          <a:effectLst/>
                          <a:latin typeface="Tahoma" pitchFamily="34" charset="0"/>
                          <a:ea typeface="Tahoma" pitchFamily="34" charset="0"/>
                          <a:cs typeface="Tahoma" pitchFamily="34" charset="0"/>
                        </a:rPr>
                        <a:t>Avances</a:t>
                      </a:r>
                      <a:r>
                        <a:rPr lang="es-CO" sz="1600" b="1" u="none" strike="noStrike" baseline="0" dirty="0" smtClean="0">
                          <a:solidFill>
                            <a:schemeClr val="bg1"/>
                          </a:solidFill>
                          <a:effectLst/>
                          <a:latin typeface="Tahoma" pitchFamily="34" charset="0"/>
                          <a:ea typeface="Tahoma" pitchFamily="34" charset="0"/>
                          <a:cs typeface="Tahoma" pitchFamily="34" charset="0"/>
                        </a:rPr>
                        <a:t>  Eficiencia Administrativa</a:t>
                      </a:r>
                      <a:endParaRPr lang="es-CO" sz="1600" b="1" i="0" u="none" strike="noStrike" dirty="0">
                        <a:solidFill>
                          <a:schemeClr val="bg1"/>
                        </a:solidFill>
                        <a:effectLst/>
                        <a:latin typeface="Tahoma" pitchFamily="34" charset="0"/>
                        <a:ea typeface="Tahoma" pitchFamily="34" charset="0"/>
                        <a:cs typeface="Tahoma" pitchFamily="34" charset="0"/>
                      </a:endParaRPr>
                    </a:p>
                  </a:txBody>
                  <a:tcPr marL="180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r>
              <a:tr h="3089520">
                <a:tc>
                  <a:txBody>
                    <a:bodyPr/>
                    <a:lstStyle/>
                    <a:p>
                      <a:pPr marL="171450" indent="-171450" algn="l" defTabSz="914400" rtl="0" eaLnBrk="1" fontAlgn="ctr" latinLnBrk="0" hangingPunct="1">
                        <a:buFont typeface="Arial" pitchFamily="34" charset="0"/>
                        <a:buChar char="•"/>
                      </a:pPr>
                      <a:r>
                        <a:rPr lang="es-MX" sz="1600" kern="1200" dirty="0" smtClean="0">
                          <a:solidFill>
                            <a:schemeClr val="dk1"/>
                          </a:solidFill>
                          <a:latin typeface="Tahoma" pitchFamily="34" charset="0"/>
                          <a:ea typeface="Tahoma" pitchFamily="34" charset="0"/>
                          <a:cs typeface="Tahoma" pitchFamily="34" charset="0"/>
                        </a:rPr>
                        <a:t>Implementación del Sistema de Gestión de Seguridad Informática</a:t>
                      </a:r>
                    </a:p>
                    <a:p>
                      <a:pPr marL="171450" indent="-171450" algn="l" defTabSz="914400" rtl="0" eaLnBrk="1" fontAlgn="ctr" latinLnBrk="0" hangingPunct="1">
                        <a:buFont typeface="Arial" pitchFamily="34" charset="0"/>
                        <a:buChar char="•"/>
                      </a:pPr>
                      <a:r>
                        <a:rPr lang="es-MX" sz="1600" kern="1200" dirty="0" smtClean="0">
                          <a:solidFill>
                            <a:schemeClr val="dk1"/>
                          </a:solidFill>
                          <a:latin typeface="Tahoma" pitchFamily="34" charset="0"/>
                          <a:ea typeface="Tahoma" pitchFamily="34" charset="0"/>
                          <a:cs typeface="Tahoma" pitchFamily="34" charset="0"/>
                        </a:rPr>
                        <a:t>Caracterización de usuarios</a:t>
                      </a:r>
                    </a:p>
                    <a:p>
                      <a:pPr marL="171450" indent="-171450" algn="l" defTabSz="914400" rtl="0" eaLnBrk="1" fontAlgn="ctr" latinLnBrk="0" hangingPunct="1">
                        <a:buFont typeface="Arial" pitchFamily="34" charset="0"/>
                        <a:buChar char="•"/>
                      </a:pPr>
                      <a:r>
                        <a:rPr lang="es-MX" sz="1600" kern="1200" dirty="0" smtClean="0">
                          <a:solidFill>
                            <a:schemeClr val="dk1"/>
                          </a:solidFill>
                          <a:latin typeface="Tahoma" pitchFamily="34" charset="0"/>
                          <a:ea typeface="Tahoma" pitchFamily="34" charset="0"/>
                          <a:cs typeface="Tahoma" pitchFamily="34" charset="0"/>
                        </a:rPr>
                        <a:t>Nuevo sitio web e intranet</a:t>
                      </a:r>
                    </a:p>
                    <a:p>
                      <a:pPr marL="171450" indent="-171450" algn="l" defTabSz="914400" rtl="0" eaLnBrk="1" fontAlgn="ctr" latinLnBrk="0" hangingPunct="1">
                        <a:buFont typeface="Arial" pitchFamily="34" charset="0"/>
                        <a:buChar char="•"/>
                      </a:pPr>
                      <a:r>
                        <a:rPr lang="es-MX" sz="1600" kern="1200" dirty="0" smtClean="0">
                          <a:solidFill>
                            <a:schemeClr val="dk1"/>
                          </a:solidFill>
                          <a:latin typeface="Tahoma" pitchFamily="34" charset="0"/>
                          <a:ea typeface="Tahoma" pitchFamily="34" charset="0"/>
                          <a:cs typeface="Tahoma" pitchFamily="34" charset="0"/>
                        </a:rPr>
                        <a:t>Publicación de Información </a:t>
                      </a:r>
                    </a:p>
                    <a:p>
                      <a:pPr marL="171450" indent="-171450" algn="l" defTabSz="914400" rtl="0" eaLnBrk="1" fontAlgn="ctr" latinLnBrk="0" hangingPunct="1">
                        <a:buFont typeface="Arial" pitchFamily="34" charset="0"/>
                        <a:buChar char="•"/>
                      </a:pPr>
                      <a:r>
                        <a:rPr lang="es-MX" sz="1600" kern="1200" dirty="0" smtClean="0">
                          <a:solidFill>
                            <a:schemeClr val="dk1"/>
                          </a:solidFill>
                          <a:latin typeface="Tahoma" pitchFamily="34" charset="0"/>
                          <a:ea typeface="Tahoma" pitchFamily="34" charset="0"/>
                          <a:cs typeface="Tahoma" pitchFamily="34" charset="0"/>
                        </a:rPr>
                        <a:t>Ajuste tecnológico (actualización de la infraestructura)</a:t>
                      </a:r>
                    </a:p>
                    <a:p>
                      <a:pPr marL="171450" indent="-171450" algn="l" defTabSz="914400" rtl="0" eaLnBrk="1" fontAlgn="ctr" latinLnBrk="0" hangingPunct="1">
                        <a:buFont typeface="Arial" pitchFamily="34" charset="0"/>
                        <a:buChar char="•"/>
                      </a:pPr>
                      <a:r>
                        <a:rPr lang="es-MX" sz="1600" kern="1200" dirty="0" smtClean="0">
                          <a:solidFill>
                            <a:schemeClr val="dk1"/>
                          </a:solidFill>
                          <a:latin typeface="Tahoma" pitchFamily="34" charset="0"/>
                          <a:ea typeface="Tahoma" pitchFamily="34" charset="0"/>
                          <a:cs typeface="Tahoma" pitchFamily="34" charset="0"/>
                        </a:rPr>
                        <a:t>Planeación Rendición de Cuentas 2014 </a:t>
                      </a:r>
                    </a:p>
                    <a:p>
                      <a:pPr marL="171450" indent="-171450" algn="l" defTabSz="914400" rtl="0" eaLnBrk="1" fontAlgn="ctr" latinLnBrk="0" hangingPunct="1">
                        <a:buFont typeface="Arial" pitchFamily="34" charset="0"/>
                        <a:buChar char="•"/>
                      </a:pPr>
                      <a:r>
                        <a:rPr lang="es-MX" sz="1600" kern="1200" dirty="0" smtClean="0">
                          <a:solidFill>
                            <a:schemeClr val="dk1"/>
                          </a:solidFill>
                          <a:latin typeface="Tahoma" pitchFamily="34" charset="0"/>
                          <a:ea typeface="Tahoma" pitchFamily="34" charset="0"/>
                          <a:cs typeface="Tahoma" pitchFamily="34" charset="0"/>
                        </a:rPr>
                        <a:t>Ferias de Servicio al Ciudadano</a:t>
                      </a:r>
                    </a:p>
                    <a:p>
                      <a:pPr marL="171450" indent="-171450" algn="l" defTabSz="914400" rtl="0" eaLnBrk="1" fontAlgn="ctr" latinLnBrk="0" hangingPunct="1">
                        <a:buFont typeface="Arial" pitchFamily="34" charset="0"/>
                        <a:buChar char="•"/>
                      </a:pPr>
                      <a:r>
                        <a:rPr lang="es-MX" sz="1600" kern="1200" dirty="0" smtClean="0">
                          <a:solidFill>
                            <a:schemeClr val="dk1"/>
                          </a:solidFill>
                          <a:latin typeface="Tahoma" pitchFamily="34" charset="0"/>
                          <a:ea typeface="Tahoma" pitchFamily="34" charset="0"/>
                          <a:cs typeface="Tahoma" pitchFamily="34" charset="0"/>
                        </a:rPr>
                        <a:t>Uso de redes sociales para la atención al ciudadano</a:t>
                      </a:r>
                    </a:p>
                    <a:p>
                      <a:pPr marL="171450" indent="-171450" algn="l" defTabSz="914400" rtl="0" eaLnBrk="1" fontAlgn="ctr" latinLnBrk="0" hangingPunct="1">
                        <a:buFont typeface="Arial" pitchFamily="34" charset="0"/>
                        <a:buChar char="•"/>
                      </a:pPr>
                      <a:r>
                        <a:rPr lang="es-MX" sz="1600" kern="1200" dirty="0" smtClean="0">
                          <a:solidFill>
                            <a:schemeClr val="dk1"/>
                          </a:solidFill>
                          <a:latin typeface="Tahoma" pitchFamily="34" charset="0"/>
                          <a:ea typeface="Tahoma" pitchFamily="34" charset="0"/>
                          <a:cs typeface="Tahoma" pitchFamily="34" charset="0"/>
                        </a:rPr>
                        <a:t>Conformación del comité institucional de desarrollo Administrativo</a:t>
                      </a:r>
                    </a:p>
                    <a:p>
                      <a:pPr marL="171450" indent="-171450" algn="l" defTabSz="914400" rtl="0" eaLnBrk="1" fontAlgn="ctr" latinLnBrk="0" hangingPunct="1">
                        <a:buFont typeface="Arial" pitchFamily="34" charset="0"/>
                        <a:buChar char="•"/>
                      </a:pPr>
                      <a:r>
                        <a:rPr lang="es-MX" sz="1600" kern="1200" dirty="0" smtClean="0">
                          <a:solidFill>
                            <a:schemeClr val="dk1"/>
                          </a:solidFill>
                          <a:latin typeface="Tahoma" pitchFamily="34" charset="0"/>
                          <a:ea typeface="Tahoma" pitchFamily="34" charset="0"/>
                          <a:cs typeface="Tahoma" pitchFamily="34" charset="0"/>
                        </a:rPr>
                        <a:t>Plan de Acción ANH </a:t>
                      </a:r>
                    </a:p>
                    <a:p>
                      <a:pPr marL="171450" indent="-171450" algn="l" defTabSz="914400" rtl="0" eaLnBrk="1" fontAlgn="ctr" latinLnBrk="0" hangingPunct="1">
                        <a:buFont typeface="Arial" pitchFamily="34" charset="0"/>
                        <a:buChar char="•"/>
                      </a:pPr>
                      <a:r>
                        <a:rPr lang="es-MX" sz="1600" kern="1200" dirty="0" smtClean="0">
                          <a:solidFill>
                            <a:schemeClr val="dk1"/>
                          </a:solidFill>
                          <a:latin typeface="Tahoma" pitchFamily="34" charset="0"/>
                          <a:ea typeface="Tahoma" pitchFamily="34" charset="0"/>
                          <a:cs typeface="Tahoma" pitchFamily="34" charset="0"/>
                        </a:rPr>
                        <a:t>Se reporta información en el Sistema Integrado de Planeación y Gestión.</a:t>
                      </a:r>
                      <a:endParaRPr lang="es-CO" sz="1600" u="none" strike="noStrike" kern="1200" dirty="0">
                        <a:solidFill>
                          <a:schemeClr val="dk1"/>
                        </a:solidFill>
                        <a:effectLst/>
                        <a:latin typeface="Tahoma" pitchFamily="34" charset="0"/>
                        <a:ea typeface="Tahoma" pitchFamily="34" charset="0"/>
                        <a:cs typeface="Tahoma" pitchFamily="34" charset="0"/>
                      </a:endParaRPr>
                    </a:p>
                  </a:txBody>
                  <a:tcPr marL="180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71450" indent="-171450" algn="l" fontAlgn="ctr">
                        <a:buFont typeface="Arial" pitchFamily="34" charset="0"/>
                        <a:buChar char="•"/>
                        <a:defRPr/>
                      </a:pPr>
                      <a:r>
                        <a:rPr lang="es-CO" sz="1600" dirty="0" smtClean="0">
                          <a:latin typeface="Tahoma" pitchFamily="34" charset="0"/>
                          <a:ea typeface="Tahoma" pitchFamily="34" charset="0"/>
                          <a:cs typeface="Tahoma" pitchFamily="34" charset="0"/>
                        </a:rPr>
                        <a:t>Utilización Impresoras multifuncionales</a:t>
                      </a:r>
                      <a:endParaRPr lang="es-MX" sz="1600" u="none" strike="noStrike" dirty="0" smtClean="0">
                        <a:effectLst/>
                        <a:latin typeface="Tahoma" pitchFamily="34" charset="0"/>
                        <a:ea typeface="Tahoma" pitchFamily="34" charset="0"/>
                        <a:cs typeface="Tahoma" pitchFamily="34" charset="0"/>
                      </a:endParaRPr>
                    </a:p>
                    <a:p>
                      <a:pPr marL="171450" indent="-171450" algn="l" fontAlgn="ctr">
                        <a:buFont typeface="Arial" pitchFamily="34" charset="0"/>
                        <a:buChar char="•"/>
                      </a:pPr>
                      <a:endParaRPr lang="es-MX" sz="1600" u="none" strike="noStrike" dirty="0" smtClean="0">
                        <a:effectLst/>
                        <a:latin typeface="Tahoma" pitchFamily="34" charset="0"/>
                        <a:ea typeface="Tahoma" pitchFamily="34" charset="0"/>
                        <a:cs typeface="Tahoma" pitchFamily="34" charset="0"/>
                      </a:endParaRPr>
                    </a:p>
                    <a:p>
                      <a:pPr marL="171450" indent="-171450" algn="l" fontAlgn="ctr">
                        <a:buFont typeface="Arial" pitchFamily="34" charset="0"/>
                        <a:buChar char="•"/>
                      </a:pPr>
                      <a:r>
                        <a:rPr lang="es-MX" sz="1600" u="none" strike="noStrike" dirty="0" smtClean="0">
                          <a:effectLst/>
                          <a:latin typeface="Tahoma" pitchFamily="34" charset="0"/>
                          <a:ea typeface="Tahoma" pitchFamily="34" charset="0"/>
                          <a:cs typeface="Tahoma" pitchFamily="34" charset="0"/>
                        </a:rPr>
                        <a:t>Utilización</a:t>
                      </a:r>
                      <a:r>
                        <a:rPr lang="es-MX" sz="1600" u="none" strike="noStrike" baseline="0" dirty="0" smtClean="0">
                          <a:effectLst/>
                          <a:latin typeface="Tahoma" pitchFamily="34" charset="0"/>
                          <a:ea typeface="Tahoma" pitchFamily="34" charset="0"/>
                          <a:cs typeface="Tahoma" pitchFamily="34" charset="0"/>
                        </a:rPr>
                        <a:t> Carteleras virtuales</a:t>
                      </a:r>
                      <a:endParaRPr lang="es-CO" sz="1600" u="none" strike="noStrike" dirty="0" smtClean="0">
                        <a:effectLst/>
                        <a:latin typeface="Tahoma" pitchFamily="34" charset="0"/>
                        <a:ea typeface="Tahoma" pitchFamily="34" charset="0"/>
                        <a:cs typeface="Tahoma" pitchFamily="34" charset="0"/>
                      </a:endParaRPr>
                    </a:p>
                    <a:p>
                      <a:pPr marL="171450" indent="-171450" algn="l" fontAlgn="ctr">
                        <a:buFont typeface="Arial" pitchFamily="34" charset="0"/>
                        <a:buChar char="•"/>
                      </a:pPr>
                      <a:endParaRPr lang="es-MX" sz="1600" b="0" i="0" u="none" strike="noStrike" dirty="0" smtClean="0">
                        <a:solidFill>
                          <a:schemeClr val="dk1"/>
                        </a:solidFill>
                        <a:effectLst/>
                        <a:latin typeface="Tahoma" pitchFamily="34" charset="0"/>
                        <a:ea typeface="Tahoma" pitchFamily="34" charset="0"/>
                        <a:cs typeface="Tahoma" pitchFamily="34" charset="0"/>
                      </a:endParaRPr>
                    </a:p>
                    <a:p>
                      <a:pPr marL="171450" indent="-171450" algn="l" fontAlgn="ctr">
                        <a:buFont typeface="Arial" pitchFamily="34" charset="0"/>
                        <a:buChar char="•"/>
                      </a:pPr>
                      <a:r>
                        <a:rPr lang="es-MX" sz="1600" b="0" i="0" u="none" strike="noStrike" dirty="0" smtClean="0">
                          <a:solidFill>
                            <a:schemeClr val="dk1"/>
                          </a:solidFill>
                          <a:effectLst/>
                          <a:latin typeface="Tahoma" pitchFamily="34" charset="0"/>
                          <a:ea typeface="Tahoma" pitchFamily="34" charset="0"/>
                          <a:cs typeface="Tahoma" pitchFamily="34" charset="0"/>
                        </a:rPr>
                        <a:t>Impresión</a:t>
                      </a:r>
                      <a:r>
                        <a:rPr lang="es-MX" sz="1600" b="0" i="0" u="none" strike="noStrike" baseline="0" dirty="0" smtClean="0">
                          <a:solidFill>
                            <a:schemeClr val="dk1"/>
                          </a:solidFill>
                          <a:effectLst/>
                          <a:latin typeface="Tahoma" pitchFamily="34" charset="0"/>
                          <a:ea typeface="Tahoma" pitchFamily="34" charset="0"/>
                          <a:cs typeface="Tahoma" pitchFamily="34" charset="0"/>
                        </a:rPr>
                        <a:t> de documentos a doble cara</a:t>
                      </a:r>
                      <a:endParaRPr lang="es-CO" sz="1600" b="0" i="0" u="none" strike="noStrike" dirty="0" smtClean="0">
                        <a:solidFill>
                          <a:srgbClr val="0070C0"/>
                        </a:solidFill>
                        <a:effectLst/>
                        <a:latin typeface="Tahoma" pitchFamily="34" charset="0"/>
                        <a:ea typeface="Tahoma" pitchFamily="34" charset="0"/>
                        <a:cs typeface="Tahoma" pitchFamily="34" charset="0"/>
                      </a:endParaRPr>
                    </a:p>
                    <a:p>
                      <a:pPr marL="171450" indent="-171450" algn="l" fontAlgn="ctr">
                        <a:buFont typeface="Arial" pitchFamily="34" charset="0"/>
                        <a:buChar char="•"/>
                      </a:pPr>
                      <a:endParaRPr lang="es-MX" sz="1600" dirty="0" smtClean="0">
                        <a:solidFill>
                          <a:schemeClr val="dk1"/>
                        </a:solidFill>
                        <a:latin typeface="Tahoma" pitchFamily="34" charset="0"/>
                        <a:ea typeface="Tahoma" pitchFamily="34" charset="0"/>
                        <a:cs typeface="Tahoma" pitchFamily="34" charset="0"/>
                      </a:endParaRPr>
                    </a:p>
                    <a:p>
                      <a:pPr marL="171450" indent="-171450" algn="l" fontAlgn="ctr">
                        <a:buFont typeface="Arial" pitchFamily="34" charset="0"/>
                        <a:buChar char="•"/>
                      </a:pPr>
                      <a:r>
                        <a:rPr lang="es-MX" sz="1600" dirty="0" smtClean="0">
                          <a:solidFill>
                            <a:schemeClr val="dk1"/>
                          </a:solidFill>
                          <a:latin typeface="Tahoma" pitchFamily="34" charset="0"/>
                          <a:ea typeface="Tahoma" pitchFamily="34" charset="0"/>
                          <a:cs typeface="Tahoma" pitchFamily="34" charset="0"/>
                        </a:rPr>
                        <a:t>Gestión de actas a través de SIGECO (Sistema Integral Gestión y Control)</a:t>
                      </a:r>
                      <a:endParaRPr lang="es-CO" sz="1600" dirty="0" smtClean="0">
                        <a:solidFill>
                          <a:schemeClr val="dk1"/>
                        </a:solidFill>
                        <a:latin typeface="Tahoma" pitchFamily="34" charset="0"/>
                        <a:ea typeface="Tahoma" pitchFamily="34" charset="0"/>
                        <a:cs typeface="Tahoma" pitchFamily="34" charset="0"/>
                      </a:endParaRPr>
                    </a:p>
                    <a:p>
                      <a:pPr algn="ctr" fontAlgn="ctr"/>
                      <a:endParaRPr lang="es-CO" sz="1600" b="0" i="0" u="none" strike="noStrike" dirty="0">
                        <a:solidFill>
                          <a:srgbClr val="000000"/>
                        </a:solidFill>
                        <a:effectLst/>
                        <a:latin typeface="Tahoma" pitchFamily="34" charset="0"/>
                        <a:ea typeface="Tahoma" pitchFamily="34" charset="0"/>
                        <a:cs typeface="Tahoma" pitchFamily="34" charset="0"/>
                      </a:endParaRPr>
                    </a:p>
                  </a:txBody>
                  <a:tcPr marL="180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bl>
          </a:graphicData>
        </a:graphic>
      </p:graphicFrame>
      <p:sp>
        <p:nvSpPr>
          <p:cNvPr id="4" name="2 Rectángulo"/>
          <p:cNvSpPr>
            <a:spLocks noChangeArrowheads="1"/>
          </p:cNvSpPr>
          <p:nvPr/>
        </p:nvSpPr>
        <p:spPr bwMode="auto">
          <a:xfrm>
            <a:off x="1692225" y="220251"/>
            <a:ext cx="4823991"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ctr">
            <a:spAutoFit/>
          </a:bodyPr>
          <a:lstStyle/>
          <a:p>
            <a:pPr fontAlgn="base">
              <a:spcBef>
                <a:spcPct val="0"/>
              </a:spcBef>
              <a:spcAft>
                <a:spcPct val="0"/>
              </a:spcAft>
            </a:pPr>
            <a:r>
              <a:rPr lang="es-MX" b="1" dirty="0" smtClean="0">
                <a:solidFill>
                  <a:srgbClr val="000000"/>
                </a:solidFill>
                <a:latin typeface="Arial Black" pitchFamily="34" charset="0"/>
                <a:ea typeface="Tahoma" pitchFamily="34" charset="0"/>
                <a:cs typeface="Tahoma" pitchFamily="34" charset="0"/>
              </a:rPr>
              <a:t>Informe Gobierno En Línea</a:t>
            </a:r>
          </a:p>
          <a:p>
            <a:pPr fontAlgn="base">
              <a:spcBef>
                <a:spcPct val="0"/>
              </a:spcBef>
              <a:spcAft>
                <a:spcPct val="0"/>
              </a:spcAft>
            </a:pPr>
            <a:r>
              <a:rPr lang="es-MX" b="1" dirty="0" smtClean="0">
                <a:solidFill>
                  <a:srgbClr val="000000"/>
                </a:solidFill>
                <a:latin typeface="Arial Black" pitchFamily="34" charset="0"/>
                <a:ea typeface="Tahoma" pitchFamily="34" charset="0"/>
                <a:cs typeface="Tahoma" pitchFamily="34" charset="0"/>
              </a:rPr>
              <a:t>y Eficiencia Administrativa</a:t>
            </a:r>
            <a:endParaRPr lang="es-CO" b="1" dirty="0">
              <a:solidFill>
                <a:srgbClr val="000000"/>
              </a:solidFill>
              <a:latin typeface="Arial Black" pitchFamily="34" charset="0"/>
              <a:ea typeface="Tahoma" pitchFamily="34" charset="0"/>
              <a:cs typeface="Tahoma" pitchFamily="34" charset="0"/>
            </a:endParaRPr>
          </a:p>
        </p:txBody>
      </p:sp>
      <p:pic>
        <p:nvPicPr>
          <p:cNvPr id="7" name="Picture 2" descr="image001"/>
          <p:cNvPicPr>
            <a:picLocks noChangeAspect="1" noChangeArrowheads="1"/>
          </p:cNvPicPr>
          <p:nvPr/>
        </p:nvPicPr>
        <p:blipFill>
          <a:blip r:embed="rId2" cstate="email">
            <a:extLst>
              <a:ext uri="{28A0092B-C50C-407E-A947-70E740481C1C}">
                <a14:useLocalDpi xmlns:a14="http://schemas.microsoft.com/office/drawing/2010/main" xmlns="" val="0"/>
              </a:ext>
            </a:extLst>
          </a:blip>
          <a:srcRect/>
          <a:stretch>
            <a:fillRect/>
          </a:stretch>
        </p:blipFill>
        <p:spPr bwMode="auto">
          <a:xfrm>
            <a:off x="395536" y="2461146"/>
            <a:ext cx="144016" cy="1440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2" descr="image001"/>
          <p:cNvPicPr>
            <a:picLocks noChangeAspect="1" noChangeArrowheads="1"/>
          </p:cNvPicPr>
          <p:nvPr/>
        </p:nvPicPr>
        <p:blipFill>
          <a:blip r:embed="rId2" cstate="email">
            <a:extLst>
              <a:ext uri="{28A0092B-C50C-407E-A947-70E740481C1C}">
                <a14:useLocalDpi xmlns:a14="http://schemas.microsoft.com/office/drawing/2010/main" xmlns="" val="0"/>
              </a:ext>
            </a:extLst>
          </a:blip>
          <a:srcRect/>
          <a:stretch>
            <a:fillRect/>
          </a:stretch>
        </p:blipFill>
        <p:spPr bwMode="auto">
          <a:xfrm>
            <a:off x="395536" y="1976140"/>
            <a:ext cx="144016" cy="1440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2" descr="image001"/>
          <p:cNvPicPr>
            <a:picLocks noChangeAspect="1" noChangeArrowheads="1"/>
          </p:cNvPicPr>
          <p:nvPr/>
        </p:nvPicPr>
        <p:blipFill>
          <a:blip r:embed="rId2" cstate="email">
            <a:extLst>
              <a:ext uri="{28A0092B-C50C-407E-A947-70E740481C1C}">
                <a14:useLocalDpi xmlns:a14="http://schemas.microsoft.com/office/drawing/2010/main" xmlns="" val="0"/>
              </a:ext>
            </a:extLst>
          </a:blip>
          <a:srcRect/>
          <a:stretch>
            <a:fillRect/>
          </a:stretch>
        </p:blipFill>
        <p:spPr bwMode="auto">
          <a:xfrm>
            <a:off x="395536" y="2703587"/>
            <a:ext cx="144016" cy="1440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Picture 2" descr="image001"/>
          <p:cNvPicPr>
            <a:picLocks noChangeAspect="1" noChangeArrowheads="1"/>
          </p:cNvPicPr>
          <p:nvPr/>
        </p:nvPicPr>
        <p:blipFill>
          <a:blip r:embed="rId2" cstate="email">
            <a:extLst>
              <a:ext uri="{28A0092B-C50C-407E-A947-70E740481C1C}">
                <a14:useLocalDpi xmlns:a14="http://schemas.microsoft.com/office/drawing/2010/main" xmlns="" val="0"/>
              </a:ext>
            </a:extLst>
          </a:blip>
          <a:srcRect/>
          <a:stretch>
            <a:fillRect/>
          </a:stretch>
        </p:blipFill>
        <p:spPr bwMode="auto">
          <a:xfrm>
            <a:off x="395536" y="2940819"/>
            <a:ext cx="144016" cy="1440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Picture 2" descr="image001"/>
          <p:cNvPicPr>
            <a:picLocks noChangeAspect="1" noChangeArrowheads="1"/>
          </p:cNvPicPr>
          <p:nvPr/>
        </p:nvPicPr>
        <p:blipFill>
          <a:blip r:embed="rId2" cstate="email">
            <a:extLst>
              <a:ext uri="{28A0092B-C50C-407E-A947-70E740481C1C}">
                <a14:useLocalDpi xmlns:a14="http://schemas.microsoft.com/office/drawing/2010/main" xmlns="" val="0"/>
              </a:ext>
            </a:extLst>
          </a:blip>
          <a:srcRect/>
          <a:stretch>
            <a:fillRect/>
          </a:stretch>
        </p:blipFill>
        <p:spPr bwMode="auto">
          <a:xfrm>
            <a:off x="395536" y="3183260"/>
            <a:ext cx="144016" cy="1440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Picture 2" descr="image001"/>
          <p:cNvPicPr>
            <a:picLocks noChangeAspect="1" noChangeArrowheads="1"/>
          </p:cNvPicPr>
          <p:nvPr/>
        </p:nvPicPr>
        <p:blipFill>
          <a:blip r:embed="rId2" cstate="email">
            <a:extLst>
              <a:ext uri="{28A0092B-C50C-407E-A947-70E740481C1C}">
                <a14:useLocalDpi xmlns:a14="http://schemas.microsoft.com/office/drawing/2010/main" xmlns="" val="0"/>
              </a:ext>
            </a:extLst>
          </a:blip>
          <a:srcRect/>
          <a:stretch>
            <a:fillRect/>
          </a:stretch>
        </p:blipFill>
        <p:spPr bwMode="auto">
          <a:xfrm>
            <a:off x="395536" y="3667249"/>
            <a:ext cx="144016" cy="1440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 name="Picture 2" descr="image001"/>
          <p:cNvPicPr>
            <a:picLocks noChangeAspect="1" noChangeArrowheads="1"/>
          </p:cNvPicPr>
          <p:nvPr/>
        </p:nvPicPr>
        <p:blipFill>
          <a:blip r:embed="rId2" cstate="email">
            <a:extLst>
              <a:ext uri="{28A0092B-C50C-407E-A947-70E740481C1C}">
                <a14:useLocalDpi xmlns:a14="http://schemas.microsoft.com/office/drawing/2010/main" xmlns="" val="0"/>
              </a:ext>
            </a:extLst>
          </a:blip>
          <a:srcRect/>
          <a:stretch>
            <a:fillRect/>
          </a:stretch>
        </p:blipFill>
        <p:spPr bwMode="auto">
          <a:xfrm>
            <a:off x="395536" y="3904481"/>
            <a:ext cx="144016" cy="1440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Picture 2" descr="image001"/>
          <p:cNvPicPr>
            <a:picLocks noChangeAspect="1" noChangeArrowheads="1"/>
          </p:cNvPicPr>
          <p:nvPr/>
        </p:nvPicPr>
        <p:blipFill>
          <a:blip r:embed="rId2" cstate="email">
            <a:extLst>
              <a:ext uri="{28A0092B-C50C-407E-A947-70E740481C1C}">
                <a14:useLocalDpi xmlns:a14="http://schemas.microsoft.com/office/drawing/2010/main" xmlns="" val="0"/>
              </a:ext>
            </a:extLst>
          </a:blip>
          <a:srcRect/>
          <a:stretch>
            <a:fillRect/>
          </a:stretch>
        </p:blipFill>
        <p:spPr bwMode="auto">
          <a:xfrm>
            <a:off x="395536" y="4146922"/>
            <a:ext cx="144016" cy="1440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 name="Picture 2" descr="image001"/>
          <p:cNvPicPr>
            <a:picLocks noChangeAspect="1" noChangeArrowheads="1"/>
          </p:cNvPicPr>
          <p:nvPr/>
        </p:nvPicPr>
        <p:blipFill>
          <a:blip r:embed="rId2" cstate="email">
            <a:extLst>
              <a:ext uri="{28A0092B-C50C-407E-A947-70E740481C1C}">
                <a14:useLocalDpi xmlns:a14="http://schemas.microsoft.com/office/drawing/2010/main" xmlns="" val="0"/>
              </a:ext>
            </a:extLst>
          </a:blip>
          <a:srcRect/>
          <a:stretch>
            <a:fillRect/>
          </a:stretch>
        </p:blipFill>
        <p:spPr bwMode="auto">
          <a:xfrm>
            <a:off x="395536" y="4649961"/>
            <a:ext cx="144016" cy="1440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 name="Picture 2" descr="image001"/>
          <p:cNvPicPr>
            <a:picLocks noChangeAspect="1" noChangeArrowheads="1"/>
          </p:cNvPicPr>
          <p:nvPr/>
        </p:nvPicPr>
        <p:blipFill>
          <a:blip r:embed="rId2" cstate="email">
            <a:extLst>
              <a:ext uri="{28A0092B-C50C-407E-A947-70E740481C1C}">
                <a14:useLocalDpi xmlns:a14="http://schemas.microsoft.com/office/drawing/2010/main" xmlns="" val="0"/>
              </a:ext>
            </a:extLst>
          </a:blip>
          <a:srcRect/>
          <a:stretch>
            <a:fillRect/>
          </a:stretch>
        </p:blipFill>
        <p:spPr bwMode="auto">
          <a:xfrm>
            <a:off x="395536" y="5150842"/>
            <a:ext cx="144016" cy="1440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 name="Picture 2" descr="image001"/>
          <p:cNvPicPr>
            <a:picLocks noChangeAspect="1" noChangeArrowheads="1"/>
          </p:cNvPicPr>
          <p:nvPr/>
        </p:nvPicPr>
        <p:blipFill>
          <a:blip r:embed="rId2" cstate="email">
            <a:extLst>
              <a:ext uri="{28A0092B-C50C-407E-A947-70E740481C1C}">
                <a14:useLocalDpi xmlns:a14="http://schemas.microsoft.com/office/drawing/2010/main" xmlns="" val="0"/>
              </a:ext>
            </a:extLst>
          </a:blip>
          <a:srcRect/>
          <a:stretch>
            <a:fillRect/>
          </a:stretch>
        </p:blipFill>
        <p:spPr bwMode="auto">
          <a:xfrm>
            <a:off x="395536" y="5393283"/>
            <a:ext cx="144016" cy="1440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 name="Picture 2" descr="image001"/>
          <p:cNvPicPr>
            <a:picLocks noChangeAspect="1" noChangeArrowheads="1"/>
          </p:cNvPicPr>
          <p:nvPr/>
        </p:nvPicPr>
        <p:blipFill>
          <a:blip r:embed="rId2" cstate="email">
            <a:extLst>
              <a:ext uri="{28A0092B-C50C-407E-A947-70E740481C1C}">
                <a14:useLocalDpi xmlns:a14="http://schemas.microsoft.com/office/drawing/2010/main" xmlns="" val="0"/>
              </a:ext>
            </a:extLst>
          </a:blip>
          <a:srcRect/>
          <a:stretch>
            <a:fillRect/>
          </a:stretch>
        </p:blipFill>
        <p:spPr bwMode="auto">
          <a:xfrm>
            <a:off x="4716016" y="2824361"/>
            <a:ext cx="144016" cy="1440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 name="Picture 2" descr="image001"/>
          <p:cNvPicPr>
            <a:picLocks noChangeAspect="1" noChangeArrowheads="1"/>
          </p:cNvPicPr>
          <p:nvPr/>
        </p:nvPicPr>
        <p:blipFill>
          <a:blip r:embed="rId2" cstate="email">
            <a:extLst>
              <a:ext uri="{28A0092B-C50C-407E-A947-70E740481C1C}">
                <a14:useLocalDpi xmlns:a14="http://schemas.microsoft.com/office/drawing/2010/main" xmlns="" val="0"/>
              </a:ext>
            </a:extLst>
          </a:blip>
          <a:srcRect/>
          <a:stretch>
            <a:fillRect/>
          </a:stretch>
        </p:blipFill>
        <p:spPr bwMode="auto">
          <a:xfrm>
            <a:off x="4716016" y="3308350"/>
            <a:ext cx="144016" cy="1440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 name="Picture 2" descr="image001"/>
          <p:cNvPicPr>
            <a:picLocks noChangeAspect="1" noChangeArrowheads="1"/>
          </p:cNvPicPr>
          <p:nvPr/>
        </p:nvPicPr>
        <p:blipFill>
          <a:blip r:embed="rId2" cstate="email">
            <a:extLst>
              <a:ext uri="{28A0092B-C50C-407E-A947-70E740481C1C}">
                <a14:useLocalDpi xmlns:a14="http://schemas.microsoft.com/office/drawing/2010/main" xmlns="" val="0"/>
              </a:ext>
            </a:extLst>
          </a:blip>
          <a:srcRect/>
          <a:stretch>
            <a:fillRect/>
          </a:stretch>
        </p:blipFill>
        <p:spPr bwMode="auto">
          <a:xfrm>
            <a:off x="4716016" y="3789040"/>
            <a:ext cx="144016" cy="1440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 name="Picture 2" descr="image001"/>
          <p:cNvPicPr>
            <a:picLocks noChangeAspect="1" noChangeArrowheads="1"/>
          </p:cNvPicPr>
          <p:nvPr/>
        </p:nvPicPr>
        <p:blipFill>
          <a:blip r:embed="rId2" cstate="email">
            <a:extLst>
              <a:ext uri="{28A0092B-C50C-407E-A947-70E740481C1C}">
                <a14:useLocalDpi xmlns:a14="http://schemas.microsoft.com/office/drawing/2010/main" xmlns="" val="0"/>
              </a:ext>
            </a:extLst>
          </a:blip>
          <a:srcRect/>
          <a:stretch>
            <a:fillRect/>
          </a:stretch>
        </p:blipFill>
        <p:spPr bwMode="auto">
          <a:xfrm>
            <a:off x="4716016" y="4273029"/>
            <a:ext cx="144016" cy="1440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 name="4 Marcador de número de diapositiva"/>
          <p:cNvSpPr txBox="1">
            <a:spLocks/>
          </p:cNvSpPr>
          <p:nvPr/>
        </p:nvSpPr>
        <p:spPr bwMode="auto">
          <a:xfrm>
            <a:off x="4328544" y="6462095"/>
            <a:ext cx="471487" cy="4000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s-CO"/>
            </a:defPPr>
            <a:lvl1pPr marL="0" algn="r" defTabSz="914400" rtl="0" eaLnBrk="1" latinLnBrk="0" hangingPunct="1">
              <a:defRPr sz="1200" kern="1200">
                <a:solidFill>
                  <a:schemeClr val="tx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fld id="{1E488807-1918-4C23-BCA5-A5E06F4BEA6B}" type="slidenum">
              <a:rPr lang="es-ES" altLang="en-US" smtClean="0">
                <a:solidFill>
                  <a:srgbClr val="000000"/>
                </a:solidFill>
              </a:rPr>
              <a:pPr algn="ctr">
                <a:defRPr/>
              </a:pPr>
              <a:t>92</a:t>
            </a:fld>
            <a:endParaRPr lang="es-ES" altLang="en-US" dirty="0" smtClean="0">
              <a:solidFill>
                <a:srgbClr val="000000"/>
              </a:solidFill>
            </a:endParaRPr>
          </a:p>
        </p:txBody>
      </p:sp>
    </p:spTree>
    <p:extLst>
      <p:ext uri="{BB962C8B-B14F-4D97-AF65-F5344CB8AC3E}">
        <p14:creationId xmlns:p14="http://schemas.microsoft.com/office/powerpoint/2010/main" xmlns="" val="907042000"/>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2"/>
          <p:cNvSpPr>
            <a:spLocks noChangeArrowheads="1"/>
          </p:cNvSpPr>
          <p:nvPr/>
        </p:nvSpPr>
        <p:spPr bwMode="auto">
          <a:xfrm>
            <a:off x="1691158" y="361231"/>
            <a:ext cx="585222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anchor="ctr">
            <a:spAutoFit/>
          </a:bodyPr>
          <a:lstStyle/>
          <a:p>
            <a:pPr marL="1233488" indent="-1233488"/>
            <a:r>
              <a:rPr lang="es-MX" b="1" dirty="0" smtClean="0">
                <a:latin typeface="Arial Black" pitchFamily="34" charset="0"/>
                <a:cs typeface="Calibri" pitchFamily="34" charset="0"/>
              </a:rPr>
              <a:t>Contenido</a:t>
            </a:r>
            <a:endParaRPr lang="es-CO" sz="1200" i="1" dirty="0">
              <a:latin typeface="Arial Black" pitchFamily="34" charset="0"/>
              <a:cs typeface="Calibri" pitchFamily="34" charset="0"/>
            </a:endParaRPr>
          </a:p>
        </p:txBody>
      </p:sp>
      <p:pic>
        <p:nvPicPr>
          <p:cNvPr id="24" name="Imagen 5" descr="bulletANH-01-03.png"/>
          <p:cNvPicPr>
            <a:picLocks noChangeAspect="1"/>
          </p:cNvPicPr>
          <p:nvPr/>
        </p:nvPicPr>
        <p:blipFill>
          <a:blip r:embed="rId2" cstate="email"/>
          <a:srcRect/>
          <a:stretch>
            <a:fillRect/>
          </a:stretch>
        </p:blipFill>
        <p:spPr bwMode="auto">
          <a:xfrm>
            <a:off x="558602" y="1259235"/>
            <a:ext cx="398462" cy="376238"/>
          </a:xfrm>
          <a:prstGeom prst="rect">
            <a:avLst/>
          </a:prstGeom>
          <a:noFill/>
          <a:ln w="9525">
            <a:noFill/>
            <a:miter lim="800000"/>
            <a:headEnd/>
            <a:tailEnd/>
          </a:ln>
        </p:spPr>
      </p:pic>
      <p:pic>
        <p:nvPicPr>
          <p:cNvPr id="25" name="Imagen 5" descr="bulletANH-01-03.png"/>
          <p:cNvPicPr>
            <a:picLocks noChangeAspect="1"/>
          </p:cNvPicPr>
          <p:nvPr/>
        </p:nvPicPr>
        <p:blipFill>
          <a:blip r:embed="rId2" cstate="email"/>
          <a:srcRect/>
          <a:stretch>
            <a:fillRect/>
          </a:stretch>
        </p:blipFill>
        <p:spPr bwMode="auto">
          <a:xfrm>
            <a:off x="558602" y="1800051"/>
            <a:ext cx="398462" cy="376238"/>
          </a:xfrm>
          <a:prstGeom prst="rect">
            <a:avLst/>
          </a:prstGeom>
          <a:noFill/>
          <a:ln w="9525">
            <a:noFill/>
            <a:miter lim="800000"/>
            <a:headEnd/>
            <a:tailEnd/>
          </a:ln>
        </p:spPr>
      </p:pic>
      <p:pic>
        <p:nvPicPr>
          <p:cNvPr id="26" name="Imagen 5" descr="bulletANH-01-03.png"/>
          <p:cNvPicPr>
            <a:picLocks noChangeAspect="1"/>
          </p:cNvPicPr>
          <p:nvPr/>
        </p:nvPicPr>
        <p:blipFill>
          <a:blip r:embed="rId2" cstate="email"/>
          <a:srcRect/>
          <a:stretch>
            <a:fillRect/>
          </a:stretch>
        </p:blipFill>
        <p:spPr bwMode="auto">
          <a:xfrm>
            <a:off x="554088" y="2351732"/>
            <a:ext cx="398462" cy="376238"/>
          </a:xfrm>
          <a:prstGeom prst="rect">
            <a:avLst/>
          </a:prstGeom>
          <a:noFill/>
          <a:ln w="9525">
            <a:noFill/>
            <a:miter lim="800000"/>
            <a:headEnd/>
            <a:tailEnd/>
          </a:ln>
        </p:spPr>
      </p:pic>
      <p:pic>
        <p:nvPicPr>
          <p:cNvPr id="27" name="Imagen 5" descr="bulletANH-01-03.png"/>
          <p:cNvPicPr>
            <a:picLocks noChangeAspect="1"/>
          </p:cNvPicPr>
          <p:nvPr/>
        </p:nvPicPr>
        <p:blipFill>
          <a:blip r:embed="rId2" cstate="email"/>
          <a:srcRect/>
          <a:stretch>
            <a:fillRect/>
          </a:stretch>
        </p:blipFill>
        <p:spPr bwMode="auto">
          <a:xfrm>
            <a:off x="558602" y="2908746"/>
            <a:ext cx="398462" cy="376238"/>
          </a:xfrm>
          <a:prstGeom prst="rect">
            <a:avLst/>
          </a:prstGeom>
          <a:noFill/>
          <a:ln w="9525">
            <a:noFill/>
            <a:miter lim="800000"/>
            <a:headEnd/>
            <a:tailEnd/>
          </a:ln>
        </p:spPr>
      </p:pic>
      <p:pic>
        <p:nvPicPr>
          <p:cNvPr id="28" name="Imagen 5" descr="bulletANH-01-03.png"/>
          <p:cNvPicPr>
            <a:picLocks noChangeAspect="1"/>
          </p:cNvPicPr>
          <p:nvPr/>
        </p:nvPicPr>
        <p:blipFill>
          <a:blip r:embed="rId2" cstate="email"/>
          <a:srcRect/>
          <a:stretch>
            <a:fillRect/>
          </a:stretch>
        </p:blipFill>
        <p:spPr bwMode="auto">
          <a:xfrm>
            <a:off x="558602" y="3448050"/>
            <a:ext cx="398462" cy="376238"/>
          </a:xfrm>
          <a:prstGeom prst="rect">
            <a:avLst/>
          </a:prstGeom>
          <a:noFill/>
          <a:ln w="9525">
            <a:noFill/>
            <a:miter lim="800000"/>
            <a:headEnd/>
            <a:tailEnd/>
          </a:ln>
        </p:spPr>
      </p:pic>
      <p:pic>
        <p:nvPicPr>
          <p:cNvPr id="29" name="Imagen 5" descr="bulletANH-01-03.png"/>
          <p:cNvPicPr>
            <a:picLocks noChangeAspect="1"/>
          </p:cNvPicPr>
          <p:nvPr/>
        </p:nvPicPr>
        <p:blipFill>
          <a:blip r:embed="rId2" cstate="email"/>
          <a:srcRect/>
          <a:stretch>
            <a:fillRect/>
          </a:stretch>
        </p:blipFill>
        <p:spPr bwMode="auto">
          <a:xfrm>
            <a:off x="558280" y="4003724"/>
            <a:ext cx="398462" cy="376238"/>
          </a:xfrm>
          <a:prstGeom prst="rect">
            <a:avLst/>
          </a:prstGeom>
          <a:noFill/>
          <a:ln w="9525">
            <a:noFill/>
            <a:miter lim="800000"/>
            <a:headEnd/>
            <a:tailEnd/>
          </a:ln>
        </p:spPr>
      </p:pic>
      <p:pic>
        <p:nvPicPr>
          <p:cNvPr id="30" name="Imagen 5" descr="bulletANH-01-03.png"/>
          <p:cNvPicPr>
            <a:picLocks noChangeAspect="1"/>
          </p:cNvPicPr>
          <p:nvPr/>
        </p:nvPicPr>
        <p:blipFill>
          <a:blip r:embed="rId2" cstate="email"/>
          <a:srcRect/>
          <a:stretch>
            <a:fillRect/>
          </a:stretch>
        </p:blipFill>
        <p:spPr bwMode="auto">
          <a:xfrm>
            <a:off x="558602" y="4555405"/>
            <a:ext cx="398462" cy="376238"/>
          </a:xfrm>
          <a:prstGeom prst="rect">
            <a:avLst/>
          </a:prstGeom>
          <a:noFill/>
          <a:ln w="9525">
            <a:noFill/>
            <a:miter lim="800000"/>
            <a:headEnd/>
            <a:tailEnd/>
          </a:ln>
        </p:spPr>
      </p:pic>
      <p:pic>
        <p:nvPicPr>
          <p:cNvPr id="31" name="Imagen 5" descr="bulletANH-01-03.png"/>
          <p:cNvPicPr>
            <a:picLocks noChangeAspect="1"/>
          </p:cNvPicPr>
          <p:nvPr/>
        </p:nvPicPr>
        <p:blipFill>
          <a:blip r:embed="rId2" cstate="email"/>
          <a:srcRect/>
          <a:stretch>
            <a:fillRect/>
          </a:stretch>
        </p:blipFill>
        <p:spPr bwMode="auto">
          <a:xfrm>
            <a:off x="558602" y="5097561"/>
            <a:ext cx="398462" cy="376238"/>
          </a:xfrm>
          <a:prstGeom prst="rect">
            <a:avLst/>
          </a:prstGeom>
          <a:noFill/>
          <a:ln w="9525">
            <a:noFill/>
            <a:miter lim="800000"/>
            <a:headEnd/>
            <a:tailEnd/>
          </a:ln>
        </p:spPr>
      </p:pic>
      <p:pic>
        <p:nvPicPr>
          <p:cNvPr id="32" name="Imagen 5" descr="bulletANH-01-03.png"/>
          <p:cNvPicPr>
            <a:picLocks noChangeAspect="1"/>
          </p:cNvPicPr>
          <p:nvPr/>
        </p:nvPicPr>
        <p:blipFill>
          <a:blip r:embed="rId2" cstate="email"/>
          <a:srcRect/>
          <a:stretch>
            <a:fillRect/>
          </a:stretch>
        </p:blipFill>
        <p:spPr bwMode="auto">
          <a:xfrm>
            <a:off x="558602" y="5645050"/>
            <a:ext cx="398462" cy="376238"/>
          </a:xfrm>
          <a:prstGeom prst="rect">
            <a:avLst/>
          </a:prstGeom>
          <a:noFill/>
          <a:ln w="9525">
            <a:noFill/>
            <a:miter lim="800000"/>
            <a:headEnd/>
            <a:tailEnd/>
          </a:ln>
        </p:spPr>
      </p:pic>
      <p:sp>
        <p:nvSpPr>
          <p:cNvPr id="14" name="4 Marcador de número de diapositiva"/>
          <p:cNvSpPr txBox="1">
            <a:spLocks/>
          </p:cNvSpPr>
          <p:nvPr/>
        </p:nvSpPr>
        <p:spPr bwMode="auto">
          <a:xfrm>
            <a:off x="4328544" y="6462095"/>
            <a:ext cx="471487" cy="4000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s-CO"/>
            </a:defPPr>
            <a:lvl1pPr marL="0" algn="r" defTabSz="914400" rtl="0" eaLnBrk="1" latinLnBrk="0" hangingPunct="1">
              <a:defRPr sz="1200" kern="1200">
                <a:solidFill>
                  <a:schemeClr val="tx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fld id="{1E488807-1918-4C23-BCA5-A5E06F4BEA6B}" type="slidenum">
              <a:rPr lang="es-ES" altLang="en-US" smtClean="0">
                <a:solidFill>
                  <a:srgbClr val="000000"/>
                </a:solidFill>
              </a:rPr>
              <a:pPr algn="ctr">
                <a:defRPr/>
              </a:pPr>
              <a:t>93</a:t>
            </a:fld>
            <a:endParaRPr lang="es-ES" altLang="en-US" dirty="0" smtClean="0">
              <a:solidFill>
                <a:srgbClr val="000000"/>
              </a:solidFill>
            </a:endParaRPr>
          </a:p>
        </p:txBody>
      </p:sp>
      <p:sp>
        <p:nvSpPr>
          <p:cNvPr id="16" name="15 CuadroTexto"/>
          <p:cNvSpPr txBox="1"/>
          <p:nvPr/>
        </p:nvSpPr>
        <p:spPr>
          <a:xfrm>
            <a:off x="1115616" y="1259235"/>
            <a:ext cx="7776864" cy="4801314"/>
          </a:xfrm>
          <a:prstGeom prst="rect">
            <a:avLst/>
          </a:prstGeom>
          <a:noFill/>
        </p:spPr>
        <p:txBody>
          <a:bodyPr wrap="square" rtlCol="0">
            <a:spAutoFit/>
          </a:bodyPr>
          <a:lstStyle/>
          <a:p>
            <a:r>
              <a:rPr lang="es-MX" dirty="0" smtClean="0">
                <a:solidFill>
                  <a:schemeClr val="bg1">
                    <a:lumMod val="65000"/>
                  </a:schemeClr>
                </a:solidFill>
                <a:latin typeface="Arial" pitchFamily="34" charset="0"/>
                <a:ea typeface="Tahoma" pitchFamily="34" charset="0"/>
                <a:cs typeface="Arial" pitchFamily="34" charset="0"/>
              </a:rPr>
              <a:t>Marco estratégico, logros y retos</a:t>
            </a:r>
          </a:p>
          <a:p>
            <a:endParaRPr lang="es-MX" dirty="0">
              <a:solidFill>
                <a:schemeClr val="bg1">
                  <a:lumMod val="65000"/>
                </a:schemeClr>
              </a:solidFill>
              <a:latin typeface="Arial" pitchFamily="34" charset="0"/>
              <a:ea typeface="Tahoma" pitchFamily="34" charset="0"/>
              <a:cs typeface="Arial" pitchFamily="34" charset="0"/>
            </a:endParaRPr>
          </a:p>
          <a:p>
            <a:r>
              <a:rPr lang="es-MX" dirty="0" smtClean="0">
                <a:solidFill>
                  <a:schemeClr val="bg1">
                    <a:lumMod val="65000"/>
                  </a:schemeClr>
                </a:solidFill>
                <a:latin typeface="Arial" pitchFamily="34" charset="0"/>
                <a:ea typeface="Tahoma" pitchFamily="34" charset="0"/>
                <a:cs typeface="Arial" pitchFamily="34" charset="0"/>
              </a:rPr>
              <a:t>Gestión del Conocimiento</a:t>
            </a:r>
          </a:p>
          <a:p>
            <a:endParaRPr lang="es-MX" dirty="0" smtClean="0">
              <a:solidFill>
                <a:schemeClr val="bg1">
                  <a:lumMod val="65000"/>
                </a:schemeClr>
              </a:solidFill>
              <a:latin typeface="Arial" pitchFamily="34" charset="0"/>
              <a:ea typeface="Tahoma" pitchFamily="34" charset="0"/>
              <a:cs typeface="Arial" pitchFamily="34" charset="0"/>
            </a:endParaRPr>
          </a:p>
          <a:p>
            <a:r>
              <a:rPr lang="es-MX" dirty="0" smtClean="0">
                <a:solidFill>
                  <a:schemeClr val="bg1">
                    <a:lumMod val="65000"/>
                  </a:schemeClr>
                </a:solidFill>
                <a:latin typeface="Arial" pitchFamily="34" charset="0"/>
                <a:ea typeface="Tahoma" pitchFamily="34" charset="0"/>
                <a:cs typeface="Arial" pitchFamily="34" charset="0"/>
              </a:rPr>
              <a:t>Promoción y Asignación de Áreas</a:t>
            </a:r>
          </a:p>
          <a:p>
            <a:endParaRPr lang="es-MX" dirty="0" smtClean="0">
              <a:solidFill>
                <a:schemeClr val="bg1">
                  <a:lumMod val="65000"/>
                </a:schemeClr>
              </a:solidFill>
              <a:latin typeface="Arial" pitchFamily="34" charset="0"/>
              <a:ea typeface="Tahoma" pitchFamily="34" charset="0"/>
              <a:cs typeface="Arial" pitchFamily="34" charset="0"/>
            </a:endParaRPr>
          </a:p>
          <a:p>
            <a:r>
              <a:rPr lang="es-MX" dirty="0" smtClean="0">
                <a:solidFill>
                  <a:schemeClr val="bg1">
                    <a:lumMod val="65000"/>
                  </a:schemeClr>
                </a:solidFill>
                <a:latin typeface="Arial" pitchFamily="34" charset="0"/>
                <a:ea typeface="Tahoma" pitchFamily="34" charset="0"/>
                <a:cs typeface="Arial" pitchFamily="34" charset="0"/>
              </a:rPr>
              <a:t>Gestión de Contratos de Hidrocarburos, Comunidades y Medio Ambiente</a:t>
            </a:r>
          </a:p>
          <a:p>
            <a:endParaRPr lang="es-MX" dirty="0" smtClean="0">
              <a:solidFill>
                <a:schemeClr val="bg1">
                  <a:lumMod val="65000"/>
                </a:schemeClr>
              </a:solidFill>
              <a:latin typeface="Arial" pitchFamily="34" charset="0"/>
              <a:ea typeface="Tahoma" pitchFamily="34" charset="0"/>
              <a:cs typeface="Arial" pitchFamily="34" charset="0"/>
            </a:endParaRPr>
          </a:p>
          <a:p>
            <a:r>
              <a:rPr lang="es-MX" dirty="0" smtClean="0">
                <a:solidFill>
                  <a:schemeClr val="bg1">
                    <a:lumMod val="65000"/>
                  </a:schemeClr>
                </a:solidFill>
                <a:latin typeface="Arial" pitchFamily="34" charset="0"/>
                <a:ea typeface="Tahoma" pitchFamily="34" charset="0"/>
                <a:cs typeface="Arial" pitchFamily="34" charset="0"/>
              </a:rPr>
              <a:t>Operaciones, Administración de Regalías y Participaciones</a:t>
            </a:r>
          </a:p>
          <a:p>
            <a:endParaRPr lang="es-MX" dirty="0" smtClean="0">
              <a:solidFill>
                <a:schemeClr val="bg1">
                  <a:lumMod val="65000"/>
                </a:schemeClr>
              </a:solidFill>
              <a:latin typeface="Arial" pitchFamily="34" charset="0"/>
              <a:ea typeface="Tahoma" pitchFamily="34" charset="0"/>
              <a:cs typeface="Arial" pitchFamily="34" charset="0"/>
            </a:endParaRPr>
          </a:p>
          <a:p>
            <a:r>
              <a:rPr lang="es-MX" dirty="0" smtClean="0">
                <a:solidFill>
                  <a:schemeClr val="bg1">
                    <a:lumMod val="65000"/>
                  </a:schemeClr>
                </a:solidFill>
                <a:latin typeface="Arial" pitchFamily="34" charset="0"/>
                <a:ea typeface="Tahoma" pitchFamily="34" charset="0"/>
                <a:cs typeface="Arial" pitchFamily="34" charset="0"/>
              </a:rPr>
              <a:t>Gestión contractual</a:t>
            </a:r>
          </a:p>
          <a:p>
            <a:endParaRPr lang="es-MX" dirty="0" smtClean="0">
              <a:solidFill>
                <a:schemeClr val="bg1">
                  <a:lumMod val="65000"/>
                </a:schemeClr>
              </a:solidFill>
              <a:latin typeface="Arial" pitchFamily="34" charset="0"/>
              <a:ea typeface="Tahoma" pitchFamily="34" charset="0"/>
              <a:cs typeface="Arial" pitchFamily="34" charset="0"/>
            </a:endParaRPr>
          </a:p>
          <a:p>
            <a:r>
              <a:rPr lang="es-MX" dirty="0" smtClean="0">
                <a:solidFill>
                  <a:schemeClr val="bg1">
                    <a:lumMod val="65000"/>
                  </a:schemeClr>
                </a:solidFill>
                <a:latin typeface="Arial" pitchFamily="34" charset="0"/>
                <a:ea typeface="Tahoma" pitchFamily="34" charset="0"/>
                <a:cs typeface="Arial" pitchFamily="34" charset="0"/>
              </a:rPr>
              <a:t>Ejecución Presupuestal y Sistema Nacional de Servicio al Ciudadano</a:t>
            </a:r>
          </a:p>
          <a:p>
            <a:endParaRPr lang="es-MX" dirty="0" smtClean="0">
              <a:solidFill>
                <a:schemeClr val="bg1">
                  <a:lumMod val="65000"/>
                </a:schemeClr>
              </a:solidFill>
              <a:latin typeface="Arial" pitchFamily="34" charset="0"/>
              <a:ea typeface="Tahoma" pitchFamily="34" charset="0"/>
              <a:cs typeface="Arial" pitchFamily="34" charset="0"/>
            </a:endParaRPr>
          </a:p>
          <a:p>
            <a:r>
              <a:rPr lang="es-MX" b="1" dirty="0">
                <a:latin typeface="Arial" pitchFamily="34" charset="0"/>
                <a:ea typeface="Tahoma" pitchFamily="34" charset="0"/>
                <a:cs typeface="Arial" pitchFamily="34" charset="0"/>
              </a:rPr>
              <a:t>Preguntas y respuestas</a:t>
            </a:r>
            <a:endParaRPr lang="es-MX" b="1" dirty="0" smtClean="0">
              <a:latin typeface="Arial" pitchFamily="34" charset="0"/>
              <a:ea typeface="Tahoma" pitchFamily="34" charset="0"/>
              <a:cs typeface="Arial" pitchFamily="34" charset="0"/>
            </a:endParaRPr>
          </a:p>
          <a:p>
            <a:endParaRPr lang="es-MX" dirty="0" smtClean="0">
              <a:solidFill>
                <a:schemeClr val="bg1">
                  <a:lumMod val="65000"/>
                </a:schemeClr>
              </a:solidFill>
              <a:latin typeface="Arial" pitchFamily="34" charset="0"/>
              <a:ea typeface="Tahoma" pitchFamily="34" charset="0"/>
              <a:cs typeface="Arial" pitchFamily="34" charset="0"/>
            </a:endParaRPr>
          </a:p>
          <a:p>
            <a:r>
              <a:rPr lang="es-MX" dirty="0" smtClean="0">
                <a:solidFill>
                  <a:schemeClr val="bg1">
                    <a:lumMod val="65000"/>
                  </a:schemeClr>
                </a:solidFill>
                <a:latin typeface="Arial" pitchFamily="34" charset="0"/>
                <a:ea typeface="Tahoma" pitchFamily="34" charset="0"/>
                <a:cs typeface="Arial" pitchFamily="34" charset="0"/>
              </a:rPr>
              <a:t>Informe de Control Interno</a:t>
            </a:r>
            <a:endParaRPr lang="es-CO" dirty="0">
              <a:solidFill>
                <a:schemeClr val="bg1">
                  <a:lumMod val="65000"/>
                </a:schemeClr>
              </a:solidFill>
              <a:latin typeface="Arial" pitchFamily="34" charset="0"/>
              <a:ea typeface="Tahoma" pitchFamily="34" charset="0"/>
              <a:cs typeface="Arial" pitchFamily="34" charset="0"/>
            </a:endParaRPr>
          </a:p>
        </p:txBody>
      </p:sp>
    </p:spTree>
    <p:extLst>
      <p:ext uri="{BB962C8B-B14F-4D97-AF65-F5344CB8AC3E}">
        <p14:creationId xmlns:p14="http://schemas.microsoft.com/office/powerpoint/2010/main" xmlns="" val="1804257875"/>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2"/>
          <p:cNvSpPr>
            <a:spLocks noChangeArrowheads="1"/>
          </p:cNvSpPr>
          <p:nvPr/>
        </p:nvSpPr>
        <p:spPr bwMode="auto">
          <a:xfrm>
            <a:off x="1691158" y="361231"/>
            <a:ext cx="585222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anchor="ctr">
            <a:spAutoFit/>
          </a:bodyPr>
          <a:lstStyle/>
          <a:p>
            <a:pPr marL="1233488" indent="-1233488"/>
            <a:r>
              <a:rPr lang="es-MX" b="1" dirty="0" smtClean="0">
                <a:latin typeface="Arial Black" pitchFamily="34" charset="0"/>
                <a:cs typeface="Calibri" pitchFamily="34" charset="0"/>
              </a:rPr>
              <a:t>Contenido</a:t>
            </a:r>
            <a:endParaRPr lang="es-CO" sz="1200" i="1" dirty="0">
              <a:latin typeface="Arial Black" pitchFamily="34" charset="0"/>
              <a:cs typeface="Calibri" pitchFamily="34" charset="0"/>
            </a:endParaRPr>
          </a:p>
        </p:txBody>
      </p:sp>
      <p:pic>
        <p:nvPicPr>
          <p:cNvPr id="24" name="Imagen 5" descr="bulletANH-01-03.png"/>
          <p:cNvPicPr>
            <a:picLocks noChangeAspect="1"/>
          </p:cNvPicPr>
          <p:nvPr/>
        </p:nvPicPr>
        <p:blipFill>
          <a:blip r:embed="rId2" cstate="email"/>
          <a:srcRect/>
          <a:stretch>
            <a:fillRect/>
          </a:stretch>
        </p:blipFill>
        <p:spPr bwMode="auto">
          <a:xfrm>
            <a:off x="558602" y="1259235"/>
            <a:ext cx="398462" cy="376238"/>
          </a:xfrm>
          <a:prstGeom prst="rect">
            <a:avLst/>
          </a:prstGeom>
          <a:noFill/>
          <a:ln w="9525">
            <a:noFill/>
            <a:miter lim="800000"/>
            <a:headEnd/>
            <a:tailEnd/>
          </a:ln>
        </p:spPr>
      </p:pic>
      <p:pic>
        <p:nvPicPr>
          <p:cNvPr id="25" name="Imagen 5" descr="bulletANH-01-03.png"/>
          <p:cNvPicPr>
            <a:picLocks noChangeAspect="1"/>
          </p:cNvPicPr>
          <p:nvPr/>
        </p:nvPicPr>
        <p:blipFill>
          <a:blip r:embed="rId2" cstate="email"/>
          <a:srcRect/>
          <a:stretch>
            <a:fillRect/>
          </a:stretch>
        </p:blipFill>
        <p:spPr bwMode="auto">
          <a:xfrm>
            <a:off x="558602" y="1800051"/>
            <a:ext cx="398462" cy="376238"/>
          </a:xfrm>
          <a:prstGeom prst="rect">
            <a:avLst/>
          </a:prstGeom>
          <a:noFill/>
          <a:ln w="9525">
            <a:noFill/>
            <a:miter lim="800000"/>
            <a:headEnd/>
            <a:tailEnd/>
          </a:ln>
        </p:spPr>
      </p:pic>
      <p:pic>
        <p:nvPicPr>
          <p:cNvPr id="26" name="Imagen 5" descr="bulletANH-01-03.png"/>
          <p:cNvPicPr>
            <a:picLocks noChangeAspect="1"/>
          </p:cNvPicPr>
          <p:nvPr/>
        </p:nvPicPr>
        <p:blipFill>
          <a:blip r:embed="rId2" cstate="email"/>
          <a:srcRect/>
          <a:stretch>
            <a:fillRect/>
          </a:stretch>
        </p:blipFill>
        <p:spPr bwMode="auto">
          <a:xfrm>
            <a:off x="554088" y="2351732"/>
            <a:ext cx="398462" cy="376238"/>
          </a:xfrm>
          <a:prstGeom prst="rect">
            <a:avLst/>
          </a:prstGeom>
          <a:noFill/>
          <a:ln w="9525">
            <a:noFill/>
            <a:miter lim="800000"/>
            <a:headEnd/>
            <a:tailEnd/>
          </a:ln>
        </p:spPr>
      </p:pic>
      <p:pic>
        <p:nvPicPr>
          <p:cNvPr id="27" name="Imagen 5" descr="bulletANH-01-03.png"/>
          <p:cNvPicPr>
            <a:picLocks noChangeAspect="1"/>
          </p:cNvPicPr>
          <p:nvPr/>
        </p:nvPicPr>
        <p:blipFill>
          <a:blip r:embed="rId2" cstate="email"/>
          <a:srcRect/>
          <a:stretch>
            <a:fillRect/>
          </a:stretch>
        </p:blipFill>
        <p:spPr bwMode="auto">
          <a:xfrm>
            <a:off x="558602" y="2908746"/>
            <a:ext cx="398462" cy="376238"/>
          </a:xfrm>
          <a:prstGeom prst="rect">
            <a:avLst/>
          </a:prstGeom>
          <a:noFill/>
          <a:ln w="9525">
            <a:noFill/>
            <a:miter lim="800000"/>
            <a:headEnd/>
            <a:tailEnd/>
          </a:ln>
        </p:spPr>
      </p:pic>
      <p:pic>
        <p:nvPicPr>
          <p:cNvPr id="28" name="Imagen 5" descr="bulletANH-01-03.png"/>
          <p:cNvPicPr>
            <a:picLocks noChangeAspect="1"/>
          </p:cNvPicPr>
          <p:nvPr/>
        </p:nvPicPr>
        <p:blipFill>
          <a:blip r:embed="rId2" cstate="email"/>
          <a:srcRect/>
          <a:stretch>
            <a:fillRect/>
          </a:stretch>
        </p:blipFill>
        <p:spPr bwMode="auto">
          <a:xfrm>
            <a:off x="558602" y="3448050"/>
            <a:ext cx="398462" cy="376238"/>
          </a:xfrm>
          <a:prstGeom prst="rect">
            <a:avLst/>
          </a:prstGeom>
          <a:noFill/>
          <a:ln w="9525">
            <a:noFill/>
            <a:miter lim="800000"/>
            <a:headEnd/>
            <a:tailEnd/>
          </a:ln>
        </p:spPr>
      </p:pic>
      <p:pic>
        <p:nvPicPr>
          <p:cNvPr id="29" name="Imagen 5" descr="bulletANH-01-03.png"/>
          <p:cNvPicPr>
            <a:picLocks noChangeAspect="1"/>
          </p:cNvPicPr>
          <p:nvPr/>
        </p:nvPicPr>
        <p:blipFill>
          <a:blip r:embed="rId2" cstate="email"/>
          <a:srcRect/>
          <a:stretch>
            <a:fillRect/>
          </a:stretch>
        </p:blipFill>
        <p:spPr bwMode="auto">
          <a:xfrm>
            <a:off x="558280" y="4003724"/>
            <a:ext cx="398462" cy="376238"/>
          </a:xfrm>
          <a:prstGeom prst="rect">
            <a:avLst/>
          </a:prstGeom>
          <a:noFill/>
          <a:ln w="9525">
            <a:noFill/>
            <a:miter lim="800000"/>
            <a:headEnd/>
            <a:tailEnd/>
          </a:ln>
        </p:spPr>
      </p:pic>
      <p:pic>
        <p:nvPicPr>
          <p:cNvPr id="30" name="Imagen 5" descr="bulletANH-01-03.png"/>
          <p:cNvPicPr>
            <a:picLocks noChangeAspect="1"/>
          </p:cNvPicPr>
          <p:nvPr/>
        </p:nvPicPr>
        <p:blipFill>
          <a:blip r:embed="rId2" cstate="email"/>
          <a:srcRect/>
          <a:stretch>
            <a:fillRect/>
          </a:stretch>
        </p:blipFill>
        <p:spPr bwMode="auto">
          <a:xfrm>
            <a:off x="558602" y="4555405"/>
            <a:ext cx="398462" cy="376238"/>
          </a:xfrm>
          <a:prstGeom prst="rect">
            <a:avLst/>
          </a:prstGeom>
          <a:noFill/>
          <a:ln w="9525">
            <a:noFill/>
            <a:miter lim="800000"/>
            <a:headEnd/>
            <a:tailEnd/>
          </a:ln>
        </p:spPr>
      </p:pic>
      <p:pic>
        <p:nvPicPr>
          <p:cNvPr id="31" name="Imagen 5" descr="bulletANH-01-03.png"/>
          <p:cNvPicPr>
            <a:picLocks noChangeAspect="1"/>
          </p:cNvPicPr>
          <p:nvPr/>
        </p:nvPicPr>
        <p:blipFill>
          <a:blip r:embed="rId2" cstate="email"/>
          <a:srcRect/>
          <a:stretch>
            <a:fillRect/>
          </a:stretch>
        </p:blipFill>
        <p:spPr bwMode="auto">
          <a:xfrm>
            <a:off x="558602" y="5097561"/>
            <a:ext cx="398462" cy="376238"/>
          </a:xfrm>
          <a:prstGeom prst="rect">
            <a:avLst/>
          </a:prstGeom>
          <a:noFill/>
          <a:ln w="9525">
            <a:noFill/>
            <a:miter lim="800000"/>
            <a:headEnd/>
            <a:tailEnd/>
          </a:ln>
        </p:spPr>
      </p:pic>
      <p:pic>
        <p:nvPicPr>
          <p:cNvPr id="32" name="Imagen 5" descr="bulletANH-01-03.png"/>
          <p:cNvPicPr>
            <a:picLocks noChangeAspect="1"/>
          </p:cNvPicPr>
          <p:nvPr/>
        </p:nvPicPr>
        <p:blipFill>
          <a:blip r:embed="rId2" cstate="email"/>
          <a:srcRect/>
          <a:stretch>
            <a:fillRect/>
          </a:stretch>
        </p:blipFill>
        <p:spPr bwMode="auto">
          <a:xfrm>
            <a:off x="558602" y="5645050"/>
            <a:ext cx="398462" cy="376238"/>
          </a:xfrm>
          <a:prstGeom prst="rect">
            <a:avLst/>
          </a:prstGeom>
          <a:noFill/>
          <a:ln w="9525">
            <a:noFill/>
            <a:miter lim="800000"/>
            <a:headEnd/>
            <a:tailEnd/>
          </a:ln>
        </p:spPr>
      </p:pic>
      <p:sp>
        <p:nvSpPr>
          <p:cNvPr id="14" name="4 Marcador de número de diapositiva"/>
          <p:cNvSpPr txBox="1">
            <a:spLocks/>
          </p:cNvSpPr>
          <p:nvPr/>
        </p:nvSpPr>
        <p:spPr bwMode="auto">
          <a:xfrm>
            <a:off x="4328544" y="6462095"/>
            <a:ext cx="471487" cy="4000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s-CO"/>
            </a:defPPr>
            <a:lvl1pPr marL="0" algn="r" defTabSz="914400" rtl="0" eaLnBrk="1" latinLnBrk="0" hangingPunct="1">
              <a:defRPr sz="1200" kern="1200">
                <a:solidFill>
                  <a:schemeClr val="tx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fld id="{1E488807-1918-4C23-BCA5-A5E06F4BEA6B}" type="slidenum">
              <a:rPr lang="es-ES" altLang="en-US" smtClean="0">
                <a:solidFill>
                  <a:srgbClr val="000000"/>
                </a:solidFill>
              </a:rPr>
              <a:pPr algn="ctr">
                <a:defRPr/>
              </a:pPr>
              <a:t>94</a:t>
            </a:fld>
            <a:endParaRPr lang="es-ES" altLang="en-US" dirty="0" smtClean="0">
              <a:solidFill>
                <a:srgbClr val="000000"/>
              </a:solidFill>
            </a:endParaRPr>
          </a:p>
        </p:txBody>
      </p:sp>
      <p:sp>
        <p:nvSpPr>
          <p:cNvPr id="16" name="15 CuadroTexto"/>
          <p:cNvSpPr txBox="1"/>
          <p:nvPr/>
        </p:nvSpPr>
        <p:spPr>
          <a:xfrm>
            <a:off x="1115616" y="1259235"/>
            <a:ext cx="7776864" cy="4801314"/>
          </a:xfrm>
          <a:prstGeom prst="rect">
            <a:avLst/>
          </a:prstGeom>
          <a:noFill/>
        </p:spPr>
        <p:txBody>
          <a:bodyPr wrap="square" rtlCol="0">
            <a:spAutoFit/>
          </a:bodyPr>
          <a:lstStyle/>
          <a:p>
            <a:r>
              <a:rPr lang="es-MX" dirty="0" smtClean="0">
                <a:solidFill>
                  <a:schemeClr val="bg1">
                    <a:lumMod val="65000"/>
                  </a:schemeClr>
                </a:solidFill>
                <a:latin typeface="Arial" pitchFamily="34" charset="0"/>
                <a:ea typeface="Tahoma" pitchFamily="34" charset="0"/>
                <a:cs typeface="Arial" pitchFamily="34" charset="0"/>
              </a:rPr>
              <a:t>Marco estratégico, logros y retos</a:t>
            </a:r>
          </a:p>
          <a:p>
            <a:endParaRPr lang="es-MX" dirty="0">
              <a:solidFill>
                <a:schemeClr val="bg1">
                  <a:lumMod val="65000"/>
                </a:schemeClr>
              </a:solidFill>
              <a:latin typeface="Arial" pitchFamily="34" charset="0"/>
              <a:ea typeface="Tahoma" pitchFamily="34" charset="0"/>
              <a:cs typeface="Arial" pitchFamily="34" charset="0"/>
            </a:endParaRPr>
          </a:p>
          <a:p>
            <a:r>
              <a:rPr lang="es-MX" dirty="0" smtClean="0">
                <a:solidFill>
                  <a:schemeClr val="bg1">
                    <a:lumMod val="65000"/>
                  </a:schemeClr>
                </a:solidFill>
                <a:latin typeface="Arial" pitchFamily="34" charset="0"/>
                <a:ea typeface="Tahoma" pitchFamily="34" charset="0"/>
                <a:cs typeface="Arial" pitchFamily="34" charset="0"/>
              </a:rPr>
              <a:t>Gestión del Conocimiento</a:t>
            </a:r>
          </a:p>
          <a:p>
            <a:endParaRPr lang="es-MX" dirty="0" smtClean="0">
              <a:solidFill>
                <a:schemeClr val="bg1">
                  <a:lumMod val="65000"/>
                </a:schemeClr>
              </a:solidFill>
              <a:latin typeface="Arial" pitchFamily="34" charset="0"/>
              <a:ea typeface="Tahoma" pitchFamily="34" charset="0"/>
              <a:cs typeface="Arial" pitchFamily="34" charset="0"/>
            </a:endParaRPr>
          </a:p>
          <a:p>
            <a:r>
              <a:rPr lang="es-MX" dirty="0" smtClean="0">
                <a:solidFill>
                  <a:schemeClr val="bg1">
                    <a:lumMod val="65000"/>
                  </a:schemeClr>
                </a:solidFill>
                <a:latin typeface="Arial" pitchFamily="34" charset="0"/>
                <a:ea typeface="Tahoma" pitchFamily="34" charset="0"/>
                <a:cs typeface="Arial" pitchFamily="34" charset="0"/>
              </a:rPr>
              <a:t>Promoción y Asignación de Áreas</a:t>
            </a:r>
          </a:p>
          <a:p>
            <a:endParaRPr lang="es-MX" dirty="0" smtClean="0">
              <a:solidFill>
                <a:schemeClr val="bg1">
                  <a:lumMod val="65000"/>
                </a:schemeClr>
              </a:solidFill>
              <a:latin typeface="Arial" pitchFamily="34" charset="0"/>
              <a:ea typeface="Tahoma" pitchFamily="34" charset="0"/>
              <a:cs typeface="Arial" pitchFamily="34" charset="0"/>
            </a:endParaRPr>
          </a:p>
          <a:p>
            <a:r>
              <a:rPr lang="es-MX" dirty="0" smtClean="0">
                <a:solidFill>
                  <a:schemeClr val="bg1">
                    <a:lumMod val="65000"/>
                  </a:schemeClr>
                </a:solidFill>
                <a:latin typeface="Arial" pitchFamily="34" charset="0"/>
                <a:ea typeface="Tahoma" pitchFamily="34" charset="0"/>
                <a:cs typeface="Arial" pitchFamily="34" charset="0"/>
              </a:rPr>
              <a:t>Gestión de Contratos de Hidrocarburos, Comunidades y Medio Ambiente</a:t>
            </a:r>
          </a:p>
          <a:p>
            <a:endParaRPr lang="es-MX" dirty="0" smtClean="0">
              <a:solidFill>
                <a:schemeClr val="bg1">
                  <a:lumMod val="65000"/>
                </a:schemeClr>
              </a:solidFill>
              <a:latin typeface="Arial" pitchFamily="34" charset="0"/>
              <a:ea typeface="Tahoma" pitchFamily="34" charset="0"/>
              <a:cs typeface="Arial" pitchFamily="34" charset="0"/>
            </a:endParaRPr>
          </a:p>
          <a:p>
            <a:r>
              <a:rPr lang="es-MX" dirty="0" smtClean="0">
                <a:solidFill>
                  <a:schemeClr val="bg1">
                    <a:lumMod val="65000"/>
                  </a:schemeClr>
                </a:solidFill>
                <a:latin typeface="Arial" pitchFamily="34" charset="0"/>
                <a:ea typeface="Tahoma" pitchFamily="34" charset="0"/>
                <a:cs typeface="Arial" pitchFamily="34" charset="0"/>
              </a:rPr>
              <a:t>Operaciones, Administración de Regalías y Participaciones</a:t>
            </a:r>
          </a:p>
          <a:p>
            <a:endParaRPr lang="es-MX" dirty="0" smtClean="0">
              <a:solidFill>
                <a:schemeClr val="bg1">
                  <a:lumMod val="65000"/>
                </a:schemeClr>
              </a:solidFill>
              <a:latin typeface="Arial" pitchFamily="34" charset="0"/>
              <a:ea typeface="Tahoma" pitchFamily="34" charset="0"/>
              <a:cs typeface="Arial" pitchFamily="34" charset="0"/>
            </a:endParaRPr>
          </a:p>
          <a:p>
            <a:r>
              <a:rPr lang="es-MX" dirty="0" smtClean="0">
                <a:solidFill>
                  <a:schemeClr val="bg1">
                    <a:lumMod val="65000"/>
                  </a:schemeClr>
                </a:solidFill>
                <a:latin typeface="Arial" pitchFamily="34" charset="0"/>
                <a:ea typeface="Tahoma" pitchFamily="34" charset="0"/>
                <a:cs typeface="Arial" pitchFamily="34" charset="0"/>
              </a:rPr>
              <a:t>Gestión contractual</a:t>
            </a:r>
          </a:p>
          <a:p>
            <a:endParaRPr lang="es-MX" dirty="0" smtClean="0">
              <a:solidFill>
                <a:schemeClr val="bg1">
                  <a:lumMod val="65000"/>
                </a:schemeClr>
              </a:solidFill>
              <a:latin typeface="Arial" pitchFamily="34" charset="0"/>
              <a:ea typeface="Tahoma" pitchFamily="34" charset="0"/>
              <a:cs typeface="Arial" pitchFamily="34" charset="0"/>
            </a:endParaRPr>
          </a:p>
          <a:p>
            <a:r>
              <a:rPr lang="es-MX" dirty="0" smtClean="0">
                <a:solidFill>
                  <a:schemeClr val="bg1">
                    <a:lumMod val="65000"/>
                  </a:schemeClr>
                </a:solidFill>
                <a:latin typeface="Arial" pitchFamily="34" charset="0"/>
                <a:ea typeface="Tahoma" pitchFamily="34" charset="0"/>
                <a:cs typeface="Arial" pitchFamily="34" charset="0"/>
              </a:rPr>
              <a:t>Ejecución Presupuestal y Sistema Nacional de Servicio al Ciudadano</a:t>
            </a:r>
          </a:p>
          <a:p>
            <a:endParaRPr lang="es-MX" dirty="0" smtClean="0">
              <a:solidFill>
                <a:schemeClr val="bg1">
                  <a:lumMod val="65000"/>
                </a:schemeClr>
              </a:solidFill>
              <a:latin typeface="Arial" pitchFamily="34" charset="0"/>
              <a:ea typeface="Tahoma" pitchFamily="34" charset="0"/>
              <a:cs typeface="Arial" pitchFamily="34" charset="0"/>
            </a:endParaRPr>
          </a:p>
          <a:p>
            <a:r>
              <a:rPr lang="es-MX" dirty="0">
                <a:solidFill>
                  <a:schemeClr val="bg1">
                    <a:lumMod val="65000"/>
                  </a:schemeClr>
                </a:solidFill>
                <a:latin typeface="Arial" pitchFamily="34" charset="0"/>
                <a:ea typeface="Tahoma" pitchFamily="34" charset="0"/>
                <a:cs typeface="Arial" pitchFamily="34" charset="0"/>
              </a:rPr>
              <a:t>Preguntas y respuestas</a:t>
            </a:r>
            <a:endParaRPr lang="es-MX" dirty="0" smtClean="0">
              <a:solidFill>
                <a:schemeClr val="bg1">
                  <a:lumMod val="65000"/>
                </a:schemeClr>
              </a:solidFill>
              <a:latin typeface="Arial" pitchFamily="34" charset="0"/>
              <a:ea typeface="Tahoma" pitchFamily="34" charset="0"/>
              <a:cs typeface="Arial" pitchFamily="34" charset="0"/>
            </a:endParaRPr>
          </a:p>
          <a:p>
            <a:endParaRPr lang="es-MX" dirty="0" smtClean="0">
              <a:solidFill>
                <a:schemeClr val="bg1">
                  <a:lumMod val="65000"/>
                </a:schemeClr>
              </a:solidFill>
              <a:latin typeface="Arial" pitchFamily="34" charset="0"/>
              <a:ea typeface="Tahoma" pitchFamily="34" charset="0"/>
              <a:cs typeface="Arial" pitchFamily="34" charset="0"/>
            </a:endParaRPr>
          </a:p>
          <a:p>
            <a:r>
              <a:rPr lang="es-MX" b="1" dirty="0" smtClean="0">
                <a:latin typeface="Arial" pitchFamily="34" charset="0"/>
                <a:ea typeface="Tahoma" pitchFamily="34" charset="0"/>
                <a:cs typeface="Arial" pitchFamily="34" charset="0"/>
              </a:rPr>
              <a:t>Informe de Control Interno</a:t>
            </a:r>
            <a:endParaRPr lang="es-CO" b="1" dirty="0">
              <a:latin typeface="Arial" pitchFamily="34" charset="0"/>
              <a:ea typeface="Tahoma" pitchFamily="34" charset="0"/>
              <a:cs typeface="Arial" pitchFamily="34" charset="0"/>
            </a:endParaRPr>
          </a:p>
        </p:txBody>
      </p:sp>
    </p:spTree>
    <p:extLst>
      <p:ext uri="{BB962C8B-B14F-4D97-AF65-F5344CB8AC3E}">
        <p14:creationId xmlns:p14="http://schemas.microsoft.com/office/powerpoint/2010/main" xmlns="" val="1804257875"/>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4 Marcador de número de diapositiva"/>
          <p:cNvSpPr txBox="1">
            <a:spLocks/>
          </p:cNvSpPr>
          <p:nvPr/>
        </p:nvSpPr>
        <p:spPr bwMode="auto">
          <a:xfrm>
            <a:off x="4328544" y="6462095"/>
            <a:ext cx="471487" cy="4000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s-CO"/>
            </a:defPPr>
            <a:lvl1pPr marL="0" algn="r" defTabSz="914400" rtl="0" eaLnBrk="1" latinLnBrk="0" hangingPunct="1">
              <a:defRPr sz="1200" kern="1200">
                <a:solidFill>
                  <a:schemeClr val="tx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fld id="{1E488807-1918-4C23-BCA5-A5E06F4BEA6B}" type="slidenum">
              <a:rPr lang="es-ES" altLang="en-US" smtClean="0">
                <a:solidFill>
                  <a:srgbClr val="000000"/>
                </a:solidFill>
              </a:rPr>
              <a:pPr algn="ctr">
                <a:defRPr/>
              </a:pPr>
              <a:t>95</a:t>
            </a:fld>
            <a:endParaRPr lang="es-ES" altLang="en-US" dirty="0" smtClean="0">
              <a:solidFill>
                <a:srgbClr val="000000"/>
              </a:solidFill>
            </a:endParaRPr>
          </a:p>
        </p:txBody>
      </p:sp>
      <p:sp>
        <p:nvSpPr>
          <p:cNvPr id="4" name="8 CuadroTexto"/>
          <p:cNvSpPr txBox="1">
            <a:spLocks noChangeArrowheads="1"/>
          </p:cNvSpPr>
          <p:nvPr/>
        </p:nvSpPr>
        <p:spPr bwMode="auto">
          <a:xfrm>
            <a:off x="1259632" y="217215"/>
            <a:ext cx="5978525" cy="646331"/>
          </a:xfrm>
          <a:prstGeom prst="rect">
            <a:avLst/>
          </a:prstGeom>
          <a:noFill/>
          <a:ln w="9525">
            <a:noFill/>
            <a:miter lim="800000"/>
            <a:headEnd/>
            <a:tailEnd/>
          </a:ln>
        </p:spPr>
        <p:txBody>
          <a:bodyPr>
            <a:spAutoFit/>
          </a:bodyPr>
          <a:lstStyle/>
          <a:p>
            <a:pPr fontAlgn="base">
              <a:spcBef>
                <a:spcPct val="0"/>
              </a:spcBef>
              <a:spcAft>
                <a:spcPct val="0"/>
              </a:spcAft>
            </a:pPr>
            <a:r>
              <a:rPr lang="es-CO" altLang="es-CO" b="1" dirty="0" smtClean="0">
                <a:latin typeface="Arial Black" pitchFamily="34" charset="0"/>
                <a:cs typeface="Arial" pitchFamily="34" charset="0"/>
              </a:rPr>
              <a:t>Evaluación al sistema de control interno 2013</a:t>
            </a:r>
          </a:p>
          <a:p>
            <a:pPr fontAlgn="base">
              <a:spcBef>
                <a:spcPct val="0"/>
              </a:spcBef>
              <a:spcAft>
                <a:spcPct val="0"/>
              </a:spcAft>
            </a:pPr>
            <a:r>
              <a:rPr lang="es-CO" altLang="es-CO" i="1" dirty="0" smtClean="0">
                <a:latin typeface="Arial" pitchFamily="34" charset="0"/>
                <a:cs typeface="Arial" pitchFamily="34" charset="0"/>
              </a:rPr>
              <a:t>Metodología DAFP</a:t>
            </a:r>
          </a:p>
        </p:txBody>
      </p:sp>
      <p:sp>
        <p:nvSpPr>
          <p:cNvPr id="5" name="2 Marcador de contenido"/>
          <p:cNvSpPr txBox="1">
            <a:spLocks/>
          </p:cNvSpPr>
          <p:nvPr/>
        </p:nvSpPr>
        <p:spPr>
          <a:xfrm>
            <a:off x="480864" y="1259986"/>
            <a:ext cx="8229600" cy="5166368"/>
          </a:xfrm>
          <a:prstGeom prst="rect">
            <a:avLst/>
          </a:prstGeom>
        </p:spPr>
        <p:txBody>
          <a:bodyPr/>
          <a:lstStyle/>
          <a:p>
            <a:pPr marL="342900" indent="-342900" eaLnBrk="0" fontAlgn="base" hangingPunct="0">
              <a:spcBef>
                <a:spcPct val="20000"/>
              </a:spcBef>
              <a:spcAft>
                <a:spcPct val="0"/>
              </a:spcAft>
              <a:buClr>
                <a:srgbClr val="CC9900"/>
              </a:buClr>
              <a:buSzPct val="65000"/>
              <a:buFont typeface="Wingdings" pitchFamily="2" charset="2"/>
              <a:buChar char="n"/>
              <a:defRPr/>
            </a:pPr>
            <a:r>
              <a:rPr lang="es-CO" sz="1600" kern="0" dirty="0" smtClean="0">
                <a:solidFill>
                  <a:srgbClr val="000000"/>
                </a:solidFill>
                <a:latin typeface="Arial"/>
              </a:rPr>
              <a:t>Análisis de madurez del Sistema de Control Interno de la ANH: </a:t>
            </a:r>
          </a:p>
          <a:p>
            <a:pPr marL="669925" lvl="1" indent="-325438" eaLnBrk="0" fontAlgn="base" hangingPunct="0">
              <a:spcBef>
                <a:spcPct val="20000"/>
              </a:spcBef>
              <a:spcAft>
                <a:spcPct val="0"/>
              </a:spcAft>
              <a:buClr>
                <a:srgbClr val="3B812F"/>
              </a:buClr>
              <a:buSzPct val="60000"/>
              <a:buFont typeface="Wingdings" pitchFamily="2" charset="2"/>
              <a:buChar char="q"/>
              <a:defRPr/>
            </a:pPr>
            <a:endParaRPr lang="es-CO" kern="0" dirty="0" smtClean="0">
              <a:solidFill>
                <a:srgbClr val="000000"/>
              </a:solidFill>
              <a:latin typeface="Tahoma" pitchFamily="34" charset="0"/>
              <a:ea typeface="Tahoma" pitchFamily="34" charset="0"/>
              <a:cs typeface="Tahoma" pitchFamily="34" charset="0"/>
            </a:endParaRPr>
          </a:p>
          <a:p>
            <a:pPr marL="669925" lvl="1" indent="-325438" eaLnBrk="0" fontAlgn="base" hangingPunct="0">
              <a:spcBef>
                <a:spcPct val="20000"/>
              </a:spcBef>
              <a:spcAft>
                <a:spcPct val="0"/>
              </a:spcAft>
              <a:buClr>
                <a:srgbClr val="3B812F"/>
              </a:buClr>
              <a:buSzPct val="60000"/>
              <a:buFont typeface="Wingdings" pitchFamily="2" charset="2"/>
              <a:buChar char="q"/>
              <a:defRPr/>
            </a:pPr>
            <a:endParaRPr lang="es-CO" kern="0" dirty="0" smtClean="0">
              <a:solidFill>
                <a:srgbClr val="000000"/>
              </a:solidFill>
              <a:latin typeface="Tahoma" pitchFamily="34" charset="0"/>
              <a:ea typeface="Tahoma" pitchFamily="34" charset="0"/>
              <a:cs typeface="Tahoma" pitchFamily="34" charset="0"/>
            </a:endParaRPr>
          </a:p>
          <a:p>
            <a:pPr marL="669925" lvl="1" indent="-325438" eaLnBrk="0" fontAlgn="base" hangingPunct="0">
              <a:spcBef>
                <a:spcPct val="20000"/>
              </a:spcBef>
              <a:spcAft>
                <a:spcPct val="0"/>
              </a:spcAft>
              <a:buClr>
                <a:srgbClr val="3B812F"/>
              </a:buClr>
              <a:buSzPct val="60000"/>
              <a:buFont typeface="Wingdings" pitchFamily="2" charset="2"/>
              <a:buChar char="q"/>
              <a:defRPr/>
            </a:pPr>
            <a:endParaRPr lang="es-CO" kern="0" dirty="0" smtClean="0">
              <a:solidFill>
                <a:srgbClr val="000000"/>
              </a:solidFill>
              <a:latin typeface="Tahoma" pitchFamily="34" charset="0"/>
              <a:ea typeface="Tahoma" pitchFamily="34" charset="0"/>
              <a:cs typeface="Tahoma" pitchFamily="34" charset="0"/>
            </a:endParaRPr>
          </a:p>
          <a:p>
            <a:pPr marL="669925" lvl="1" indent="-325438" eaLnBrk="0" fontAlgn="base" hangingPunct="0">
              <a:spcBef>
                <a:spcPct val="20000"/>
              </a:spcBef>
              <a:spcAft>
                <a:spcPct val="0"/>
              </a:spcAft>
              <a:buClr>
                <a:srgbClr val="3B812F"/>
              </a:buClr>
              <a:buSzPct val="60000"/>
              <a:buFont typeface="Wingdings" pitchFamily="2" charset="2"/>
              <a:buChar char="q"/>
              <a:defRPr/>
            </a:pPr>
            <a:endParaRPr lang="es-CO" kern="0" dirty="0" smtClean="0">
              <a:solidFill>
                <a:srgbClr val="000000"/>
              </a:solidFill>
              <a:latin typeface="Tahoma" pitchFamily="34" charset="0"/>
              <a:ea typeface="Tahoma" pitchFamily="34" charset="0"/>
              <a:cs typeface="Tahoma" pitchFamily="34" charset="0"/>
            </a:endParaRPr>
          </a:p>
          <a:p>
            <a:pPr marL="669925" lvl="1" indent="-325438" eaLnBrk="0" fontAlgn="base" hangingPunct="0">
              <a:spcBef>
                <a:spcPct val="20000"/>
              </a:spcBef>
              <a:spcAft>
                <a:spcPct val="0"/>
              </a:spcAft>
              <a:buClr>
                <a:srgbClr val="3B812F"/>
              </a:buClr>
              <a:buSzPct val="60000"/>
              <a:buFont typeface="Wingdings" pitchFamily="2" charset="2"/>
              <a:buChar char="q"/>
              <a:defRPr/>
            </a:pPr>
            <a:endParaRPr lang="es-CO" kern="0" dirty="0" smtClean="0">
              <a:solidFill>
                <a:srgbClr val="000000"/>
              </a:solidFill>
              <a:latin typeface="Tahoma" pitchFamily="34" charset="0"/>
              <a:ea typeface="Tahoma" pitchFamily="34" charset="0"/>
              <a:cs typeface="Tahoma" pitchFamily="34" charset="0"/>
            </a:endParaRPr>
          </a:p>
          <a:p>
            <a:pPr marL="342900" indent="-342900" eaLnBrk="0" fontAlgn="base" hangingPunct="0">
              <a:spcBef>
                <a:spcPct val="20000"/>
              </a:spcBef>
              <a:spcAft>
                <a:spcPct val="0"/>
              </a:spcAft>
              <a:buClr>
                <a:srgbClr val="CC9900"/>
              </a:buClr>
              <a:buSzPct val="65000"/>
              <a:buFont typeface="Wingdings" pitchFamily="2" charset="2"/>
              <a:buChar char="n"/>
              <a:defRPr/>
            </a:pPr>
            <a:endParaRPr lang="es-CO" kern="0" dirty="0" smtClean="0">
              <a:solidFill>
                <a:srgbClr val="000000"/>
              </a:solidFill>
              <a:latin typeface="Tahoma" pitchFamily="34" charset="0"/>
              <a:ea typeface="Tahoma" pitchFamily="34" charset="0"/>
              <a:cs typeface="Tahoma" pitchFamily="34" charset="0"/>
            </a:endParaRPr>
          </a:p>
          <a:p>
            <a:pPr marL="342900" indent="-342900" eaLnBrk="0" fontAlgn="base" hangingPunct="0">
              <a:spcBef>
                <a:spcPct val="20000"/>
              </a:spcBef>
              <a:spcAft>
                <a:spcPct val="0"/>
              </a:spcAft>
              <a:buClr>
                <a:srgbClr val="CC9900"/>
              </a:buClr>
              <a:buSzPct val="65000"/>
              <a:buFont typeface="Wingdings" pitchFamily="2" charset="2"/>
              <a:buChar char="n"/>
              <a:defRPr/>
            </a:pPr>
            <a:endParaRPr lang="es-CO" kern="0" dirty="0" smtClean="0">
              <a:solidFill>
                <a:srgbClr val="000000"/>
              </a:solidFill>
              <a:latin typeface="Tahoma" pitchFamily="34" charset="0"/>
              <a:ea typeface="Tahoma" pitchFamily="34" charset="0"/>
              <a:cs typeface="Tahoma" pitchFamily="34" charset="0"/>
            </a:endParaRPr>
          </a:p>
        </p:txBody>
      </p:sp>
      <p:sp>
        <p:nvSpPr>
          <p:cNvPr id="6" name="5 CuadroTexto"/>
          <p:cNvSpPr txBox="1"/>
          <p:nvPr/>
        </p:nvSpPr>
        <p:spPr>
          <a:xfrm>
            <a:off x="275184" y="5400924"/>
            <a:ext cx="8640960" cy="577081"/>
          </a:xfrm>
          <a:prstGeom prst="rect">
            <a:avLst/>
          </a:prstGeom>
          <a:noFill/>
        </p:spPr>
        <p:txBody>
          <a:bodyPr wrap="square" rtlCol="0">
            <a:spAutoFit/>
          </a:bodyPr>
          <a:lstStyle/>
          <a:p>
            <a:pPr fontAlgn="base">
              <a:spcBef>
                <a:spcPct val="0"/>
              </a:spcBef>
              <a:spcAft>
                <a:spcPct val="0"/>
              </a:spcAft>
              <a:defRPr/>
            </a:pPr>
            <a:r>
              <a:rPr lang="es-CO" sz="1050" kern="0" dirty="0" smtClean="0">
                <a:solidFill>
                  <a:srgbClr val="000000"/>
                </a:solidFill>
                <a:latin typeface="Tahoma" pitchFamily="34" charset="0"/>
                <a:cs typeface="Arial" charset="0"/>
              </a:rPr>
              <a:t>Fuente: Informe 2013 publicado en el aplicativo del DAFP</a:t>
            </a:r>
          </a:p>
          <a:p>
            <a:pPr fontAlgn="base">
              <a:spcBef>
                <a:spcPct val="0"/>
              </a:spcBef>
              <a:spcAft>
                <a:spcPct val="0"/>
              </a:spcAft>
              <a:defRPr/>
            </a:pPr>
            <a:r>
              <a:rPr lang="es-CO" sz="1050" kern="0" dirty="0" smtClean="0">
                <a:solidFill>
                  <a:srgbClr val="000000"/>
                </a:solidFill>
                <a:latin typeface="Tahoma" pitchFamily="34" charset="0"/>
                <a:cs typeface="Arial" charset="0"/>
              </a:rPr>
              <a:t>Nota: </a:t>
            </a:r>
            <a:r>
              <a:rPr lang="es-CO" sz="1050" kern="0" dirty="0" smtClean="0">
                <a:solidFill>
                  <a:sysClr val="windowText" lastClr="000000"/>
                </a:solidFill>
              </a:rPr>
              <a:t>Los resultados </a:t>
            </a:r>
            <a:r>
              <a:rPr lang="es-CO" sz="1050" kern="0" dirty="0">
                <a:solidFill>
                  <a:sysClr val="windowText" lastClr="000000"/>
                </a:solidFill>
              </a:rPr>
              <a:t>no son comparables con los resultados obtenidos en la vigencia 2012 y anteriores, evaluados con una metodología y niveles de valoración diferentes </a:t>
            </a:r>
            <a:endParaRPr lang="es-CO" sz="1050" kern="0" dirty="0">
              <a:solidFill>
                <a:srgbClr val="000000"/>
              </a:solidFill>
              <a:latin typeface="Tahoma" pitchFamily="34" charset="0"/>
              <a:cs typeface="Arial" charset="0"/>
            </a:endParaRPr>
          </a:p>
        </p:txBody>
      </p:sp>
      <p:graphicFrame>
        <p:nvGraphicFramePr>
          <p:cNvPr id="7" name="Diagrama 7"/>
          <p:cNvGraphicFramePr/>
          <p:nvPr>
            <p:extLst/>
          </p:nvPr>
        </p:nvGraphicFramePr>
        <p:xfrm>
          <a:off x="123980" y="1873510"/>
          <a:ext cx="9056532" cy="342769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8" name="Tabla 9"/>
          <p:cNvGraphicFramePr>
            <a:graphicFrameLocks noGrp="1"/>
          </p:cNvGraphicFramePr>
          <p:nvPr>
            <p:extLst/>
          </p:nvPr>
        </p:nvGraphicFramePr>
        <p:xfrm>
          <a:off x="683567" y="1628800"/>
          <a:ext cx="7848873" cy="299466"/>
        </p:xfrm>
        <a:graphic>
          <a:graphicData uri="http://schemas.openxmlformats.org/drawingml/2006/table">
            <a:tbl>
              <a:tblPr firstRow="1" firstCol="1" bandRow="1"/>
              <a:tblGrid>
                <a:gridCol w="3363803"/>
                <a:gridCol w="2242535"/>
                <a:gridCol w="2242535"/>
              </a:tblGrid>
              <a:tr h="288032">
                <a:tc>
                  <a:txBody>
                    <a:bodyPr/>
                    <a:lstStyle>
                      <a:defPPr>
                        <a:defRPr lang="es-CO"/>
                      </a:defPPr>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a:lnSpc>
                          <a:spcPct val="115000"/>
                        </a:lnSpc>
                        <a:spcAft>
                          <a:spcPts val="0"/>
                        </a:spcAft>
                      </a:pPr>
                      <a:r>
                        <a:rPr lang="es-CO" sz="1600" dirty="0">
                          <a:effectLst/>
                        </a:rPr>
                        <a:t>INDICADOR DE MADUREZ MECI</a:t>
                      </a:r>
                      <a:endParaRPr lang="es-CO" sz="1600" dirty="0">
                        <a:effectLst/>
                        <a:latin typeface="Tahoma" panose="020B0604030504040204" pitchFamily="34" charset="0"/>
                        <a:ea typeface="Times New Roman" panose="02020603050405020304" pitchFamily="18" charset="0"/>
                      </a:endParaRPr>
                    </a:p>
                  </a:txBody>
                  <a:tcPr marL="9525" marR="9525" marT="9525" marB="9525"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CC9900"/>
                    </a:solidFill>
                  </a:tcPr>
                </a:tc>
                <a:tc>
                  <a:txBody>
                    <a:bodyPr/>
                    <a:lstStyle>
                      <a:defPPr>
                        <a:defRPr lang="es-CO"/>
                      </a:defPPr>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a:lnSpc>
                          <a:spcPct val="115000"/>
                        </a:lnSpc>
                        <a:spcAft>
                          <a:spcPts val="0"/>
                        </a:spcAft>
                      </a:pPr>
                      <a:r>
                        <a:rPr lang="es-CO" sz="1600" dirty="0">
                          <a:effectLst/>
                        </a:rPr>
                        <a:t>74,1%</a:t>
                      </a:r>
                      <a:endParaRPr lang="es-CO" sz="1600" dirty="0">
                        <a:effectLst/>
                        <a:latin typeface="Tahoma" panose="020B0604030504040204" pitchFamily="34" charset="0"/>
                        <a:ea typeface="Times New Roman" panose="02020603050405020304" pitchFamily="18" charset="0"/>
                      </a:endParaRPr>
                    </a:p>
                  </a:txBody>
                  <a:tcPr marL="9525" marR="9525" marT="9525" marB="9525"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CC9900"/>
                    </a:solidFill>
                  </a:tcPr>
                </a:tc>
                <a:tc>
                  <a:txBody>
                    <a:bodyPr/>
                    <a:lstStyle>
                      <a:defPPr>
                        <a:defRPr lang="es-CO"/>
                      </a:defPPr>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a:lnSpc>
                          <a:spcPct val="115000"/>
                        </a:lnSpc>
                        <a:spcAft>
                          <a:spcPts val="0"/>
                        </a:spcAft>
                      </a:pPr>
                      <a:r>
                        <a:rPr lang="es-CO" sz="1600" dirty="0">
                          <a:effectLst/>
                        </a:rPr>
                        <a:t>SATISFACTORIO</a:t>
                      </a:r>
                      <a:endParaRPr lang="es-CO" sz="1600" dirty="0">
                        <a:effectLst/>
                        <a:latin typeface="Tahoma" panose="020B0604030504040204" pitchFamily="34" charset="0"/>
                        <a:ea typeface="Times New Roman" panose="02020603050405020304" pitchFamily="18" charset="0"/>
                      </a:endParaRPr>
                    </a:p>
                  </a:txBody>
                  <a:tcPr marL="9525" marR="9525" marT="9525" marB="9525"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CC9900"/>
                    </a:solidFill>
                  </a:tcPr>
                </a:tc>
              </a:tr>
            </a:tbl>
          </a:graphicData>
        </a:graphic>
      </p:graphicFrame>
    </p:spTree>
    <p:extLst>
      <p:ext uri="{BB962C8B-B14F-4D97-AF65-F5344CB8AC3E}">
        <p14:creationId xmlns:p14="http://schemas.microsoft.com/office/powerpoint/2010/main" xmlns="" val="1804257875"/>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4 Marcador de número de diapositiva"/>
          <p:cNvSpPr txBox="1">
            <a:spLocks/>
          </p:cNvSpPr>
          <p:nvPr/>
        </p:nvSpPr>
        <p:spPr bwMode="auto">
          <a:xfrm>
            <a:off x="4328544" y="6462095"/>
            <a:ext cx="471487" cy="4000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s-CO"/>
            </a:defPPr>
            <a:lvl1pPr marL="0" algn="r" defTabSz="914400" rtl="0" eaLnBrk="1" latinLnBrk="0" hangingPunct="1">
              <a:defRPr sz="1200" kern="1200">
                <a:solidFill>
                  <a:schemeClr val="tx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fld id="{1E488807-1918-4C23-BCA5-A5E06F4BEA6B}" type="slidenum">
              <a:rPr lang="es-ES" altLang="en-US" smtClean="0">
                <a:solidFill>
                  <a:srgbClr val="000000"/>
                </a:solidFill>
              </a:rPr>
              <a:pPr algn="ctr">
                <a:defRPr/>
              </a:pPr>
              <a:t>96</a:t>
            </a:fld>
            <a:endParaRPr lang="es-ES" altLang="en-US" dirty="0" smtClean="0">
              <a:solidFill>
                <a:srgbClr val="000000"/>
              </a:solidFill>
            </a:endParaRPr>
          </a:p>
        </p:txBody>
      </p:sp>
      <p:sp>
        <p:nvSpPr>
          <p:cNvPr id="5" name="Rectangle 2"/>
          <p:cNvSpPr>
            <a:spLocks noChangeArrowheads="1"/>
          </p:cNvSpPr>
          <p:nvPr/>
        </p:nvSpPr>
        <p:spPr bwMode="auto">
          <a:xfrm>
            <a:off x="1691680" y="222548"/>
            <a:ext cx="585222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anchor="ctr">
            <a:spAutoFit/>
          </a:bodyPr>
          <a:lstStyle/>
          <a:p>
            <a:r>
              <a:rPr lang="es-MX" b="1" dirty="0" smtClean="0">
                <a:latin typeface="Arial Black" pitchFamily="34" charset="0"/>
                <a:cs typeface="Calibri" pitchFamily="34" charset="0"/>
              </a:rPr>
              <a:t>Informe pormenorizado de control interno</a:t>
            </a:r>
          </a:p>
          <a:p>
            <a:r>
              <a:rPr lang="es-MX" i="1" dirty="0" smtClean="0">
                <a:latin typeface="Arial" pitchFamily="34" charset="0"/>
                <a:cs typeface="Arial" pitchFamily="34" charset="0"/>
              </a:rPr>
              <a:t>Enero - Octubre 2014</a:t>
            </a:r>
            <a:endParaRPr lang="es-CO" sz="1200" i="1" dirty="0">
              <a:latin typeface="Arial" pitchFamily="34" charset="0"/>
              <a:cs typeface="Arial" pitchFamily="34" charset="0"/>
            </a:endParaRPr>
          </a:p>
        </p:txBody>
      </p:sp>
      <p:graphicFrame>
        <p:nvGraphicFramePr>
          <p:cNvPr id="6" name="1 Tabla"/>
          <p:cNvGraphicFramePr>
            <a:graphicFrameLocks noGrp="1"/>
          </p:cNvGraphicFramePr>
          <p:nvPr>
            <p:extLst>
              <p:ext uri="{D42A27DB-BD31-4B8C-83A1-F6EECF244321}">
                <p14:modId xmlns:p14="http://schemas.microsoft.com/office/powerpoint/2010/main" xmlns="" val="1652225436"/>
              </p:ext>
            </p:extLst>
          </p:nvPr>
        </p:nvGraphicFramePr>
        <p:xfrm>
          <a:off x="323528" y="1449288"/>
          <a:ext cx="8640960" cy="4860032"/>
        </p:xfrm>
        <a:graphic>
          <a:graphicData uri="http://schemas.openxmlformats.org/drawingml/2006/table">
            <a:tbl>
              <a:tblPr firstRow="1" bandRow="1"/>
              <a:tblGrid>
                <a:gridCol w="4536504"/>
                <a:gridCol w="4104456"/>
              </a:tblGrid>
              <a:tr h="288032">
                <a:tc>
                  <a:txBody>
                    <a:bodyPr/>
                    <a:lstStyle>
                      <a:defPPr>
                        <a:defRPr lang="es-ES_tradnl"/>
                      </a:defPPr>
                      <a:lvl1pPr marL="0" algn="l" defTabSz="457200" rtl="0" eaLnBrk="1" latinLnBrk="0" hangingPunct="1">
                        <a:defRPr sz="1800" b="1" kern="1200">
                          <a:solidFill>
                            <a:schemeClr val="bg1"/>
                          </a:solidFill>
                          <a:latin typeface="Calibri"/>
                        </a:defRPr>
                      </a:lvl1pPr>
                      <a:lvl2pPr marL="457200" algn="l" defTabSz="457200" rtl="0" eaLnBrk="1" latinLnBrk="0" hangingPunct="1">
                        <a:defRPr sz="1800" b="1" kern="1200">
                          <a:solidFill>
                            <a:schemeClr val="bg1"/>
                          </a:solidFill>
                          <a:latin typeface="Calibri"/>
                        </a:defRPr>
                      </a:lvl2pPr>
                      <a:lvl3pPr marL="914400" algn="l" defTabSz="457200" rtl="0" eaLnBrk="1" latinLnBrk="0" hangingPunct="1">
                        <a:defRPr sz="1800" b="1" kern="1200">
                          <a:solidFill>
                            <a:schemeClr val="bg1"/>
                          </a:solidFill>
                          <a:latin typeface="Calibri"/>
                        </a:defRPr>
                      </a:lvl3pPr>
                      <a:lvl4pPr marL="1371600" algn="l" defTabSz="457200" rtl="0" eaLnBrk="1" latinLnBrk="0" hangingPunct="1">
                        <a:defRPr sz="1800" b="1" kern="1200">
                          <a:solidFill>
                            <a:schemeClr val="bg1"/>
                          </a:solidFill>
                          <a:latin typeface="Calibri"/>
                        </a:defRPr>
                      </a:lvl4pPr>
                      <a:lvl5pPr marL="1828800" algn="l" defTabSz="457200" rtl="0" eaLnBrk="1" latinLnBrk="0" hangingPunct="1">
                        <a:defRPr sz="1800" b="1" kern="1200">
                          <a:solidFill>
                            <a:schemeClr val="bg1"/>
                          </a:solidFill>
                          <a:latin typeface="Calibri"/>
                        </a:defRPr>
                      </a:lvl5pPr>
                      <a:lvl6pPr marL="2286000" algn="l" defTabSz="457200" rtl="0" eaLnBrk="1" latinLnBrk="0" hangingPunct="1">
                        <a:defRPr sz="1800" b="1" kern="1200">
                          <a:solidFill>
                            <a:schemeClr val="bg1"/>
                          </a:solidFill>
                          <a:latin typeface="Calibri"/>
                        </a:defRPr>
                      </a:lvl6pPr>
                      <a:lvl7pPr marL="2743200" algn="l" defTabSz="457200" rtl="0" eaLnBrk="1" latinLnBrk="0" hangingPunct="1">
                        <a:defRPr sz="1800" b="1" kern="1200">
                          <a:solidFill>
                            <a:schemeClr val="bg1"/>
                          </a:solidFill>
                          <a:latin typeface="Calibri"/>
                        </a:defRPr>
                      </a:lvl7pPr>
                      <a:lvl8pPr marL="3200400" algn="l" defTabSz="457200" rtl="0" eaLnBrk="1" latinLnBrk="0" hangingPunct="1">
                        <a:defRPr sz="1800" b="1" kern="1200">
                          <a:solidFill>
                            <a:schemeClr val="bg1"/>
                          </a:solidFill>
                          <a:latin typeface="Calibri"/>
                        </a:defRPr>
                      </a:lvl8pPr>
                      <a:lvl9pPr marL="3657600" algn="l" defTabSz="457200" rtl="0" eaLnBrk="1" latinLnBrk="0" hangingPunct="1">
                        <a:defRPr sz="1800" b="1" kern="1200">
                          <a:solidFill>
                            <a:schemeClr val="bg1"/>
                          </a:solidFill>
                          <a:latin typeface="Calibri"/>
                        </a:defRPr>
                      </a:lvl9pPr>
                    </a:lstStyle>
                    <a:p>
                      <a:pPr algn="ctr"/>
                      <a:r>
                        <a:rPr lang="es-CO" sz="1200" dirty="0" smtClean="0">
                          <a:solidFill>
                            <a:schemeClr val="tx1"/>
                          </a:solidFill>
                          <a:latin typeface="Arial" pitchFamily="34" charset="0"/>
                          <a:ea typeface="Tahoma" pitchFamily="34" charset="0"/>
                          <a:cs typeface="Arial" pitchFamily="34" charset="0"/>
                        </a:rPr>
                        <a:t>Fortalezas</a:t>
                      </a:r>
                      <a:endParaRPr lang="es-CO" sz="1200" dirty="0">
                        <a:solidFill>
                          <a:schemeClr val="tx1"/>
                        </a:solidFill>
                        <a:latin typeface="Arial" pitchFamily="34" charset="0"/>
                        <a:ea typeface="Tahoma" pitchFamily="34" charset="0"/>
                        <a:cs typeface="Arial"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F497D">
                        <a:lumMod val="20000"/>
                        <a:lumOff val="80000"/>
                      </a:srgbClr>
                    </a:solidFill>
                  </a:tcPr>
                </a:tc>
                <a:tc>
                  <a:txBody>
                    <a:bodyPr/>
                    <a:lstStyle>
                      <a:defPPr>
                        <a:defRPr lang="es-ES_tradnl"/>
                      </a:defPPr>
                      <a:lvl1pPr marL="0" algn="l" defTabSz="457200" rtl="0" eaLnBrk="1" latinLnBrk="0" hangingPunct="1">
                        <a:defRPr sz="1800" b="1" kern="1200">
                          <a:solidFill>
                            <a:schemeClr val="bg1"/>
                          </a:solidFill>
                          <a:latin typeface="Calibri"/>
                        </a:defRPr>
                      </a:lvl1pPr>
                      <a:lvl2pPr marL="457200" algn="l" defTabSz="457200" rtl="0" eaLnBrk="1" latinLnBrk="0" hangingPunct="1">
                        <a:defRPr sz="1800" b="1" kern="1200">
                          <a:solidFill>
                            <a:schemeClr val="bg1"/>
                          </a:solidFill>
                          <a:latin typeface="Calibri"/>
                        </a:defRPr>
                      </a:lvl2pPr>
                      <a:lvl3pPr marL="914400" algn="l" defTabSz="457200" rtl="0" eaLnBrk="1" latinLnBrk="0" hangingPunct="1">
                        <a:defRPr sz="1800" b="1" kern="1200">
                          <a:solidFill>
                            <a:schemeClr val="bg1"/>
                          </a:solidFill>
                          <a:latin typeface="Calibri"/>
                        </a:defRPr>
                      </a:lvl3pPr>
                      <a:lvl4pPr marL="1371600" algn="l" defTabSz="457200" rtl="0" eaLnBrk="1" latinLnBrk="0" hangingPunct="1">
                        <a:defRPr sz="1800" b="1" kern="1200">
                          <a:solidFill>
                            <a:schemeClr val="bg1"/>
                          </a:solidFill>
                          <a:latin typeface="Calibri"/>
                        </a:defRPr>
                      </a:lvl4pPr>
                      <a:lvl5pPr marL="1828800" algn="l" defTabSz="457200" rtl="0" eaLnBrk="1" latinLnBrk="0" hangingPunct="1">
                        <a:defRPr sz="1800" b="1" kern="1200">
                          <a:solidFill>
                            <a:schemeClr val="bg1"/>
                          </a:solidFill>
                          <a:latin typeface="Calibri"/>
                        </a:defRPr>
                      </a:lvl5pPr>
                      <a:lvl6pPr marL="2286000" algn="l" defTabSz="457200" rtl="0" eaLnBrk="1" latinLnBrk="0" hangingPunct="1">
                        <a:defRPr sz="1800" b="1" kern="1200">
                          <a:solidFill>
                            <a:schemeClr val="bg1"/>
                          </a:solidFill>
                          <a:latin typeface="Calibri"/>
                        </a:defRPr>
                      </a:lvl6pPr>
                      <a:lvl7pPr marL="2743200" algn="l" defTabSz="457200" rtl="0" eaLnBrk="1" latinLnBrk="0" hangingPunct="1">
                        <a:defRPr sz="1800" b="1" kern="1200">
                          <a:solidFill>
                            <a:schemeClr val="bg1"/>
                          </a:solidFill>
                          <a:latin typeface="Calibri"/>
                        </a:defRPr>
                      </a:lvl7pPr>
                      <a:lvl8pPr marL="3200400" algn="l" defTabSz="457200" rtl="0" eaLnBrk="1" latinLnBrk="0" hangingPunct="1">
                        <a:defRPr sz="1800" b="1" kern="1200">
                          <a:solidFill>
                            <a:schemeClr val="bg1"/>
                          </a:solidFill>
                          <a:latin typeface="Calibri"/>
                        </a:defRPr>
                      </a:lvl8pPr>
                      <a:lvl9pPr marL="3657600" algn="l" defTabSz="457200" rtl="0" eaLnBrk="1" latinLnBrk="0" hangingPunct="1">
                        <a:defRPr sz="1800" b="1" kern="1200">
                          <a:solidFill>
                            <a:schemeClr val="bg1"/>
                          </a:solidFill>
                          <a:latin typeface="Calibri"/>
                        </a:defRPr>
                      </a:lvl9pPr>
                    </a:lstStyle>
                    <a:p>
                      <a:pPr algn="ctr"/>
                      <a:r>
                        <a:rPr lang="es-CO" sz="1200" dirty="0" smtClean="0">
                          <a:solidFill>
                            <a:schemeClr val="tx1"/>
                          </a:solidFill>
                          <a:latin typeface="Arial" pitchFamily="34" charset="0"/>
                          <a:ea typeface="Tahoma" pitchFamily="34" charset="0"/>
                          <a:cs typeface="Arial" pitchFamily="34" charset="0"/>
                        </a:rPr>
                        <a:t>Aspectos</a:t>
                      </a:r>
                      <a:r>
                        <a:rPr lang="es-CO" sz="1200" baseline="0" dirty="0" smtClean="0">
                          <a:solidFill>
                            <a:schemeClr val="tx1"/>
                          </a:solidFill>
                          <a:latin typeface="Arial" pitchFamily="34" charset="0"/>
                          <a:ea typeface="Tahoma" pitchFamily="34" charset="0"/>
                          <a:cs typeface="Arial" pitchFamily="34" charset="0"/>
                        </a:rPr>
                        <a:t> por mejorar</a:t>
                      </a:r>
                      <a:endParaRPr lang="es-CO" sz="1200" dirty="0">
                        <a:solidFill>
                          <a:schemeClr val="tx1"/>
                        </a:solidFill>
                        <a:latin typeface="Arial" pitchFamily="34" charset="0"/>
                        <a:ea typeface="Tahoma" pitchFamily="34" charset="0"/>
                        <a:cs typeface="Arial"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F497D">
                        <a:lumMod val="20000"/>
                        <a:lumOff val="80000"/>
                      </a:srgbClr>
                    </a:solidFill>
                  </a:tcPr>
                </a:tc>
              </a:tr>
              <a:tr h="720080">
                <a:tc>
                  <a:txBody>
                    <a:bodyPr/>
                    <a:lstStyle>
                      <a:defPPr>
                        <a:defRPr lang="es-ES_tradnl"/>
                      </a:defPPr>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lvl="0" algn="just"/>
                      <a:r>
                        <a:rPr lang="es-CO" sz="1200" kern="1200" dirty="0" smtClean="0">
                          <a:solidFill>
                            <a:schemeClr val="tx1"/>
                          </a:solidFill>
                          <a:effectLst/>
                          <a:latin typeface="Arial" pitchFamily="34" charset="0"/>
                          <a:ea typeface="Tahoma" panose="020B0604030504040204" pitchFamily="34" charset="0"/>
                          <a:cs typeface="Arial" pitchFamily="34" charset="0"/>
                        </a:rPr>
                        <a:t>Ejecución del 83,8% del Plan Institucional de Formación y Capacitación - PIC 2014 y el 85% del programa de bienestar social 2014 </a:t>
                      </a:r>
                      <a:endParaRPr lang="es-CO" sz="1200" kern="1200" dirty="0">
                        <a:solidFill>
                          <a:schemeClr val="tx1"/>
                        </a:solidFill>
                        <a:effectLst/>
                        <a:latin typeface="Arial" pitchFamily="34" charset="0"/>
                        <a:ea typeface="Tahoma" panose="020B0604030504040204" pitchFamily="34" charset="0"/>
                        <a:cs typeface="Arial"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defPPr>
                        <a:defRPr lang="es-ES_tradnl"/>
                      </a:defPPr>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s-CO" sz="1200" kern="1200" baseline="0" dirty="0" smtClean="0">
                          <a:solidFill>
                            <a:schemeClr val="tx1"/>
                          </a:solidFill>
                          <a:latin typeface="Arial" pitchFamily="34" charset="0"/>
                          <a:ea typeface="Tahoma" panose="020B0604030504040204" pitchFamily="34" charset="0"/>
                          <a:cs typeface="Arial" pitchFamily="34" charset="0"/>
                        </a:rPr>
                        <a:t>Retraso en la ejecución de la fase III de la implementación de la actualización del MECI, según Decreto 943 de 2014, que señaló el cumplimiento de las tres primeras fases antes del 21/08/2014.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545192">
                <a:tc>
                  <a:txBody>
                    <a:bodyPr/>
                    <a:lstStyle>
                      <a:defPPr>
                        <a:defRPr lang="es-ES_tradnl"/>
                      </a:defPPr>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marL="0" marR="0" indent="0" algn="just" defTabSz="914400" rtl="0" eaLnBrk="1" fontAlgn="auto" latinLnBrk="0" hangingPunct="1">
                        <a:lnSpc>
                          <a:spcPct val="100000"/>
                        </a:lnSpc>
                        <a:spcBef>
                          <a:spcPts val="0"/>
                        </a:spcBef>
                        <a:spcAft>
                          <a:spcPts val="0"/>
                        </a:spcAft>
                        <a:buClrTx/>
                        <a:buSzTx/>
                        <a:buFontTx/>
                        <a:buNone/>
                        <a:tabLst/>
                        <a:defRPr/>
                      </a:pPr>
                      <a:r>
                        <a:rPr lang="es-CO" sz="1200" kern="1200" dirty="0" smtClean="0">
                          <a:solidFill>
                            <a:schemeClr val="tx1"/>
                          </a:solidFill>
                          <a:effectLst/>
                          <a:latin typeface="Arial" pitchFamily="34" charset="0"/>
                          <a:ea typeface="Tahoma" panose="020B0604030504040204" pitchFamily="34" charset="0"/>
                          <a:cs typeface="Arial" pitchFamily="34" charset="0"/>
                        </a:rPr>
                        <a:t>Avance del 85% en la implementación de los planes de mejoramiento por área y por proceso; y 95% en los Planes de Mejoramiento de Riesgos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defPPr>
                        <a:defRPr lang="es-ES_tradnl"/>
                      </a:defPPr>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s-CO" sz="1200" kern="1200" baseline="0" dirty="0" smtClean="0">
                          <a:solidFill>
                            <a:schemeClr val="tx1"/>
                          </a:solidFill>
                          <a:latin typeface="Arial" pitchFamily="34" charset="0"/>
                          <a:ea typeface="Tahoma" panose="020B0604030504040204" pitchFamily="34" charset="0"/>
                          <a:cs typeface="Arial" pitchFamily="34" charset="0"/>
                        </a:rPr>
                        <a:t>Formulación oportuna de los planes de mejoramiento producto de las auditorías de gestión de Control Interno.</a:t>
                      </a:r>
                      <a:endParaRPr lang="es-CO" sz="1200" dirty="0" smtClean="0">
                        <a:latin typeface="Arial" pitchFamily="34" charset="0"/>
                        <a:cs typeface="Arial"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454440">
                <a:tc>
                  <a:txBody>
                    <a:bodyPr/>
                    <a:lstStyle>
                      <a:defPPr>
                        <a:defRPr lang="es-ES_tradnl"/>
                      </a:defPPr>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marL="0" marR="0" indent="0" algn="just" defTabSz="914400" rtl="0" eaLnBrk="1" fontAlgn="auto" latinLnBrk="0" hangingPunct="1">
                        <a:lnSpc>
                          <a:spcPct val="100000"/>
                        </a:lnSpc>
                        <a:spcBef>
                          <a:spcPts val="0"/>
                        </a:spcBef>
                        <a:spcAft>
                          <a:spcPts val="0"/>
                        </a:spcAft>
                        <a:buClrTx/>
                        <a:buSzTx/>
                        <a:buFontTx/>
                        <a:buNone/>
                        <a:tabLst/>
                        <a:defRPr/>
                      </a:pPr>
                      <a:r>
                        <a:rPr lang="es-CO" sz="1200" kern="1200" baseline="0" dirty="0" smtClean="0">
                          <a:solidFill>
                            <a:schemeClr val="tx1"/>
                          </a:solidFill>
                          <a:latin typeface="Arial" pitchFamily="34" charset="0"/>
                          <a:ea typeface="Tahoma" panose="020B0604030504040204" pitchFamily="34" charset="0"/>
                          <a:cs typeface="Arial" pitchFamily="34" charset="0"/>
                        </a:rPr>
                        <a:t>Actualización del Manual de Contratación Administrativa de la entidad mediante Resolución N° 771 del 31/07/2014</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defPPr>
                        <a:defRPr lang="es-ES_tradnl"/>
                      </a:defPPr>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just"/>
                      <a:r>
                        <a:rPr lang="es-CO" sz="1200" kern="1200" baseline="0" dirty="0" smtClean="0">
                          <a:solidFill>
                            <a:schemeClr val="tx1"/>
                          </a:solidFill>
                          <a:latin typeface="Arial" pitchFamily="34" charset="0"/>
                          <a:ea typeface="Tahoma" panose="020B0604030504040204" pitchFamily="34" charset="0"/>
                          <a:cs typeface="Arial" pitchFamily="34" charset="0"/>
                        </a:rPr>
                        <a:t>Actualizar y adoptar el mapa de riesgos del proceso de gestión contractual según directivas de Colombia Compra Eficiente</a:t>
                      </a:r>
                      <a:endParaRPr lang="es-CO" sz="1200" kern="1200" baseline="0" dirty="0">
                        <a:solidFill>
                          <a:schemeClr val="tx1"/>
                        </a:solidFill>
                        <a:latin typeface="Arial" pitchFamily="34" charset="0"/>
                        <a:ea typeface="Tahoma" panose="020B0604030504040204" pitchFamily="34" charset="0"/>
                        <a:cs typeface="Arial"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500133">
                <a:tc>
                  <a:txBody>
                    <a:bodyPr/>
                    <a:lstStyle>
                      <a:defPPr>
                        <a:defRPr lang="es-ES_tradnl"/>
                      </a:defPPr>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marL="0" marR="0" indent="0" algn="just" defTabSz="914400" rtl="0" eaLnBrk="1" fontAlgn="auto" latinLnBrk="0" hangingPunct="1">
                        <a:lnSpc>
                          <a:spcPct val="100000"/>
                        </a:lnSpc>
                        <a:spcBef>
                          <a:spcPts val="0"/>
                        </a:spcBef>
                        <a:spcAft>
                          <a:spcPts val="0"/>
                        </a:spcAft>
                        <a:buClrTx/>
                        <a:buSzTx/>
                        <a:buFontTx/>
                        <a:buNone/>
                        <a:tabLst/>
                        <a:defRPr/>
                      </a:pPr>
                      <a:r>
                        <a:rPr lang="es-CO" sz="1200" kern="1200" dirty="0" smtClean="0">
                          <a:solidFill>
                            <a:schemeClr val="tx1"/>
                          </a:solidFill>
                          <a:latin typeface="Arial" pitchFamily="34" charset="0"/>
                          <a:ea typeface="Tahoma" panose="020B0604030504040204" pitchFamily="34" charset="0"/>
                          <a:cs typeface="Arial" pitchFamily="34" charset="0"/>
                        </a:rPr>
                        <a:t>Seguimiento por parte de la OCI a la gestión de los procesos en la etapa precontractual para la vigencia 2014, del 26% de los procesos publicados en el SECOP que</a:t>
                      </a:r>
                      <a:r>
                        <a:rPr lang="es-CO" sz="1200" kern="1200" baseline="0" dirty="0" smtClean="0">
                          <a:solidFill>
                            <a:schemeClr val="tx1"/>
                          </a:solidFill>
                          <a:latin typeface="Arial" pitchFamily="34" charset="0"/>
                          <a:ea typeface="Tahoma" panose="020B0604030504040204" pitchFamily="34" charset="0"/>
                          <a:cs typeface="Arial" pitchFamily="34" charset="0"/>
                        </a:rPr>
                        <a:t> corresponden a</a:t>
                      </a:r>
                      <a:r>
                        <a:rPr lang="es-CO" sz="1200" kern="1200" dirty="0" smtClean="0">
                          <a:solidFill>
                            <a:schemeClr val="tx1"/>
                          </a:solidFill>
                          <a:latin typeface="Arial" pitchFamily="34" charset="0"/>
                          <a:ea typeface="Tahoma" panose="020B0604030504040204" pitchFamily="34" charset="0"/>
                          <a:cs typeface="Arial" pitchFamily="34" charset="0"/>
                        </a:rPr>
                        <a:t>l 67% del presupuesto contratado.</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defPPr>
                        <a:defRPr lang="es-ES_tradnl"/>
                      </a:defPPr>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s-CO" sz="1200" dirty="0" smtClean="0">
                          <a:solidFill>
                            <a:schemeClr val="tx1"/>
                          </a:solidFill>
                          <a:latin typeface="Arial" pitchFamily="34" charset="0"/>
                          <a:ea typeface="Tahoma" pitchFamily="34" charset="0"/>
                          <a:cs typeface="Arial" pitchFamily="34" charset="0"/>
                        </a:rPr>
                        <a:t>Implementación</a:t>
                      </a:r>
                      <a:r>
                        <a:rPr lang="es-CO" sz="1200" baseline="0" dirty="0" smtClean="0">
                          <a:solidFill>
                            <a:schemeClr val="tx1"/>
                          </a:solidFill>
                          <a:latin typeface="Arial" pitchFamily="34" charset="0"/>
                          <a:ea typeface="Tahoma" pitchFamily="34" charset="0"/>
                          <a:cs typeface="Arial" pitchFamily="34" charset="0"/>
                        </a:rPr>
                        <a:t> del nuevo módulo de reporte de PQRS que facilite el seguimiento y el acceso al ciudadano.</a:t>
                      </a:r>
                      <a:endParaRPr lang="es-CO" sz="1200" dirty="0" smtClean="0">
                        <a:solidFill>
                          <a:schemeClr val="tx1"/>
                        </a:solidFill>
                        <a:latin typeface="Arial" pitchFamily="34" charset="0"/>
                        <a:ea typeface="Tahoma" pitchFamily="34" charset="0"/>
                        <a:cs typeface="Arial"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374594">
                <a:tc>
                  <a:txBody>
                    <a:bodyPr/>
                    <a:lstStyle>
                      <a:defPPr>
                        <a:defRPr lang="es-ES_tradnl"/>
                      </a:defPPr>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marL="0" marR="0" indent="0" algn="just" defTabSz="914400" rtl="0" eaLnBrk="1" fontAlgn="auto" latinLnBrk="0" hangingPunct="1">
                        <a:lnSpc>
                          <a:spcPct val="100000"/>
                        </a:lnSpc>
                        <a:spcBef>
                          <a:spcPts val="0"/>
                        </a:spcBef>
                        <a:spcAft>
                          <a:spcPts val="0"/>
                        </a:spcAft>
                        <a:buClrTx/>
                        <a:buSzTx/>
                        <a:buFontTx/>
                        <a:buNone/>
                        <a:tabLst/>
                        <a:defRPr/>
                      </a:pPr>
                      <a:r>
                        <a:rPr lang="es-CO" sz="1200" dirty="0" smtClean="0">
                          <a:solidFill>
                            <a:schemeClr val="tx1"/>
                          </a:solidFill>
                          <a:latin typeface="Arial" pitchFamily="34" charset="0"/>
                          <a:ea typeface="Tahoma" panose="020B0604030504040204" pitchFamily="34" charset="0"/>
                          <a:cs typeface="Arial" pitchFamily="34" charset="0"/>
                        </a:rPr>
                        <a:t>Monitoreo permanente de indicadores</a:t>
                      </a:r>
                      <a:r>
                        <a:rPr lang="es-CO" sz="1200" baseline="0" dirty="0" smtClean="0">
                          <a:solidFill>
                            <a:schemeClr val="tx1"/>
                          </a:solidFill>
                          <a:latin typeface="Arial" pitchFamily="34" charset="0"/>
                          <a:ea typeface="Tahoma" panose="020B0604030504040204" pitchFamily="34" charset="0"/>
                          <a:cs typeface="Arial" pitchFamily="34" charset="0"/>
                        </a:rPr>
                        <a:t> y ejecución presupuestal por programas y proyectos en Comité Estratégico, y </a:t>
                      </a:r>
                      <a:r>
                        <a:rPr lang="es-CO" sz="1200" kern="1200" baseline="0" dirty="0" smtClean="0">
                          <a:solidFill>
                            <a:schemeClr val="tx1"/>
                          </a:solidFill>
                          <a:latin typeface="Arial" pitchFamily="34" charset="0"/>
                          <a:ea typeface="Tahoma" panose="020B0604030504040204" pitchFamily="34" charset="0"/>
                          <a:cs typeface="Arial" pitchFamily="34" charset="0"/>
                        </a:rPr>
                        <a:t>c</a:t>
                      </a:r>
                      <a:r>
                        <a:rPr lang="es-CO" sz="1200" kern="1200" dirty="0" smtClean="0">
                          <a:solidFill>
                            <a:schemeClr val="tx1"/>
                          </a:solidFill>
                          <a:latin typeface="Arial" pitchFamily="34" charset="0"/>
                          <a:ea typeface="Tahoma" panose="020B0604030504040204" pitchFamily="34" charset="0"/>
                          <a:cs typeface="Arial" pitchFamily="34" charset="0"/>
                        </a:rPr>
                        <a:t>umplimiento del 88,2% del Plan de Acción Institucional 2014 (corte a septiembre 30)</a:t>
                      </a:r>
                      <a:endParaRPr lang="es-CO" sz="1200" dirty="0" smtClean="0">
                        <a:solidFill>
                          <a:schemeClr val="tx1"/>
                        </a:solidFill>
                        <a:latin typeface="Arial" pitchFamily="34" charset="0"/>
                        <a:ea typeface="Tahoma" panose="020B0604030504040204" pitchFamily="34" charset="0"/>
                        <a:cs typeface="Arial"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defPPr>
                        <a:defRPr lang="es-ES_tradnl"/>
                      </a:defPPr>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endParaRPr lang="es-CO" sz="1200" kern="1200" baseline="0" dirty="0">
                        <a:solidFill>
                          <a:schemeClr val="tx1"/>
                        </a:solidFill>
                        <a:latin typeface="Arial" pitchFamily="34" charset="0"/>
                        <a:ea typeface="Tahoma" panose="020B0604030504040204" pitchFamily="34" charset="0"/>
                        <a:cs typeface="Arial"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374594">
                <a:tc>
                  <a:txBody>
                    <a:bodyPr/>
                    <a:lstStyle>
                      <a:defPPr>
                        <a:defRPr lang="es-ES_tradnl"/>
                      </a:defPPr>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r>
                        <a:rPr lang="es-CO" sz="1200" kern="1200" baseline="0" dirty="0" smtClean="0">
                          <a:solidFill>
                            <a:schemeClr val="tx1"/>
                          </a:solidFill>
                          <a:latin typeface="Arial" pitchFamily="34" charset="0"/>
                          <a:ea typeface="Tahoma" panose="020B0604030504040204" pitchFamily="34" charset="0"/>
                          <a:cs typeface="Arial" pitchFamily="34" charset="0"/>
                        </a:rPr>
                        <a:t>245 visitas de seguimiento e inspección y cierre en el marco de las auditorías </a:t>
                      </a:r>
                      <a:r>
                        <a:rPr lang="es-CO" sz="1200" i="1" kern="1200" baseline="0" dirty="0" err="1" smtClean="0">
                          <a:solidFill>
                            <a:schemeClr val="tx1"/>
                          </a:solidFill>
                          <a:latin typeface="Arial" pitchFamily="34" charset="0"/>
                          <a:ea typeface="Tahoma" panose="020B0604030504040204" pitchFamily="34" charset="0"/>
                          <a:cs typeface="Arial" pitchFamily="34" charset="0"/>
                        </a:rPr>
                        <a:t>Health</a:t>
                      </a:r>
                      <a:r>
                        <a:rPr lang="es-CO" sz="1200" i="1" kern="1200" baseline="0" dirty="0" smtClean="0">
                          <a:solidFill>
                            <a:schemeClr val="tx1"/>
                          </a:solidFill>
                          <a:latin typeface="Arial" pitchFamily="34" charset="0"/>
                          <a:ea typeface="Tahoma" panose="020B0604030504040204" pitchFamily="34" charset="0"/>
                          <a:cs typeface="Arial" pitchFamily="34" charset="0"/>
                        </a:rPr>
                        <a:t>, Safety, </a:t>
                      </a:r>
                      <a:r>
                        <a:rPr lang="es-CO" sz="1200" i="1" kern="1200" baseline="0" dirty="0" err="1" smtClean="0">
                          <a:solidFill>
                            <a:schemeClr val="tx1"/>
                          </a:solidFill>
                          <a:latin typeface="Arial" pitchFamily="34" charset="0"/>
                          <a:ea typeface="Tahoma" panose="020B0604030504040204" pitchFamily="34" charset="0"/>
                          <a:cs typeface="Arial" pitchFamily="34" charset="0"/>
                        </a:rPr>
                        <a:t>Environment</a:t>
                      </a:r>
                      <a:r>
                        <a:rPr lang="es-CO" sz="1200" i="1" kern="1200" baseline="0" dirty="0" smtClean="0">
                          <a:solidFill>
                            <a:schemeClr val="tx1"/>
                          </a:solidFill>
                          <a:latin typeface="Arial" pitchFamily="34" charset="0"/>
                          <a:ea typeface="Tahoma" panose="020B0604030504040204" pitchFamily="34" charset="0"/>
                          <a:cs typeface="Arial" pitchFamily="34" charset="0"/>
                        </a:rPr>
                        <a:t> </a:t>
                      </a:r>
                      <a:r>
                        <a:rPr lang="es-CO" sz="1200" kern="1200" baseline="0" dirty="0" smtClean="0">
                          <a:solidFill>
                            <a:schemeClr val="tx1"/>
                          </a:solidFill>
                          <a:latin typeface="Arial" pitchFamily="34" charset="0"/>
                          <a:ea typeface="Tahoma" panose="020B0604030504040204" pitchFamily="34" charset="0"/>
                          <a:cs typeface="Arial" pitchFamily="34" charset="0"/>
                        </a:rPr>
                        <a:t>(Salud, Seguridad y Medio ambiente – HSE), a los contratos misionales de la ANH (195 a contratos E&amp;P, 13 contratos TEA, 37 convenios).</a:t>
                      </a:r>
                      <a:endParaRPr lang="es-CO" sz="1200" kern="1200" baseline="0" dirty="0">
                        <a:solidFill>
                          <a:schemeClr val="tx1"/>
                        </a:solidFill>
                        <a:latin typeface="Arial" pitchFamily="34" charset="0"/>
                        <a:ea typeface="Tahoma" panose="020B0604030504040204" pitchFamily="34" charset="0"/>
                        <a:cs typeface="Arial"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defPPr>
                        <a:defRPr lang="es-ES_tradnl"/>
                      </a:defPPr>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endParaRPr lang="es-CO" sz="1200" dirty="0">
                        <a:latin typeface="Arial" pitchFamily="34" charset="0"/>
                        <a:cs typeface="Arial"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Tree>
    <p:extLst>
      <p:ext uri="{BB962C8B-B14F-4D97-AF65-F5344CB8AC3E}">
        <p14:creationId xmlns:p14="http://schemas.microsoft.com/office/powerpoint/2010/main" xmlns="" val="1804257875"/>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4 Marcador de número de diapositiva"/>
          <p:cNvSpPr txBox="1">
            <a:spLocks/>
          </p:cNvSpPr>
          <p:nvPr/>
        </p:nvSpPr>
        <p:spPr bwMode="auto">
          <a:xfrm>
            <a:off x="4328544" y="6462095"/>
            <a:ext cx="471487" cy="4000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s-CO"/>
            </a:defPPr>
            <a:lvl1pPr marL="0" algn="r" defTabSz="914400" rtl="0" eaLnBrk="1" latinLnBrk="0" hangingPunct="1">
              <a:defRPr sz="1200" kern="1200">
                <a:solidFill>
                  <a:schemeClr val="tx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fld id="{1E488807-1918-4C23-BCA5-A5E06F4BEA6B}" type="slidenum">
              <a:rPr lang="es-ES" altLang="en-US" smtClean="0">
                <a:solidFill>
                  <a:srgbClr val="000000"/>
                </a:solidFill>
              </a:rPr>
              <a:pPr algn="ctr">
                <a:defRPr/>
              </a:pPr>
              <a:t>97</a:t>
            </a:fld>
            <a:endParaRPr lang="es-ES" altLang="en-US" dirty="0" smtClean="0">
              <a:solidFill>
                <a:srgbClr val="000000"/>
              </a:solidFill>
            </a:endParaRPr>
          </a:p>
        </p:txBody>
      </p:sp>
      <p:sp>
        <p:nvSpPr>
          <p:cNvPr id="3" name="Rectangle 2"/>
          <p:cNvSpPr>
            <a:spLocks noChangeArrowheads="1"/>
          </p:cNvSpPr>
          <p:nvPr/>
        </p:nvSpPr>
        <p:spPr bwMode="auto">
          <a:xfrm>
            <a:off x="1691680" y="217215"/>
            <a:ext cx="5112568"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anchor="ctr">
            <a:spAutoFit/>
          </a:bodyPr>
          <a:lstStyle/>
          <a:p>
            <a:r>
              <a:rPr lang="es-MX" b="1" dirty="0" smtClean="0">
                <a:latin typeface="Arial Black" pitchFamily="34" charset="0"/>
                <a:cs typeface="Calibri" pitchFamily="34" charset="0"/>
              </a:rPr>
              <a:t>Evaluación de la Contraloría General de la República</a:t>
            </a:r>
            <a:endParaRPr lang="es-CO" sz="1200" i="1" dirty="0">
              <a:latin typeface="Arial Black" pitchFamily="34" charset="0"/>
              <a:cs typeface="Calibri" pitchFamily="34" charset="0"/>
            </a:endParaRPr>
          </a:p>
        </p:txBody>
      </p:sp>
      <p:sp>
        <p:nvSpPr>
          <p:cNvPr id="4" name="2 Marcador de contenido"/>
          <p:cNvSpPr txBox="1">
            <a:spLocks/>
          </p:cNvSpPr>
          <p:nvPr/>
        </p:nvSpPr>
        <p:spPr>
          <a:xfrm>
            <a:off x="685231" y="1456860"/>
            <a:ext cx="8229600" cy="3916355"/>
          </a:xfrm>
          <a:prstGeom prst="rect">
            <a:avLst/>
          </a:prstGeom>
        </p:spPr>
        <p:txBody>
          <a:bodyPr/>
          <a:lstStyle/>
          <a:p>
            <a:pPr eaLnBrk="0" fontAlgn="base" hangingPunct="0">
              <a:spcBef>
                <a:spcPct val="20000"/>
              </a:spcBef>
              <a:spcAft>
                <a:spcPct val="0"/>
              </a:spcAft>
              <a:buFont typeface="Arial" pitchFamily="34" charset="0"/>
              <a:buNone/>
              <a:defRPr/>
            </a:pPr>
            <a:r>
              <a:rPr lang="es-CO" b="1" dirty="0" smtClean="0">
                <a:solidFill>
                  <a:prstClr val="black"/>
                </a:solidFill>
                <a:latin typeface="Arial" pitchFamily="34" charset="0"/>
                <a:ea typeface="Tahoma" pitchFamily="34" charset="0"/>
                <a:cs typeface="Arial" pitchFamily="34" charset="0"/>
              </a:rPr>
              <a:t>Parcial vigencia 2013: contable y ambiental. </a:t>
            </a:r>
          </a:p>
          <a:p>
            <a:pPr eaLnBrk="0" fontAlgn="base" hangingPunct="0">
              <a:spcBef>
                <a:spcPct val="20000"/>
              </a:spcBef>
              <a:spcAft>
                <a:spcPct val="0"/>
              </a:spcAft>
              <a:buFont typeface="Arial" pitchFamily="34" charset="0"/>
              <a:buNone/>
              <a:defRPr/>
            </a:pPr>
            <a:endParaRPr lang="es-CO" b="1" dirty="0" smtClean="0">
              <a:solidFill>
                <a:prstClr val="black"/>
              </a:solidFill>
              <a:latin typeface="Arial" pitchFamily="34" charset="0"/>
              <a:ea typeface="Tahoma" pitchFamily="34" charset="0"/>
              <a:cs typeface="Arial" pitchFamily="34" charset="0"/>
            </a:endParaRPr>
          </a:p>
          <a:p>
            <a:pPr algn="just" eaLnBrk="0" fontAlgn="base" hangingPunct="0">
              <a:spcBef>
                <a:spcPct val="20000"/>
              </a:spcBef>
              <a:spcAft>
                <a:spcPct val="0"/>
              </a:spcAft>
              <a:buFont typeface="Arial" pitchFamily="34" charset="0"/>
              <a:buNone/>
              <a:defRPr/>
            </a:pPr>
            <a:r>
              <a:rPr lang="es-CO" dirty="0" smtClean="0">
                <a:solidFill>
                  <a:prstClr val="black"/>
                </a:solidFill>
                <a:latin typeface="Arial" pitchFamily="34" charset="0"/>
                <a:ea typeface="Tahoma" pitchFamily="34" charset="0"/>
                <a:cs typeface="Arial" pitchFamily="34" charset="0"/>
              </a:rPr>
              <a:t>A la fecha no se ha producido informe de auditoría integral para la vigencia 2013 por parte de la CGR.</a:t>
            </a:r>
          </a:p>
          <a:p>
            <a:pPr eaLnBrk="0" fontAlgn="base" hangingPunct="0">
              <a:spcBef>
                <a:spcPct val="20000"/>
              </a:spcBef>
              <a:spcAft>
                <a:spcPct val="0"/>
              </a:spcAft>
              <a:buFont typeface="Arial" pitchFamily="34" charset="0"/>
              <a:buNone/>
              <a:defRPr/>
            </a:pPr>
            <a:endParaRPr lang="es-CO" dirty="0" smtClean="0">
              <a:solidFill>
                <a:prstClr val="black"/>
              </a:solidFill>
              <a:latin typeface="Arial" pitchFamily="34" charset="0"/>
              <a:ea typeface="Tahoma" pitchFamily="34" charset="0"/>
              <a:cs typeface="Arial" pitchFamily="34" charset="0"/>
            </a:endParaRPr>
          </a:p>
          <a:p>
            <a:pPr marL="742950" lvl="1" indent="-285750" eaLnBrk="0" fontAlgn="base" hangingPunct="0">
              <a:spcBef>
                <a:spcPct val="20000"/>
              </a:spcBef>
              <a:spcAft>
                <a:spcPct val="0"/>
              </a:spcAft>
              <a:buFont typeface="Arial" pitchFamily="34" charset="0"/>
              <a:buChar char="–"/>
              <a:defRPr/>
            </a:pPr>
            <a:r>
              <a:rPr lang="es-ES" b="1" dirty="0" smtClean="0">
                <a:solidFill>
                  <a:prstClr val="black"/>
                </a:solidFill>
                <a:latin typeface="Arial" pitchFamily="34" charset="0"/>
                <a:cs typeface="Arial" pitchFamily="34" charset="0"/>
              </a:rPr>
              <a:t>Opinión sobre los estados contables:</a:t>
            </a:r>
          </a:p>
          <a:p>
            <a:pPr marL="742950" lvl="1" indent="-285750" eaLnBrk="0" fontAlgn="base" hangingPunct="0">
              <a:spcBef>
                <a:spcPct val="20000"/>
              </a:spcBef>
              <a:spcAft>
                <a:spcPct val="0"/>
              </a:spcAft>
              <a:buFont typeface="Arial" pitchFamily="34" charset="0"/>
              <a:buChar char="–"/>
              <a:defRPr/>
            </a:pPr>
            <a:r>
              <a:rPr lang="es-ES" dirty="0" smtClean="0">
                <a:solidFill>
                  <a:prstClr val="black"/>
                </a:solidFill>
                <a:latin typeface="Arial" pitchFamily="34" charset="0"/>
                <a:cs typeface="Arial" pitchFamily="34" charset="0"/>
              </a:rPr>
              <a:t>Opinión Sin Salvedades. </a:t>
            </a:r>
            <a:endParaRPr lang="es-CO" dirty="0" smtClean="0">
              <a:solidFill>
                <a:prstClr val="black"/>
              </a:solidFill>
              <a:latin typeface="Arial" pitchFamily="34" charset="0"/>
              <a:ea typeface="Tahoma" pitchFamily="34" charset="0"/>
              <a:cs typeface="Arial" pitchFamily="34" charset="0"/>
            </a:endParaRPr>
          </a:p>
          <a:p>
            <a:pPr marL="742950" lvl="1" indent="-285750" eaLnBrk="0" fontAlgn="base" hangingPunct="0">
              <a:spcBef>
                <a:spcPct val="20000"/>
              </a:spcBef>
              <a:spcAft>
                <a:spcPct val="0"/>
              </a:spcAft>
              <a:buFont typeface="Arial" pitchFamily="34" charset="0"/>
              <a:buChar char="–"/>
              <a:defRPr/>
            </a:pPr>
            <a:r>
              <a:rPr lang="es-ES" b="1" dirty="0" smtClean="0">
                <a:solidFill>
                  <a:prstClr val="black"/>
                </a:solidFill>
                <a:latin typeface="Arial" pitchFamily="34" charset="0"/>
                <a:cs typeface="Arial" pitchFamily="34" charset="0"/>
              </a:rPr>
              <a:t>Opinión sobre el control interno contable:</a:t>
            </a:r>
          </a:p>
          <a:p>
            <a:pPr marL="742950" lvl="1" indent="-285750" eaLnBrk="0" fontAlgn="base" hangingPunct="0">
              <a:spcBef>
                <a:spcPct val="20000"/>
              </a:spcBef>
              <a:spcAft>
                <a:spcPct val="0"/>
              </a:spcAft>
              <a:buFont typeface="Arial" pitchFamily="34" charset="0"/>
              <a:buChar char="–"/>
              <a:defRPr/>
            </a:pPr>
            <a:r>
              <a:rPr lang="es-ES" dirty="0" smtClean="0">
                <a:solidFill>
                  <a:prstClr val="black"/>
                </a:solidFill>
                <a:latin typeface="Arial" pitchFamily="34" charset="0"/>
                <a:cs typeface="Arial" pitchFamily="34" charset="0"/>
              </a:rPr>
              <a:t>Eficiente</a:t>
            </a:r>
          </a:p>
          <a:p>
            <a:pPr marL="742950" lvl="1" indent="-285750" eaLnBrk="0" fontAlgn="base" hangingPunct="0">
              <a:spcBef>
                <a:spcPct val="20000"/>
              </a:spcBef>
              <a:spcAft>
                <a:spcPct val="0"/>
              </a:spcAft>
              <a:buFont typeface="Arial" pitchFamily="34" charset="0"/>
              <a:buChar char="–"/>
              <a:defRPr/>
            </a:pPr>
            <a:endParaRPr lang="es-ES" dirty="0" smtClean="0">
              <a:solidFill>
                <a:prstClr val="black"/>
              </a:solidFill>
              <a:latin typeface="Arial" pitchFamily="34" charset="0"/>
              <a:cs typeface="Arial" pitchFamily="34" charset="0"/>
            </a:endParaRPr>
          </a:p>
          <a:p>
            <a:pPr marL="1143000" lvl="2" indent="-228600" eaLnBrk="0" fontAlgn="base" hangingPunct="0">
              <a:spcBef>
                <a:spcPct val="20000"/>
              </a:spcBef>
              <a:spcAft>
                <a:spcPct val="0"/>
              </a:spcAft>
              <a:buFont typeface="Arial" pitchFamily="34" charset="0"/>
              <a:buChar char="•"/>
              <a:defRPr/>
            </a:pPr>
            <a:r>
              <a:rPr lang="es-ES" dirty="0" smtClean="0">
                <a:solidFill>
                  <a:prstClr val="black"/>
                </a:solidFill>
                <a:latin typeface="Arial" pitchFamily="34" charset="0"/>
                <a:cs typeface="Arial" pitchFamily="34" charset="0"/>
              </a:rPr>
              <a:t>Se generaron 9 hallazgos administrativos, con la correspondiente formulación de Plan de Mejoramiento.</a:t>
            </a:r>
          </a:p>
        </p:txBody>
      </p:sp>
      <p:sp>
        <p:nvSpPr>
          <p:cNvPr id="5" name="4 CuadroTexto"/>
          <p:cNvSpPr txBox="1"/>
          <p:nvPr/>
        </p:nvSpPr>
        <p:spPr>
          <a:xfrm>
            <a:off x="611560" y="5589240"/>
            <a:ext cx="7704856" cy="261610"/>
          </a:xfrm>
          <a:prstGeom prst="rect">
            <a:avLst/>
          </a:prstGeom>
          <a:noFill/>
        </p:spPr>
        <p:txBody>
          <a:bodyPr wrap="square" rtlCol="0">
            <a:spAutoFit/>
          </a:bodyPr>
          <a:lstStyle/>
          <a:p>
            <a:pPr fontAlgn="base">
              <a:spcBef>
                <a:spcPct val="0"/>
              </a:spcBef>
              <a:spcAft>
                <a:spcPct val="0"/>
              </a:spcAft>
            </a:pPr>
            <a:r>
              <a:rPr lang="es-CO" sz="1100" dirty="0" smtClean="0">
                <a:solidFill>
                  <a:prstClr val="black"/>
                </a:solidFill>
                <a:latin typeface="Arial" pitchFamily="34" charset="0"/>
                <a:cs typeface="Arial" pitchFamily="34" charset="0"/>
              </a:rPr>
              <a:t>Fuente: Informe de auditoría a la vigencia 2013 de la Contraloría General de la República, págs. 10 y 11 (junio 2014)</a:t>
            </a:r>
            <a:endParaRPr lang="es-CO" sz="1100" dirty="0">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xmlns="" val="1804257875"/>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4 Marcador de número de diapositiva"/>
          <p:cNvSpPr txBox="1">
            <a:spLocks/>
          </p:cNvSpPr>
          <p:nvPr/>
        </p:nvSpPr>
        <p:spPr bwMode="auto">
          <a:xfrm>
            <a:off x="4328544" y="6462095"/>
            <a:ext cx="471487" cy="4000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s-CO"/>
            </a:defPPr>
            <a:lvl1pPr marL="0" algn="r" defTabSz="914400" rtl="0" eaLnBrk="1" latinLnBrk="0" hangingPunct="1">
              <a:defRPr sz="1200" kern="1200">
                <a:solidFill>
                  <a:schemeClr val="tx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fld id="{1E488807-1918-4C23-BCA5-A5E06F4BEA6B}" type="slidenum">
              <a:rPr lang="es-ES" altLang="en-US" smtClean="0">
                <a:solidFill>
                  <a:srgbClr val="000000"/>
                </a:solidFill>
              </a:rPr>
              <a:pPr algn="ctr">
                <a:defRPr/>
              </a:pPr>
              <a:t>98</a:t>
            </a:fld>
            <a:endParaRPr lang="es-ES" altLang="en-US" dirty="0" smtClean="0">
              <a:solidFill>
                <a:srgbClr val="000000"/>
              </a:solidFill>
            </a:endParaRPr>
          </a:p>
        </p:txBody>
      </p:sp>
      <p:sp>
        <p:nvSpPr>
          <p:cNvPr id="3" name="Rectangle 2"/>
          <p:cNvSpPr>
            <a:spLocks noChangeArrowheads="1"/>
          </p:cNvSpPr>
          <p:nvPr/>
        </p:nvSpPr>
        <p:spPr bwMode="auto">
          <a:xfrm>
            <a:off x="1691680" y="217215"/>
            <a:ext cx="585222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anchor="ctr">
            <a:spAutoFit/>
          </a:bodyPr>
          <a:lstStyle/>
          <a:p>
            <a:r>
              <a:rPr lang="es-MX" b="1" dirty="0" smtClean="0">
                <a:latin typeface="Arial Black" pitchFamily="34" charset="0"/>
                <a:cs typeface="Calibri" pitchFamily="34" charset="0"/>
              </a:rPr>
              <a:t>Avance del Plan de Mejoramiento Institucional</a:t>
            </a:r>
            <a:endParaRPr lang="es-CO" sz="1200" i="1" dirty="0">
              <a:latin typeface="Arial Black" pitchFamily="34" charset="0"/>
              <a:cs typeface="Calibri" pitchFamily="34" charset="0"/>
            </a:endParaRPr>
          </a:p>
        </p:txBody>
      </p:sp>
      <p:sp>
        <p:nvSpPr>
          <p:cNvPr id="4" name="2 Marcador de contenido"/>
          <p:cNvSpPr txBox="1">
            <a:spLocks/>
          </p:cNvSpPr>
          <p:nvPr/>
        </p:nvSpPr>
        <p:spPr>
          <a:xfrm>
            <a:off x="827584" y="1268760"/>
            <a:ext cx="7560840" cy="1080120"/>
          </a:xfrm>
          <a:prstGeom prst="rect">
            <a:avLst/>
          </a:prstGeom>
        </p:spPr>
        <p:txBody>
          <a:bodyPr/>
          <a:lstStyle/>
          <a:p>
            <a:pPr marL="1588" lvl="1" eaLnBrk="0" fontAlgn="base" hangingPunct="0">
              <a:spcAft>
                <a:spcPct val="0"/>
              </a:spcAft>
              <a:buFont typeface="Arial" pitchFamily="34" charset="0"/>
              <a:buNone/>
              <a:defRPr/>
            </a:pPr>
            <a:r>
              <a:rPr lang="es-CO" b="1" dirty="0" smtClean="0">
                <a:solidFill>
                  <a:prstClr val="black"/>
                </a:solidFill>
                <a:latin typeface="Arial" pitchFamily="34" charset="0"/>
                <a:ea typeface="Tahoma" pitchFamily="34" charset="0"/>
                <a:cs typeface="Arial" pitchFamily="34" charset="0"/>
              </a:rPr>
              <a:t>Avances del Plan de Mejoramiento suscrito con Contraloría </a:t>
            </a:r>
          </a:p>
          <a:p>
            <a:pPr marL="344488" lvl="1" indent="-342900" eaLnBrk="0" fontAlgn="base" hangingPunct="0">
              <a:spcAft>
                <a:spcPct val="0"/>
              </a:spcAft>
              <a:buFontTx/>
              <a:buChar char="-"/>
              <a:defRPr/>
            </a:pPr>
            <a:r>
              <a:rPr lang="es-CO" dirty="0" smtClean="0">
                <a:latin typeface="Arial" pitchFamily="34" charset="0"/>
                <a:ea typeface="Tahoma" pitchFamily="34" charset="0"/>
                <a:cs typeface="Arial" pitchFamily="34" charset="0"/>
              </a:rPr>
              <a:t>95</a:t>
            </a:r>
            <a:r>
              <a:rPr lang="es-CO" dirty="0" smtClean="0">
                <a:solidFill>
                  <a:prstClr val="black"/>
                </a:solidFill>
                <a:latin typeface="Arial" pitchFamily="34" charset="0"/>
                <a:ea typeface="Tahoma" pitchFamily="34" charset="0"/>
                <a:cs typeface="Arial" pitchFamily="34" charset="0"/>
              </a:rPr>
              <a:t>%, con corte a octubre 30/14</a:t>
            </a:r>
          </a:p>
        </p:txBody>
      </p:sp>
      <p:sp>
        <p:nvSpPr>
          <p:cNvPr id="5" name="5 CuadroTexto"/>
          <p:cNvSpPr txBox="1"/>
          <p:nvPr/>
        </p:nvSpPr>
        <p:spPr>
          <a:xfrm>
            <a:off x="611560" y="5261138"/>
            <a:ext cx="7704856" cy="430887"/>
          </a:xfrm>
          <a:prstGeom prst="rect">
            <a:avLst/>
          </a:prstGeom>
          <a:noFill/>
        </p:spPr>
        <p:txBody>
          <a:bodyPr wrap="square" rtlCol="0">
            <a:spAutoFit/>
          </a:bodyPr>
          <a:lstStyle/>
          <a:p>
            <a:pPr fontAlgn="base">
              <a:spcBef>
                <a:spcPct val="0"/>
              </a:spcBef>
              <a:spcAft>
                <a:spcPct val="0"/>
              </a:spcAft>
            </a:pPr>
            <a:r>
              <a:rPr lang="es-CO" sz="1100" dirty="0" smtClean="0">
                <a:solidFill>
                  <a:srgbClr val="000000"/>
                </a:solidFill>
                <a:latin typeface="Arial" pitchFamily="34" charset="0"/>
                <a:cs typeface="Arial" pitchFamily="34" charset="0"/>
              </a:rPr>
              <a:t>Fuente: Balance de seguimiento al cumplimiento del plan de mejoramiento para reporte en aplicativo SIRECI de Contraloría y cuadro de seguimiento detallado de la OCI</a:t>
            </a:r>
          </a:p>
        </p:txBody>
      </p:sp>
      <p:graphicFrame>
        <p:nvGraphicFramePr>
          <p:cNvPr id="6" name="Tabla 3"/>
          <p:cNvGraphicFramePr>
            <a:graphicFrameLocks noGrp="1"/>
          </p:cNvGraphicFramePr>
          <p:nvPr>
            <p:extLst>
              <p:ext uri="{D42A27DB-BD31-4B8C-83A1-F6EECF244321}">
                <p14:modId xmlns:p14="http://schemas.microsoft.com/office/powerpoint/2010/main" xmlns="" val="1123067308"/>
              </p:ext>
            </p:extLst>
          </p:nvPr>
        </p:nvGraphicFramePr>
        <p:xfrm>
          <a:off x="683568" y="2204864"/>
          <a:ext cx="7620001" cy="2935475"/>
        </p:xfrm>
        <a:graphic>
          <a:graphicData uri="http://schemas.openxmlformats.org/drawingml/2006/table">
            <a:tbl>
              <a:tblPr>
                <a:tableStyleId>{5C22544A-7EE6-4342-B048-85BDC9FD1C3A}</a:tableStyleId>
              </a:tblPr>
              <a:tblGrid>
                <a:gridCol w="2843615"/>
                <a:gridCol w="710904"/>
                <a:gridCol w="761683"/>
                <a:gridCol w="866414"/>
                <a:gridCol w="761683"/>
                <a:gridCol w="761683"/>
                <a:gridCol w="914019"/>
              </a:tblGrid>
              <a:tr h="699176">
                <a:tc>
                  <a:txBody>
                    <a:bodyPr/>
                    <a:lstStyle/>
                    <a:p>
                      <a:pPr algn="ctr" fontAlgn="ctr"/>
                      <a:r>
                        <a:rPr lang="es-CO" sz="1100" b="1" u="none" strike="noStrike" dirty="0">
                          <a:effectLst/>
                          <a:latin typeface="Arial" pitchFamily="34" charset="0"/>
                          <a:cs typeface="Arial" pitchFamily="34" charset="0"/>
                        </a:rPr>
                        <a:t>Vigencia</a:t>
                      </a:r>
                      <a:endParaRPr lang="es-CO" sz="1100" b="1" i="0" u="none" strike="noStrike" dirty="0">
                        <a:solidFill>
                          <a:srgbClr val="000000"/>
                        </a:solidFill>
                        <a:effectLst/>
                        <a:latin typeface="Arial" pitchFamily="34" charset="0"/>
                        <a:cs typeface="Arial" pitchFamily="34" charset="0"/>
                      </a:endParaRPr>
                    </a:p>
                  </a:txBody>
                  <a:tcPr marL="9525" marR="9525" marT="9525" marB="0" anchor="ctr">
                    <a:solidFill>
                      <a:schemeClr val="tx2">
                        <a:lumMod val="20000"/>
                        <a:lumOff val="80000"/>
                      </a:schemeClr>
                    </a:solidFill>
                  </a:tcPr>
                </a:tc>
                <a:tc>
                  <a:txBody>
                    <a:bodyPr/>
                    <a:lstStyle/>
                    <a:p>
                      <a:pPr algn="ctr" fontAlgn="ctr"/>
                      <a:r>
                        <a:rPr lang="es-CO" sz="1100" b="1" u="none" strike="noStrike">
                          <a:effectLst/>
                          <a:latin typeface="Arial" pitchFamily="34" charset="0"/>
                          <a:cs typeface="Arial" pitchFamily="34" charset="0"/>
                        </a:rPr>
                        <a:t>No. acciones</a:t>
                      </a:r>
                      <a:endParaRPr lang="es-CO" sz="1100" b="1" i="0" u="none" strike="noStrike">
                        <a:solidFill>
                          <a:srgbClr val="000000"/>
                        </a:solidFill>
                        <a:effectLst/>
                        <a:latin typeface="Arial" pitchFamily="34" charset="0"/>
                        <a:cs typeface="Arial" pitchFamily="34" charset="0"/>
                      </a:endParaRPr>
                    </a:p>
                  </a:txBody>
                  <a:tcPr marL="9525" marR="9525" marT="9525" marB="0" anchor="ctr">
                    <a:solidFill>
                      <a:schemeClr val="tx2">
                        <a:lumMod val="20000"/>
                        <a:lumOff val="80000"/>
                      </a:schemeClr>
                    </a:solidFill>
                  </a:tcPr>
                </a:tc>
                <a:tc>
                  <a:txBody>
                    <a:bodyPr/>
                    <a:lstStyle/>
                    <a:p>
                      <a:pPr algn="ctr" fontAlgn="ctr"/>
                      <a:r>
                        <a:rPr lang="es-CO" sz="1100" b="1" u="none" strike="noStrike" dirty="0">
                          <a:effectLst/>
                          <a:latin typeface="Arial" pitchFamily="34" charset="0"/>
                          <a:cs typeface="Arial" pitchFamily="34" charset="0"/>
                        </a:rPr>
                        <a:t>Cumplidas </a:t>
                      </a:r>
                      <a:r>
                        <a:rPr lang="es-CO" sz="1100" b="0" u="none" strike="noStrike" dirty="0">
                          <a:effectLst/>
                          <a:latin typeface="Arial" pitchFamily="34" charset="0"/>
                          <a:cs typeface="Arial" pitchFamily="34" charset="0"/>
                        </a:rPr>
                        <a:t>(con corte a </a:t>
                      </a:r>
                      <a:r>
                        <a:rPr lang="es-CO" sz="1100" b="0" u="none" strike="noStrike" dirty="0" smtClean="0">
                          <a:effectLst/>
                          <a:latin typeface="Arial" pitchFamily="34" charset="0"/>
                          <a:cs typeface="Arial" pitchFamily="34" charset="0"/>
                        </a:rPr>
                        <a:t>Dic 2013</a:t>
                      </a:r>
                      <a:r>
                        <a:rPr lang="es-CO" sz="1100" b="0" u="none" strike="noStrike" dirty="0">
                          <a:effectLst/>
                          <a:latin typeface="Arial" pitchFamily="34" charset="0"/>
                          <a:cs typeface="Arial" pitchFamily="34" charset="0"/>
                        </a:rPr>
                        <a:t>)</a:t>
                      </a:r>
                      <a:endParaRPr lang="es-CO" sz="1100" b="0" i="0" u="none" strike="noStrike" dirty="0">
                        <a:solidFill>
                          <a:srgbClr val="000000"/>
                        </a:solidFill>
                        <a:effectLst/>
                        <a:latin typeface="Arial" pitchFamily="34" charset="0"/>
                        <a:cs typeface="Arial" pitchFamily="34" charset="0"/>
                      </a:endParaRPr>
                    </a:p>
                  </a:txBody>
                  <a:tcPr marL="9525" marR="9525" marT="9525" marB="0" anchor="ctr">
                    <a:solidFill>
                      <a:schemeClr val="tx2">
                        <a:lumMod val="20000"/>
                        <a:lumOff val="80000"/>
                      </a:schemeClr>
                    </a:solidFill>
                  </a:tcPr>
                </a:tc>
                <a:tc>
                  <a:txBody>
                    <a:bodyPr/>
                    <a:lstStyle/>
                    <a:p>
                      <a:pPr algn="ctr" fontAlgn="ctr"/>
                      <a:r>
                        <a:rPr lang="es-CO" sz="1100" b="1" u="none" strike="noStrike" dirty="0">
                          <a:effectLst/>
                          <a:latin typeface="Arial" pitchFamily="34" charset="0"/>
                          <a:cs typeface="Arial" pitchFamily="34" charset="0"/>
                        </a:rPr>
                        <a:t>Cumplidas </a:t>
                      </a:r>
                      <a:r>
                        <a:rPr lang="es-CO" sz="1100" b="0" u="none" strike="noStrike" dirty="0">
                          <a:effectLst/>
                          <a:latin typeface="Arial" pitchFamily="34" charset="0"/>
                          <a:cs typeface="Arial" pitchFamily="34" charset="0"/>
                        </a:rPr>
                        <a:t>(con corte a Oct 2014)</a:t>
                      </a:r>
                      <a:endParaRPr lang="es-CO" sz="1100" b="0" i="0" u="none" strike="noStrike" dirty="0">
                        <a:solidFill>
                          <a:srgbClr val="000000"/>
                        </a:solidFill>
                        <a:effectLst/>
                        <a:latin typeface="Arial" pitchFamily="34" charset="0"/>
                        <a:cs typeface="Arial" pitchFamily="34" charset="0"/>
                      </a:endParaRPr>
                    </a:p>
                  </a:txBody>
                  <a:tcPr marL="9525" marR="9525" marT="9525" marB="0" anchor="ctr">
                    <a:solidFill>
                      <a:schemeClr val="tx2">
                        <a:lumMod val="20000"/>
                        <a:lumOff val="80000"/>
                      </a:schemeClr>
                    </a:solidFill>
                  </a:tcPr>
                </a:tc>
                <a:tc>
                  <a:txBody>
                    <a:bodyPr/>
                    <a:lstStyle/>
                    <a:p>
                      <a:pPr algn="ctr" fontAlgn="ctr"/>
                      <a:r>
                        <a:rPr lang="es-CO" sz="1100" b="1" u="none" strike="noStrike" dirty="0">
                          <a:effectLst/>
                          <a:latin typeface="Arial" pitchFamily="34" charset="0"/>
                          <a:cs typeface="Arial" pitchFamily="34" charset="0"/>
                        </a:rPr>
                        <a:t>Por cumplir </a:t>
                      </a:r>
                      <a:r>
                        <a:rPr lang="es-CO" sz="1100" b="0" u="none" strike="noStrike" dirty="0" smtClean="0">
                          <a:effectLst/>
                          <a:latin typeface="Arial" pitchFamily="34" charset="0"/>
                          <a:cs typeface="Arial" pitchFamily="34" charset="0"/>
                        </a:rPr>
                        <a:t>(Dic </a:t>
                      </a:r>
                      <a:r>
                        <a:rPr lang="es-CO" sz="1100" b="0" u="none" strike="noStrike" dirty="0">
                          <a:effectLst/>
                          <a:latin typeface="Arial" pitchFamily="34" charset="0"/>
                          <a:cs typeface="Arial" pitchFamily="34" charset="0"/>
                        </a:rPr>
                        <a:t>2014 y 2015)</a:t>
                      </a:r>
                      <a:endParaRPr lang="es-CO" sz="1100" b="0" i="0" u="none" strike="noStrike" dirty="0">
                        <a:solidFill>
                          <a:srgbClr val="000000"/>
                        </a:solidFill>
                        <a:effectLst/>
                        <a:latin typeface="Arial" pitchFamily="34" charset="0"/>
                        <a:cs typeface="Arial" pitchFamily="34" charset="0"/>
                      </a:endParaRPr>
                    </a:p>
                  </a:txBody>
                  <a:tcPr marL="9525" marR="9525" marT="9525" marB="0" anchor="ctr">
                    <a:solidFill>
                      <a:schemeClr val="tx2">
                        <a:lumMod val="20000"/>
                        <a:lumOff val="80000"/>
                      </a:schemeClr>
                    </a:solidFill>
                  </a:tcPr>
                </a:tc>
                <a:tc>
                  <a:txBody>
                    <a:bodyPr/>
                    <a:lstStyle/>
                    <a:p>
                      <a:pPr algn="ctr" fontAlgn="ctr"/>
                      <a:r>
                        <a:rPr lang="es-CO" sz="1100" b="1" u="none" strike="noStrike" dirty="0">
                          <a:effectLst/>
                          <a:latin typeface="Arial" pitchFamily="34" charset="0"/>
                          <a:cs typeface="Arial" pitchFamily="34" charset="0"/>
                        </a:rPr>
                        <a:t>Por cumplir fuera de plazos</a:t>
                      </a:r>
                      <a:endParaRPr lang="es-CO" sz="1100" b="1" i="0" u="none" strike="noStrike" dirty="0">
                        <a:solidFill>
                          <a:srgbClr val="000000"/>
                        </a:solidFill>
                        <a:effectLst/>
                        <a:latin typeface="Arial" pitchFamily="34" charset="0"/>
                        <a:cs typeface="Arial" pitchFamily="34" charset="0"/>
                      </a:endParaRPr>
                    </a:p>
                  </a:txBody>
                  <a:tcPr marL="9525" marR="9525" marT="9525" marB="0" anchor="ctr">
                    <a:solidFill>
                      <a:schemeClr val="tx2">
                        <a:lumMod val="20000"/>
                        <a:lumOff val="80000"/>
                      </a:schemeClr>
                    </a:solidFill>
                  </a:tcPr>
                </a:tc>
                <a:tc>
                  <a:txBody>
                    <a:bodyPr/>
                    <a:lstStyle/>
                    <a:p>
                      <a:pPr algn="ctr" fontAlgn="ctr"/>
                      <a:r>
                        <a:rPr lang="es-CO" sz="1100" b="1" u="none" strike="noStrike" dirty="0">
                          <a:effectLst/>
                          <a:latin typeface="Arial" pitchFamily="34" charset="0"/>
                          <a:cs typeface="Arial" pitchFamily="34" charset="0"/>
                        </a:rPr>
                        <a:t>Cumplimiento en plazos (%)</a:t>
                      </a:r>
                      <a:endParaRPr lang="es-CO" sz="1100" b="1" i="0" u="none" strike="noStrike" dirty="0">
                        <a:solidFill>
                          <a:srgbClr val="000000"/>
                        </a:solidFill>
                        <a:effectLst/>
                        <a:latin typeface="Arial" pitchFamily="34" charset="0"/>
                        <a:cs typeface="Arial" pitchFamily="34" charset="0"/>
                      </a:endParaRPr>
                    </a:p>
                  </a:txBody>
                  <a:tcPr marL="9525" marR="9525" marT="9525" marB="0" anchor="ctr">
                    <a:solidFill>
                      <a:schemeClr val="tx2">
                        <a:lumMod val="20000"/>
                        <a:lumOff val="80000"/>
                      </a:schemeClr>
                    </a:solidFill>
                  </a:tcPr>
                </a:tc>
              </a:tr>
              <a:tr h="210166">
                <a:tc>
                  <a:txBody>
                    <a:bodyPr/>
                    <a:lstStyle/>
                    <a:p>
                      <a:pPr algn="l" fontAlgn="b"/>
                      <a:r>
                        <a:rPr lang="es-CO" sz="1100" u="none" strike="noStrike" dirty="0">
                          <a:effectLst/>
                          <a:latin typeface="Arial" pitchFamily="34" charset="0"/>
                          <a:cs typeface="Arial" pitchFamily="34" charset="0"/>
                        </a:rPr>
                        <a:t>2010 Auditoría regular</a:t>
                      </a:r>
                      <a:endParaRPr lang="es-CO" sz="1100" b="0" i="0" u="none" strike="noStrike" dirty="0">
                        <a:effectLst/>
                        <a:latin typeface="Arial" pitchFamily="34" charset="0"/>
                        <a:cs typeface="Arial" pitchFamily="34" charset="0"/>
                      </a:endParaRPr>
                    </a:p>
                  </a:txBody>
                  <a:tcPr marL="9525" marR="9525" marT="9525" marB="0" anchor="ctr">
                    <a:noFill/>
                  </a:tcPr>
                </a:tc>
                <a:tc>
                  <a:txBody>
                    <a:bodyPr/>
                    <a:lstStyle/>
                    <a:p>
                      <a:pPr algn="ctr" fontAlgn="b"/>
                      <a:r>
                        <a:rPr lang="es-CO" sz="1100" u="none" strike="noStrike" dirty="0">
                          <a:effectLst/>
                          <a:latin typeface="Arial" pitchFamily="34" charset="0"/>
                          <a:cs typeface="Arial" pitchFamily="34" charset="0"/>
                        </a:rPr>
                        <a:t>1</a:t>
                      </a:r>
                      <a:endParaRPr lang="es-CO" sz="1100" b="0" i="0" u="none" strike="noStrike" dirty="0">
                        <a:effectLst/>
                        <a:latin typeface="Arial" pitchFamily="34" charset="0"/>
                        <a:cs typeface="Arial" pitchFamily="34" charset="0"/>
                      </a:endParaRPr>
                    </a:p>
                  </a:txBody>
                  <a:tcPr marL="9525" marR="9525" marT="9525" marB="0" anchor="ctr">
                    <a:noFill/>
                  </a:tcPr>
                </a:tc>
                <a:tc>
                  <a:txBody>
                    <a:bodyPr/>
                    <a:lstStyle/>
                    <a:p>
                      <a:pPr algn="ctr" fontAlgn="b"/>
                      <a:r>
                        <a:rPr lang="es-CO" sz="1100" u="none" strike="noStrike" dirty="0">
                          <a:effectLst/>
                          <a:latin typeface="Arial" pitchFamily="34" charset="0"/>
                          <a:cs typeface="Arial" pitchFamily="34" charset="0"/>
                        </a:rPr>
                        <a:t>1</a:t>
                      </a:r>
                      <a:endParaRPr lang="es-CO" sz="1100" b="0" i="0" u="none" strike="noStrike" dirty="0">
                        <a:effectLst/>
                        <a:latin typeface="Arial" pitchFamily="34" charset="0"/>
                        <a:cs typeface="Arial" pitchFamily="34" charset="0"/>
                      </a:endParaRPr>
                    </a:p>
                  </a:txBody>
                  <a:tcPr marL="9525" marR="9525" marT="9525" marB="0" anchor="ctr">
                    <a:noFill/>
                  </a:tcPr>
                </a:tc>
                <a:tc>
                  <a:txBody>
                    <a:bodyPr/>
                    <a:lstStyle/>
                    <a:p>
                      <a:pPr algn="ctr" fontAlgn="b"/>
                      <a:r>
                        <a:rPr lang="es-CO" sz="1100" u="none" strike="noStrike">
                          <a:effectLst/>
                          <a:latin typeface="Arial" pitchFamily="34" charset="0"/>
                          <a:cs typeface="Arial" pitchFamily="34" charset="0"/>
                        </a:rPr>
                        <a:t> </a:t>
                      </a:r>
                      <a:endParaRPr lang="es-CO" sz="1100" b="0" i="0" u="none" strike="noStrike">
                        <a:effectLst/>
                        <a:latin typeface="Arial" pitchFamily="34" charset="0"/>
                        <a:cs typeface="Arial" pitchFamily="34" charset="0"/>
                      </a:endParaRPr>
                    </a:p>
                  </a:txBody>
                  <a:tcPr marL="9525" marR="9525" marT="9525" marB="0" anchor="ctr">
                    <a:noFill/>
                  </a:tcPr>
                </a:tc>
                <a:tc>
                  <a:txBody>
                    <a:bodyPr/>
                    <a:lstStyle/>
                    <a:p>
                      <a:pPr algn="ctr" fontAlgn="b"/>
                      <a:r>
                        <a:rPr lang="es-CO" sz="1100" u="none" strike="noStrike">
                          <a:effectLst/>
                          <a:latin typeface="Arial" pitchFamily="34" charset="0"/>
                          <a:cs typeface="Arial" pitchFamily="34" charset="0"/>
                        </a:rPr>
                        <a:t> </a:t>
                      </a:r>
                      <a:endParaRPr lang="es-CO" sz="1100" b="0" i="0" u="none" strike="noStrike">
                        <a:effectLst/>
                        <a:latin typeface="Arial" pitchFamily="34" charset="0"/>
                        <a:cs typeface="Arial" pitchFamily="34" charset="0"/>
                      </a:endParaRPr>
                    </a:p>
                  </a:txBody>
                  <a:tcPr marL="9525" marR="9525" marT="9525" marB="0" anchor="ctr">
                    <a:noFill/>
                  </a:tcPr>
                </a:tc>
                <a:tc>
                  <a:txBody>
                    <a:bodyPr/>
                    <a:lstStyle/>
                    <a:p>
                      <a:pPr algn="ctr" fontAlgn="b"/>
                      <a:r>
                        <a:rPr lang="es-CO" sz="1100" u="none" strike="noStrike">
                          <a:effectLst/>
                          <a:latin typeface="Arial" pitchFamily="34" charset="0"/>
                          <a:cs typeface="Arial" pitchFamily="34" charset="0"/>
                        </a:rPr>
                        <a:t> </a:t>
                      </a:r>
                      <a:endParaRPr lang="es-CO" sz="1100" b="0" i="0" u="none" strike="noStrike">
                        <a:effectLst/>
                        <a:latin typeface="Arial" pitchFamily="34" charset="0"/>
                        <a:cs typeface="Arial" pitchFamily="34" charset="0"/>
                      </a:endParaRPr>
                    </a:p>
                  </a:txBody>
                  <a:tcPr marL="9525" marR="9525" marT="9525" marB="0" anchor="ctr">
                    <a:noFill/>
                  </a:tcPr>
                </a:tc>
                <a:tc>
                  <a:txBody>
                    <a:bodyPr/>
                    <a:lstStyle/>
                    <a:p>
                      <a:pPr algn="ctr" fontAlgn="b"/>
                      <a:r>
                        <a:rPr lang="es-CO" sz="1100" u="none" strike="noStrike">
                          <a:effectLst/>
                          <a:latin typeface="Arial" pitchFamily="34" charset="0"/>
                          <a:cs typeface="Arial" pitchFamily="34" charset="0"/>
                        </a:rPr>
                        <a:t>100%</a:t>
                      </a:r>
                      <a:endParaRPr lang="es-CO" sz="1100" b="0" i="0" u="none" strike="noStrike">
                        <a:effectLst/>
                        <a:latin typeface="Arial" pitchFamily="34" charset="0"/>
                        <a:cs typeface="Arial" pitchFamily="34" charset="0"/>
                      </a:endParaRPr>
                    </a:p>
                  </a:txBody>
                  <a:tcPr marL="9525" marR="9525" marT="9525" marB="0" anchor="ctr">
                    <a:noFill/>
                  </a:tcPr>
                </a:tc>
              </a:tr>
              <a:tr h="210166">
                <a:tc>
                  <a:txBody>
                    <a:bodyPr/>
                    <a:lstStyle/>
                    <a:p>
                      <a:pPr algn="l" fontAlgn="b"/>
                      <a:r>
                        <a:rPr lang="es-CO" sz="1100" u="none" strike="noStrike" dirty="0">
                          <a:effectLst/>
                          <a:latin typeface="Arial" pitchFamily="34" charset="0"/>
                          <a:cs typeface="Arial" pitchFamily="34" charset="0"/>
                        </a:rPr>
                        <a:t>2011 Auditoría regular</a:t>
                      </a:r>
                      <a:endParaRPr lang="es-CO" sz="1100" b="0" i="0" u="none" strike="noStrike" dirty="0">
                        <a:effectLst/>
                        <a:latin typeface="Arial" pitchFamily="34" charset="0"/>
                        <a:cs typeface="Arial" pitchFamily="34" charset="0"/>
                      </a:endParaRPr>
                    </a:p>
                  </a:txBody>
                  <a:tcPr marL="9525" marR="9525" marT="9525" marB="0" anchor="ctr">
                    <a:noFill/>
                  </a:tcPr>
                </a:tc>
                <a:tc>
                  <a:txBody>
                    <a:bodyPr/>
                    <a:lstStyle/>
                    <a:p>
                      <a:pPr algn="ctr" fontAlgn="b"/>
                      <a:r>
                        <a:rPr lang="es-CO" sz="1100" u="none" strike="noStrike">
                          <a:effectLst/>
                          <a:latin typeface="Arial" pitchFamily="34" charset="0"/>
                          <a:cs typeface="Arial" pitchFamily="34" charset="0"/>
                        </a:rPr>
                        <a:t>2</a:t>
                      </a:r>
                      <a:endParaRPr lang="es-CO" sz="1100" b="0" i="0" u="none" strike="noStrike">
                        <a:effectLst/>
                        <a:latin typeface="Arial" pitchFamily="34" charset="0"/>
                        <a:cs typeface="Arial" pitchFamily="34" charset="0"/>
                      </a:endParaRPr>
                    </a:p>
                  </a:txBody>
                  <a:tcPr marL="9525" marR="9525" marT="9525" marB="0" anchor="ctr">
                    <a:noFill/>
                  </a:tcPr>
                </a:tc>
                <a:tc>
                  <a:txBody>
                    <a:bodyPr/>
                    <a:lstStyle/>
                    <a:p>
                      <a:pPr algn="ctr" fontAlgn="b"/>
                      <a:r>
                        <a:rPr lang="es-CO" sz="1100" u="none" strike="noStrike" dirty="0">
                          <a:effectLst/>
                          <a:latin typeface="Arial" pitchFamily="34" charset="0"/>
                          <a:cs typeface="Arial" pitchFamily="34" charset="0"/>
                        </a:rPr>
                        <a:t>1</a:t>
                      </a:r>
                      <a:endParaRPr lang="es-CO" sz="1100" b="0" i="0" u="none" strike="noStrike" dirty="0">
                        <a:effectLst/>
                        <a:latin typeface="Arial" pitchFamily="34" charset="0"/>
                        <a:cs typeface="Arial" pitchFamily="34" charset="0"/>
                      </a:endParaRPr>
                    </a:p>
                  </a:txBody>
                  <a:tcPr marL="9525" marR="9525" marT="9525" marB="0" anchor="ctr">
                    <a:noFill/>
                  </a:tcPr>
                </a:tc>
                <a:tc>
                  <a:txBody>
                    <a:bodyPr/>
                    <a:lstStyle/>
                    <a:p>
                      <a:pPr algn="ctr" fontAlgn="b"/>
                      <a:r>
                        <a:rPr lang="es-CO" sz="1100" u="none" strike="noStrike" dirty="0">
                          <a:effectLst/>
                          <a:latin typeface="Arial" pitchFamily="34" charset="0"/>
                          <a:cs typeface="Arial" pitchFamily="34" charset="0"/>
                        </a:rPr>
                        <a:t> </a:t>
                      </a:r>
                      <a:endParaRPr lang="es-CO" sz="1100" b="0" i="0" u="none" strike="noStrike" dirty="0">
                        <a:effectLst/>
                        <a:latin typeface="Arial" pitchFamily="34" charset="0"/>
                        <a:cs typeface="Arial" pitchFamily="34" charset="0"/>
                      </a:endParaRPr>
                    </a:p>
                  </a:txBody>
                  <a:tcPr marL="9525" marR="9525" marT="9525" marB="0" anchor="ctr">
                    <a:noFill/>
                  </a:tcPr>
                </a:tc>
                <a:tc>
                  <a:txBody>
                    <a:bodyPr/>
                    <a:lstStyle/>
                    <a:p>
                      <a:pPr algn="ctr" fontAlgn="b"/>
                      <a:r>
                        <a:rPr lang="es-CO" sz="1100" u="none" strike="noStrike">
                          <a:effectLst/>
                          <a:latin typeface="Arial" pitchFamily="34" charset="0"/>
                          <a:cs typeface="Arial" pitchFamily="34" charset="0"/>
                        </a:rPr>
                        <a:t> </a:t>
                      </a:r>
                      <a:endParaRPr lang="es-CO" sz="1100" b="0" i="0" u="none" strike="noStrike">
                        <a:effectLst/>
                        <a:latin typeface="Arial" pitchFamily="34" charset="0"/>
                        <a:cs typeface="Arial" pitchFamily="34" charset="0"/>
                      </a:endParaRPr>
                    </a:p>
                  </a:txBody>
                  <a:tcPr marL="9525" marR="9525" marT="9525" marB="0" anchor="ctr">
                    <a:noFill/>
                  </a:tcPr>
                </a:tc>
                <a:tc>
                  <a:txBody>
                    <a:bodyPr/>
                    <a:lstStyle/>
                    <a:p>
                      <a:pPr algn="ctr" fontAlgn="b"/>
                      <a:r>
                        <a:rPr lang="es-CO" sz="1100" u="none" strike="noStrike">
                          <a:effectLst/>
                          <a:latin typeface="Arial" pitchFamily="34" charset="0"/>
                          <a:cs typeface="Arial" pitchFamily="34" charset="0"/>
                        </a:rPr>
                        <a:t>1</a:t>
                      </a:r>
                      <a:endParaRPr lang="es-CO" sz="1100" b="0" i="0" u="none" strike="noStrike">
                        <a:effectLst/>
                        <a:latin typeface="Arial" pitchFamily="34" charset="0"/>
                        <a:cs typeface="Arial" pitchFamily="34" charset="0"/>
                      </a:endParaRPr>
                    </a:p>
                  </a:txBody>
                  <a:tcPr marL="9525" marR="9525" marT="9525" marB="0" anchor="ctr">
                    <a:noFill/>
                  </a:tcPr>
                </a:tc>
                <a:tc>
                  <a:txBody>
                    <a:bodyPr/>
                    <a:lstStyle/>
                    <a:p>
                      <a:pPr algn="ctr" fontAlgn="b"/>
                      <a:r>
                        <a:rPr lang="es-CO" sz="1100" u="none" strike="noStrike">
                          <a:effectLst/>
                          <a:latin typeface="Arial" pitchFamily="34" charset="0"/>
                          <a:cs typeface="Arial" pitchFamily="34" charset="0"/>
                        </a:rPr>
                        <a:t>50%</a:t>
                      </a:r>
                      <a:endParaRPr lang="es-CO" sz="1100" b="0" i="0" u="none" strike="noStrike">
                        <a:effectLst/>
                        <a:latin typeface="Arial" pitchFamily="34" charset="0"/>
                        <a:cs typeface="Arial" pitchFamily="34" charset="0"/>
                      </a:endParaRPr>
                    </a:p>
                  </a:txBody>
                  <a:tcPr marL="9525" marR="9525" marT="9525" marB="0" anchor="ctr">
                    <a:noFill/>
                  </a:tcPr>
                </a:tc>
              </a:tr>
              <a:tr h="210166">
                <a:tc>
                  <a:txBody>
                    <a:bodyPr/>
                    <a:lstStyle/>
                    <a:p>
                      <a:pPr algn="l" fontAlgn="b"/>
                      <a:r>
                        <a:rPr lang="es-CO" sz="1100" u="none" strike="noStrike" dirty="0">
                          <a:effectLst/>
                          <a:latin typeface="Arial" pitchFamily="34" charset="0"/>
                          <a:cs typeface="Arial" pitchFamily="34" charset="0"/>
                        </a:rPr>
                        <a:t>Modalidad especial 2011</a:t>
                      </a:r>
                      <a:endParaRPr lang="es-CO" sz="1100" b="0" i="0" u="none" strike="noStrike" dirty="0">
                        <a:effectLst/>
                        <a:latin typeface="Arial" pitchFamily="34" charset="0"/>
                        <a:cs typeface="Arial" pitchFamily="34" charset="0"/>
                      </a:endParaRPr>
                    </a:p>
                  </a:txBody>
                  <a:tcPr marL="9525" marR="9525" marT="9525" marB="0" anchor="ctr">
                    <a:noFill/>
                  </a:tcPr>
                </a:tc>
                <a:tc>
                  <a:txBody>
                    <a:bodyPr/>
                    <a:lstStyle/>
                    <a:p>
                      <a:pPr algn="ctr" fontAlgn="b"/>
                      <a:r>
                        <a:rPr lang="es-CO" sz="1100" u="none" strike="noStrike" dirty="0">
                          <a:effectLst/>
                          <a:latin typeface="Arial" pitchFamily="34" charset="0"/>
                          <a:cs typeface="Arial" pitchFamily="34" charset="0"/>
                        </a:rPr>
                        <a:t>1</a:t>
                      </a:r>
                      <a:endParaRPr lang="es-CO" sz="1100" b="0" i="0" u="none" strike="noStrike" dirty="0">
                        <a:effectLst/>
                        <a:latin typeface="Arial" pitchFamily="34" charset="0"/>
                        <a:cs typeface="Arial" pitchFamily="34" charset="0"/>
                      </a:endParaRPr>
                    </a:p>
                  </a:txBody>
                  <a:tcPr marL="9525" marR="9525" marT="9525" marB="0" anchor="ctr">
                    <a:noFill/>
                  </a:tcPr>
                </a:tc>
                <a:tc>
                  <a:txBody>
                    <a:bodyPr/>
                    <a:lstStyle/>
                    <a:p>
                      <a:pPr algn="ctr" fontAlgn="b"/>
                      <a:r>
                        <a:rPr lang="es-CO" sz="1100" u="none" strike="noStrike">
                          <a:effectLst/>
                          <a:latin typeface="Arial" pitchFamily="34" charset="0"/>
                          <a:cs typeface="Arial" pitchFamily="34" charset="0"/>
                        </a:rPr>
                        <a:t> </a:t>
                      </a:r>
                      <a:endParaRPr lang="es-CO" sz="1100" b="0" i="0" u="none" strike="noStrike">
                        <a:effectLst/>
                        <a:latin typeface="Arial" pitchFamily="34" charset="0"/>
                        <a:cs typeface="Arial" pitchFamily="34" charset="0"/>
                      </a:endParaRPr>
                    </a:p>
                  </a:txBody>
                  <a:tcPr marL="9525" marR="9525" marT="9525" marB="0" anchor="ctr">
                    <a:noFill/>
                  </a:tcPr>
                </a:tc>
                <a:tc>
                  <a:txBody>
                    <a:bodyPr/>
                    <a:lstStyle/>
                    <a:p>
                      <a:pPr algn="ctr" fontAlgn="b"/>
                      <a:r>
                        <a:rPr lang="es-CO" sz="1100" u="none" strike="noStrike" dirty="0">
                          <a:effectLst/>
                          <a:latin typeface="Arial" pitchFamily="34" charset="0"/>
                          <a:cs typeface="Arial" pitchFamily="34" charset="0"/>
                        </a:rPr>
                        <a:t> </a:t>
                      </a:r>
                      <a:endParaRPr lang="es-CO" sz="1100" b="0" i="0" u="none" strike="noStrike" dirty="0">
                        <a:effectLst/>
                        <a:latin typeface="Arial" pitchFamily="34" charset="0"/>
                        <a:cs typeface="Arial" pitchFamily="34" charset="0"/>
                      </a:endParaRPr>
                    </a:p>
                  </a:txBody>
                  <a:tcPr marL="9525" marR="9525" marT="9525" marB="0" anchor="ctr">
                    <a:noFill/>
                  </a:tcPr>
                </a:tc>
                <a:tc>
                  <a:txBody>
                    <a:bodyPr/>
                    <a:lstStyle/>
                    <a:p>
                      <a:pPr algn="ctr" fontAlgn="b"/>
                      <a:r>
                        <a:rPr lang="es-CO" sz="1100" u="none" strike="noStrike">
                          <a:effectLst/>
                          <a:latin typeface="Arial" pitchFamily="34" charset="0"/>
                          <a:cs typeface="Arial" pitchFamily="34" charset="0"/>
                        </a:rPr>
                        <a:t> </a:t>
                      </a:r>
                      <a:endParaRPr lang="es-CO" sz="1100" b="0" i="0" u="none" strike="noStrike">
                        <a:effectLst/>
                        <a:latin typeface="Arial" pitchFamily="34" charset="0"/>
                        <a:cs typeface="Arial" pitchFamily="34" charset="0"/>
                      </a:endParaRPr>
                    </a:p>
                  </a:txBody>
                  <a:tcPr marL="9525" marR="9525" marT="9525" marB="0" anchor="ctr">
                    <a:noFill/>
                  </a:tcPr>
                </a:tc>
                <a:tc>
                  <a:txBody>
                    <a:bodyPr/>
                    <a:lstStyle/>
                    <a:p>
                      <a:pPr algn="ctr" fontAlgn="b"/>
                      <a:r>
                        <a:rPr lang="es-CO" sz="1100" u="none" strike="noStrike">
                          <a:effectLst/>
                          <a:latin typeface="Arial" pitchFamily="34" charset="0"/>
                          <a:cs typeface="Arial" pitchFamily="34" charset="0"/>
                        </a:rPr>
                        <a:t>1</a:t>
                      </a:r>
                      <a:endParaRPr lang="es-CO" sz="1100" b="0" i="0" u="none" strike="noStrike">
                        <a:effectLst/>
                        <a:latin typeface="Arial" pitchFamily="34" charset="0"/>
                        <a:cs typeface="Arial" pitchFamily="34" charset="0"/>
                      </a:endParaRPr>
                    </a:p>
                  </a:txBody>
                  <a:tcPr marL="9525" marR="9525" marT="9525" marB="0" anchor="ctr">
                    <a:noFill/>
                  </a:tcPr>
                </a:tc>
                <a:tc>
                  <a:txBody>
                    <a:bodyPr/>
                    <a:lstStyle/>
                    <a:p>
                      <a:pPr algn="ctr" fontAlgn="b"/>
                      <a:r>
                        <a:rPr lang="es-CO" sz="1100" u="none" strike="noStrike">
                          <a:effectLst/>
                          <a:latin typeface="Arial" pitchFamily="34" charset="0"/>
                          <a:cs typeface="Arial" pitchFamily="34" charset="0"/>
                        </a:rPr>
                        <a:t>0%</a:t>
                      </a:r>
                      <a:endParaRPr lang="es-CO" sz="1100" b="0" i="0" u="none" strike="noStrike">
                        <a:effectLst/>
                        <a:latin typeface="Arial" pitchFamily="34" charset="0"/>
                        <a:cs typeface="Arial" pitchFamily="34" charset="0"/>
                      </a:endParaRPr>
                    </a:p>
                  </a:txBody>
                  <a:tcPr marL="9525" marR="9525" marT="9525" marB="0" anchor="ctr">
                    <a:noFill/>
                  </a:tcPr>
                </a:tc>
              </a:tr>
              <a:tr h="210166">
                <a:tc>
                  <a:txBody>
                    <a:bodyPr/>
                    <a:lstStyle/>
                    <a:p>
                      <a:pPr algn="l" fontAlgn="b"/>
                      <a:r>
                        <a:rPr lang="es-CO" sz="1100" u="none" strike="noStrike">
                          <a:effectLst/>
                          <a:latin typeface="Arial" pitchFamily="34" charset="0"/>
                          <a:cs typeface="Arial" pitchFamily="34" charset="0"/>
                        </a:rPr>
                        <a:t>2012 Auditoría regular</a:t>
                      </a:r>
                      <a:endParaRPr lang="es-CO" sz="1100" b="0" i="0" u="none" strike="noStrike">
                        <a:effectLst/>
                        <a:latin typeface="Arial" pitchFamily="34" charset="0"/>
                        <a:cs typeface="Arial" pitchFamily="34" charset="0"/>
                      </a:endParaRPr>
                    </a:p>
                  </a:txBody>
                  <a:tcPr marL="9525" marR="9525" marT="9525" marB="0" anchor="ctr">
                    <a:noFill/>
                  </a:tcPr>
                </a:tc>
                <a:tc>
                  <a:txBody>
                    <a:bodyPr/>
                    <a:lstStyle/>
                    <a:p>
                      <a:pPr algn="ctr" fontAlgn="b"/>
                      <a:r>
                        <a:rPr lang="es-CO" sz="1100" u="none" strike="noStrike" dirty="0">
                          <a:effectLst/>
                          <a:latin typeface="Arial" pitchFamily="34" charset="0"/>
                          <a:cs typeface="Arial" pitchFamily="34" charset="0"/>
                        </a:rPr>
                        <a:t>175</a:t>
                      </a:r>
                      <a:endParaRPr lang="es-CO" sz="1100" b="0" i="0" u="none" strike="noStrike" dirty="0">
                        <a:effectLst/>
                        <a:latin typeface="Arial" pitchFamily="34" charset="0"/>
                        <a:cs typeface="Arial" pitchFamily="34" charset="0"/>
                      </a:endParaRPr>
                    </a:p>
                  </a:txBody>
                  <a:tcPr marL="9525" marR="9525" marT="9525" marB="0" anchor="ctr">
                    <a:noFill/>
                  </a:tcPr>
                </a:tc>
                <a:tc>
                  <a:txBody>
                    <a:bodyPr/>
                    <a:lstStyle/>
                    <a:p>
                      <a:pPr algn="ctr" fontAlgn="b"/>
                      <a:r>
                        <a:rPr lang="es-CO" sz="1100" u="none" strike="noStrike" dirty="0">
                          <a:effectLst/>
                          <a:latin typeface="Arial" pitchFamily="34" charset="0"/>
                          <a:cs typeface="Arial" pitchFamily="34" charset="0"/>
                        </a:rPr>
                        <a:t>151</a:t>
                      </a:r>
                      <a:endParaRPr lang="es-CO" sz="1100" b="0" i="0" u="none" strike="noStrike" dirty="0">
                        <a:effectLst/>
                        <a:latin typeface="Arial" pitchFamily="34" charset="0"/>
                        <a:cs typeface="Arial" pitchFamily="34" charset="0"/>
                      </a:endParaRPr>
                    </a:p>
                  </a:txBody>
                  <a:tcPr marL="9525" marR="9525" marT="9525" marB="0" anchor="ctr">
                    <a:noFill/>
                  </a:tcPr>
                </a:tc>
                <a:tc>
                  <a:txBody>
                    <a:bodyPr/>
                    <a:lstStyle/>
                    <a:p>
                      <a:pPr algn="ctr" fontAlgn="b"/>
                      <a:r>
                        <a:rPr lang="es-CO" sz="1100" u="none" strike="noStrike" dirty="0">
                          <a:effectLst/>
                          <a:latin typeface="Arial" pitchFamily="34" charset="0"/>
                          <a:cs typeface="Arial" pitchFamily="34" charset="0"/>
                        </a:rPr>
                        <a:t>17</a:t>
                      </a:r>
                      <a:endParaRPr lang="es-CO" sz="1100" b="0" i="0" u="none" strike="noStrike" dirty="0">
                        <a:effectLst/>
                        <a:latin typeface="Arial" pitchFamily="34" charset="0"/>
                        <a:cs typeface="Arial" pitchFamily="34" charset="0"/>
                      </a:endParaRPr>
                    </a:p>
                  </a:txBody>
                  <a:tcPr marL="9525" marR="9525" marT="9525" marB="0" anchor="ctr">
                    <a:noFill/>
                  </a:tcPr>
                </a:tc>
                <a:tc>
                  <a:txBody>
                    <a:bodyPr/>
                    <a:lstStyle/>
                    <a:p>
                      <a:pPr algn="ctr" fontAlgn="b"/>
                      <a:r>
                        <a:rPr lang="es-CO" sz="1100" u="none" strike="noStrike" dirty="0">
                          <a:effectLst/>
                          <a:latin typeface="Arial" pitchFamily="34" charset="0"/>
                          <a:cs typeface="Arial" pitchFamily="34" charset="0"/>
                        </a:rPr>
                        <a:t>4</a:t>
                      </a:r>
                      <a:endParaRPr lang="es-CO" sz="1100" b="0" i="0" u="none" strike="noStrike" dirty="0">
                        <a:effectLst/>
                        <a:latin typeface="Arial" pitchFamily="34" charset="0"/>
                        <a:cs typeface="Arial" pitchFamily="34" charset="0"/>
                      </a:endParaRPr>
                    </a:p>
                  </a:txBody>
                  <a:tcPr marL="9525" marR="9525" marT="9525" marB="0" anchor="ctr">
                    <a:noFill/>
                  </a:tcPr>
                </a:tc>
                <a:tc>
                  <a:txBody>
                    <a:bodyPr/>
                    <a:lstStyle/>
                    <a:p>
                      <a:pPr algn="ctr" fontAlgn="b"/>
                      <a:r>
                        <a:rPr lang="es-CO" sz="1100" u="none" strike="noStrike">
                          <a:effectLst/>
                          <a:latin typeface="Arial" pitchFamily="34" charset="0"/>
                          <a:cs typeface="Arial" pitchFamily="34" charset="0"/>
                        </a:rPr>
                        <a:t>3</a:t>
                      </a:r>
                      <a:endParaRPr lang="es-CO" sz="1100" b="0" i="0" u="none" strike="noStrike">
                        <a:effectLst/>
                        <a:latin typeface="Arial" pitchFamily="34" charset="0"/>
                        <a:cs typeface="Arial" pitchFamily="34" charset="0"/>
                      </a:endParaRPr>
                    </a:p>
                  </a:txBody>
                  <a:tcPr marL="9525" marR="9525" marT="9525" marB="0" anchor="ctr">
                    <a:noFill/>
                  </a:tcPr>
                </a:tc>
                <a:tc>
                  <a:txBody>
                    <a:bodyPr/>
                    <a:lstStyle/>
                    <a:p>
                      <a:pPr algn="ctr" fontAlgn="b"/>
                      <a:r>
                        <a:rPr lang="es-CO" sz="1100" u="none" strike="noStrike">
                          <a:effectLst/>
                          <a:latin typeface="Arial" pitchFamily="34" charset="0"/>
                          <a:cs typeface="Arial" pitchFamily="34" charset="0"/>
                        </a:rPr>
                        <a:t>98%</a:t>
                      </a:r>
                      <a:endParaRPr lang="es-CO" sz="1100" b="0" i="0" u="none" strike="noStrike">
                        <a:effectLst/>
                        <a:latin typeface="Arial" pitchFamily="34" charset="0"/>
                        <a:cs typeface="Arial" pitchFamily="34" charset="0"/>
                      </a:endParaRPr>
                    </a:p>
                  </a:txBody>
                  <a:tcPr marL="9525" marR="9525" marT="9525" marB="0" anchor="ctr">
                    <a:noFill/>
                  </a:tcPr>
                </a:tc>
              </a:tr>
              <a:tr h="210166">
                <a:tc>
                  <a:txBody>
                    <a:bodyPr/>
                    <a:lstStyle/>
                    <a:p>
                      <a:pPr algn="l" fontAlgn="b"/>
                      <a:r>
                        <a:rPr lang="es-CO" sz="1100" u="none" strike="noStrike">
                          <a:effectLst/>
                          <a:latin typeface="Arial" pitchFamily="34" charset="0"/>
                          <a:cs typeface="Arial" pitchFamily="34" charset="0"/>
                        </a:rPr>
                        <a:t>Modalidad especial 2012 - Lago de Tota</a:t>
                      </a:r>
                      <a:endParaRPr lang="es-CO" sz="1100" b="0" i="0" u="none" strike="noStrike">
                        <a:effectLst/>
                        <a:latin typeface="Arial" pitchFamily="34" charset="0"/>
                        <a:cs typeface="Arial" pitchFamily="34" charset="0"/>
                      </a:endParaRPr>
                    </a:p>
                  </a:txBody>
                  <a:tcPr marL="9525" marR="9525" marT="9525" marB="0" anchor="ctr">
                    <a:noFill/>
                  </a:tcPr>
                </a:tc>
                <a:tc>
                  <a:txBody>
                    <a:bodyPr/>
                    <a:lstStyle/>
                    <a:p>
                      <a:pPr algn="ctr" fontAlgn="b"/>
                      <a:r>
                        <a:rPr lang="es-CO" sz="1100" u="none" strike="noStrike">
                          <a:effectLst/>
                          <a:latin typeface="Arial" pitchFamily="34" charset="0"/>
                          <a:cs typeface="Arial" pitchFamily="34" charset="0"/>
                        </a:rPr>
                        <a:t>5</a:t>
                      </a:r>
                      <a:endParaRPr lang="es-CO" sz="1100" b="0" i="0" u="none" strike="noStrike">
                        <a:effectLst/>
                        <a:latin typeface="Arial" pitchFamily="34" charset="0"/>
                        <a:cs typeface="Arial" pitchFamily="34" charset="0"/>
                      </a:endParaRPr>
                    </a:p>
                  </a:txBody>
                  <a:tcPr marL="9525" marR="9525" marT="9525" marB="0" anchor="ctr">
                    <a:noFill/>
                  </a:tcPr>
                </a:tc>
                <a:tc>
                  <a:txBody>
                    <a:bodyPr/>
                    <a:lstStyle/>
                    <a:p>
                      <a:pPr algn="ctr" fontAlgn="b"/>
                      <a:r>
                        <a:rPr lang="es-CO" sz="1100" u="none" strike="noStrike">
                          <a:effectLst/>
                          <a:latin typeface="Arial" pitchFamily="34" charset="0"/>
                          <a:cs typeface="Arial" pitchFamily="34" charset="0"/>
                        </a:rPr>
                        <a:t>5</a:t>
                      </a:r>
                      <a:endParaRPr lang="es-CO" sz="1100" b="0" i="0" u="none" strike="noStrike">
                        <a:effectLst/>
                        <a:latin typeface="Arial" pitchFamily="34" charset="0"/>
                        <a:cs typeface="Arial" pitchFamily="34" charset="0"/>
                      </a:endParaRPr>
                    </a:p>
                  </a:txBody>
                  <a:tcPr marL="9525" marR="9525" marT="9525" marB="0" anchor="ctr">
                    <a:noFill/>
                  </a:tcPr>
                </a:tc>
                <a:tc>
                  <a:txBody>
                    <a:bodyPr/>
                    <a:lstStyle/>
                    <a:p>
                      <a:pPr algn="ctr" fontAlgn="b"/>
                      <a:r>
                        <a:rPr lang="es-CO" sz="1100" u="none" strike="noStrike" dirty="0">
                          <a:effectLst/>
                          <a:latin typeface="Arial" pitchFamily="34" charset="0"/>
                          <a:cs typeface="Arial" pitchFamily="34" charset="0"/>
                        </a:rPr>
                        <a:t> </a:t>
                      </a:r>
                      <a:endParaRPr lang="es-CO" sz="1100" b="0" i="0" u="none" strike="noStrike" dirty="0">
                        <a:effectLst/>
                        <a:latin typeface="Arial" pitchFamily="34" charset="0"/>
                        <a:cs typeface="Arial" pitchFamily="34" charset="0"/>
                      </a:endParaRPr>
                    </a:p>
                  </a:txBody>
                  <a:tcPr marL="9525" marR="9525" marT="9525" marB="0" anchor="ctr">
                    <a:noFill/>
                  </a:tcPr>
                </a:tc>
                <a:tc>
                  <a:txBody>
                    <a:bodyPr/>
                    <a:lstStyle/>
                    <a:p>
                      <a:pPr algn="ctr" fontAlgn="b"/>
                      <a:r>
                        <a:rPr lang="es-CO" sz="1100" u="none" strike="noStrike" dirty="0">
                          <a:effectLst/>
                          <a:latin typeface="Arial" pitchFamily="34" charset="0"/>
                          <a:cs typeface="Arial" pitchFamily="34" charset="0"/>
                        </a:rPr>
                        <a:t> </a:t>
                      </a:r>
                      <a:endParaRPr lang="es-CO" sz="1100" b="0" i="0" u="none" strike="noStrike" dirty="0">
                        <a:effectLst/>
                        <a:latin typeface="Arial" pitchFamily="34" charset="0"/>
                        <a:cs typeface="Arial" pitchFamily="34" charset="0"/>
                      </a:endParaRPr>
                    </a:p>
                  </a:txBody>
                  <a:tcPr marL="9525" marR="9525" marT="9525" marB="0" anchor="ctr">
                    <a:noFill/>
                  </a:tcPr>
                </a:tc>
                <a:tc>
                  <a:txBody>
                    <a:bodyPr/>
                    <a:lstStyle/>
                    <a:p>
                      <a:pPr algn="ctr" fontAlgn="b"/>
                      <a:r>
                        <a:rPr lang="es-CO" sz="1100" u="none" strike="noStrike">
                          <a:effectLst/>
                          <a:latin typeface="Arial" pitchFamily="34" charset="0"/>
                          <a:cs typeface="Arial" pitchFamily="34" charset="0"/>
                        </a:rPr>
                        <a:t> </a:t>
                      </a:r>
                      <a:endParaRPr lang="es-CO" sz="1100" b="0" i="0" u="none" strike="noStrike">
                        <a:effectLst/>
                        <a:latin typeface="Arial" pitchFamily="34" charset="0"/>
                        <a:cs typeface="Arial" pitchFamily="34" charset="0"/>
                      </a:endParaRPr>
                    </a:p>
                  </a:txBody>
                  <a:tcPr marL="9525" marR="9525" marT="9525" marB="0" anchor="ctr">
                    <a:noFill/>
                  </a:tcPr>
                </a:tc>
                <a:tc>
                  <a:txBody>
                    <a:bodyPr/>
                    <a:lstStyle/>
                    <a:p>
                      <a:pPr algn="ctr" fontAlgn="b"/>
                      <a:r>
                        <a:rPr lang="es-CO" sz="1100" u="none" strike="noStrike">
                          <a:effectLst/>
                          <a:latin typeface="Arial" pitchFamily="34" charset="0"/>
                          <a:cs typeface="Arial" pitchFamily="34" charset="0"/>
                        </a:rPr>
                        <a:t>100%</a:t>
                      </a:r>
                      <a:endParaRPr lang="es-CO" sz="1100" b="0" i="0" u="none" strike="noStrike">
                        <a:effectLst/>
                        <a:latin typeface="Arial" pitchFamily="34" charset="0"/>
                        <a:cs typeface="Arial" pitchFamily="34" charset="0"/>
                      </a:endParaRPr>
                    </a:p>
                  </a:txBody>
                  <a:tcPr marL="9525" marR="9525" marT="9525" marB="0" anchor="ctr">
                    <a:noFill/>
                  </a:tcPr>
                </a:tc>
              </a:tr>
              <a:tr h="210166">
                <a:tc>
                  <a:txBody>
                    <a:bodyPr/>
                    <a:lstStyle/>
                    <a:p>
                      <a:pPr algn="l" fontAlgn="b"/>
                      <a:r>
                        <a:rPr lang="es-CO" sz="1100" u="none" strike="noStrike">
                          <a:effectLst/>
                          <a:latin typeface="Arial" pitchFamily="34" charset="0"/>
                          <a:cs typeface="Arial" pitchFamily="34" charset="0"/>
                        </a:rPr>
                        <a:t>2013 Est regionales</a:t>
                      </a:r>
                      <a:endParaRPr lang="es-CO" sz="1100" b="0" i="0" u="none" strike="noStrike">
                        <a:effectLst/>
                        <a:latin typeface="Arial" pitchFamily="34" charset="0"/>
                        <a:cs typeface="Arial" pitchFamily="34" charset="0"/>
                      </a:endParaRPr>
                    </a:p>
                  </a:txBody>
                  <a:tcPr marL="9525" marR="9525" marT="9525" marB="0" anchor="ctr">
                    <a:noFill/>
                  </a:tcPr>
                </a:tc>
                <a:tc>
                  <a:txBody>
                    <a:bodyPr/>
                    <a:lstStyle/>
                    <a:p>
                      <a:pPr algn="ctr" fontAlgn="b"/>
                      <a:r>
                        <a:rPr lang="es-CO" sz="1100" u="none" strike="noStrike">
                          <a:effectLst/>
                          <a:latin typeface="Arial" pitchFamily="34" charset="0"/>
                          <a:cs typeface="Arial" pitchFamily="34" charset="0"/>
                        </a:rPr>
                        <a:t>16</a:t>
                      </a:r>
                      <a:endParaRPr lang="es-CO" sz="1100" b="0" i="0" u="none" strike="noStrike">
                        <a:effectLst/>
                        <a:latin typeface="Arial" pitchFamily="34" charset="0"/>
                        <a:cs typeface="Arial" pitchFamily="34" charset="0"/>
                      </a:endParaRPr>
                    </a:p>
                  </a:txBody>
                  <a:tcPr marL="9525" marR="9525" marT="9525" marB="0" anchor="ctr">
                    <a:noFill/>
                  </a:tcPr>
                </a:tc>
                <a:tc>
                  <a:txBody>
                    <a:bodyPr/>
                    <a:lstStyle/>
                    <a:p>
                      <a:pPr algn="ctr" fontAlgn="b"/>
                      <a:r>
                        <a:rPr lang="es-CO" sz="1100" u="none" strike="noStrike">
                          <a:effectLst/>
                          <a:latin typeface="Arial" pitchFamily="34" charset="0"/>
                          <a:cs typeface="Arial" pitchFamily="34" charset="0"/>
                        </a:rPr>
                        <a:t> </a:t>
                      </a:r>
                      <a:endParaRPr lang="es-CO" sz="1100" b="0" i="0" u="none" strike="noStrike">
                        <a:effectLst/>
                        <a:latin typeface="Arial" pitchFamily="34" charset="0"/>
                        <a:cs typeface="Arial" pitchFamily="34" charset="0"/>
                      </a:endParaRPr>
                    </a:p>
                  </a:txBody>
                  <a:tcPr marL="9525" marR="9525" marT="9525" marB="0" anchor="ctr">
                    <a:noFill/>
                  </a:tcPr>
                </a:tc>
                <a:tc>
                  <a:txBody>
                    <a:bodyPr/>
                    <a:lstStyle/>
                    <a:p>
                      <a:pPr algn="ctr" fontAlgn="b"/>
                      <a:r>
                        <a:rPr lang="es-CO" sz="1100" u="none" strike="noStrike">
                          <a:effectLst/>
                          <a:latin typeface="Arial" pitchFamily="34" charset="0"/>
                          <a:cs typeface="Arial" pitchFamily="34" charset="0"/>
                        </a:rPr>
                        <a:t>13</a:t>
                      </a:r>
                      <a:endParaRPr lang="es-CO" sz="1100" b="0" i="0" u="none" strike="noStrike">
                        <a:effectLst/>
                        <a:latin typeface="Arial" pitchFamily="34" charset="0"/>
                        <a:cs typeface="Arial" pitchFamily="34" charset="0"/>
                      </a:endParaRPr>
                    </a:p>
                  </a:txBody>
                  <a:tcPr marL="9525" marR="9525" marT="9525" marB="0" anchor="ctr">
                    <a:noFill/>
                  </a:tcPr>
                </a:tc>
                <a:tc>
                  <a:txBody>
                    <a:bodyPr/>
                    <a:lstStyle/>
                    <a:p>
                      <a:pPr algn="ctr" fontAlgn="b"/>
                      <a:r>
                        <a:rPr lang="es-CO" sz="1100" u="none" strike="noStrike" dirty="0">
                          <a:effectLst/>
                          <a:latin typeface="Arial" pitchFamily="34" charset="0"/>
                          <a:cs typeface="Arial" pitchFamily="34" charset="0"/>
                        </a:rPr>
                        <a:t> </a:t>
                      </a:r>
                      <a:endParaRPr lang="es-CO" sz="1100" b="0" i="0" u="none" strike="noStrike" dirty="0">
                        <a:effectLst/>
                        <a:latin typeface="Arial" pitchFamily="34" charset="0"/>
                        <a:cs typeface="Arial" pitchFamily="34" charset="0"/>
                      </a:endParaRPr>
                    </a:p>
                  </a:txBody>
                  <a:tcPr marL="9525" marR="9525" marT="9525" marB="0" anchor="ctr">
                    <a:noFill/>
                  </a:tcPr>
                </a:tc>
                <a:tc>
                  <a:txBody>
                    <a:bodyPr/>
                    <a:lstStyle/>
                    <a:p>
                      <a:pPr algn="ctr" fontAlgn="b"/>
                      <a:r>
                        <a:rPr lang="es-CO" sz="1100" u="none" strike="noStrike" dirty="0">
                          <a:effectLst/>
                          <a:latin typeface="Arial" pitchFamily="34" charset="0"/>
                          <a:cs typeface="Arial" pitchFamily="34" charset="0"/>
                        </a:rPr>
                        <a:t>3</a:t>
                      </a:r>
                      <a:endParaRPr lang="es-CO" sz="1100" b="0" i="0" u="none" strike="noStrike" dirty="0">
                        <a:effectLst/>
                        <a:latin typeface="Arial" pitchFamily="34" charset="0"/>
                        <a:cs typeface="Arial" pitchFamily="34" charset="0"/>
                      </a:endParaRPr>
                    </a:p>
                  </a:txBody>
                  <a:tcPr marL="9525" marR="9525" marT="9525" marB="0" anchor="ctr">
                    <a:noFill/>
                  </a:tcPr>
                </a:tc>
                <a:tc>
                  <a:txBody>
                    <a:bodyPr/>
                    <a:lstStyle/>
                    <a:p>
                      <a:pPr algn="ctr" fontAlgn="b"/>
                      <a:r>
                        <a:rPr lang="es-CO" sz="1100" u="none" strike="noStrike">
                          <a:effectLst/>
                          <a:latin typeface="Arial" pitchFamily="34" charset="0"/>
                          <a:cs typeface="Arial" pitchFamily="34" charset="0"/>
                        </a:rPr>
                        <a:t>81%</a:t>
                      </a:r>
                      <a:endParaRPr lang="es-CO" sz="1100" b="0" i="0" u="none" strike="noStrike">
                        <a:effectLst/>
                        <a:latin typeface="Arial" pitchFamily="34" charset="0"/>
                        <a:cs typeface="Arial" pitchFamily="34" charset="0"/>
                      </a:endParaRPr>
                    </a:p>
                  </a:txBody>
                  <a:tcPr marL="9525" marR="9525" marT="9525" marB="0" anchor="ctr">
                    <a:noFill/>
                  </a:tcPr>
                </a:tc>
              </a:tr>
              <a:tr h="210166">
                <a:tc>
                  <a:txBody>
                    <a:bodyPr/>
                    <a:lstStyle/>
                    <a:p>
                      <a:pPr algn="l" fontAlgn="b"/>
                      <a:r>
                        <a:rPr lang="es-CO" sz="1100" u="none" strike="noStrike">
                          <a:effectLst/>
                          <a:latin typeface="Arial" pitchFamily="34" charset="0"/>
                          <a:cs typeface="Arial" pitchFamily="34" charset="0"/>
                        </a:rPr>
                        <a:t>2014 Auditoría regular</a:t>
                      </a:r>
                      <a:endParaRPr lang="es-CO" sz="1100" b="0" i="0" u="none" strike="noStrike">
                        <a:effectLst/>
                        <a:latin typeface="Arial" pitchFamily="34" charset="0"/>
                        <a:cs typeface="Arial" pitchFamily="34" charset="0"/>
                      </a:endParaRPr>
                    </a:p>
                  </a:txBody>
                  <a:tcPr marL="9525" marR="9525" marT="9525" marB="0" anchor="ctr">
                    <a:noFill/>
                  </a:tcPr>
                </a:tc>
                <a:tc>
                  <a:txBody>
                    <a:bodyPr/>
                    <a:lstStyle/>
                    <a:p>
                      <a:pPr algn="ctr" fontAlgn="b"/>
                      <a:r>
                        <a:rPr lang="es-CO" sz="1100" u="none" strike="noStrike">
                          <a:effectLst/>
                          <a:latin typeface="Arial" pitchFamily="34" charset="0"/>
                          <a:cs typeface="Arial" pitchFamily="34" charset="0"/>
                        </a:rPr>
                        <a:t>17</a:t>
                      </a:r>
                      <a:endParaRPr lang="es-CO" sz="1100" b="0" i="0" u="none" strike="noStrike">
                        <a:effectLst/>
                        <a:latin typeface="Arial" pitchFamily="34" charset="0"/>
                        <a:cs typeface="Arial" pitchFamily="34" charset="0"/>
                      </a:endParaRPr>
                    </a:p>
                  </a:txBody>
                  <a:tcPr marL="9525" marR="9525" marT="9525" marB="0" anchor="ctr">
                    <a:noFill/>
                  </a:tcPr>
                </a:tc>
                <a:tc>
                  <a:txBody>
                    <a:bodyPr/>
                    <a:lstStyle/>
                    <a:p>
                      <a:pPr algn="ctr" fontAlgn="b"/>
                      <a:r>
                        <a:rPr lang="es-CO" sz="1100" u="none" strike="noStrike">
                          <a:effectLst/>
                          <a:latin typeface="Arial" pitchFamily="34" charset="0"/>
                          <a:cs typeface="Arial" pitchFamily="34" charset="0"/>
                        </a:rPr>
                        <a:t> </a:t>
                      </a:r>
                      <a:endParaRPr lang="es-CO" sz="1100" b="0" i="0" u="none" strike="noStrike">
                        <a:effectLst/>
                        <a:latin typeface="Arial" pitchFamily="34" charset="0"/>
                        <a:cs typeface="Arial" pitchFamily="34" charset="0"/>
                      </a:endParaRPr>
                    </a:p>
                  </a:txBody>
                  <a:tcPr marL="9525" marR="9525" marT="9525" marB="0" anchor="ctr">
                    <a:noFill/>
                  </a:tcPr>
                </a:tc>
                <a:tc>
                  <a:txBody>
                    <a:bodyPr/>
                    <a:lstStyle/>
                    <a:p>
                      <a:pPr algn="ctr" fontAlgn="b"/>
                      <a:r>
                        <a:rPr lang="es-CO" sz="1100" u="none" strike="noStrike">
                          <a:effectLst/>
                          <a:latin typeface="Arial" pitchFamily="34" charset="0"/>
                          <a:cs typeface="Arial" pitchFamily="34" charset="0"/>
                        </a:rPr>
                        <a:t>11</a:t>
                      </a:r>
                      <a:endParaRPr lang="es-CO" sz="1100" b="0" i="0" u="none" strike="noStrike">
                        <a:effectLst/>
                        <a:latin typeface="Arial" pitchFamily="34" charset="0"/>
                        <a:cs typeface="Arial" pitchFamily="34" charset="0"/>
                      </a:endParaRPr>
                    </a:p>
                  </a:txBody>
                  <a:tcPr marL="9525" marR="9525" marT="9525" marB="0" anchor="ctr">
                    <a:noFill/>
                  </a:tcPr>
                </a:tc>
                <a:tc>
                  <a:txBody>
                    <a:bodyPr/>
                    <a:lstStyle/>
                    <a:p>
                      <a:pPr algn="ctr" fontAlgn="b"/>
                      <a:r>
                        <a:rPr lang="es-CO" sz="1100" u="none" strike="noStrike" dirty="0">
                          <a:effectLst/>
                          <a:latin typeface="Arial" pitchFamily="34" charset="0"/>
                          <a:cs typeface="Arial" pitchFamily="34" charset="0"/>
                        </a:rPr>
                        <a:t>4</a:t>
                      </a:r>
                      <a:endParaRPr lang="es-CO" sz="1100" b="0" i="0" u="none" strike="noStrike" dirty="0">
                        <a:effectLst/>
                        <a:latin typeface="Arial" pitchFamily="34" charset="0"/>
                        <a:cs typeface="Arial" pitchFamily="34" charset="0"/>
                      </a:endParaRPr>
                    </a:p>
                  </a:txBody>
                  <a:tcPr marL="9525" marR="9525" marT="9525" marB="0" anchor="ctr">
                    <a:noFill/>
                  </a:tcPr>
                </a:tc>
                <a:tc>
                  <a:txBody>
                    <a:bodyPr/>
                    <a:lstStyle/>
                    <a:p>
                      <a:pPr algn="ctr" fontAlgn="b"/>
                      <a:r>
                        <a:rPr lang="es-CO" sz="1100" u="none" strike="noStrike" dirty="0">
                          <a:effectLst/>
                          <a:latin typeface="Arial" pitchFamily="34" charset="0"/>
                          <a:cs typeface="Arial" pitchFamily="34" charset="0"/>
                        </a:rPr>
                        <a:t>2</a:t>
                      </a:r>
                      <a:endParaRPr lang="es-CO" sz="1100" b="0" i="0" u="none" strike="noStrike" dirty="0">
                        <a:effectLst/>
                        <a:latin typeface="Arial" pitchFamily="34" charset="0"/>
                        <a:cs typeface="Arial" pitchFamily="34" charset="0"/>
                      </a:endParaRPr>
                    </a:p>
                  </a:txBody>
                  <a:tcPr marL="9525" marR="9525" marT="9525" marB="0" anchor="ctr">
                    <a:noFill/>
                  </a:tcPr>
                </a:tc>
                <a:tc>
                  <a:txBody>
                    <a:bodyPr/>
                    <a:lstStyle/>
                    <a:p>
                      <a:pPr algn="ctr" fontAlgn="b"/>
                      <a:r>
                        <a:rPr lang="es-CO" sz="1100" u="none" strike="noStrike">
                          <a:effectLst/>
                          <a:latin typeface="Arial" pitchFamily="34" charset="0"/>
                          <a:cs typeface="Arial" pitchFamily="34" charset="0"/>
                        </a:rPr>
                        <a:t>85%</a:t>
                      </a:r>
                      <a:endParaRPr lang="es-CO" sz="1100" b="0" i="0" u="none" strike="noStrike">
                        <a:effectLst/>
                        <a:latin typeface="Arial" pitchFamily="34" charset="0"/>
                        <a:cs typeface="Arial" pitchFamily="34" charset="0"/>
                      </a:endParaRPr>
                    </a:p>
                  </a:txBody>
                  <a:tcPr marL="9525" marR="9525" marT="9525" marB="0" anchor="ctr">
                    <a:noFill/>
                  </a:tcPr>
                </a:tc>
              </a:tr>
              <a:tr h="210166">
                <a:tc>
                  <a:txBody>
                    <a:bodyPr/>
                    <a:lstStyle/>
                    <a:p>
                      <a:pPr algn="l" fontAlgn="b"/>
                      <a:r>
                        <a:rPr lang="es-CO" sz="1100" u="none" strike="noStrike">
                          <a:effectLst/>
                          <a:latin typeface="Arial" pitchFamily="34" charset="0"/>
                          <a:cs typeface="Arial" pitchFamily="34" charset="0"/>
                        </a:rPr>
                        <a:t>2014 Paz de Ariporo</a:t>
                      </a:r>
                      <a:endParaRPr lang="es-CO" sz="1100" b="0" i="0" u="none" strike="noStrike">
                        <a:effectLst/>
                        <a:latin typeface="Arial" pitchFamily="34" charset="0"/>
                        <a:cs typeface="Arial" pitchFamily="34" charset="0"/>
                      </a:endParaRPr>
                    </a:p>
                  </a:txBody>
                  <a:tcPr marL="9525" marR="9525" marT="9525" marB="0" anchor="ctr">
                    <a:noFill/>
                  </a:tcPr>
                </a:tc>
                <a:tc>
                  <a:txBody>
                    <a:bodyPr/>
                    <a:lstStyle/>
                    <a:p>
                      <a:pPr algn="ctr" fontAlgn="b"/>
                      <a:r>
                        <a:rPr lang="es-CO" sz="1100" u="none" strike="noStrike">
                          <a:effectLst/>
                          <a:latin typeface="Arial" pitchFamily="34" charset="0"/>
                          <a:cs typeface="Arial" pitchFamily="34" charset="0"/>
                        </a:rPr>
                        <a:t>2</a:t>
                      </a:r>
                      <a:endParaRPr lang="es-CO" sz="1100" b="0" i="0" u="none" strike="noStrike">
                        <a:effectLst/>
                        <a:latin typeface="Arial" pitchFamily="34" charset="0"/>
                        <a:cs typeface="Arial" pitchFamily="34" charset="0"/>
                      </a:endParaRPr>
                    </a:p>
                  </a:txBody>
                  <a:tcPr marL="9525" marR="9525" marT="9525" marB="0" anchor="ctr">
                    <a:noFill/>
                  </a:tcPr>
                </a:tc>
                <a:tc>
                  <a:txBody>
                    <a:bodyPr/>
                    <a:lstStyle/>
                    <a:p>
                      <a:pPr algn="ctr" fontAlgn="b"/>
                      <a:r>
                        <a:rPr lang="es-CO" sz="1100" u="none" strike="noStrike">
                          <a:effectLst/>
                          <a:latin typeface="Arial" pitchFamily="34" charset="0"/>
                          <a:cs typeface="Arial" pitchFamily="34" charset="0"/>
                        </a:rPr>
                        <a:t> </a:t>
                      </a:r>
                      <a:endParaRPr lang="es-CO" sz="1100" b="0" i="0" u="none" strike="noStrike">
                        <a:effectLst/>
                        <a:latin typeface="Arial" pitchFamily="34" charset="0"/>
                        <a:cs typeface="Arial" pitchFamily="34" charset="0"/>
                      </a:endParaRPr>
                    </a:p>
                  </a:txBody>
                  <a:tcPr marL="9525" marR="9525" marT="9525" marB="0" anchor="ctr">
                    <a:noFill/>
                  </a:tcPr>
                </a:tc>
                <a:tc>
                  <a:txBody>
                    <a:bodyPr/>
                    <a:lstStyle/>
                    <a:p>
                      <a:pPr algn="ctr" fontAlgn="b"/>
                      <a:r>
                        <a:rPr lang="es-CO" sz="1100" u="none" strike="noStrike">
                          <a:effectLst/>
                          <a:latin typeface="Arial" pitchFamily="34" charset="0"/>
                          <a:cs typeface="Arial" pitchFamily="34" charset="0"/>
                        </a:rPr>
                        <a:t>1</a:t>
                      </a:r>
                      <a:endParaRPr lang="es-CO" sz="1100" b="0" i="0" u="none" strike="noStrike">
                        <a:effectLst/>
                        <a:latin typeface="Arial" pitchFamily="34" charset="0"/>
                        <a:cs typeface="Arial" pitchFamily="34" charset="0"/>
                      </a:endParaRPr>
                    </a:p>
                  </a:txBody>
                  <a:tcPr marL="9525" marR="9525" marT="9525" marB="0" anchor="ctr">
                    <a:noFill/>
                  </a:tcPr>
                </a:tc>
                <a:tc>
                  <a:txBody>
                    <a:bodyPr/>
                    <a:lstStyle/>
                    <a:p>
                      <a:pPr algn="ctr" fontAlgn="b"/>
                      <a:r>
                        <a:rPr lang="es-CO" sz="1100" u="none" strike="noStrike">
                          <a:effectLst/>
                          <a:latin typeface="Arial" pitchFamily="34" charset="0"/>
                          <a:cs typeface="Arial" pitchFamily="34" charset="0"/>
                        </a:rPr>
                        <a:t> </a:t>
                      </a:r>
                      <a:endParaRPr lang="es-CO" sz="1100" b="0" i="0" u="none" strike="noStrike">
                        <a:effectLst/>
                        <a:latin typeface="Arial" pitchFamily="34" charset="0"/>
                        <a:cs typeface="Arial" pitchFamily="34" charset="0"/>
                      </a:endParaRPr>
                    </a:p>
                  </a:txBody>
                  <a:tcPr marL="9525" marR="9525" marT="9525" marB="0" anchor="ctr">
                    <a:noFill/>
                  </a:tcPr>
                </a:tc>
                <a:tc>
                  <a:txBody>
                    <a:bodyPr/>
                    <a:lstStyle/>
                    <a:p>
                      <a:pPr algn="ctr" fontAlgn="b"/>
                      <a:r>
                        <a:rPr lang="es-CO" sz="1100" u="none" strike="noStrike" dirty="0">
                          <a:effectLst/>
                          <a:latin typeface="Arial" pitchFamily="34" charset="0"/>
                          <a:cs typeface="Arial" pitchFamily="34" charset="0"/>
                        </a:rPr>
                        <a:t>1</a:t>
                      </a:r>
                      <a:endParaRPr lang="es-CO" sz="1100" b="0" i="0" u="none" strike="noStrike" dirty="0">
                        <a:effectLst/>
                        <a:latin typeface="Arial" pitchFamily="34" charset="0"/>
                        <a:cs typeface="Arial" pitchFamily="34" charset="0"/>
                      </a:endParaRPr>
                    </a:p>
                  </a:txBody>
                  <a:tcPr marL="9525" marR="9525" marT="9525" marB="0" anchor="ctr">
                    <a:noFill/>
                  </a:tcPr>
                </a:tc>
                <a:tc>
                  <a:txBody>
                    <a:bodyPr/>
                    <a:lstStyle/>
                    <a:p>
                      <a:pPr algn="ctr" fontAlgn="b"/>
                      <a:r>
                        <a:rPr lang="es-CO" sz="1100" u="none" strike="noStrike" dirty="0">
                          <a:effectLst/>
                          <a:latin typeface="Arial" pitchFamily="34" charset="0"/>
                          <a:cs typeface="Arial" pitchFamily="34" charset="0"/>
                        </a:rPr>
                        <a:t>50%</a:t>
                      </a:r>
                      <a:endParaRPr lang="es-CO" sz="1100" b="0" i="0" u="none" strike="noStrike" dirty="0">
                        <a:effectLst/>
                        <a:latin typeface="Arial" pitchFamily="34" charset="0"/>
                        <a:cs typeface="Arial" pitchFamily="34" charset="0"/>
                      </a:endParaRPr>
                    </a:p>
                  </a:txBody>
                  <a:tcPr marL="9525" marR="9525" marT="9525" marB="0" anchor="ctr">
                    <a:noFill/>
                  </a:tcPr>
                </a:tc>
              </a:tr>
              <a:tr h="210166">
                <a:tc>
                  <a:txBody>
                    <a:bodyPr/>
                    <a:lstStyle/>
                    <a:p>
                      <a:pPr algn="l" fontAlgn="b"/>
                      <a:r>
                        <a:rPr lang="es-CO" sz="1100" u="none" strike="noStrike">
                          <a:effectLst/>
                          <a:latin typeface="Arial" pitchFamily="34" charset="0"/>
                          <a:cs typeface="Arial" pitchFamily="34" charset="0"/>
                        </a:rPr>
                        <a:t>2014 - Actuación especial fiscalización y regalías</a:t>
                      </a:r>
                      <a:endParaRPr lang="es-CO" sz="1100" b="0" i="0" u="none" strike="noStrike">
                        <a:effectLst/>
                        <a:latin typeface="Arial" pitchFamily="34" charset="0"/>
                        <a:cs typeface="Arial" pitchFamily="34" charset="0"/>
                      </a:endParaRPr>
                    </a:p>
                  </a:txBody>
                  <a:tcPr marL="9525" marR="9525" marT="9525" marB="0" anchor="ctr">
                    <a:noFill/>
                  </a:tcPr>
                </a:tc>
                <a:tc>
                  <a:txBody>
                    <a:bodyPr/>
                    <a:lstStyle/>
                    <a:p>
                      <a:pPr algn="ctr" fontAlgn="b"/>
                      <a:r>
                        <a:rPr lang="es-CO" sz="1100" u="none" strike="noStrike">
                          <a:effectLst/>
                          <a:latin typeface="Arial" pitchFamily="34" charset="0"/>
                          <a:cs typeface="Arial" pitchFamily="34" charset="0"/>
                        </a:rPr>
                        <a:t>7</a:t>
                      </a:r>
                      <a:endParaRPr lang="es-CO" sz="1100" b="0" i="0" u="none" strike="noStrike">
                        <a:effectLst/>
                        <a:latin typeface="Arial" pitchFamily="34" charset="0"/>
                        <a:cs typeface="Arial" pitchFamily="34" charset="0"/>
                      </a:endParaRPr>
                    </a:p>
                  </a:txBody>
                  <a:tcPr marL="9525" marR="9525" marT="9525" marB="0" anchor="ctr">
                    <a:noFill/>
                  </a:tcPr>
                </a:tc>
                <a:tc>
                  <a:txBody>
                    <a:bodyPr/>
                    <a:lstStyle/>
                    <a:p>
                      <a:pPr algn="ctr" fontAlgn="b"/>
                      <a:r>
                        <a:rPr lang="es-CO" sz="1100" u="none" strike="noStrike">
                          <a:effectLst/>
                          <a:latin typeface="Arial" pitchFamily="34" charset="0"/>
                          <a:cs typeface="Arial" pitchFamily="34" charset="0"/>
                        </a:rPr>
                        <a:t> </a:t>
                      </a:r>
                      <a:endParaRPr lang="es-CO" sz="1100" b="0" i="0" u="none" strike="noStrike">
                        <a:effectLst/>
                        <a:latin typeface="Arial" pitchFamily="34" charset="0"/>
                        <a:cs typeface="Arial" pitchFamily="34" charset="0"/>
                      </a:endParaRPr>
                    </a:p>
                  </a:txBody>
                  <a:tcPr marL="9525" marR="9525" marT="9525" marB="0" anchor="ctr">
                    <a:noFill/>
                  </a:tcPr>
                </a:tc>
                <a:tc>
                  <a:txBody>
                    <a:bodyPr/>
                    <a:lstStyle/>
                    <a:p>
                      <a:pPr algn="ctr" fontAlgn="b"/>
                      <a:r>
                        <a:rPr lang="es-CO" sz="1100" u="none" strike="noStrike">
                          <a:effectLst/>
                          <a:latin typeface="Arial" pitchFamily="34" charset="0"/>
                          <a:cs typeface="Arial" pitchFamily="34" charset="0"/>
                        </a:rPr>
                        <a:t> </a:t>
                      </a:r>
                      <a:endParaRPr lang="es-CO" sz="1100" b="0" i="0" u="none" strike="noStrike">
                        <a:effectLst/>
                        <a:latin typeface="Arial" pitchFamily="34" charset="0"/>
                        <a:cs typeface="Arial" pitchFamily="34" charset="0"/>
                      </a:endParaRPr>
                    </a:p>
                  </a:txBody>
                  <a:tcPr marL="9525" marR="9525" marT="9525" marB="0" anchor="ctr">
                    <a:noFill/>
                  </a:tcPr>
                </a:tc>
                <a:tc>
                  <a:txBody>
                    <a:bodyPr/>
                    <a:lstStyle/>
                    <a:p>
                      <a:pPr algn="ctr" fontAlgn="b"/>
                      <a:r>
                        <a:rPr lang="es-CO" sz="1100" u="none" strike="noStrike">
                          <a:effectLst/>
                          <a:latin typeface="Arial" pitchFamily="34" charset="0"/>
                          <a:cs typeface="Arial" pitchFamily="34" charset="0"/>
                        </a:rPr>
                        <a:t>7</a:t>
                      </a:r>
                      <a:endParaRPr lang="es-CO" sz="1100" b="0" i="0" u="none" strike="noStrike">
                        <a:effectLst/>
                        <a:latin typeface="Arial" pitchFamily="34" charset="0"/>
                        <a:cs typeface="Arial" pitchFamily="34" charset="0"/>
                      </a:endParaRPr>
                    </a:p>
                  </a:txBody>
                  <a:tcPr marL="9525" marR="9525" marT="9525" marB="0" anchor="ctr">
                    <a:noFill/>
                  </a:tcPr>
                </a:tc>
                <a:tc>
                  <a:txBody>
                    <a:bodyPr/>
                    <a:lstStyle/>
                    <a:p>
                      <a:pPr algn="ctr" fontAlgn="b"/>
                      <a:r>
                        <a:rPr lang="es-CO" sz="1100" u="none" strike="noStrike" dirty="0">
                          <a:effectLst/>
                          <a:latin typeface="Arial" pitchFamily="34" charset="0"/>
                          <a:cs typeface="Arial" pitchFamily="34" charset="0"/>
                        </a:rPr>
                        <a:t> </a:t>
                      </a:r>
                      <a:endParaRPr lang="es-CO" sz="1100" b="0" i="0" u="none" strike="noStrike" dirty="0">
                        <a:effectLst/>
                        <a:latin typeface="Arial" pitchFamily="34" charset="0"/>
                        <a:cs typeface="Arial" pitchFamily="34" charset="0"/>
                      </a:endParaRPr>
                    </a:p>
                  </a:txBody>
                  <a:tcPr marL="9525" marR="9525" marT="9525" marB="0" anchor="ctr">
                    <a:noFill/>
                  </a:tcPr>
                </a:tc>
                <a:tc>
                  <a:txBody>
                    <a:bodyPr/>
                    <a:lstStyle/>
                    <a:p>
                      <a:pPr algn="ctr" fontAlgn="b"/>
                      <a:r>
                        <a:rPr lang="es-CO" sz="1100" u="none" strike="noStrike" dirty="0">
                          <a:effectLst/>
                          <a:latin typeface="Arial" pitchFamily="34" charset="0"/>
                          <a:cs typeface="Arial" pitchFamily="34" charset="0"/>
                        </a:rPr>
                        <a:t>0%</a:t>
                      </a:r>
                      <a:endParaRPr lang="es-CO" sz="1100" b="0" i="0" u="none" strike="noStrike" dirty="0">
                        <a:effectLst/>
                        <a:latin typeface="Arial" pitchFamily="34" charset="0"/>
                        <a:cs typeface="Arial" pitchFamily="34" charset="0"/>
                      </a:endParaRPr>
                    </a:p>
                  </a:txBody>
                  <a:tcPr marL="9525" marR="9525" marT="9525" marB="0" anchor="ctr">
                    <a:noFill/>
                  </a:tcPr>
                </a:tc>
              </a:tr>
              <a:tr h="210166">
                <a:tc>
                  <a:txBody>
                    <a:bodyPr/>
                    <a:lstStyle/>
                    <a:p>
                      <a:pPr algn="ctr" fontAlgn="b"/>
                      <a:r>
                        <a:rPr lang="es-CO" sz="1100" b="1" u="none" strike="noStrike" dirty="0">
                          <a:effectLst/>
                          <a:latin typeface="Arial" pitchFamily="34" charset="0"/>
                          <a:cs typeface="Arial" pitchFamily="34" charset="0"/>
                        </a:rPr>
                        <a:t>Total general</a:t>
                      </a:r>
                      <a:endParaRPr lang="es-CO" sz="1100" b="1" i="0" u="none" strike="noStrike" dirty="0">
                        <a:effectLst/>
                        <a:latin typeface="Arial" pitchFamily="34" charset="0"/>
                        <a:cs typeface="Arial" pitchFamily="34" charset="0"/>
                      </a:endParaRPr>
                    </a:p>
                  </a:txBody>
                  <a:tcPr marL="9525" marR="9525" marT="9525" marB="0" anchor="ctr">
                    <a:noFill/>
                  </a:tcPr>
                </a:tc>
                <a:tc>
                  <a:txBody>
                    <a:bodyPr/>
                    <a:lstStyle/>
                    <a:p>
                      <a:pPr algn="ctr" fontAlgn="b"/>
                      <a:r>
                        <a:rPr lang="es-CO" sz="1100" b="1" u="none" strike="noStrike">
                          <a:effectLst/>
                          <a:latin typeface="Arial" pitchFamily="34" charset="0"/>
                          <a:cs typeface="Arial" pitchFamily="34" charset="0"/>
                        </a:rPr>
                        <a:t>226</a:t>
                      </a:r>
                      <a:endParaRPr lang="es-CO" sz="1100" b="1" i="0" u="none" strike="noStrike">
                        <a:effectLst/>
                        <a:latin typeface="Arial" pitchFamily="34" charset="0"/>
                        <a:cs typeface="Arial" pitchFamily="34" charset="0"/>
                      </a:endParaRPr>
                    </a:p>
                  </a:txBody>
                  <a:tcPr marL="9525" marR="9525" marT="9525" marB="0" anchor="ctr">
                    <a:noFill/>
                  </a:tcPr>
                </a:tc>
                <a:tc>
                  <a:txBody>
                    <a:bodyPr/>
                    <a:lstStyle/>
                    <a:p>
                      <a:pPr algn="ctr" fontAlgn="b"/>
                      <a:r>
                        <a:rPr lang="es-CO" sz="1100" b="1" u="none" strike="noStrike">
                          <a:effectLst/>
                          <a:latin typeface="Arial" pitchFamily="34" charset="0"/>
                          <a:cs typeface="Arial" pitchFamily="34" charset="0"/>
                        </a:rPr>
                        <a:t>158</a:t>
                      </a:r>
                      <a:endParaRPr lang="es-CO" sz="1100" b="1" i="0" u="none" strike="noStrike">
                        <a:effectLst/>
                        <a:latin typeface="Arial" pitchFamily="34" charset="0"/>
                        <a:cs typeface="Arial" pitchFamily="34" charset="0"/>
                      </a:endParaRPr>
                    </a:p>
                  </a:txBody>
                  <a:tcPr marL="9525" marR="9525" marT="9525" marB="0" anchor="ctr">
                    <a:noFill/>
                  </a:tcPr>
                </a:tc>
                <a:tc>
                  <a:txBody>
                    <a:bodyPr/>
                    <a:lstStyle/>
                    <a:p>
                      <a:pPr algn="ctr" fontAlgn="b"/>
                      <a:r>
                        <a:rPr lang="es-CO" sz="1100" b="1" u="none" strike="noStrike">
                          <a:effectLst/>
                          <a:latin typeface="Arial" pitchFamily="34" charset="0"/>
                          <a:cs typeface="Arial" pitchFamily="34" charset="0"/>
                        </a:rPr>
                        <a:t>42</a:t>
                      </a:r>
                      <a:endParaRPr lang="es-CO" sz="1100" b="1" i="0" u="none" strike="noStrike">
                        <a:effectLst/>
                        <a:latin typeface="Arial" pitchFamily="34" charset="0"/>
                        <a:cs typeface="Arial" pitchFamily="34" charset="0"/>
                      </a:endParaRPr>
                    </a:p>
                  </a:txBody>
                  <a:tcPr marL="9525" marR="9525" marT="9525" marB="0" anchor="ctr">
                    <a:noFill/>
                  </a:tcPr>
                </a:tc>
                <a:tc>
                  <a:txBody>
                    <a:bodyPr/>
                    <a:lstStyle/>
                    <a:p>
                      <a:pPr algn="ctr" fontAlgn="b"/>
                      <a:r>
                        <a:rPr lang="es-CO" sz="1100" b="1" u="none" strike="noStrike">
                          <a:effectLst/>
                          <a:latin typeface="Arial" pitchFamily="34" charset="0"/>
                          <a:cs typeface="Arial" pitchFamily="34" charset="0"/>
                        </a:rPr>
                        <a:t>15</a:t>
                      </a:r>
                      <a:endParaRPr lang="es-CO" sz="1100" b="1" i="0" u="none" strike="noStrike">
                        <a:effectLst/>
                        <a:latin typeface="Arial" pitchFamily="34" charset="0"/>
                        <a:cs typeface="Arial" pitchFamily="34" charset="0"/>
                      </a:endParaRPr>
                    </a:p>
                  </a:txBody>
                  <a:tcPr marL="9525" marR="9525" marT="9525" marB="0" anchor="ctr">
                    <a:noFill/>
                  </a:tcPr>
                </a:tc>
                <a:tc>
                  <a:txBody>
                    <a:bodyPr/>
                    <a:lstStyle/>
                    <a:p>
                      <a:pPr algn="ctr" fontAlgn="b"/>
                      <a:r>
                        <a:rPr lang="es-CO" sz="1100" b="1" u="none" strike="noStrike" dirty="0">
                          <a:effectLst/>
                          <a:latin typeface="Arial" pitchFamily="34" charset="0"/>
                          <a:cs typeface="Arial" pitchFamily="34" charset="0"/>
                        </a:rPr>
                        <a:t>11</a:t>
                      </a:r>
                      <a:endParaRPr lang="es-CO" sz="1100" b="1" i="0" u="none" strike="noStrike" dirty="0">
                        <a:effectLst/>
                        <a:latin typeface="Arial" pitchFamily="34" charset="0"/>
                        <a:cs typeface="Arial" pitchFamily="34" charset="0"/>
                      </a:endParaRPr>
                    </a:p>
                  </a:txBody>
                  <a:tcPr marL="9525" marR="9525" marT="9525" marB="0" anchor="ctr">
                    <a:noFill/>
                  </a:tcPr>
                </a:tc>
                <a:tc>
                  <a:txBody>
                    <a:bodyPr/>
                    <a:lstStyle/>
                    <a:p>
                      <a:pPr algn="ctr" fontAlgn="b"/>
                      <a:r>
                        <a:rPr lang="es-CO" sz="1100" b="1" u="none" strike="noStrike" dirty="0">
                          <a:effectLst/>
                          <a:latin typeface="Arial" pitchFamily="34" charset="0"/>
                          <a:cs typeface="Arial" pitchFamily="34" charset="0"/>
                        </a:rPr>
                        <a:t>95%</a:t>
                      </a:r>
                      <a:endParaRPr lang="es-CO" sz="1100" b="1" i="0" u="none" strike="noStrike" dirty="0">
                        <a:effectLst/>
                        <a:latin typeface="Arial" pitchFamily="34" charset="0"/>
                        <a:cs typeface="Arial" pitchFamily="34" charset="0"/>
                      </a:endParaRPr>
                    </a:p>
                  </a:txBody>
                  <a:tcPr marL="9525" marR="9525" marT="9525" marB="0" anchor="ctr">
                    <a:noFill/>
                  </a:tcPr>
                </a:tc>
              </a:tr>
            </a:tbl>
          </a:graphicData>
        </a:graphic>
      </p:graphicFrame>
    </p:spTree>
    <p:extLst>
      <p:ext uri="{BB962C8B-B14F-4D97-AF65-F5344CB8AC3E}">
        <p14:creationId xmlns:p14="http://schemas.microsoft.com/office/powerpoint/2010/main" xmlns="" val="1804257875"/>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4 Marcador de número de diapositiva"/>
          <p:cNvSpPr txBox="1">
            <a:spLocks/>
          </p:cNvSpPr>
          <p:nvPr/>
        </p:nvSpPr>
        <p:spPr bwMode="auto">
          <a:xfrm>
            <a:off x="4328544" y="6462095"/>
            <a:ext cx="471487" cy="4000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s-CO"/>
            </a:defPPr>
            <a:lvl1pPr marL="0" algn="r" defTabSz="914400" rtl="0" eaLnBrk="1" latinLnBrk="0" hangingPunct="1">
              <a:defRPr sz="1200" kern="1200">
                <a:solidFill>
                  <a:schemeClr val="tx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fld id="{1E488807-1918-4C23-BCA5-A5E06F4BEA6B}" type="slidenum">
              <a:rPr lang="es-ES" altLang="en-US" smtClean="0">
                <a:solidFill>
                  <a:srgbClr val="000000"/>
                </a:solidFill>
              </a:rPr>
              <a:pPr algn="ctr">
                <a:defRPr/>
              </a:pPr>
              <a:t>99</a:t>
            </a:fld>
            <a:endParaRPr lang="es-ES" altLang="en-US" dirty="0" smtClean="0">
              <a:solidFill>
                <a:srgbClr val="000000"/>
              </a:solidFill>
            </a:endParaRPr>
          </a:p>
        </p:txBody>
      </p:sp>
      <p:sp>
        <p:nvSpPr>
          <p:cNvPr id="3" name="8 CuadroTexto"/>
          <p:cNvSpPr txBox="1">
            <a:spLocks noChangeArrowheads="1"/>
          </p:cNvSpPr>
          <p:nvPr/>
        </p:nvSpPr>
        <p:spPr bwMode="auto">
          <a:xfrm>
            <a:off x="1689819" y="222548"/>
            <a:ext cx="5978525" cy="646331"/>
          </a:xfrm>
          <a:prstGeom prst="rect">
            <a:avLst/>
          </a:prstGeom>
          <a:noFill/>
          <a:ln w="9525">
            <a:noFill/>
            <a:miter lim="800000"/>
            <a:headEnd/>
            <a:tailEnd/>
          </a:ln>
        </p:spPr>
        <p:txBody>
          <a:bodyPr>
            <a:spAutoFit/>
          </a:bodyPr>
          <a:lstStyle/>
          <a:p>
            <a:pPr fontAlgn="base">
              <a:spcBef>
                <a:spcPct val="0"/>
              </a:spcBef>
              <a:spcAft>
                <a:spcPct val="0"/>
              </a:spcAft>
            </a:pPr>
            <a:r>
              <a:rPr lang="es-CO" altLang="es-CO" b="1" dirty="0" smtClean="0">
                <a:latin typeface="Arial Black" pitchFamily="34" charset="0"/>
              </a:rPr>
              <a:t>Oficina al servicio de la Entidad y la ciudadanía</a:t>
            </a:r>
          </a:p>
        </p:txBody>
      </p:sp>
      <p:sp>
        <p:nvSpPr>
          <p:cNvPr id="4" name="2 Marcador de contenido"/>
          <p:cNvSpPr txBox="1">
            <a:spLocks/>
          </p:cNvSpPr>
          <p:nvPr/>
        </p:nvSpPr>
        <p:spPr>
          <a:xfrm>
            <a:off x="737818" y="1259235"/>
            <a:ext cx="7665464" cy="4716569"/>
          </a:xfrm>
          <a:prstGeom prst="rect">
            <a:avLst/>
          </a:prstGeom>
        </p:spPr>
        <p:txBody>
          <a:bodyPr/>
          <a:lstStyle/>
          <a:p>
            <a:pPr marL="342900" indent="-342900" algn="just" eaLnBrk="0" fontAlgn="base" hangingPunct="0">
              <a:buFont typeface="Arial" pitchFamily="34" charset="0"/>
              <a:buChar char="•"/>
              <a:defRPr/>
            </a:pPr>
            <a:r>
              <a:rPr lang="es-CO" dirty="0" smtClean="0">
                <a:solidFill>
                  <a:prstClr val="black"/>
                </a:solidFill>
                <a:latin typeface="Arial" pitchFamily="34" charset="0"/>
                <a:ea typeface="Tahoma" pitchFamily="34" charset="0"/>
                <a:cs typeface="Arial" pitchFamily="34" charset="0"/>
              </a:rPr>
              <a:t>A la fecha se han </a:t>
            </a:r>
            <a:r>
              <a:rPr lang="es-CO" dirty="0" smtClean="0">
                <a:latin typeface="Arial" pitchFamily="34" charset="0"/>
                <a:ea typeface="Tahoma" pitchFamily="34" charset="0"/>
                <a:cs typeface="Arial" pitchFamily="34" charset="0"/>
              </a:rPr>
              <a:t>producido 79 de </a:t>
            </a:r>
            <a:r>
              <a:rPr lang="es-CO" dirty="0" smtClean="0">
                <a:solidFill>
                  <a:prstClr val="black"/>
                </a:solidFill>
                <a:latin typeface="Arial" pitchFamily="34" charset="0"/>
                <a:ea typeface="Tahoma" pitchFamily="34" charset="0"/>
                <a:cs typeface="Arial" pitchFamily="34" charset="0"/>
              </a:rPr>
              <a:t>los 97 informes programados para 2014. </a:t>
            </a:r>
          </a:p>
          <a:p>
            <a:pPr marL="342900" indent="-342900" algn="just" eaLnBrk="0" fontAlgn="base" hangingPunct="0">
              <a:buFont typeface="Arial" pitchFamily="34" charset="0"/>
              <a:buChar char="•"/>
              <a:defRPr/>
            </a:pPr>
            <a:endParaRPr lang="es-CO" dirty="0" smtClean="0">
              <a:latin typeface="Arial" pitchFamily="34" charset="0"/>
              <a:ea typeface="Tahoma" pitchFamily="34" charset="0"/>
              <a:cs typeface="Arial" pitchFamily="34" charset="0"/>
            </a:endParaRPr>
          </a:p>
          <a:p>
            <a:pPr marL="342900" indent="-342900" algn="just" eaLnBrk="0" fontAlgn="base" hangingPunct="0">
              <a:buFont typeface="Arial" pitchFamily="34" charset="0"/>
              <a:buChar char="•"/>
              <a:defRPr/>
            </a:pPr>
            <a:r>
              <a:rPr lang="es-CO" dirty="0" smtClean="0">
                <a:latin typeface="Arial" pitchFamily="34" charset="0"/>
                <a:ea typeface="Tahoma" pitchFamily="34" charset="0"/>
                <a:cs typeface="Arial" pitchFamily="34" charset="0"/>
              </a:rPr>
              <a:t>Adicionalmente se han elaborado 13 informes </a:t>
            </a:r>
            <a:r>
              <a:rPr lang="es-CO" dirty="0">
                <a:latin typeface="Arial" pitchFamily="34" charset="0"/>
                <a:cs typeface="Arial" pitchFamily="34" charset="0"/>
              </a:rPr>
              <a:t>de verificación puntuales sobre requerimientos </a:t>
            </a:r>
            <a:r>
              <a:rPr lang="es-CO" dirty="0" smtClean="0">
                <a:latin typeface="Arial" pitchFamily="34" charset="0"/>
                <a:cs typeface="Arial" pitchFamily="34" charset="0"/>
              </a:rPr>
              <a:t>recibidos en la vigencia</a:t>
            </a:r>
            <a:r>
              <a:rPr lang="es-CO" dirty="0" smtClean="0">
                <a:latin typeface="Arial" pitchFamily="34" charset="0"/>
                <a:ea typeface="Tahoma" pitchFamily="34" charset="0"/>
                <a:cs typeface="Arial" pitchFamily="34" charset="0"/>
              </a:rPr>
              <a:t>.</a:t>
            </a:r>
          </a:p>
          <a:p>
            <a:pPr marL="342900" indent="-342900" algn="just" eaLnBrk="0" fontAlgn="base" hangingPunct="0">
              <a:buFont typeface="Arial" pitchFamily="34" charset="0"/>
              <a:buChar char="•"/>
              <a:defRPr/>
            </a:pPr>
            <a:endParaRPr lang="es-CO" dirty="0" smtClean="0">
              <a:solidFill>
                <a:prstClr val="black"/>
              </a:solidFill>
              <a:latin typeface="Arial" pitchFamily="34" charset="0"/>
              <a:ea typeface="Tahoma" pitchFamily="34" charset="0"/>
              <a:cs typeface="Arial" pitchFamily="34" charset="0"/>
            </a:endParaRPr>
          </a:p>
          <a:p>
            <a:pPr marL="342900" indent="-342900" algn="just" eaLnBrk="0" fontAlgn="base" hangingPunct="0">
              <a:buFont typeface="Arial" pitchFamily="34" charset="0"/>
              <a:buChar char="•"/>
              <a:defRPr/>
            </a:pPr>
            <a:r>
              <a:rPr lang="es-CO" dirty="0" smtClean="0">
                <a:solidFill>
                  <a:prstClr val="black"/>
                </a:solidFill>
                <a:latin typeface="Arial" pitchFamily="34" charset="0"/>
                <a:ea typeface="Tahoma" pitchFamily="34" charset="0"/>
                <a:cs typeface="Arial" pitchFamily="34" charset="0"/>
              </a:rPr>
              <a:t>Información que requiera comprobarse o validarse sobre:</a:t>
            </a:r>
          </a:p>
          <a:p>
            <a:pPr marL="342900" indent="-342900" algn="just" eaLnBrk="0" fontAlgn="base" hangingPunct="0">
              <a:buFont typeface="Arial" pitchFamily="34" charset="0"/>
              <a:buChar char="•"/>
              <a:defRPr/>
            </a:pPr>
            <a:endParaRPr lang="es-CO" dirty="0" smtClean="0">
              <a:solidFill>
                <a:prstClr val="black"/>
              </a:solidFill>
              <a:latin typeface="Arial" pitchFamily="34" charset="0"/>
              <a:ea typeface="Tahoma" pitchFamily="34" charset="0"/>
              <a:cs typeface="Arial" pitchFamily="34" charset="0"/>
            </a:endParaRPr>
          </a:p>
          <a:p>
            <a:pPr marL="742950" lvl="1" indent="-285750" algn="just" eaLnBrk="0" fontAlgn="base" hangingPunct="0">
              <a:buFont typeface="Arial" pitchFamily="34" charset="0"/>
              <a:buChar char="–"/>
              <a:defRPr/>
            </a:pPr>
            <a:r>
              <a:rPr lang="es-CO" dirty="0">
                <a:solidFill>
                  <a:prstClr val="black"/>
                </a:solidFill>
                <a:latin typeface="Arial" pitchFamily="34" charset="0"/>
                <a:ea typeface="Tahoma" pitchFamily="34" charset="0"/>
                <a:cs typeface="Arial" pitchFamily="34" charset="0"/>
              </a:rPr>
              <a:t>Procesos misionales y administrativos que desarrolla la entidad</a:t>
            </a:r>
          </a:p>
          <a:p>
            <a:pPr marL="742950" lvl="1" indent="-285750" algn="just" eaLnBrk="0" fontAlgn="base" hangingPunct="0">
              <a:buFont typeface="Arial" pitchFamily="34" charset="0"/>
              <a:buChar char="–"/>
              <a:defRPr/>
            </a:pPr>
            <a:r>
              <a:rPr lang="es-CO" dirty="0">
                <a:solidFill>
                  <a:prstClr val="black"/>
                </a:solidFill>
                <a:latin typeface="Arial" pitchFamily="34" charset="0"/>
                <a:ea typeface="Tahoma" pitchFamily="34" charset="0"/>
                <a:cs typeface="Arial" pitchFamily="34" charset="0"/>
              </a:rPr>
              <a:t>Procesos de atención a la ciudadanía</a:t>
            </a:r>
          </a:p>
          <a:p>
            <a:pPr marL="742950" lvl="1" indent="-285750" algn="just" eaLnBrk="0" fontAlgn="base" hangingPunct="0">
              <a:buFont typeface="Arial" pitchFamily="34" charset="0"/>
              <a:buChar char="–"/>
              <a:defRPr/>
            </a:pPr>
            <a:r>
              <a:rPr lang="es-CO" dirty="0">
                <a:solidFill>
                  <a:prstClr val="black"/>
                </a:solidFill>
                <a:latin typeface="Arial" pitchFamily="34" charset="0"/>
                <a:ea typeface="Tahoma" pitchFamily="34" charset="0"/>
                <a:cs typeface="Arial" pitchFamily="34" charset="0"/>
              </a:rPr>
              <a:t>Procesos contractuales en curso</a:t>
            </a:r>
          </a:p>
          <a:p>
            <a:pPr marL="742950" lvl="1" indent="-285750" algn="just" eaLnBrk="0" fontAlgn="base" hangingPunct="0">
              <a:buFont typeface="Arial" pitchFamily="34" charset="0"/>
              <a:buChar char="–"/>
              <a:defRPr/>
            </a:pPr>
            <a:r>
              <a:rPr lang="es-CO" dirty="0">
                <a:solidFill>
                  <a:prstClr val="black"/>
                </a:solidFill>
                <a:latin typeface="Arial" pitchFamily="34" charset="0"/>
                <a:ea typeface="Tahoma" pitchFamily="34" charset="0"/>
                <a:cs typeface="Arial" pitchFamily="34" charset="0"/>
              </a:rPr>
              <a:t>Contratos </a:t>
            </a:r>
            <a:r>
              <a:rPr lang="es-CO" dirty="0" smtClean="0">
                <a:solidFill>
                  <a:prstClr val="black"/>
                </a:solidFill>
                <a:latin typeface="Arial" pitchFamily="34" charset="0"/>
                <a:ea typeface="Tahoma" pitchFamily="34" charset="0"/>
                <a:cs typeface="Arial" pitchFamily="34" charset="0"/>
              </a:rPr>
              <a:t>en ejecución</a:t>
            </a:r>
          </a:p>
          <a:p>
            <a:pPr marL="342900" indent="-342900" algn="just" eaLnBrk="0" fontAlgn="base" hangingPunct="0">
              <a:buFont typeface="Arial" pitchFamily="34" charset="0"/>
              <a:buChar char="•"/>
              <a:defRPr/>
            </a:pPr>
            <a:endParaRPr lang="es-CO" dirty="0" smtClean="0">
              <a:solidFill>
                <a:prstClr val="black"/>
              </a:solidFill>
              <a:latin typeface="Arial" pitchFamily="34" charset="0"/>
              <a:ea typeface="Tahoma" pitchFamily="34" charset="0"/>
              <a:cs typeface="Arial" pitchFamily="34" charset="0"/>
            </a:endParaRPr>
          </a:p>
          <a:p>
            <a:pPr algn="ctr"/>
            <a:r>
              <a:rPr lang="es-CO" dirty="0">
                <a:latin typeface="Arial" pitchFamily="34" charset="0"/>
                <a:ea typeface="Tahoma" pitchFamily="34" charset="0"/>
                <a:cs typeface="Arial" pitchFamily="34" charset="0"/>
              </a:rPr>
              <a:t>Contacto: Mireya López Ch.</a:t>
            </a:r>
          </a:p>
          <a:p>
            <a:pPr algn="ctr"/>
            <a:r>
              <a:rPr lang="es-CO" dirty="0">
                <a:latin typeface="Arial" pitchFamily="34" charset="0"/>
                <a:ea typeface="Tahoma" pitchFamily="34" charset="0"/>
                <a:cs typeface="Arial" pitchFamily="34" charset="0"/>
                <a:hlinkClick r:id="rId2"/>
              </a:rPr>
              <a:t>mireya.lopez@anh.gov.co</a:t>
            </a:r>
            <a:endParaRPr lang="es-CO" dirty="0">
              <a:latin typeface="Arial" pitchFamily="34" charset="0"/>
              <a:ea typeface="Tahoma" pitchFamily="34" charset="0"/>
              <a:cs typeface="Arial" pitchFamily="34" charset="0"/>
            </a:endParaRPr>
          </a:p>
          <a:p>
            <a:pPr algn="ctr"/>
            <a:r>
              <a:rPr lang="es-CO" dirty="0" smtClean="0">
                <a:latin typeface="Arial" pitchFamily="34" charset="0"/>
                <a:ea typeface="Tahoma" pitchFamily="34" charset="0"/>
                <a:cs typeface="Arial" pitchFamily="34" charset="0"/>
              </a:rPr>
              <a:t>5931717 </a:t>
            </a:r>
            <a:r>
              <a:rPr lang="es-CO" dirty="0">
                <a:latin typeface="Arial" pitchFamily="34" charset="0"/>
                <a:ea typeface="Tahoma" pitchFamily="34" charset="0"/>
                <a:cs typeface="Arial" pitchFamily="34" charset="0"/>
              </a:rPr>
              <a:t>Ext. 1555</a:t>
            </a:r>
          </a:p>
          <a:p>
            <a:pPr algn="just" eaLnBrk="0" fontAlgn="base" hangingPunct="0">
              <a:defRPr/>
            </a:pPr>
            <a:endParaRPr lang="es-CO" dirty="0">
              <a:solidFill>
                <a:prstClr val="black"/>
              </a:solidFill>
              <a:latin typeface="Arial" pitchFamily="34" charset="0"/>
              <a:ea typeface="Tahoma" pitchFamily="34" charset="0"/>
              <a:cs typeface="Arial" pitchFamily="34" charset="0"/>
            </a:endParaRPr>
          </a:p>
          <a:p>
            <a:pPr marL="342900" indent="-342900" algn="just" eaLnBrk="0" fontAlgn="base" hangingPunct="0">
              <a:buFont typeface="Arial" pitchFamily="34" charset="0"/>
              <a:buChar char="•"/>
              <a:defRPr/>
            </a:pPr>
            <a:endParaRPr lang="es-CO" dirty="0" smtClean="0">
              <a:solidFill>
                <a:prstClr val="black"/>
              </a:solidFill>
              <a:latin typeface="Arial" pitchFamily="34" charset="0"/>
              <a:ea typeface="Tahoma" pitchFamily="34" charset="0"/>
              <a:cs typeface="Arial" pitchFamily="34" charset="0"/>
            </a:endParaRPr>
          </a:p>
          <a:p>
            <a:pPr algn="just" eaLnBrk="0" fontAlgn="base" hangingPunct="0">
              <a:buFont typeface="Arial" pitchFamily="34" charset="0"/>
              <a:buNone/>
              <a:defRPr/>
            </a:pPr>
            <a:endParaRPr lang="es-CO" dirty="0" smtClean="0">
              <a:solidFill>
                <a:prstClr val="black"/>
              </a:solidFill>
              <a:latin typeface="Arial" pitchFamily="34" charset="0"/>
              <a:ea typeface="Tahoma" pitchFamily="34" charset="0"/>
              <a:cs typeface="Arial" pitchFamily="34" charset="0"/>
            </a:endParaRPr>
          </a:p>
        </p:txBody>
      </p:sp>
    </p:spTree>
    <p:extLst>
      <p:ext uri="{BB962C8B-B14F-4D97-AF65-F5344CB8AC3E}">
        <p14:creationId xmlns:p14="http://schemas.microsoft.com/office/powerpoint/2010/main" xmlns="" val="1804257875"/>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DVSHAPEID" val="HbUcjDnWeetUMin4NIXNZF"/>
</p:tagLst>
</file>

<file path=ppt/tags/tag2.xml><?xml version="1.0" encoding="utf-8"?>
<p:tagLst xmlns:a="http://schemas.openxmlformats.org/drawingml/2006/main" xmlns:r="http://schemas.openxmlformats.org/officeDocument/2006/relationships" xmlns:p="http://schemas.openxmlformats.org/presentationml/2006/main">
  <p:tag name="DVSHAPEID" val="1d43PJvUzS9PWDSFtXbxdv"/>
</p:tagLst>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3_Borde">
  <a:themeElements>
    <a:clrScheme name="Bord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Borde">
      <a:majorFont>
        <a:latin typeface="Garamon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Bord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Bord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Bord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Bord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Bord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Bord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Bord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Bord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Bord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o" ma:contentTypeID="0x01010094BAFE52DC0F0E4D842EABD4A218E42E" ma:contentTypeVersion="2" ma:contentTypeDescription="Crear nuevo documento." ma:contentTypeScope="" ma:versionID="52b263663e53af53b37c7f7b85c91aad">
  <xsd:schema xmlns:xsd="http://www.w3.org/2001/XMLSchema" xmlns:xs="http://www.w3.org/2001/XMLSchema" xmlns:p="http://schemas.microsoft.com/office/2006/metadata/properties" xmlns:ns1="http://schemas.microsoft.com/sharepoint/v3" xmlns:ns2="4afde810-2293-4670-bb5c-117753097ca5" targetNamespace="http://schemas.microsoft.com/office/2006/metadata/properties" ma:root="true" ma:fieldsID="f80fb3e10a1309681584f0ace55822c2" ns1:_="" ns2:_="">
    <xsd:import namespace="http://schemas.microsoft.com/sharepoint/v3"/>
    <xsd:import namespace="4afde810-2293-4670-bb5c-117753097ca5"/>
    <xsd:element name="properties">
      <xsd:complexType>
        <xsd:sequence>
          <xsd:element name="documentManagement">
            <xsd:complexType>
              <xsd:all>
                <xsd:element ref="ns1:PublishingStartDate" minOccurs="0"/>
                <xsd:element ref="ns1:PublishingExpirationDate" minOccurs="0"/>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Fecha de inicio programada" ma:description="Fecha de inicio programada es una columna del sitio que crea la característica Publicación. Se usa para especificar la fecha y la hora a la que esta página se presentará por primera vez a los visitantes del sitio." ma:internalName="PublishingStartDate">
      <xsd:simpleType>
        <xsd:restriction base="dms:Unknown"/>
      </xsd:simpleType>
    </xsd:element>
    <xsd:element name="PublishingExpirationDate" ma:index="9" nillable="true" ma:displayName="Fecha de finalización programada" ma:description="Fecha de finalización programada es una columna del sitio que crea la característica Publicación. Se usa para especificar la fecha y la hora a la que esta página dejará de presentarse a los visitantes del sitio."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4afde810-2293-4670-bb5c-117753097ca5" elementFormDefault="qualified">
    <xsd:import namespace="http://schemas.microsoft.com/office/2006/documentManagement/types"/>
    <xsd:import namespace="http://schemas.microsoft.com/office/infopath/2007/PartnerControls"/>
    <xsd:element name="SharedWithUsers" ma:index="10" nillable="true" ma:displayName="Compartido con"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608E14E2-F917-4923-8A7E-2852DF422C6B}"/>
</file>

<file path=customXml/itemProps2.xml><?xml version="1.0" encoding="utf-8"?>
<ds:datastoreItem xmlns:ds="http://schemas.openxmlformats.org/officeDocument/2006/customXml" ds:itemID="{FB01C388-3D89-4EB5-8CE2-756F063FB1D3}"/>
</file>

<file path=customXml/itemProps3.xml><?xml version="1.0" encoding="utf-8"?>
<ds:datastoreItem xmlns:ds="http://schemas.openxmlformats.org/officeDocument/2006/customXml" ds:itemID="{25BE6ABD-8C2C-4A44-87FA-0D4887ECAF85}"/>
</file>

<file path=docProps/app.xml><?xml version="1.0" encoding="utf-8"?>
<Properties xmlns="http://schemas.openxmlformats.org/officeDocument/2006/extended-properties" xmlns:vt="http://schemas.openxmlformats.org/officeDocument/2006/docPropsVTypes">
  <TotalTime>16836</TotalTime>
  <Words>7394</Words>
  <Application>Microsoft Office PowerPoint</Application>
  <PresentationFormat>Presentación en pantalla (4:3)</PresentationFormat>
  <Paragraphs>1628</Paragraphs>
  <Slides>100</Slides>
  <Notes>28</Notes>
  <HiddenSlides>0</HiddenSlides>
  <MMClips>0</MMClips>
  <ScaleCrop>false</ScaleCrop>
  <HeadingPairs>
    <vt:vector size="6" baseType="variant">
      <vt:variant>
        <vt:lpstr>Tema</vt:lpstr>
      </vt:variant>
      <vt:variant>
        <vt:i4>4</vt:i4>
      </vt:variant>
      <vt:variant>
        <vt:lpstr>Servidores OLE incrustados</vt:lpstr>
      </vt:variant>
      <vt:variant>
        <vt:i4>1</vt:i4>
      </vt:variant>
      <vt:variant>
        <vt:lpstr>Títulos de diapositiva</vt:lpstr>
      </vt:variant>
      <vt:variant>
        <vt:i4>100</vt:i4>
      </vt:variant>
    </vt:vector>
  </HeadingPairs>
  <TitlesOfParts>
    <vt:vector size="105" baseType="lpstr">
      <vt:lpstr>Tema de Office</vt:lpstr>
      <vt:lpstr>1_Tema de Office</vt:lpstr>
      <vt:lpstr>2_Tema de Office</vt:lpstr>
      <vt:lpstr>3_Borde</vt:lpstr>
      <vt:lpstr>Hoja de cálculo</vt:lpstr>
      <vt:lpstr>Diapositiva 1</vt:lpstr>
      <vt:lpstr>Diapositiva 2</vt:lpstr>
      <vt:lpstr>Diapositiva 3</vt:lpstr>
      <vt:lpstr>Diapositiva 4</vt:lpstr>
      <vt:lpstr>Diapositiva 5</vt:lpstr>
      <vt:lpstr>Diapositiva 6</vt:lpstr>
      <vt:lpstr>Diapositiva 7</vt:lpstr>
      <vt:lpstr>Diapositiva 8</vt:lpstr>
      <vt:lpstr>Diapositiva 9</vt:lpstr>
      <vt:lpstr>Diapositiva 10</vt:lpstr>
      <vt:lpstr>Diapositiva 11</vt:lpstr>
      <vt:lpstr>Diapositiva 12</vt:lpstr>
      <vt:lpstr>Diapositiva 13</vt:lpstr>
      <vt:lpstr>Diapositiva 14</vt:lpstr>
      <vt:lpstr>Diapositiva 15</vt:lpstr>
      <vt:lpstr>Diapositiva 16</vt:lpstr>
      <vt:lpstr>Diapositiva 17</vt:lpstr>
      <vt:lpstr>Diapositiva 18</vt:lpstr>
      <vt:lpstr>Diapositiva 19</vt:lpstr>
      <vt:lpstr>Diapositiva 20</vt:lpstr>
      <vt:lpstr>Diapositiva 21</vt:lpstr>
      <vt:lpstr>Diapositiva 22</vt:lpstr>
      <vt:lpstr>Diapositiva 23</vt:lpstr>
      <vt:lpstr>Diapositiva 24</vt:lpstr>
      <vt:lpstr>Diapositiva 25</vt:lpstr>
      <vt:lpstr>Diapositiva 26</vt:lpstr>
      <vt:lpstr>Diapositiva 27</vt:lpstr>
      <vt:lpstr>Diapositiva 28</vt:lpstr>
      <vt:lpstr>Diapositiva 29</vt:lpstr>
      <vt:lpstr>Diapositiva 30</vt:lpstr>
      <vt:lpstr>Diapositiva 31</vt:lpstr>
      <vt:lpstr>Diapositiva 32</vt:lpstr>
      <vt:lpstr>Diapositiva 33</vt:lpstr>
      <vt:lpstr>Diapositiva 34</vt:lpstr>
      <vt:lpstr>Diapositiva 35</vt:lpstr>
      <vt:lpstr>Diapositiva 36</vt:lpstr>
      <vt:lpstr>Diapositiva 37</vt:lpstr>
      <vt:lpstr>Diapositiva 38</vt:lpstr>
      <vt:lpstr>Diapositiva 39</vt:lpstr>
      <vt:lpstr>Diapositiva 40</vt:lpstr>
      <vt:lpstr>Diapositiva 41</vt:lpstr>
      <vt:lpstr>Diapositiva 42</vt:lpstr>
      <vt:lpstr>Diapositiva 43</vt:lpstr>
      <vt:lpstr>Diapositiva 44</vt:lpstr>
      <vt:lpstr>Diapositiva 45</vt:lpstr>
      <vt:lpstr>Diapositiva 46</vt:lpstr>
      <vt:lpstr>Diapositiva 47</vt:lpstr>
      <vt:lpstr>Diapositiva 48</vt:lpstr>
      <vt:lpstr>Diapositiva 49</vt:lpstr>
      <vt:lpstr>Diapositiva 50</vt:lpstr>
      <vt:lpstr>Diapositiva 51</vt:lpstr>
      <vt:lpstr>Diapositiva 52</vt:lpstr>
      <vt:lpstr>Diapositiva 53</vt:lpstr>
      <vt:lpstr>Diapositiva 54</vt:lpstr>
      <vt:lpstr>Diapositiva 55</vt:lpstr>
      <vt:lpstr>Diapositiva 56</vt:lpstr>
      <vt:lpstr>Diapositiva 57</vt:lpstr>
      <vt:lpstr>Diapositiva 58</vt:lpstr>
      <vt:lpstr>Diapositiva 59</vt:lpstr>
      <vt:lpstr>Diapositiva 60</vt:lpstr>
      <vt:lpstr>Diapositiva 61</vt:lpstr>
      <vt:lpstr>Diapositiva 62</vt:lpstr>
      <vt:lpstr>Diapositiva 63</vt:lpstr>
      <vt:lpstr>Diapositiva 64</vt:lpstr>
      <vt:lpstr>Diapositiva 65</vt:lpstr>
      <vt:lpstr>Diapositiva 66</vt:lpstr>
      <vt:lpstr>Diapositiva 67</vt:lpstr>
      <vt:lpstr>Diapositiva 68</vt:lpstr>
      <vt:lpstr>Diapositiva 69</vt:lpstr>
      <vt:lpstr>Diapositiva 70</vt:lpstr>
      <vt:lpstr>Diapositiva 71</vt:lpstr>
      <vt:lpstr>Diapositiva 72</vt:lpstr>
      <vt:lpstr>Diapositiva 73</vt:lpstr>
      <vt:lpstr>Diapositiva 74</vt:lpstr>
      <vt:lpstr>Diapositiva 75</vt:lpstr>
      <vt:lpstr>Diapositiva 76</vt:lpstr>
      <vt:lpstr>Diapositiva 77</vt:lpstr>
      <vt:lpstr>Diapositiva 78</vt:lpstr>
      <vt:lpstr>Diapositiva 79</vt:lpstr>
      <vt:lpstr>Diapositiva 80</vt:lpstr>
      <vt:lpstr>Diapositiva 81</vt:lpstr>
      <vt:lpstr>Diapositiva 82</vt:lpstr>
      <vt:lpstr>Diapositiva 83</vt:lpstr>
      <vt:lpstr>Diapositiva 84</vt:lpstr>
      <vt:lpstr>Diapositiva 85</vt:lpstr>
      <vt:lpstr>Diapositiva 86</vt:lpstr>
      <vt:lpstr>Diapositiva 87</vt:lpstr>
      <vt:lpstr>Diapositiva 88</vt:lpstr>
      <vt:lpstr>Diapositiva 89</vt:lpstr>
      <vt:lpstr>Diapositiva 90</vt:lpstr>
      <vt:lpstr>Diapositiva 91</vt:lpstr>
      <vt:lpstr>Diapositiva 92</vt:lpstr>
      <vt:lpstr>Diapositiva 93</vt:lpstr>
      <vt:lpstr>Diapositiva 94</vt:lpstr>
      <vt:lpstr>Diapositiva 95</vt:lpstr>
      <vt:lpstr>Diapositiva 96</vt:lpstr>
      <vt:lpstr>Diapositiva 97</vt:lpstr>
      <vt:lpstr>Diapositiva 98</vt:lpstr>
      <vt:lpstr>Diapositiva 99</vt:lpstr>
      <vt:lpstr>Diapositiva 100</vt:lpstr>
    </vt:vector>
  </TitlesOfParts>
  <Company>Hogar</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Jana De Galindo</dc:creator>
  <cp:lastModifiedBy>carolina.pena</cp:lastModifiedBy>
  <cp:revision>117</cp:revision>
  <dcterms:created xsi:type="dcterms:W3CDTF">2014-09-22T12:19:24Z</dcterms:created>
  <dcterms:modified xsi:type="dcterms:W3CDTF">2015-01-05T19:36:44Z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0x01010094BAFE52DC0F0E4D842EABD4A218E42E</vt:lpwstr>
  </property>
</Properties>
</file>