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83" r:id="rId3"/>
    <p:sldId id="284" r:id="rId4"/>
    <p:sldId id="285" r:id="rId5"/>
    <p:sldId id="287" r:id="rId6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236" autoAdjust="0"/>
  </p:normalViewPr>
  <p:slideViewPr>
    <p:cSldViewPr>
      <p:cViewPr varScale="1">
        <p:scale>
          <a:sx n="83" d="100"/>
          <a:sy n="83" d="100"/>
        </p:scale>
        <p:origin x="6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9843-5A97-424B-BD69-22E272F20512}" type="datetimeFigureOut">
              <a:rPr lang="es-MX" smtClean="0"/>
              <a:t>10/02/2020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AFB2-69C6-4553-87E5-2DDCC2F6F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3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032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8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97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60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2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86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8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911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128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4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39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C378-F8AE-44FD-B8A6-918E32148E6B}" type="datetimeFigureOut">
              <a:rPr lang="es-CO" smtClean="0"/>
              <a:t>10/02/2020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87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bandera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033"/>
            <a:ext cx="642427" cy="643467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37CCBD0B-D800-40E3-9141-CD4F1A80D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7863" y="1285256"/>
            <a:ext cx="5198049" cy="3316786"/>
          </a:xfrm>
        </p:spPr>
        <p:txBody>
          <a:bodyPr>
            <a:normAutofit/>
          </a:bodyPr>
          <a:lstStyle/>
          <a:p>
            <a:pPr algn="just"/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BA0A-BDBC-DD4A-9406-53CB4A00E126}" type="slidenum">
              <a:rPr lang="es-ES" smtClean="0"/>
              <a:t>1</a:t>
            </a:fld>
            <a:endParaRPr lang="es-ES" dirty="0"/>
          </a:p>
        </p:txBody>
      </p:sp>
      <p:pic>
        <p:nvPicPr>
          <p:cNvPr id="12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13" name="Imagen 10" descr="ImagenesAreas-ANH-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0" y="-8467"/>
            <a:ext cx="1062761" cy="2285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3538" t="9303" r="87568" b="31686"/>
          <a:stretch/>
        </p:blipFill>
        <p:spPr>
          <a:xfrm>
            <a:off x="1560653" y="1144079"/>
            <a:ext cx="1427171" cy="3457963"/>
          </a:xfrm>
          <a:prstGeom prst="rect">
            <a:avLst/>
          </a:prstGeom>
        </p:spPr>
      </p:pic>
      <p:sp>
        <p:nvSpPr>
          <p:cNvPr id="15" name="Marcador de título 1"/>
          <p:cNvSpPr txBox="1">
            <a:spLocks/>
          </p:cNvSpPr>
          <p:nvPr/>
        </p:nvSpPr>
        <p:spPr>
          <a:xfrm>
            <a:off x="1936187" y="369610"/>
            <a:ext cx="6082396" cy="810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FERIA NACIONAL DE SERVICIO AL CIUDADANO </a:t>
            </a:r>
          </a:p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AYAPEL- CORDOBA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feria nacional de servicio al ciudadano ayap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48" y="1180070"/>
            <a:ext cx="3743782" cy="33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1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bandera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033"/>
            <a:ext cx="642427" cy="643467"/>
          </a:xfrm>
          <a:prstGeom prst="rect">
            <a:avLst/>
          </a:prstGeom>
        </p:spPr>
      </p:pic>
      <p:sp>
        <p:nvSpPr>
          <p:cNvPr id="9" name="Marcador de fecha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BA0A-BDBC-DD4A-9406-53CB4A00E126}" type="slidenum">
              <a:rPr lang="es-ES" smtClean="0"/>
              <a:t>2</a:t>
            </a:fld>
            <a:endParaRPr lang="es-ES" dirty="0"/>
          </a:p>
        </p:txBody>
      </p:sp>
      <p:pic>
        <p:nvPicPr>
          <p:cNvPr id="12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13" name="Imagen 10" descr="ImagenesAreas-ANH-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" y="440582"/>
            <a:ext cx="1062761" cy="2285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Marcador de título 1"/>
          <p:cNvSpPr txBox="1">
            <a:spLocks/>
          </p:cNvSpPr>
          <p:nvPr/>
        </p:nvSpPr>
        <p:spPr>
          <a:xfrm>
            <a:off x="1907704" y="351615"/>
            <a:ext cx="6082396" cy="69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6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24000" y="699379"/>
            <a:ext cx="6440760" cy="1218966"/>
          </a:xfrm>
        </p:spPr>
        <p:txBody>
          <a:bodyPr>
            <a:noAutofit/>
          </a:bodyPr>
          <a:lstStyle/>
          <a:p>
            <a:pPr algn="just"/>
            <a:r>
              <a:rPr lang="es-CO" sz="1400" b="1" dirty="0">
                <a:solidFill>
                  <a:schemeClr val="tx1"/>
                </a:solidFill>
                <a:cs typeface="Arial" panose="020B0604020202020204" pitchFamily="34" charset="0"/>
              </a:rPr>
              <a:t>Desde el día 01 De noviembre de 2019, la ANH junto con las demás las entidades adscritas al Ministerio de Minas y Energía, hizo presencia en el municipio de AYAPEL-CORDOBA, realizando el alistamiento del sitio de atención, el material  POP y los folletos informativos que serían entregados a los ciudadanos en el desarrollo de la Feria Nacional del Servicio al Ciudadano.</a:t>
            </a:r>
          </a:p>
          <a:p>
            <a:pPr algn="just"/>
            <a:endParaRPr lang="es-CO" sz="1400" b="1" dirty="0">
              <a:solidFill>
                <a:schemeClr val="tx1"/>
              </a:solidFill>
            </a:endParaRPr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endParaRPr lang="es-ES" sz="1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85" y="1905775"/>
            <a:ext cx="3019416" cy="2587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25" y="1905774"/>
            <a:ext cx="3255335" cy="25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16074"/>
            <a:ext cx="8229600" cy="2005732"/>
          </a:xfrm>
        </p:spPr>
        <p:txBody>
          <a:bodyPr>
            <a:normAutofit fontScale="90000"/>
          </a:bodyPr>
          <a:lstStyle/>
          <a:p>
            <a:pPr algn="l"/>
            <a:br>
              <a:rPr lang="es-CO" sz="1400" dirty="0"/>
            </a:br>
            <a:br>
              <a:rPr lang="es-CO" sz="1400" b="1" dirty="0"/>
            </a:br>
            <a:r>
              <a:rPr lang="es-CO" sz="1400" b="1" dirty="0"/>
              <a:t>El día 02 de noviembre, el funcionario delegado del equipo de Atención al</a:t>
            </a:r>
            <a:br>
              <a:rPr lang="es-CO" sz="1400" b="1" dirty="0"/>
            </a:br>
            <a:r>
              <a:rPr lang="es-CO" sz="1400" b="1" dirty="0"/>
              <a:t>Ciudadano y Comunicaciones Internas, atendió las inquietudes y solicitudes</a:t>
            </a:r>
            <a:br>
              <a:rPr lang="es-CO" sz="1400" b="1" dirty="0"/>
            </a:br>
            <a:r>
              <a:rPr lang="es-CO" sz="1400" b="1" dirty="0"/>
              <a:t>de los ciudadanos. Fruto de esta jornada, en la carpa del sector de Minas y</a:t>
            </a:r>
            <a:br>
              <a:rPr lang="es-CO" sz="1400" b="1" dirty="0"/>
            </a:br>
            <a:r>
              <a:rPr lang="es-CO" sz="1400" b="1" dirty="0"/>
              <a:t>Energía se atendieron a los ciudadanos y se dictaron diferentes</a:t>
            </a:r>
            <a:br>
              <a:rPr lang="es-CO" sz="1400" b="1" dirty="0"/>
            </a:br>
            <a:r>
              <a:rPr lang="es-CO" sz="1400" b="1" dirty="0"/>
              <a:t>charlas técnicas e informativas referentes a temas propios del sector Minero,</a:t>
            </a:r>
            <a:br>
              <a:rPr lang="es-CO" sz="1400" b="1" dirty="0"/>
            </a:br>
            <a:r>
              <a:rPr lang="es-CO" sz="1400" b="1" dirty="0"/>
              <a:t>de Hidrocarburos y Energético.</a:t>
            </a:r>
            <a:br>
              <a:rPr lang="es-CO" sz="1400" b="1" dirty="0"/>
            </a:br>
            <a:br>
              <a:rPr lang="es-CO" sz="1400" dirty="0"/>
            </a:br>
            <a:br>
              <a:rPr lang="es-CO" sz="1400" dirty="0"/>
            </a:br>
            <a:endParaRPr lang="es-ES" sz="1400" dirty="0"/>
          </a:p>
        </p:txBody>
      </p:sp>
      <p:pic>
        <p:nvPicPr>
          <p:cNvPr id="4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sp>
        <p:nvSpPr>
          <p:cNvPr id="3" name="AutoShape 2" descr="https://mail.google.com/mail/u/0?ui=2&amp;ik=0a83234b19&amp;attid=0.1&amp;permmsgid=msg-f:1656459073630101008&amp;th=16fcecc04cb1de10&amp;view=fimg&amp;sz=s0-l75-ft&amp;attbid=ANGjdJ8vVsz-87wLEgHMTg4ZYAJzFElGytZCEi5QU_HF_XttaH5vQPzR2jufRlY5N6g6w3ERaG0bnCOm4yL1LMMqInIsMeDi5WKH54S96NdkkAAoK82bY3IqowsU0nw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https://mail.google.com/mail/u/0?ui=2&amp;ik=0a83234b19&amp;attid=0.1&amp;permmsgid=msg-f:1656459073630101008&amp;th=16fcecc04cb1de10&amp;view=fimg&amp;sz=s0-l75-ft&amp;attbid=ANGjdJ8vVsz-87wLEgHMTg4ZYAJzFElGytZCEi5QU_HF_XttaH5vQPzR2jufRlY5N6g6w3ERaG0bnCOm4yL1LMMqInIsMeDi5WKH54S96NdkkAAoK82bY3IqowsU0nw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51670"/>
            <a:ext cx="2880320" cy="28083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20" y="1851670"/>
            <a:ext cx="291753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1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162906"/>
            <a:ext cx="8095974" cy="1512168"/>
          </a:xfrm>
        </p:spPr>
        <p:txBody>
          <a:bodyPr>
            <a:normAutofit fontScale="90000"/>
          </a:bodyPr>
          <a:lstStyle/>
          <a:p>
            <a:pPr algn="l"/>
            <a:br>
              <a:rPr lang="es-CO" sz="1400" dirty="0"/>
            </a:br>
            <a:br>
              <a:rPr lang="es-CO" sz="1400" dirty="0"/>
            </a:br>
            <a:br>
              <a:rPr lang="es-CO" sz="1400" dirty="0"/>
            </a:br>
            <a:r>
              <a:rPr lang="es-CO" sz="1800" b="1" dirty="0"/>
              <a:t>La Agencia Nacional de Hidrocarburos -ANH- entregó a los asistentes a</a:t>
            </a:r>
            <a:br>
              <a:rPr lang="es-CO" sz="1800" b="1" dirty="0"/>
            </a:br>
            <a:r>
              <a:rPr lang="es-CO" sz="1800" b="1" dirty="0"/>
              <a:t>las charlas material POP y folletos informativos sobre las funciones y</a:t>
            </a:r>
            <a:br>
              <a:rPr lang="es-CO" sz="1800" b="1" dirty="0"/>
            </a:br>
            <a:r>
              <a:rPr lang="es-CO" sz="1800" b="1" dirty="0"/>
              <a:t>actividades que desarrolla nuestra entidad en todo el país.</a:t>
            </a:r>
            <a:br>
              <a:rPr lang="es-CO" sz="1600" b="1" dirty="0"/>
            </a:br>
            <a:br>
              <a:rPr lang="es-CO" sz="1600" b="1" dirty="0"/>
            </a:br>
            <a:endParaRPr lang="es-ES" sz="1600" b="1" dirty="0"/>
          </a:p>
        </p:txBody>
      </p:sp>
      <p:pic>
        <p:nvPicPr>
          <p:cNvPr id="4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5" y="417826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860334-41F6-481C-BF83-D2B741973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6" y="1563638"/>
            <a:ext cx="2952328" cy="28715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2BBDBB-7A7F-4F33-BE46-149DB796E6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93" y="1563638"/>
            <a:ext cx="3131977" cy="28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345384"/>
            <a:ext cx="8229600" cy="1717699"/>
          </a:xfrm>
        </p:spPr>
        <p:txBody>
          <a:bodyPr>
            <a:normAutofit fontScale="90000"/>
          </a:bodyPr>
          <a:lstStyle/>
          <a:p>
            <a:pPr algn="l"/>
            <a:br>
              <a:rPr lang="es-CO" sz="1600" dirty="0"/>
            </a:br>
            <a:r>
              <a:rPr lang="es-CO" sz="1600" b="1" dirty="0"/>
              <a:t>La ANH en sus charlas informativas explicó a los ciudadanos los canales de</a:t>
            </a:r>
            <a:br>
              <a:rPr lang="es-CO" sz="1600" b="1" dirty="0"/>
            </a:br>
            <a:r>
              <a:rPr lang="es-CO" sz="1600" b="1" dirty="0"/>
              <a:t>atención con que cuenta la entidad para la recepción de PQRDS, así como el</a:t>
            </a:r>
            <a:br>
              <a:rPr lang="es-CO" sz="1600" b="1" dirty="0"/>
            </a:br>
            <a:r>
              <a:rPr lang="es-CO" sz="1600" b="1" dirty="0"/>
              <a:t>funcionamiento de su Agente Virtual SILVIAA desde los diferentes dispositivos</a:t>
            </a:r>
            <a:br>
              <a:rPr lang="es-CO" sz="1600" b="1" dirty="0"/>
            </a:br>
            <a:r>
              <a:rPr lang="es-CO" sz="1600" b="1" dirty="0"/>
              <a:t>móviles. </a:t>
            </a:r>
            <a:br>
              <a:rPr lang="es-CO" sz="1600" dirty="0"/>
            </a:br>
            <a:r>
              <a:rPr lang="es-CO" sz="1600" dirty="0"/>
              <a:t>  </a:t>
            </a:r>
            <a:br>
              <a:rPr lang="es-CO" sz="1600" dirty="0"/>
            </a:br>
            <a:r>
              <a:rPr lang="es-CO" sz="1600" dirty="0"/>
              <a:t> </a:t>
            </a:r>
            <a:endParaRPr lang="es-ES" sz="1600" dirty="0"/>
          </a:p>
        </p:txBody>
      </p:sp>
      <p:pic>
        <p:nvPicPr>
          <p:cNvPr id="4" name="Imagen 9" descr="banneratemplateANH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5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2" y="421758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1521280" y="1646037"/>
            <a:ext cx="398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LA AGENCIA NACIONAL DE HIDROCARBUROS </a:t>
            </a:r>
            <a:r>
              <a:rPr lang="es-ES" sz="1000" dirty="0"/>
              <a:t>pone a</a:t>
            </a:r>
          </a:p>
          <a:p>
            <a:r>
              <a:rPr lang="es-ES" sz="1000" dirty="0"/>
              <a:t>disposición de la ciudadanía los siguientes canales de atención: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Correspondencia física – Recepción de las PQRS a través de la</a:t>
            </a:r>
          </a:p>
          <a:p>
            <a:r>
              <a:rPr lang="es-ES" sz="1000" dirty="0"/>
              <a:t>Oficina de Radicación ubicada en el primer piso de la ANH.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Atención Personalizada – Los ciudadanos podrán radicar sus</a:t>
            </a:r>
          </a:p>
          <a:p>
            <a:r>
              <a:rPr lang="es-ES" sz="1000" dirty="0"/>
              <a:t>requerimientos a través de los kioscos ubicados en el primero y</a:t>
            </a:r>
          </a:p>
          <a:p>
            <a:r>
              <a:rPr lang="es-ES" sz="1000" dirty="0"/>
              <a:t>segundo piso de la 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Correo Electrónico – Es el medio por el cual podrán enviar sus</a:t>
            </a:r>
          </a:p>
          <a:p>
            <a:r>
              <a:rPr lang="es-ES" sz="1000" dirty="0"/>
              <a:t>solicitudes. participacionciudadana@anh.gov.co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Pagina Web – En el link de Atención al ciudadano</a:t>
            </a:r>
          </a:p>
          <a:p>
            <a:r>
              <a:rPr lang="es-ES" sz="1000" dirty="0"/>
              <a:t>www.anh.gov.co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Facebook, anh Colombia, Twitter, @anhcolombia, Chat, y Canal</a:t>
            </a:r>
          </a:p>
          <a:p>
            <a:r>
              <a:rPr lang="es-ES" sz="1000" dirty="0"/>
              <a:t>YouTube: A través de estas redes sociales podrán interactuar en</a:t>
            </a:r>
          </a:p>
          <a:p>
            <a:r>
              <a:rPr lang="es-ES" sz="1000" dirty="0"/>
              <a:t>tiempo real.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Atención en línea a través de nuestro Sistema Virtual de Asesoría</a:t>
            </a:r>
          </a:p>
          <a:p>
            <a:r>
              <a:rPr lang="es-ES" sz="1000" dirty="0"/>
              <a:t>de la ANH –Silviaa.</a:t>
            </a:r>
          </a:p>
          <a:p>
            <a:r>
              <a:rPr lang="es-ES" sz="1000" dirty="0"/>
              <a:t>El propósito de estos mecanismos es interactuar con la ciudadanía de</a:t>
            </a:r>
          </a:p>
          <a:p>
            <a:r>
              <a:rPr lang="es-ES" sz="1000" dirty="0"/>
              <a:t>forma física y con la redes sociales en tiempo real, así mismo, estos</a:t>
            </a:r>
          </a:p>
          <a:p>
            <a:r>
              <a:rPr lang="es-ES" sz="1000" dirty="0"/>
              <a:t>son divulgados a través de nuestra página Web para conocimiento de</a:t>
            </a:r>
          </a:p>
          <a:p>
            <a:r>
              <a:rPr lang="es-ES" sz="1000" dirty="0"/>
              <a:t>toda la ciudadanía.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814" y="1807098"/>
            <a:ext cx="1944216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AFE52DC0F0E4D842EABD4A218E42E" ma:contentTypeVersion="2" ma:contentTypeDescription="Crear nuevo documento." ma:contentTypeScope="" ma:versionID="52b263663e53af53b37c7f7b85c91aad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673C01-2A1A-4F48-967B-E3871F22D728}"/>
</file>

<file path=customXml/itemProps2.xml><?xml version="1.0" encoding="utf-8"?>
<ds:datastoreItem xmlns:ds="http://schemas.openxmlformats.org/officeDocument/2006/customXml" ds:itemID="{4CE8C05E-711A-4020-8890-C0ED4CC84764}"/>
</file>

<file path=customXml/itemProps3.xml><?xml version="1.0" encoding="utf-8"?>
<ds:datastoreItem xmlns:ds="http://schemas.openxmlformats.org/officeDocument/2006/customXml" ds:itemID="{F84882B5-0890-4868-A72C-BD3BC0DF04ED}"/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270</Words>
  <Application>Microsoft Office PowerPoint</Application>
  <PresentationFormat>Presentación en pantalla (16:9)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  El día 02 de noviembre, el funcionario delegado del equipo de Atención al Ciudadano y Comunicaciones Internas, atendió las inquietudes y solicitudes de los ciudadanos. Fruto de esta jornada, en la carpa del sector de Minas y Energía se atendieron a los ciudadanos y se dictaron diferentes charlas técnicas e informativas referentes a temas propios del sector Minero, de Hidrocarburos y Energético.   </vt:lpstr>
      <vt:lpstr>   La Agencia Nacional de Hidrocarburos -ANH- entregó a los asistentes a las charlas material POP y folletos informativos sobre las funciones y actividades que desarrolla nuestra entidad en todo el país.  </vt:lpstr>
      <vt:lpstr> La ANH en sus charlas informativas explicó a los ciudadanos los canales de atención con que cuenta la entidad para la recepción de PQRDS, así como el funcionamiento de su Agente Virtual SILVIAA desde los diferentes dispositivos móviles.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Humberto De la Cruz Paz</dc:creator>
  <cp:lastModifiedBy>Ronald de Jesus Landinez Rey</cp:lastModifiedBy>
  <cp:revision>123</cp:revision>
  <dcterms:created xsi:type="dcterms:W3CDTF">2017-06-09T16:25:10Z</dcterms:created>
  <dcterms:modified xsi:type="dcterms:W3CDTF">2020-02-10T13:47:53Z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0x01010094BAFE52DC0F0E4D842EABD4A218E42E</vt:lpwstr>
  </property>
</Properties>
</file>