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  <p:sldId id="270" r:id="rId3"/>
    <p:sldId id="271" r:id="rId4"/>
    <p:sldId id="272" r:id="rId5"/>
    <p:sldId id="273" r:id="rId6"/>
    <p:sldId id="274" r:id="rId7"/>
  </p:sldIdLst>
  <p:sldSz cx="9144000" cy="6858000" type="screen4x3"/>
  <p:notesSz cx="7010400" cy="92964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060" autoAdjust="0"/>
  </p:normalViewPr>
  <p:slideViewPr>
    <p:cSldViewPr snapToObjects="1" showGuides="1">
      <p:cViewPr varScale="1">
        <p:scale>
          <a:sx n="95" d="100"/>
          <a:sy n="95" d="100"/>
        </p:scale>
        <p:origin x="2064" y="90"/>
      </p:cViewPr>
      <p:guideLst>
        <p:guide orient="horz" pos="2160"/>
        <p:guide pos="28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ile\Sperfiles$\jose.escorcia\Mis%20documentos\ENCUESTA%20WEB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file\Sperfiles$\jose.escorcia\Mis%20documentos\ENCUESTA%20WEB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691830302962117E-2"/>
          <c:y val="0.12465284693378616"/>
          <c:w val="0.68372835507728391"/>
          <c:h val="0.80200778165616782"/>
        </c:manualLayout>
      </c:layout>
      <c:pie3DChart>
        <c:varyColors val="1"/>
        <c:ser>
          <c:idx val="0"/>
          <c:order val="0"/>
          <c:explosion val="4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Hoja2!$B$4:$B$6</c:f>
              <c:strCache>
                <c:ptCount val="3"/>
                <c:pt idx="0">
                  <c:v>Excelente</c:v>
                </c:pt>
                <c:pt idx="1">
                  <c:v>Buena </c:v>
                </c:pt>
                <c:pt idx="2">
                  <c:v>Regular </c:v>
                </c:pt>
              </c:strCache>
            </c:strRef>
          </c:cat>
          <c:val>
            <c:numRef>
              <c:f>Hoja2!$C$4:$C$6</c:f>
              <c:numCache>
                <c:formatCode>General</c:formatCode>
                <c:ptCount val="3"/>
                <c:pt idx="0">
                  <c:v>27</c:v>
                </c:pt>
                <c:pt idx="1">
                  <c:v>6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cat>
            <c:strRef>
              <c:f>Hoja2!$B$3</c:f>
              <c:strCache>
                <c:ptCount val="1"/>
                <c:pt idx="0">
                  <c:v>1. 1. Cuando usted se contactó con la ANH, la respuesta a su PQRS le pareció:</c:v>
                </c:pt>
              </c:strCache>
            </c:strRef>
          </c:cat>
          <c:val>
            <c:numRef>
              <c:f>Hoja2!$C$3</c:f>
              <c:numCache>
                <c:formatCode>General</c:formatCode>
                <c:ptCount val="1"/>
              </c:numCache>
            </c:numRef>
          </c:val>
        </c:ser>
        <c:ser>
          <c:idx val="2"/>
          <c:order val="2"/>
          <c:cat>
            <c:strRef>
              <c:f>Hoja2!$B$3</c:f>
              <c:strCache>
                <c:ptCount val="1"/>
                <c:pt idx="0">
                  <c:v>1. 1. Cuando usted se contactó con la ANH, la respuesta a su PQRS le pareció:</c:v>
                </c:pt>
              </c:strCache>
            </c:strRef>
          </c:cat>
          <c:val>
            <c:numRef>
              <c:f>Hoja2!$D$3</c:f>
              <c:numCache>
                <c:formatCode>General</c:formatCode>
                <c:ptCount val="1"/>
              </c:numCache>
            </c:numRef>
          </c:val>
        </c:ser>
        <c:ser>
          <c:idx val="3"/>
          <c:order val="3"/>
          <c:cat>
            <c:strRef>
              <c:f>Hoja2!$B$3</c:f>
              <c:strCache>
                <c:ptCount val="1"/>
                <c:pt idx="0">
                  <c:v>1. 1. Cuando usted se contactó con la ANH, la respuesta a su PQRS le pareció:</c:v>
                </c:pt>
              </c:strCache>
            </c:strRef>
          </c:cat>
          <c:val>
            <c:numRef>
              <c:f>Hoja2!$E$3</c:f>
              <c:numCache>
                <c:formatCode>General</c:formatCode>
                <c:ptCount val="1"/>
              </c:numCache>
            </c:numRef>
          </c:val>
        </c:ser>
        <c:ser>
          <c:idx val="4"/>
          <c:order val="4"/>
          <c:cat>
            <c:strRef>
              <c:f>Hoja2!$B$3</c:f>
              <c:strCache>
                <c:ptCount val="1"/>
                <c:pt idx="0">
                  <c:v>1. 1. Cuando usted se contactó con la ANH, la respuesta a su PQRS le pareció:</c:v>
                </c:pt>
              </c:strCache>
            </c:strRef>
          </c:cat>
          <c:val>
            <c:numRef>
              <c:f>Hoja2!$F$3</c:f>
              <c:numCache>
                <c:formatCode>General</c:formatCode>
                <c:ptCount val="1"/>
              </c:numCache>
            </c:numRef>
          </c:val>
        </c:ser>
        <c:ser>
          <c:idx val="5"/>
          <c:order val="5"/>
          <c:cat>
            <c:strRef>
              <c:f>Hoja2!$B$3</c:f>
              <c:strCache>
                <c:ptCount val="1"/>
                <c:pt idx="0">
                  <c:v>1. 1. Cuando usted se contactó con la ANH, la respuesta a su PQRS le pareció:</c:v>
                </c:pt>
              </c:strCache>
            </c:strRef>
          </c:cat>
          <c:val>
            <c:numRef>
              <c:f>Hoja2!$G$3</c:f>
              <c:numCache>
                <c:formatCode>General</c:formatCode>
                <c:ptCount val="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047481975290418E-2"/>
          <c:y val="0.14624890014338174"/>
          <c:w val="0.66090210116457182"/>
          <c:h val="0.77928727407013831"/>
        </c:manualLayout>
      </c:layout>
      <c:pie3DChart>
        <c:varyColors val="1"/>
        <c:ser>
          <c:idx val="0"/>
          <c:order val="0"/>
          <c:explosion val="7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Hoja2!$B$15:$B$19</c:f>
              <c:strCache>
                <c:ptCount val="5"/>
                <c:pt idx="0">
                  <c:v>Muy Satisfecho</c:v>
                </c:pt>
                <c:pt idx="1">
                  <c:v>Satisfecho </c:v>
                </c:pt>
                <c:pt idx="2">
                  <c:v>Indiferente </c:v>
                </c:pt>
                <c:pt idx="3">
                  <c:v>Insatisfescho </c:v>
                </c:pt>
                <c:pt idx="4">
                  <c:v>Muy Insatisfecho </c:v>
                </c:pt>
              </c:strCache>
            </c:strRef>
          </c:cat>
          <c:val>
            <c:numRef>
              <c:f>Hoja2!$C$15:$C$19</c:f>
              <c:numCache>
                <c:formatCode>General</c:formatCode>
                <c:ptCount val="5"/>
                <c:pt idx="0">
                  <c:v>20</c:v>
                </c:pt>
                <c:pt idx="1">
                  <c:v>12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3429897629355814"/>
          <c:y val="4.1799629356179799E-2"/>
          <c:w val="0.33997755103763155"/>
          <c:h val="0.9399995540381842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 ANHgris-01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53537" y="0"/>
            <a:ext cx="2126597" cy="990600"/>
          </a:xfrm>
          <a:prstGeom prst="rect">
            <a:avLst/>
          </a:prstGeom>
        </p:spPr>
      </p:pic>
      <p:pic>
        <p:nvPicPr>
          <p:cNvPr id="10" name="Imagen 9" descr="bandera-04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5410200"/>
            <a:ext cx="1445461" cy="1447800"/>
          </a:xfrm>
          <a:prstGeom prst="rect">
            <a:avLst/>
          </a:prstGeom>
        </p:spPr>
      </p:pic>
      <p:cxnSp>
        <p:nvCxnSpPr>
          <p:cNvPr id="4" name="Conector recto 3"/>
          <p:cNvCxnSpPr/>
          <p:nvPr userDrawn="1"/>
        </p:nvCxnSpPr>
        <p:spPr>
          <a:xfrm>
            <a:off x="0" y="912812"/>
            <a:ext cx="914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logo ANH-03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3174" y="381000"/>
            <a:ext cx="803855" cy="76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47664" y="1556792"/>
            <a:ext cx="6552728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b="1" dirty="0" smtClean="0"/>
              <a:t>LA PRESENTE ENCUESTA DE SATISFACCION AL CLIENTE FUE PRACTICADA A LOS CIUDADANOS QUE VISITAN NUESTRA PÁGINA WEB ANH DURANTE EL PERIODO SEPTIEMBRE 14-2014 A ENERO 13-2015, OBTENIENDO LOS RESULADOS REFLEJADOS A CONTINUACIÓN. EL NUMERO DE CIUDADANOS QUE ATENDIO NUESTRA ENCUESTA FUERON 34. </a:t>
            </a:r>
          </a:p>
          <a:p>
            <a:pPr algn="ctr"/>
            <a:endParaRPr lang="es-CO" b="1" dirty="0"/>
          </a:p>
          <a:p>
            <a:pPr algn="ctr"/>
            <a:endParaRPr lang="es-CO" b="1" dirty="0" smtClean="0"/>
          </a:p>
          <a:p>
            <a:pPr algn="ctr"/>
            <a:endParaRPr lang="es-CO" b="1" dirty="0" smtClean="0"/>
          </a:p>
          <a:p>
            <a:pPr algn="r"/>
            <a:r>
              <a:rPr lang="es-CO" sz="1600" b="1" dirty="0" smtClean="0"/>
              <a:t>ATENCIÓN AL CIUDADANO Y COMUNICACIONES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03371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1196752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Cuando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usted se contactó con la ANH, la respuesta a su PQRS le pareció:</a:t>
            </a:r>
            <a:r>
              <a:rPr lang="es-CO" dirty="0"/>
              <a:t>					</a:t>
            </a:r>
          </a:p>
        </p:txBody>
      </p:sp>
      <p:graphicFrame>
        <p:nvGraphicFramePr>
          <p:cNvPr id="6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7624886"/>
              </p:ext>
            </p:extLst>
          </p:nvPr>
        </p:nvGraphicFramePr>
        <p:xfrm>
          <a:off x="1331640" y="1594936"/>
          <a:ext cx="5688632" cy="2063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Rectángulo"/>
          <p:cNvSpPr/>
          <p:nvPr/>
        </p:nvSpPr>
        <p:spPr>
          <a:xfrm>
            <a:off x="539552" y="3645024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El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tiempo de respuesta a su solicitud de PQRS por cualquiera de los medios, lo deja:</a:t>
            </a:r>
            <a:r>
              <a:rPr lang="es-CO" dirty="0"/>
              <a:t>						</a:t>
            </a:r>
          </a:p>
        </p:txBody>
      </p:sp>
      <p:graphicFrame>
        <p:nvGraphicFramePr>
          <p:cNvPr id="10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4519866"/>
              </p:ext>
            </p:extLst>
          </p:nvPr>
        </p:nvGraphicFramePr>
        <p:xfrm>
          <a:off x="1573721" y="4330332"/>
          <a:ext cx="5446551" cy="2123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579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5536" y="1124744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2. Con oportunidades de mejora. ¿Cuáles?</a:t>
            </a:r>
            <a:r>
              <a:rPr lang="es-CO" dirty="0"/>
              <a:t>					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1628800"/>
            <a:ext cx="8496945" cy="3080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345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1196752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¿Cuál es el canal que más utiliza para tramitar una PQRS</a:t>
            </a:r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CO" dirty="0"/>
              <a:t>					</a:t>
            </a:r>
          </a:p>
        </p:txBody>
      </p:sp>
      <p:sp>
        <p:nvSpPr>
          <p:cNvPr id="4" name="3 Rectángulo"/>
          <p:cNvSpPr/>
          <p:nvPr/>
        </p:nvSpPr>
        <p:spPr>
          <a:xfrm>
            <a:off x="651260" y="4437112"/>
            <a:ext cx="78744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/>
              <a:t>		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00808"/>
            <a:ext cx="6869795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838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9552" y="1124744"/>
            <a:ext cx="3685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5. Comentarios y/o Sugerencias</a:t>
            </a:r>
            <a:endParaRPr lang="es-CO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96" y="1530744"/>
            <a:ext cx="7945652" cy="4872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388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5536" y="1268760"/>
            <a:ext cx="2018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Conclusiones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395536" y="1623199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Aunque es una muestra realmente pequeña, nos ayuda a discernir la satisfacción del cliente en cuanto a la atención prestada por La ANH, el tiempo de respuesta como factor fundamental se prioriza y deja claro que el mismo (tiempos de ley) se cumplen. No es redundante afirmar que las respuestas dadas cumplen las expectativas y logra satisfacer al peticionario como se evidencia en la pregunta No.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1. Resalto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nuevamente que la muestra es muy pequeña para sacar unas conclusiones macro, sin embargo ayuda a vislumbrar o esclarecer el camino por el que va hoy la Atención al Ciudadano. </a:t>
            </a: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Entre los cometarios y las oportunidades consignadas por los encuestados se muestra un alto grado de particularidad, y es que la ANH se haga más visible ante los ojos de país. No obstante y en general la poca imagen que ha mostrado la ANH, ha sido de gran aceptación.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28168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E5AF33-901C-4FFB-9D7E-B2CF43A8BCB7}"/>
</file>

<file path=customXml/itemProps2.xml><?xml version="1.0" encoding="utf-8"?>
<ds:datastoreItem xmlns:ds="http://schemas.openxmlformats.org/officeDocument/2006/customXml" ds:itemID="{41D553C5-8425-4ACC-93E3-316C8C321D2F}"/>
</file>

<file path=customXml/itemProps3.xml><?xml version="1.0" encoding="utf-8"?>
<ds:datastoreItem xmlns:ds="http://schemas.openxmlformats.org/officeDocument/2006/customXml" ds:itemID="{F65DC496-A15A-4FEC-B506-056FAEF5407E}"/>
</file>

<file path=docProps/app.xml><?xml version="1.0" encoding="utf-8"?>
<Properties xmlns="http://schemas.openxmlformats.org/officeDocument/2006/extended-properties" xmlns:vt="http://schemas.openxmlformats.org/officeDocument/2006/docPropsVTypes">
  <TotalTime>23751</TotalTime>
  <Words>281</Words>
  <Application>Microsoft Office PowerPoint</Application>
  <PresentationFormat>Presentación en pantalla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Hogar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Carolina Peña Mugno</cp:lastModifiedBy>
  <cp:revision>72</cp:revision>
  <cp:lastPrinted>2015-01-22T16:14:51Z</cp:lastPrinted>
  <dcterms:created xsi:type="dcterms:W3CDTF">2014-09-22T12:19:24Z</dcterms:created>
  <dcterms:modified xsi:type="dcterms:W3CDTF">2015-02-19T15:20:29Z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