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4" r:id="rId2"/>
    <p:sldId id="340" r:id="rId3"/>
    <p:sldId id="341" r:id="rId4"/>
    <p:sldId id="342" r:id="rId5"/>
    <p:sldId id="344" r:id="rId6"/>
    <p:sldId id="357" r:id="rId7"/>
  </p:sldIdLst>
  <p:sldSz cx="12192000" cy="6858000"/>
  <p:notesSz cx="6858000" cy="9144000"/>
  <p:defaultTextStyle>
    <a:defPPr>
      <a:defRPr lang="en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25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822F"/>
    <a:srgbClr val="000B42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33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79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40785-93AB-D547-8EBA-685D93BE7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812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 i="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EFB8C6-5612-4841-B686-FD13FDF90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779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825F1C-3FFF-7347-9802-790AF04347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0160" y="-10160"/>
            <a:ext cx="1270000" cy="1104726"/>
          </a:xfrm>
          <a:prstGeom prst="rect">
            <a:avLst/>
          </a:prstGeom>
        </p:spPr>
      </p:pic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FAB2A1FC-3018-6140-A5A8-9731860C56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49997" y="284306"/>
            <a:ext cx="3942003" cy="5826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72EF5E-07BB-BC42-A992-29873B042E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10932160" y="5763434"/>
            <a:ext cx="1270000" cy="1104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4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D52D1-5E9D-854F-A2D9-AAEEA2A4F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72B7A-E4F3-E346-B190-DC501544C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2DB79C-6E85-B84C-A746-83382786C4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228DD51-F68F-5F40-B60A-AAED658DD3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57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F9F3F3-3849-C649-BD16-F25365AFE8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85528-984B-F24E-B890-8AB5278E5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675E87-99C6-F344-BB69-EE54909AE1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669AD6-A608-5240-BDBA-19B2822670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9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232DB-349E-D247-88A3-36F8232B3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EE90E-9B69-8940-8152-410C8811A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733491-F67F-CC44-AC26-3210676C19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D17DA54-C770-4646-8F2D-25339AFCE9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94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300A-CFDC-2240-8C1B-A71CF2D05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38806-3460-8E44-B4BE-AE5456473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1CE5D7-4211-044A-A024-4477786B85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0160" y="-10160"/>
            <a:ext cx="1017027" cy="8846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E71DCA-0F22-1941-ABA4-1B00186B75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11185247" y="5983600"/>
            <a:ext cx="1017027" cy="88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80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555D9-FAF3-EC47-89CA-86EA40F10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E6085-2920-AA45-B5AB-12F1AE095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91CF0-742F-6B42-812E-2B87E94A8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3A8776-59D1-DA4B-B6D1-5D81EC43A0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F9C2C6-3AEB-D248-BF8B-89CE672C68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44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8038F-C211-9F45-B843-BCB030400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DC0C2-8E5D-E44B-9D5D-971502C24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1F538-586F-394D-94CE-D883A5002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3CFBD4-FFC7-704F-A576-C2F605835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89CCF4-E268-7B4D-BBF8-4A2CBC6E0A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C3A53E8-AD57-CB4B-845F-E5B801953F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5591EA5-0407-6D48-8066-A678DCAFDF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8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4DC3B-F270-E648-83AF-F1D307815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DEC7BE-1C32-704E-8DB5-9A73E2E138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3094A37-BE6D-6843-AA29-4BA7E1968F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74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DD56239-AC21-EC4B-9A9D-2113AFFB34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49BC09B-DFD2-3848-A883-FCAA033F8A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9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87303-3D2F-C14E-BE31-5C0777C33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 i="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3152E-DB5A-7E4B-8870-EA6FAC295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F8C932"/>
              </a:buClr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Clr>
                <a:srgbClr val="F8C932"/>
              </a:buClr>
              <a:defRPr sz="2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buClr>
                <a:srgbClr val="F8C932"/>
              </a:buCl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buClr>
                <a:srgbClr val="F8C932"/>
              </a:buCl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buClr>
                <a:srgbClr val="F8C932"/>
              </a:buCl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16076-08D1-F244-ABF7-F0547F5BC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02B749-BCC5-274A-B024-A6E1D9A8B2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2AB3B76-109D-6148-875E-FC5DA2BA7A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93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31D20-5D27-064C-8E19-34168E5F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F50DD-42B0-3B43-9C47-EBC61762C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772AC-E101-2B48-AA4F-70B01742C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799EC1-F264-B642-9727-88EF802B92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6706" y="-10160"/>
            <a:ext cx="675454" cy="5890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6A287B-6F09-9D47-B804-1BB5CE0A9A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-10160" y="6279101"/>
            <a:ext cx="675454" cy="58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81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D1A4C9-9B5B-8F42-A823-0B4B9277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9440"/>
            <a:ext cx="10515600" cy="1091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_trad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B15A9-570F-134E-956E-4DDF4628B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19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26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5A78497-4288-814C-90AC-4F0F61A9CD79}"/>
              </a:ext>
            </a:extLst>
          </p:cNvPr>
          <p:cNvSpPr txBox="1">
            <a:spLocks/>
          </p:cNvSpPr>
          <p:nvPr/>
        </p:nvSpPr>
        <p:spPr>
          <a:xfrm>
            <a:off x="1349339" y="2235200"/>
            <a:ext cx="9493322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r>
              <a:rPr lang="es-ES_tradnl" sz="3600" dirty="0">
                <a:solidFill>
                  <a:srgbClr val="000B42"/>
                </a:solidFill>
              </a:rPr>
              <a:t>Precisiones sobre el costo de las actividades de rendición de cuentas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B230EE3-1FF7-4BE8-9D9A-2A2CE1F90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186" y="4530071"/>
            <a:ext cx="8735627" cy="313183"/>
          </a:xfrm>
        </p:spPr>
        <p:txBody>
          <a:bodyPr>
            <a:noAutofit/>
          </a:bodyPr>
          <a:lstStyle/>
          <a:p>
            <a:pPr algn="ctr"/>
            <a:r>
              <a:rPr lang="es-ES_tradnl" sz="1600" b="0" dirty="0">
                <a:solidFill>
                  <a:srgbClr val="000B42"/>
                </a:solidFill>
              </a:rPr>
              <a:t>Versión 1. Actualizado a Mayo del 2020</a:t>
            </a:r>
            <a:endParaRPr lang="es-ES_tradnl" sz="2400" b="0" dirty="0">
              <a:solidFill>
                <a:srgbClr val="000B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74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7FB0E72-8871-429E-BDBE-53150F9E1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dirty="0"/>
              <a:t>La Agencia Nacional de Hidrocarburos (ANH) es la autoridad encargada de promover el aprovechamiento óptimo y sostenible de los recursos hidrocarburíferos del país, administrándolos integralmente y armonizando los intereses de la sociedad, el Estado y las empresas del sector.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El presente documento constituye precisiones sobre la información y relación de las actividades que deben ser informados a los grupos de valor en su costo, con el fin de dar cumplimiento a la </a:t>
            </a:r>
            <a:r>
              <a:rPr lang="es-MX" i="1" dirty="0"/>
              <a:t>Política Nacional de Anticorrupción y Transparencia.</a:t>
            </a:r>
            <a:endParaRPr lang="es-CO" i="1" dirty="0"/>
          </a:p>
        </p:txBody>
      </p:sp>
    </p:spTree>
    <p:extLst>
      <p:ext uri="{BB962C8B-B14F-4D97-AF65-F5344CB8AC3E}">
        <p14:creationId xmlns:p14="http://schemas.microsoft.com/office/powerpoint/2010/main" val="337679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áfico 15" descr="Monedas">
            <a:extLst>
              <a:ext uri="{FF2B5EF4-FFF2-40B4-BE49-F238E27FC236}">
                <a16:creationId xmlns:a16="http://schemas.microsoft.com/office/drawing/2014/main" id="{39145C6D-671E-4D66-A0A3-D67B8B636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6218" y="-533260"/>
            <a:ext cx="7666153" cy="7666153"/>
          </a:xfrm>
          <a:prstGeom prst="rect">
            <a:avLst/>
          </a:prstGeom>
        </p:spPr>
      </p:pic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7FB0E72-8871-429E-BDBE-53150F9E1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867" y="1851148"/>
            <a:ext cx="8407153" cy="42195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Las actividades reciben un costo aproximado (sujeto a cambios de mercado) y la tabla de costos por actividad debe suministrar información de cada uno de los recursos consumidos en el desarrollo de las actividades.</a:t>
            </a:r>
            <a:endParaRPr lang="es-CO" dirty="0"/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06C9B1F3-73BF-41D0-AA1E-920CCF302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868" y="1012280"/>
            <a:ext cx="3932237" cy="601462"/>
          </a:xfrm>
        </p:spPr>
        <p:txBody>
          <a:bodyPr>
            <a:normAutofit fontScale="90000"/>
          </a:bodyPr>
          <a:lstStyle/>
          <a:p>
            <a:r>
              <a:rPr lang="es-MX" dirty="0"/>
              <a:t>Introducción	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83797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áfico 8" descr="Diana">
            <a:extLst>
              <a:ext uri="{FF2B5EF4-FFF2-40B4-BE49-F238E27FC236}">
                <a16:creationId xmlns:a16="http://schemas.microsoft.com/office/drawing/2014/main" id="{1D6054C3-FCC0-4177-BA34-06EC04A4E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6135" y="1632511"/>
            <a:ext cx="3464047" cy="346404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842C319-3672-4BE0-906A-080AEDCC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40350"/>
            <a:ext cx="3932237" cy="601462"/>
          </a:xfrm>
        </p:spPr>
        <p:txBody>
          <a:bodyPr/>
          <a:lstStyle/>
          <a:p>
            <a:r>
              <a:rPr lang="es-MX" dirty="0"/>
              <a:t>Objetivos	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90C3D80-27A4-4B67-A1E6-B07530E9E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141812"/>
            <a:ext cx="3932237" cy="1371600"/>
          </a:xfrm>
        </p:spPr>
        <p:txBody>
          <a:bodyPr>
            <a:normAutofit fontScale="925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/>
              <a:t>Conocer las alternativas de logística.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/>
              <a:t>Pronóstico de costos.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700" dirty="0"/>
              <a:t>Determinar los precios de logística para la toma de decisiones. </a:t>
            </a:r>
            <a:endParaRPr lang="es-CO" sz="17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9673B0C-6EA4-4EE1-B516-82A2380E183A}"/>
              </a:ext>
            </a:extLst>
          </p:cNvPr>
          <p:cNvSpPr txBox="1">
            <a:spLocks/>
          </p:cNvSpPr>
          <p:nvPr/>
        </p:nvSpPr>
        <p:spPr>
          <a:xfrm>
            <a:off x="6934210" y="2540350"/>
            <a:ext cx="3932237" cy="601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MX" dirty="0"/>
              <a:t>Alcance	</a:t>
            </a:r>
            <a:endParaRPr lang="es-CO" dirty="0"/>
          </a:p>
        </p:txBody>
      </p:sp>
      <p:pic>
        <p:nvPicPr>
          <p:cNvPr id="11" name="Gráfico 10" descr="Manual de estrategia">
            <a:extLst>
              <a:ext uri="{FF2B5EF4-FFF2-40B4-BE49-F238E27FC236}">
                <a16:creationId xmlns:a16="http://schemas.microsoft.com/office/drawing/2014/main" id="{1C0B5178-39C7-4FEF-A7AF-B730610D1C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07717" y="1489539"/>
            <a:ext cx="3464047" cy="3686770"/>
          </a:xfrm>
          <a:prstGeom prst="rect">
            <a:avLst/>
          </a:prstGeom>
        </p:spPr>
      </p:pic>
      <p:sp>
        <p:nvSpPr>
          <p:cNvPr id="7" name="Marcador de texto 4">
            <a:extLst>
              <a:ext uri="{FF2B5EF4-FFF2-40B4-BE49-F238E27FC236}">
                <a16:creationId xmlns:a16="http://schemas.microsoft.com/office/drawing/2014/main" id="{5F86B57D-C0AE-49F2-ACF2-3059D4D598D6}"/>
              </a:ext>
            </a:extLst>
          </p:cNvPr>
          <p:cNvSpPr txBox="1">
            <a:spLocks/>
          </p:cNvSpPr>
          <p:nvPr/>
        </p:nvSpPr>
        <p:spPr>
          <a:xfrm>
            <a:off x="6934210" y="3141812"/>
            <a:ext cx="3932237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700" dirty="0"/>
              <a:t>Pautas para la presentación de la información a los grupos de interés bajo los postulados de transparencia.</a:t>
            </a:r>
            <a:endParaRPr lang="es-CO" sz="1700" dirty="0"/>
          </a:p>
        </p:txBody>
      </p:sp>
    </p:spTree>
    <p:extLst>
      <p:ext uri="{BB962C8B-B14F-4D97-AF65-F5344CB8AC3E}">
        <p14:creationId xmlns:p14="http://schemas.microsoft.com/office/powerpoint/2010/main" val="11668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áfico 8" descr="Lista de comprobación RTL">
            <a:extLst>
              <a:ext uri="{FF2B5EF4-FFF2-40B4-BE49-F238E27FC236}">
                <a16:creationId xmlns:a16="http://schemas.microsoft.com/office/drawing/2014/main" id="{1D6054C3-FCC0-4177-BA34-06EC04A4E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60954" y="806111"/>
            <a:ext cx="3706975" cy="370697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842C319-3672-4BE0-906A-080AEDCC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936673"/>
            <a:ext cx="4557835" cy="601462"/>
          </a:xfrm>
        </p:spPr>
        <p:txBody>
          <a:bodyPr>
            <a:normAutofit fontScale="90000"/>
          </a:bodyPr>
          <a:lstStyle/>
          <a:p>
            <a:r>
              <a:rPr lang="es-MX" sz="3600" dirty="0"/>
              <a:t>Objetivos específico</a:t>
            </a:r>
            <a:r>
              <a:rPr lang="es-MX" dirty="0"/>
              <a:t>s	</a:t>
            </a:r>
            <a:endParaRPr lang="es-CO" dirty="0"/>
          </a:p>
        </p:txBody>
      </p:sp>
      <p:pic>
        <p:nvPicPr>
          <p:cNvPr id="11" name="Gráfico 10" descr="Trofeo">
            <a:extLst>
              <a:ext uri="{FF2B5EF4-FFF2-40B4-BE49-F238E27FC236}">
                <a16:creationId xmlns:a16="http://schemas.microsoft.com/office/drawing/2014/main" id="{1C0B5178-39C7-4FEF-A7AF-B730610D1C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446246" y="806111"/>
            <a:ext cx="3464047" cy="3707301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19673B0C-6EA4-4EE1-B516-82A2380E183A}"/>
              </a:ext>
            </a:extLst>
          </p:cNvPr>
          <p:cNvSpPr txBox="1">
            <a:spLocks/>
          </p:cNvSpPr>
          <p:nvPr/>
        </p:nvSpPr>
        <p:spPr>
          <a:xfrm>
            <a:off x="6951413" y="1533496"/>
            <a:ext cx="3932237" cy="601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s-MX" dirty="0"/>
              <a:t>Metaproducto	</a:t>
            </a:r>
            <a:endParaRPr lang="es-CO" dirty="0"/>
          </a:p>
        </p:txBody>
      </p:sp>
      <p:sp>
        <p:nvSpPr>
          <p:cNvPr id="7" name="Marcador de texto 4">
            <a:extLst>
              <a:ext uri="{FF2B5EF4-FFF2-40B4-BE49-F238E27FC236}">
                <a16:creationId xmlns:a16="http://schemas.microsoft.com/office/drawing/2014/main" id="{5F86B57D-C0AE-49F2-ACF2-3059D4D598D6}"/>
              </a:ext>
            </a:extLst>
          </p:cNvPr>
          <p:cNvSpPr txBox="1">
            <a:spLocks/>
          </p:cNvSpPr>
          <p:nvPr/>
        </p:nvSpPr>
        <p:spPr>
          <a:xfrm>
            <a:off x="6987475" y="2128869"/>
            <a:ext cx="3932237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700" dirty="0"/>
              <a:t>Tabla de costo de actividades de Espacios de  diálogo para la Rendición de Cuentas ANH .</a:t>
            </a:r>
            <a:endParaRPr lang="es-CO" sz="1700" dirty="0"/>
          </a:p>
        </p:txBody>
      </p:sp>
      <p:sp>
        <p:nvSpPr>
          <p:cNvPr id="8" name="Marcador de texto 4">
            <a:extLst>
              <a:ext uri="{FF2B5EF4-FFF2-40B4-BE49-F238E27FC236}">
                <a16:creationId xmlns:a16="http://schemas.microsoft.com/office/drawing/2014/main" id="{14F0FD99-ABFE-4750-A1BA-F2A5E7138EC1}"/>
              </a:ext>
            </a:extLst>
          </p:cNvPr>
          <p:cNvSpPr txBox="1">
            <a:spLocks/>
          </p:cNvSpPr>
          <p:nvPr/>
        </p:nvSpPr>
        <p:spPr>
          <a:xfrm>
            <a:off x="768203" y="2134958"/>
            <a:ext cx="3932237" cy="3829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 algn="just" defTabSz="685800">
              <a:lnSpc>
                <a:spcPct val="110000"/>
              </a:lnSpc>
              <a:spcBef>
                <a:spcPct val="0"/>
              </a:spcBef>
              <a:buClr>
                <a:srgbClr val="E1822F"/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Analizar la Tabla de Costos que este orientado al uso adecuado de los recursos públicos.  </a:t>
            </a:r>
          </a:p>
          <a:p>
            <a:pPr marL="285750" lvl="1" indent="-285750" algn="just" defTabSz="685800">
              <a:lnSpc>
                <a:spcPct val="110000"/>
              </a:lnSpc>
              <a:spcBef>
                <a:spcPct val="0"/>
              </a:spcBef>
              <a:buClr>
                <a:srgbClr val="E1822F"/>
              </a:buClr>
              <a:buSzPct val="130000"/>
              <a:buFont typeface="Arial" panose="020B0604020202020204" pitchFamily="34" charset="0"/>
              <a:buChar char="•"/>
              <a:defRPr/>
            </a:pPr>
            <a:r>
              <a:rPr lang="es-CO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Verificar el cumplimiento de las normas vigentes en materia de austeridad en el gasto público en el ejercicio de alistamiento de Espacios de Diálogo para Rendición de Cuentas ANH 2020.  </a:t>
            </a:r>
          </a:p>
          <a:p>
            <a:pPr marL="0" lvl="1" algn="just" defTabSz="685800">
              <a:lnSpc>
                <a:spcPct val="110000"/>
              </a:lnSpc>
              <a:spcBef>
                <a:spcPct val="0"/>
              </a:spcBef>
              <a:buClr>
                <a:srgbClr val="E1822F"/>
              </a:buClr>
              <a:buSzPct val="130000"/>
              <a:defRPr/>
            </a:pPr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789798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id="{AD1022C4-39F6-44B1-B343-CF42C373A522}"/>
              </a:ext>
            </a:extLst>
          </p:cNvPr>
          <p:cNvSpPr txBox="1">
            <a:spLocks/>
          </p:cNvSpPr>
          <p:nvPr/>
        </p:nvSpPr>
        <p:spPr>
          <a:xfrm>
            <a:off x="3144173" y="590065"/>
            <a:ext cx="5903651" cy="5228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r>
              <a:rPr lang="es-MX" sz="2700" dirty="0"/>
              <a:t>Relación actividad - costo</a:t>
            </a:r>
            <a:endParaRPr lang="es-CO" sz="2700" dirty="0"/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BE494B2F-A96A-4A35-BC54-078E2F6B7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371093"/>
              </p:ext>
            </p:extLst>
          </p:nvPr>
        </p:nvGraphicFramePr>
        <p:xfrm>
          <a:off x="721907" y="2067720"/>
          <a:ext cx="10597123" cy="2468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118">
                  <a:extLst>
                    <a:ext uri="{9D8B030D-6E8A-4147-A177-3AD203B41FA5}">
                      <a16:colId xmlns:a16="http://schemas.microsoft.com/office/drawing/2014/main" val="2982216958"/>
                    </a:ext>
                  </a:extLst>
                </a:gridCol>
                <a:gridCol w="1971524">
                  <a:extLst>
                    <a:ext uri="{9D8B030D-6E8A-4147-A177-3AD203B41FA5}">
                      <a16:colId xmlns:a16="http://schemas.microsoft.com/office/drawing/2014/main" val="2506338323"/>
                    </a:ext>
                  </a:extLst>
                </a:gridCol>
                <a:gridCol w="1914392">
                  <a:extLst>
                    <a:ext uri="{9D8B030D-6E8A-4147-A177-3AD203B41FA5}">
                      <a16:colId xmlns:a16="http://schemas.microsoft.com/office/drawing/2014/main" val="3179868525"/>
                    </a:ext>
                  </a:extLst>
                </a:gridCol>
                <a:gridCol w="817481">
                  <a:extLst>
                    <a:ext uri="{9D8B030D-6E8A-4147-A177-3AD203B41FA5}">
                      <a16:colId xmlns:a16="http://schemas.microsoft.com/office/drawing/2014/main" val="1795592892"/>
                    </a:ext>
                  </a:extLst>
                </a:gridCol>
                <a:gridCol w="2328804">
                  <a:extLst>
                    <a:ext uri="{9D8B030D-6E8A-4147-A177-3AD203B41FA5}">
                      <a16:colId xmlns:a16="http://schemas.microsoft.com/office/drawing/2014/main" val="4064766481"/>
                    </a:ext>
                  </a:extLst>
                </a:gridCol>
                <a:gridCol w="2328804">
                  <a:extLst>
                    <a:ext uri="{9D8B030D-6E8A-4147-A177-3AD203B41FA5}">
                      <a16:colId xmlns:a16="http://schemas.microsoft.com/office/drawing/2014/main" val="1162969561"/>
                    </a:ext>
                  </a:extLst>
                </a:gridCol>
              </a:tblGrid>
              <a:tr h="382108"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Actividad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AUDIENCIA PÚBLICA DE RENDICIÓN DE CUENTAS </a:t>
                      </a:r>
                      <a:endParaRPr lang="es-ES_tradnl" sz="1000" b="1" i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_tradnl" sz="1000" b="1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_tradnl" sz="1000" b="1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_tradnl" sz="1000" b="1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_tradnl" sz="1000" b="1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077140"/>
                  </a:ext>
                </a:extLst>
              </a:tr>
              <a:tr h="382108"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Ítem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Descripción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Unidad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Cantidad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Valor unitario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Valor global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762968"/>
                  </a:ext>
                </a:extLst>
              </a:tr>
              <a:tr h="568171"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Ejemplo 1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Pendón de 5x1 MT en banner para la bienvenida con diseño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Unidad 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dependiendo de los valores del mercado en la vigencia respectiva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dependiendo de los valores del mercado en la vigencia respectiva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6558287"/>
                  </a:ext>
                </a:extLst>
              </a:tr>
              <a:tr h="568171"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Ejemplo 2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Escarapelas periodística 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Unidad 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300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dependiendo de los valores del mercado en la vigencia respectiva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dependiendo de los valores del mercado en la vigencia respectiva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238544"/>
                  </a:ext>
                </a:extLst>
              </a:tr>
              <a:tr h="568171"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000" b="1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Valor total incluido IVA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s-ES_tradnl" sz="1000" b="0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_tradnl" sz="1000" b="0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000" b="0" i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$XXXXXX</a:t>
                      </a: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s-ES_tradnl" sz="1000" b="0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s-ES_tradnl" sz="1000" b="0" i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3127" marR="83127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5110221"/>
                  </a:ext>
                </a:extLst>
              </a:tr>
            </a:tbl>
          </a:graphicData>
        </a:graphic>
      </p:graphicFrame>
      <p:sp>
        <p:nvSpPr>
          <p:cNvPr id="7" name="Marcador de texto 4">
            <a:extLst>
              <a:ext uri="{FF2B5EF4-FFF2-40B4-BE49-F238E27FC236}">
                <a16:creationId xmlns:a16="http://schemas.microsoft.com/office/drawing/2014/main" id="{E4AAF3B1-5C40-4D47-A341-E0FC931D146B}"/>
              </a:ext>
            </a:extLst>
          </p:cNvPr>
          <p:cNvSpPr txBox="1">
            <a:spLocks/>
          </p:cNvSpPr>
          <p:nvPr/>
        </p:nvSpPr>
        <p:spPr>
          <a:xfrm>
            <a:off x="662582" y="6018678"/>
            <a:ext cx="3845423" cy="34156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 defTabSz="685800">
              <a:lnSpc>
                <a:spcPct val="110000"/>
              </a:lnSpc>
              <a:spcBef>
                <a:spcPct val="0"/>
              </a:spcBef>
              <a:buClr>
                <a:srgbClr val="E1822F"/>
              </a:buClr>
              <a:buSzPct val="130000"/>
              <a:defRPr/>
            </a:pPr>
            <a:r>
              <a:rPr lang="es-CO" sz="12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Fuente: elaboración equipo de atención al ciudadano. Mayo 2020.</a:t>
            </a:r>
          </a:p>
        </p:txBody>
      </p:sp>
      <p:sp>
        <p:nvSpPr>
          <p:cNvPr id="6" name="Marcador de texto 4">
            <a:extLst>
              <a:ext uri="{FF2B5EF4-FFF2-40B4-BE49-F238E27FC236}">
                <a16:creationId xmlns:a16="http://schemas.microsoft.com/office/drawing/2014/main" id="{CB36A62B-E2E7-486A-BBAF-46D5E14F19F9}"/>
              </a:ext>
            </a:extLst>
          </p:cNvPr>
          <p:cNvSpPr txBox="1">
            <a:spLocks/>
          </p:cNvSpPr>
          <p:nvPr/>
        </p:nvSpPr>
        <p:spPr>
          <a:xfrm>
            <a:off x="692243" y="1590342"/>
            <a:ext cx="10656449" cy="341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just" defTabSz="685800">
              <a:lnSpc>
                <a:spcPct val="110000"/>
              </a:lnSpc>
              <a:spcBef>
                <a:spcPct val="0"/>
              </a:spcBef>
              <a:buClr>
                <a:srgbClr val="E1822F"/>
              </a:buClr>
              <a:buSzPct val="130000"/>
              <a:defRPr/>
            </a:pPr>
            <a:r>
              <a:rPr lang="es-CO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continuación</a:t>
            </a:r>
            <a:r>
              <a:rPr lang="es-CO" sz="1200" i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CO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presenta la tabla de relación actividad – costo y la forma adecuada de su diligenciamiento:  </a:t>
            </a:r>
          </a:p>
        </p:txBody>
      </p:sp>
    </p:spTree>
    <p:extLst>
      <p:ext uri="{BB962C8B-B14F-4D97-AF65-F5344CB8AC3E}">
        <p14:creationId xmlns:p14="http://schemas.microsoft.com/office/powerpoint/2010/main" val="1920990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158E8D0-37D9-1843-9073-EDCBF87459CB}" vid="{F88295C6-6BF2-9544-87BB-68D50AD6EF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1BD7D2F-16A9-4544-8015-99B2C576163C}"/>
</file>

<file path=customXml/itemProps2.xml><?xml version="1.0" encoding="utf-8"?>
<ds:datastoreItem xmlns:ds="http://schemas.openxmlformats.org/officeDocument/2006/customXml" ds:itemID="{3FA1108F-11B7-47CD-A92F-3231A1585B1C}"/>
</file>

<file path=customXml/itemProps3.xml><?xml version="1.0" encoding="utf-8"?>
<ds:datastoreItem xmlns:ds="http://schemas.openxmlformats.org/officeDocument/2006/customXml" ds:itemID="{970462CB-CE4E-4BDF-9E9B-AD589520F9F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4912</TotalTime>
  <Words>372</Words>
  <Application>Microsoft Office PowerPoint</Application>
  <PresentationFormat>Panorámica</PresentationFormat>
  <Paragraphs>43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Office Theme</vt:lpstr>
      <vt:lpstr>Versión 1. Actualizado a Mayo del 2020</vt:lpstr>
      <vt:lpstr>Presentación de PowerPoint</vt:lpstr>
      <vt:lpstr>Introducción </vt:lpstr>
      <vt:lpstr>Objetivos </vt:lpstr>
      <vt:lpstr>Objetivos específicos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Vicepresidencia Administrativa y Financiera</dc:title>
  <dc:creator>Lina Maria Loeber Suarez</dc:creator>
  <cp:lastModifiedBy>Aldo Rojas</cp:lastModifiedBy>
  <cp:revision>171</cp:revision>
  <dcterms:created xsi:type="dcterms:W3CDTF">2020-04-28T19:48:49Z</dcterms:created>
  <dcterms:modified xsi:type="dcterms:W3CDTF">2020-05-30T00:31:05Z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