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1"/>
    <p:sldMasterId id="2147483987" r:id="rId2"/>
    <p:sldMasterId id="2147484002" r:id="rId3"/>
  </p:sldMasterIdLst>
  <p:notesMasterIdLst>
    <p:notesMasterId r:id="rId37"/>
  </p:notesMasterIdLst>
  <p:handoutMasterIdLst>
    <p:handoutMasterId r:id="rId38"/>
  </p:handoutMasterIdLst>
  <p:sldIdLst>
    <p:sldId id="280" r:id="rId4"/>
    <p:sldId id="296" r:id="rId5"/>
    <p:sldId id="297" r:id="rId6"/>
    <p:sldId id="281" r:id="rId7"/>
    <p:sldId id="283" r:id="rId8"/>
    <p:sldId id="284" r:id="rId9"/>
    <p:sldId id="301" r:id="rId10"/>
    <p:sldId id="302" r:id="rId11"/>
    <p:sldId id="304" r:id="rId12"/>
    <p:sldId id="305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30" r:id="rId34"/>
    <p:sldId id="375" r:id="rId35"/>
    <p:sldId id="376" r:id="rId36"/>
  </p:sldIdLst>
  <p:sldSz cx="9144000" cy="6858000" type="screen4x3"/>
  <p:notesSz cx="6894513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992" y="-90"/>
      </p:cViewPr>
      <p:guideLst>
        <p:guide orient="horz" pos="2891"/>
        <p:guide pos="217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5250" y="0"/>
            <a:ext cx="298767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4B71F-D81B-4C30-BFDC-CD43E602AE7D}" type="datetimeFigureOut">
              <a:rPr lang="en-US" smtClean="0"/>
              <a:pPr/>
              <a:t>11/29/2012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20138"/>
            <a:ext cx="298767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5250" y="8720138"/>
            <a:ext cx="298767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301F0-3C0C-4525-9C35-ED17CD6FCFD6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458788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50" y="0"/>
            <a:ext cx="2987675" cy="458788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F9DBDA-27DF-42A2-B656-9026FD30DBF3}" type="datetimeFigureOut">
              <a:rPr lang="en-US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8975"/>
            <a:ext cx="4589463" cy="3441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360863"/>
            <a:ext cx="5516563" cy="4130675"/>
          </a:xfrm>
          <a:prstGeom prst="rect">
            <a:avLst/>
          </a:prstGeom>
        </p:spPr>
        <p:txBody>
          <a:bodyPr vert="horz" lIns="91851" tIns="45926" rIns="91851" bIns="4592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20138"/>
            <a:ext cx="2987675" cy="458787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50" y="8720138"/>
            <a:ext cx="2987675" cy="458787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E186ED-97C6-473D-A958-7F1B6BB95FF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gslaw.com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gslaw.com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77869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5507132"/>
            <a:ext cx="4156106" cy="569817"/>
          </a:xfrm>
          <a:prstGeom prst="rect">
            <a:avLst/>
          </a:prstGeom>
        </p:spPr>
        <p:txBody>
          <a:bodyPr vert="horz"/>
          <a:lstStyle>
            <a:lvl1pPr>
              <a:buNone/>
              <a:defRPr sz="1500" cap="all"/>
            </a:lvl1pPr>
            <a:lvl2pPr>
              <a:defRPr sz="1500" cap="all"/>
            </a:lvl2pPr>
            <a:lvl3pPr>
              <a:defRPr sz="1500" cap="all"/>
            </a:lvl3pPr>
            <a:lvl4pPr>
              <a:defRPr sz="1500" cap="all"/>
            </a:lvl4pPr>
            <a:lvl5pPr>
              <a:defRPr sz="1500" cap="all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2151152"/>
            <a:ext cx="8229600" cy="4143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None/>
              <a:defRPr sz="2400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DGS_Logobox_CMYK_Coated_lg.jp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28759" y="5440566"/>
            <a:ext cx="889000" cy="1031965"/>
          </a:xfrm>
          <a:prstGeom prst="rect">
            <a:avLst/>
          </a:prstGeom>
        </p:spPr>
      </p:pic>
      <p:sp>
        <p:nvSpPr>
          <p:cNvPr id="9" name="Rectangle 8">
            <a:hlinkClick r:id="rId3"/>
          </p:cNvPr>
          <p:cNvSpPr/>
          <p:nvPr userDrawn="1"/>
        </p:nvSpPr>
        <p:spPr>
          <a:xfrm>
            <a:off x="0" y="6274062"/>
            <a:ext cx="9144000" cy="615081"/>
          </a:xfrm>
          <a:prstGeom prst="rect">
            <a:avLst/>
          </a:prstGeom>
          <a:solidFill>
            <a:srgbClr val="32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3"/>
          </p:cNvPr>
          <p:cNvSpPr txBox="1"/>
          <p:nvPr userDrawn="1"/>
        </p:nvSpPr>
        <p:spPr>
          <a:xfrm>
            <a:off x="408252" y="6311787"/>
            <a:ext cx="3112298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defRPr/>
            </a:pPr>
            <a:r>
              <a:rPr lang="en-US" sz="1400" u="none" dirty="0" smtClean="0">
                <a:solidFill>
                  <a:schemeClr val="bg1"/>
                </a:solidFill>
              </a:rPr>
              <a:t>Davis Graham &amp; Stubbs LLP</a:t>
            </a:r>
            <a:r>
              <a:rPr lang="en-US" sz="1400" u="none" baseline="0" dirty="0" smtClean="0">
                <a:solidFill>
                  <a:schemeClr val="bg1"/>
                </a:solidFill>
              </a:rPr>
              <a:t> </a:t>
            </a:r>
            <a:r>
              <a:rPr lang="en-US" sz="1400" u="none" dirty="0" smtClean="0">
                <a:solidFill>
                  <a:schemeClr val="bg1"/>
                </a:solidFill>
              </a:rPr>
              <a:t>DGSLAW.COM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4B193-5B86-4FF3-8533-6FC5B4D48E17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D17D1-2830-426C-8D56-A4D1DFCCFC9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5" name="Rectangle 4">
            <a:hlinkClick r:id="rId2"/>
          </p:cNvPr>
          <p:cNvSpPr/>
          <p:nvPr userDrawn="1"/>
        </p:nvSpPr>
        <p:spPr>
          <a:xfrm>
            <a:off x="0" y="6274062"/>
            <a:ext cx="9144000" cy="615081"/>
          </a:xfrm>
          <a:prstGeom prst="rect">
            <a:avLst/>
          </a:prstGeom>
          <a:solidFill>
            <a:srgbClr val="32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DGS_Logobox_CMYK_Coated_lg.jp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57359" y="5715000"/>
            <a:ext cx="624641" cy="681331"/>
          </a:xfrm>
          <a:prstGeom prst="rect">
            <a:avLst/>
          </a:prstGeom>
        </p:spPr>
      </p:pic>
      <p:sp>
        <p:nvSpPr>
          <p:cNvPr id="7" name="TextBox 6">
            <a:hlinkClick r:id="rId2"/>
          </p:cNvPr>
          <p:cNvSpPr txBox="1"/>
          <p:nvPr userDrawn="1"/>
        </p:nvSpPr>
        <p:spPr>
          <a:xfrm>
            <a:off x="408252" y="6311787"/>
            <a:ext cx="3112298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defRPr/>
            </a:pPr>
            <a:r>
              <a:rPr lang="en-US" sz="1400" u="none" dirty="0" smtClean="0">
                <a:solidFill>
                  <a:schemeClr val="bg1"/>
                </a:solidFill>
              </a:rPr>
              <a:t>Davis Graham &amp; Stubbs LLP</a:t>
            </a:r>
            <a:r>
              <a:rPr lang="en-US" sz="1400" u="none" baseline="0" dirty="0" smtClean="0">
                <a:solidFill>
                  <a:schemeClr val="bg1"/>
                </a:solidFill>
              </a:rPr>
              <a:t> </a:t>
            </a:r>
            <a:r>
              <a:rPr lang="en-US" sz="1400" u="none" dirty="0" smtClean="0">
                <a:solidFill>
                  <a:schemeClr val="bg1"/>
                </a:solidFill>
              </a:rPr>
              <a:t>DGSLAW.COM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7" descr="boxes.png"/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31790" y="6357933"/>
            <a:ext cx="359773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79EE-4661-43AD-A569-F185699FA3B1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AA0A-3B4E-4EE9-8F7D-140F6E902B8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SteinThe\Desktop\OGCC_powerpoint_template_blu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B443F-C195-4931-A0C1-F2AA8920963C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FC75-7FC6-4654-82A1-05ABD760EA6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dgslaw.com" TargetMode="Externa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25D3657-7690-4011-9463-5ED00E277ECB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96E4C52-28CD-4118-B690-68B938D4545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dirty="0" smtClean="0"/>
              <a:t>Click to </a:t>
            </a:r>
            <a:r>
              <a:rPr lang="en-US" dirty="0" err="1" smtClean="0"/>
              <a:t>dit</a:t>
            </a:r>
            <a:r>
              <a:rPr lang="en-US" dirty="0" smtClean="0"/>
              <a:t> Master title style</a:t>
            </a:r>
            <a:endParaRPr lang="en-US" dirty="0"/>
          </a:p>
        </p:txBody>
      </p:sp>
      <p:sp>
        <p:nvSpPr>
          <p:cNvPr id="9" name="Rectangle 8">
            <a:hlinkClick r:id="rId4"/>
          </p:cNvPr>
          <p:cNvSpPr/>
          <p:nvPr userDrawn="1"/>
        </p:nvSpPr>
        <p:spPr>
          <a:xfrm>
            <a:off x="0" y="6274062"/>
            <a:ext cx="9144000" cy="615081"/>
          </a:xfrm>
          <a:prstGeom prst="rect">
            <a:avLst/>
          </a:prstGeom>
          <a:solidFill>
            <a:srgbClr val="32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>
            <a:hlinkClick r:id="rId4"/>
          </p:cNvPr>
          <p:cNvSpPr txBox="1"/>
          <p:nvPr userDrawn="1"/>
        </p:nvSpPr>
        <p:spPr>
          <a:xfrm>
            <a:off x="408252" y="6311787"/>
            <a:ext cx="3112298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defRPr/>
            </a:pPr>
            <a:r>
              <a:rPr lang="en-US" sz="1400" u="none" dirty="0" smtClean="0">
                <a:solidFill>
                  <a:schemeClr val="bg1"/>
                </a:solidFill>
              </a:rPr>
              <a:t>Davis Graham &amp; Stubbs LLP</a:t>
            </a:r>
            <a:r>
              <a:rPr lang="en-US" sz="1400" u="none" baseline="0" dirty="0" smtClean="0">
                <a:solidFill>
                  <a:schemeClr val="bg1"/>
                </a:solidFill>
              </a:rPr>
              <a:t> </a:t>
            </a:r>
            <a:r>
              <a:rPr lang="en-US" sz="1400" u="none" dirty="0" smtClean="0">
                <a:solidFill>
                  <a:schemeClr val="bg1"/>
                </a:solidFill>
              </a:rPr>
              <a:t>DGSLAW.COM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12" descr="boxes.png"/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27029" y="6357933"/>
            <a:ext cx="359773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49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5846BA6-A498-458D-8B35-D4C8A57A0BF7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96E4C52-28CD-4118-B690-68B938D4545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dirty="0" smtClean="0"/>
              <a:t>Click to </a:t>
            </a:r>
            <a:r>
              <a:rPr lang="en-US" dirty="0" err="1" smtClean="0"/>
              <a:t>dit</a:t>
            </a:r>
            <a:r>
              <a:rPr lang="en-US" dirty="0" smtClean="0"/>
              <a:t>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A790296-B969-450A-8175-B42162BC808C}" type="datetime1">
              <a:rPr lang="en-US" smtClean="0"/>
              <a:pPr>
                <a:defRPr/>
              </a:pPr>
              <a:t>11/29/2012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96E4C52-28CD-4118-B690-68B938D4545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dirty="0" smtClean="0"/>
              <a:t>Click to </a:t>
            </a:r>
            <a:r>
              <a:rPr lang="en-US" dirty="0" err="1" smtClean="0"/>
              <a:t>dit</a:t>
            </a:r>
            <a:r>
              <a:rPr lang="en-US" dirty="0" smtClean="0"/>
              <a:t>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Dave.neslin@dgslaw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838200" y="2495550"/>
            <a:ext cx="7467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Dave Neslin</a:t>
            </a:r>
          </a:p>
          <a:p>
            <a:pPr algn="ctr"/>
            <a:r>
              <a:rPr lang="en-US" sz="2400" b="1" dirty="0"/>
              <a:t> Davis Graham &amp; Stubbs LLP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Former Director of the Colorado Oil &amp; Gas Conservation Commission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1219200" y="4800600"/>
            <a:ext cx="6781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"/>
                <a:cs typeface="Arial"/>
              </a:rPr>
              <a:t>Environmental and Social Challenges of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E &amp; P Activities in Unconventional Hydrocarbon Reservoirs</a:t>
            </a:r>
          </a:p>
          <a:p>
            <a:pPr algn="ctr"/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600" b="1" dirty="0" smtClean="0"/>
              <a:t>December 3 </a:t>
            </a:r>
            <a:r>
              <a:rPr lang="en-US" sz="1600" dirty="0" smtClean="0"/>
              <a:t>– </a:t>
            </a:r>
            <a:r>
              <a:rPr lang="en-US" sz="1600" b="1" dirty="0" smtClean="0"/>
              <a:t>December 5, </a:t>
            </a:r>
            <a:r>
              <a:rPr lang="en-US" sz="1600" b="1" dirty="0"/>
              <a:t>2012</a:t>
            </a:r>
          </a:p>
          <a:p>
            <a:pPr algn="ctr"/>
            <a:r>
              <a:rPr lang="en-US" sz="1600" b="1" dirty="0" err="1" smtClean="0"/>
              <a:t>Bogata</a:t>
            </a:r>
            <a:r>
              <a:rPr lang="en-US" sz="1600" b="1" dirty="0" smtClean="0"/>
              <a:t>, Colombia</a:t>
            </a:r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>
                    <a:lumMod val="95000"/>
                  </a:schemeClr>
                </a:solidFill>
              </a:rPr>
              <a:pPr>
                <a:defRPr/>
              </a:pPr>
              <a:t>1</a:t>
            </a:fld>
            <a:endParaRPr lang="en-US" sz="11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600" y="381000"/>
            <a:ext cx="8534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400" b="1" dirty="0" smtClean="0"/>
              <a:t>Sustainable Development:</a:t>
            </a:r>
            <a:br>
              <a:rPr lang="en-US" sz="3400" b="1" dirty="0" smtClean="0"/>
            </a:br>
            <a:r>
              <a:rPr lang="en-US" sz="3400" b="1" dirty="0" smtClean="0"/>
              <a:t>Producing Energy While Protecting </a:t>
            </a:r>
            <a:br>
              <a:rPr lang="en-US" sz="3400" b="1" dirty="0" smtClean="0"/>
            </a:br>
            <a:r>
              <a:rPr lang="en-US" sz="3400" b="1" dirty="0" smtClean="0"/>
              <a:t>the Environment</a:t>
            </a:r>
            <a:endParaRPr lang="en-US" sz="3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Unocal Oct 04 0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400" y="144780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676400" y="3810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Environmental Standards</a:t>
            </a:r>
            <a:endParaRPr lang="en-US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ocal Oct 04 0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905250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895600" y="1524000"/>
            <a:ext cx="54864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346075">
              <a:buFont typeface="Symbol"/>
              <a:buChar char="·"/>
              <a:tabLst>
                <a:tab pos="173038" algn="l"/>
              </a:tabLst>
            </a:pPr>
            <a:r>
              <a:rPr lang="en-US" sz="2200" b="1" dirty="0" smtClean="0"/>
              <a:t>Well construction</a:t>
            </a:r>
          </a:p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2200" b="1" dirty="0" smtClean="0"/>
              <a:t>Chemical disclosure</a:t>
            </a:r>
          </a:p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2200" b="1" dirty="0" smtClean="0"/>
              <a:t>Groundwater sampling</a:t>
            </a:r>
          </a:p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2200" b="1" dirty="0" smtClean="0"/>
              <a:t>STRONGER   </a:t>
            </a:r>
          </a:p>
          <a:p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497413"/>
            <a:ext cx="87630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100" b="1" dirty="0" smtClean="0"/>
              <a:t>Responsibly Regulating Hydraulic Fracturing</a:t>
            </a:r>
            <a:endParaRPr lang="en-US" sz="31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JILL\Desktop\DNES 110512\CEMMENTING DEPTH drill_depth_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33475"/>
            <a:ext cx="6413500" cy="48101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71800" y="1143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38100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State Casing and Cementing Depths</a:t>
            </a:r>
            <a:endParaRPr lang="en-US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LL\Desktop\DNES 110512\FRACKING FLUID disclosure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502399" cy="48767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143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38100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State Fracturing Fluid Disclosure</a:t>
            </a:r>
            <a:endParaRPr lang="en-US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LL\Desktop\DNES 110512\PREDRILLING water_well_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477000" cy="4857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143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381000"/>
            <a:ext cx="594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State Groundwater Testing</a:t>
            </a:r>
            <a:endParaRPr lang="en-US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allpaper.bloggingus.com/wp-content/uploads/2008/08/north-inlet-trail-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3657600"/>
            <a:ext cx="3219450" cy="238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600200" y="405825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Protecting Water Quality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057400" y="1219200"/>
            <a:ext cx="59436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400" b="1" dirty="0" smtClean="0"/>
              <a:t>Waste management</a:t>
            </a:r>
          </a:p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smtClean="0"/>
              <a:t>Secondary containment</a:t>
            </a:r>
          </a:p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smtClean="0"/>
              <a:t>Spill reporting</a:t>
            </a:r>
            <a:endParaRPr lang="en-US" sz="2400" b="1" dirty="0"/>
          </a:p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400" b="1" dirty="0" smtClean="0"/>
              <a:t>soil and </a:t>
            </a:r>
            <a:r>
              <a:rPr lang="en-US" sz="2400" b="1" dirty="0"/>
              <a:t>ground water standards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LL\Desktop\DNES 110512\PIT LINER pit_li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400800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143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00200" y="482025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State Pit Liner Requirements</a:t>
            </a:r>
            <a:endParaRPr lang="en-US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ILL\Desktop\DNES 110512\ACCIDENT REPORTING REQUIREMENTS accident_report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400800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143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5800" y="482025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State Spill Reporting Requirements</a:t>
            </a:r>
            <a:endParaRPr lang="en-US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8600" y="6537325"/>
            <a:ext cx="7620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457200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Protecting Air Quality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0" y="1371600"/>
            <a:ext cx="533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sz="2400" b="1" dirty="0" smtClean="0"/>
              <a:t>Green completions required </a:t>
            </a:r>
          </a:p>
          <a:p>
            <a:endParaRPr lang="en-US" sz="2400" b="1" dirty="0" smtClean="0"/>
          </a:p>
          <a:p>
            <a:pPr marL="231775" indent="-231775">
              <a:buFont typeface="Arial" charset="0"/>
              <a:buChar char="•"/>
            </a:pPr>
            <a:r>
              <a:rPr lang="en-US" sz="2400" b="1" dirty="0" smtClean="0"/>
              <a:t>Emission control devices on </a:t>
            </a:r>
            <a:br>
              <a:rPr lang="en-US" sz="2400" b="1" dirty="0" smtClean="0"/>
            </a:br>
            <a:r>
              <a:rPr lang="en-US" sz="2400" b="1" dirty="0" smtClean="0"/>
              <a:t>certain production equipment</a:t>
            </a:r>
            <a:br>
              <a:rPr lang="en-US" sz="2400" b="1" dirty="0" smtClean="0"/>
            </a:br>
            <a:endParaRPr lang="en-US" sz="2400" b="1" dirty="0" smtClean="0"/>
          </a:p>
          <a:p>
            <a:pPr marL="231775" indent="-231775">
              <a:buFont typeface="Arial" charset="0"/>
              <a:buChar char="•"/>
            </a:pPr>
            <a:r>
              <a:rPr lang="en-US" sz="2400" b="1" dirty="0" smtClean="0"/>
              <a:t>Restrictions on venting</a:t>
            </a:r>
          </a:p>
          <a:p>
            <a:endParaRPr lang="en-US" dirty="0"/>
          </a:p>
        </p:txBody>
      </p:sp>
      <p:pic>
        <p:nvPicPr>
          <p:cNvPr id="5123" name="Picture 3" descr="C:\Users\JILL\Desktop\DNES 071912\SNIP P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114800"/>
            <a:ext cx="3200399" cy="1924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JILL\Desktop\DNES 110512\VENTING REGULATIONS vent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324600" cy="47434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230868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00200" y="482025"/>
            <a:ext cx="579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State Venting Regulations</a:t>
            </a:r>
            <a:endParaRPr lang="en-US" sz="3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8077200" y="6537325"/>
            <a:ext cx="533400" cy="24447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D17D1-2830-426C-8D56-A4D1DFCCFC9D}" type="slidenum">
              <a:rPr kumimoji="0" lang="en-US" sz="11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24400" y="3429000"/>
          <a:ext cx="3545541" cy="2739737"/>
        </p:xfrm>
        <a:graphic>
          <a:graphicData uri="http://schemas.openxmlformats.org/presentationml/2006/ole">
            <p:oleObj spid="_x0000_s1026" name="Acrobat Document" r:id="rId3" imgW="7543665" imgH="5829194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24400" y="685800"/>
          <a:ext cx="3505200" cy="2708563"/>
        </p:xfrm>
        <a:graphic>
          <a:graphicData uri="http://schemas.openxmlformats.org/presentationml/2006/ole">
            <p:oleObj spid="_x0000_s1027" name="Acrobat Document" r:id="rId4" imgW="7543665" imgH="5829194" progId="AcroExch.Document.7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98712" y="3505200"/>
          <a:ext cx="3520888" cy="2720687"/>
        </p:xfrm>
        <a:graphic>
          <a:graphicData uri="http://schemas.openxmlformats.org/presentationml/2006/ole">
            <p:oleObj spid="_x0000_s1028" name="Acrobat Document" r:id="rId5" imgW="7543665" imgH="5829194" progId="AcroExch.Document.7">
              <p:embed/>
            </p:oleObj>
          </a:graphicData>
        </a:graphic>
      </p:graphicFrame>
      <p:pic>
        <p:nvPicPr>
          <p:cNvPr id="9" name="Picture 8" descr="DGS_Logobox_CMYK_Coated_lg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7359" y="5715000"/>
            <a:ext cx="624641" cy="681331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14400" y="9144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j-lt"/>
                <a:cs typeface="+mn-cs"/>
              </a:rPr>
              <a:t>The U.S. has numerous </a:t>
            </a:r>
            <a:br>
              <a:rPr lang="en-US" sz="3200" b="1" dirty="0" smtClean="0">
                <a:latin typeface="+mj-lt"/>
                <a:cs typeface="+mn-cs"/>
              </a:rPr>
            </a:br>
            <a:r>
              <a:rPr lang="en-US" sz="3200" b="1" dirty="0" smtClean="0">
                <a:latin typeface="+mj-lt"/>
                <a:cs typeface="+mn-cs"/>
              </a:rPr>
              <a:t>unconventional </a:t>
            </a:r>
            <a:br>
              <a:rPr lang="en-US" sz="3200" b="1" dirty="0" smtClean="0">
                <a:latin typeface="+mj-lt"/>
                <a:cs typeface="+mn-cs"/>
              </a:rPr>
            </a:br>
            <a:r>
              <a:rPr lang="en-US" sz="3200" b="1" dirty="0" smtClean="0">
                <a:latin typeface="+mj-lt"/>
                <a:cs typeface="+mn-cs"/>
              </a:rPr>
              <a:t>gas plays</a:t>
            </a:r>
            <a:endParaRPr lang="en-US" sz="3200" b="1" dirty="0"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8600" y="6537325"/>
            <a:ext cx="7620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81000" y="45720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  Protecting Wildlife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81000" y="1219200"/>
            <a:ext cx="84582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   </a:t>
            </a:r>
            <a:r>
              <a:rPr lang="en-US" sz="2000" dirty="0"/>
              <a:t>Avoid the most critical habitat if feasible</a:t>
            </a:r>
          </a:p>
          <a:p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    Consult with the </a:t>
            </a:r>
            <a:r>
              <a:rPr lang="en-US" sz="2000" dirty="0" smtClean="0"/>
              <a:t>State on </a:t>
            </a:r>
            <a:r>
              <a:rPr lang="en-US" sz="2000" dirty="0"/>
              <a:t>other sensitive habitat</a:t>
            </a:r>
          </a:p>
          <a:p>
            <a:pPr>
              <a:buFont typeface="Arial" charset="0"/>
              <a:buChar char="•"/>
            </a:pP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    Implement best-management practices and mitigation measures</a:t>
            </a:r>
          </a:p>
          <a:p>
            <a:endParaRPr lang="en-US" dirty="0"/>
          </a:p>
        </p:txBody>
      </p:sp>
      <p:pic>
        <p:nvPicPr>
          <p:cNvPr id="5" name="Picture 5" descr="sage grou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762" y="2971800"/>
            <a:ext cx="46942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14400" y="457200"/>
            <a:ext cx="708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Promoting Transparency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62000" y="1143000"/>
            <a:ext cx="777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  </a:t>
            </a:r>
            <a:r>
              <a:rPr lang="en-US" dirty="0" smtClean="0"/>
              <a:t>Permit </a:t>
            </a:r>
            <a:r>
              <a:rPr lang="en-US" dirty="0"/>
              <a:t>applications posted to the internet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 smtClean="0"/>
              <a:t>Notice </a:t>
            </a:r>
            <a:r>
              <a:rPr lang="en-US" dirty="0"/>
              <a:t>to local </a:t>
            </a:r>
            <a:r>
              <a:rPr lang="en-US" dirty="0" smtClean="0"/>
              <a:t>governments and nearby surface owners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 smtClean="0"/>
              <a:t>Opportunity </a:t>
            </a:r>
            <a:r>
              <a:rPr lang="en-US" dirty="0"/>
              <a:t>for public comment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 smtClean="0"/>
              <a:t>Coordination </a:t>
            </a:r>
            <a:r>
              <a:rPr lang="en-US" dirty="0"/>
              <a:t>with local governments</a:t>
            </a:r>
          </a:p>
        </p:txBody>
      </p:sp>
      <p:pic>
        <p:nvPicPr>
          <p:cNvPr id="21505" name="Picture 1" descr="C:\Users\JILL\Desktop\DNES 082012\21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3409950"/>
            <a:ext cx="4048125" cy="268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8600" y="6537325"/>
            <a:ext cx="7620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457200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Encouraging Landscape Planning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85800" y="1143000"/>
            <a:ext cx="38862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Tools</a:t>
            </a:r>
            <a:r>
              <a:rPr lang="en-US" sz="2000" dirty="0"/>
              <a:t>: 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 smtClean="0"/>
              <a:t>–   Geographic </a:t>
            </a:r>
            <a:r>
              <a:rPr lang="en-US" dirty="0"/>
              <a:t>area plans 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 smtClean="0"/>
              <a:t>–   Comprehensive </a:t>
            </a:r>
            <a:r>
              <a:rPr lang="en-US" dirty="0"/>
              <a:t>drilling plans 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 smtClean="0"/>
              <a:t>–   Wildlife </a:t>
            </a:r>
            <a:r>
              <a:rPr lang="en-US" dirty="0"/>
              <a:t>mitigation plans</a:t>
            </a:r>
          </a:p>
          <a:p>
            <a:endParaRPr lang="en-US" sz="16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91000" y="1160383"/>
            <a:ext cx="4572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000" dirty="0"/>
              <a:t>Benefits: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–   More efficient and predictable results</a:t>
            </a:r>
            <a:endParaRPr lang="en-US" dirty="0"/>
          </a:p>
          <a:p>
            <a:pPr marL="461963" indent="-230188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–   Better </a:t>
            </a:r>
            <a:r>
              <a:rPr lang="en-US" dirty="0"/>
              <a:t>address cumulative effects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–   Facilitate </a:t>
            </a:r>
            <a:r>
              <a:rPr lang="en-US" dirty="0"/>
              <a:t>more win-win solutions</a:t>
            </a:r>
          </a:p>
          <a:p>
            <a:pPr marL="461963" indent="-230188">
              <a:lnSpc>
                <a:spcPct val="150000"/>
              </a:lnSpc>
            </a:pPr>
            <a:r>
              <a:rPr lang="en-US" dirty="0"/>
              <a:t> </a:t>
            </a:r>
          </a:p>
        </p:txBody>
      </p:sp>
      <p:pic>
        <p:nvPicPr>
          <p:cNvPr id="3074" name="Picture 2" descr="C:\Users\JILL\Desktop\DNES 071912\USE THIS SNIP P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124200"/>
            <a:ext cx="5953125" cy="265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48600" y="6537325"/>
            <a:ext cx="7620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45720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Improving </a:t>
            </a:r>
            <a:r>
              <a:rPr lang="en-US" sz="3200" b="1" dirty="0"/>
              <a:t>Permitting Efficiency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38200" y="1219200"/>
            <a:ext cx="42672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sz="2400" dirty="0" smtClean="0"/>
              <a:t>Distinguish between surface and below-ground issues</a:t>
            </a:r>
            <a:endParaRPr lang="en-US" sz="2400" dirty="0"/>
          </a:p>
          <a:p>
            <a:pPr>
              <a:buFont typeface="Arial" charset="0"/>
              <a:buChar char="•"/>
            </a:pPr>
            <a:endParaRPr lang="en-US" sz="2400" dirty="0"/>
          </a:p>
          <a:p>
            <a:pPr marL="231775" indent="-231775">
              <a:buFont typeface="Arial" charset="0"/>
              <a:buChar char="•"/>
            </a:pPr>
            <a:r>
              <a:rPr lang="en-US" sz="2400" dirty="0" smtClean="0"/>
              <a:t>Add staff and adjust process </a:t>
            </a:r>
            <a:r>
              <a:rPr lang="en-US" sz="2400" dirty="0"/>
              <a:t>to </a:t>
            </a:r>
            <a:r>
              <a:rPr lang="en-US" sz="2400" dirty="0" smtClean="0"/>
              <a:t>eliminate bottlenecks and backlogs</a:t>
            </a:r>
            <a:endParaRPr lang="en-US" sz="2400" dirty="0"/>
          </a:p>
          <a:p>
            <a:endParaRPr lang="en-US" sz="2400" dirty="0"/>
          </a:p>
          <a:p>
            <a:pPr marL="231775" indent="-231775">
              <a:buFont typeface="Arial" charset="0"/>
              <a:buChar char="•"/>
            </a:pPr>
            <a:r>
              <a:rPr lang="en-US" sz="2400" dirty="0" smtClean="0"/>
              <a:t>Extend </a:t>
            </a:r>
            <a:r>
              <a:rPr lang="en-US" sz="2400" dirty="0"/>
              <a:t>permit duration to two years</a:t>
            </a:r>
          </a:p>
          <a:p>
            <a:endParaRPr lang="en-US" sz="2400" dirty="0"/>
          </a:p>
          <a:p>
            <a:endParaRPr lang="en-US" dirty="0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5410200" y="1195957"/>
          <a:ext cx="2743200" cy="4519043"/>
        </p:xfrm>
        <a:graphic>
          <a:graphicData uri="http://schemas.openxmlformats.org/presentationml/2006/ole">
            <p:oleObj spid="_x0000_s46082" name="Acrobat Document" r:id="rId3" imgW="5829233" imgH="960094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14400" y="457200"/>
            <a:ext cx="7086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Several things helped </a:t>
            </a:r>
            <a:br>
              <a:rPr lang="en-US" sz="3200" b="1" dirty="0" smtClean="0"/>
            </a:br>
            <a:r>
              <a:rPr lang="en-US" sz="3200" b="1" dirty="0" smtClean="0"/>
              <a:t>make these rules successful: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85800" y="1905000"/>
            <a:ext cx="77724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sz="2800" dirty="0" smtClean="0"/>
              <a:t>They are tailored to local basin, landscape, and community needs;</a:t>
            </a:r>
            <a:br>
              <a:rPr lang="en-US" sz="2800" dirty="0" smtClean="0"/>
            </a:br>
            <a:endParaRPr lang="en-US" sz="1400" dirty="0" smtClean="0"/>
          </a:p>
          <a:p>
            <a:pPr marL="231775" indent="-231775">
              <a:buFont typeface="Arial" charset="0"/>
              <a:buChar char="•"/>
            </a:pPr>
            <a:r>
              <a:rPr lang="en-US" sz="2800" dirty="0" smtClean="0"/>
              <a:t>They balance prescription with performance; and</a:t>
            </a:r>
          </a:p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/>
              <a:t>They were implemented responsibly.</a:t>
            </a:r>
          </a:p>
          <a:p>
            <a:pPr marL="798513" lvl="1" indent="-341313">
              <a:lnSpc>
                <a:spcPct val="150000"/>
              </a:lnSpc>
            </a:pPr>
            <a:r>
              <a:rPr lang="en-US" sz="2800" dirty="0" smtClean="0"/>
              <a:t>–	</a:t>
            </a:r>
            <a:r>
              <a:rPr lang="en-US" sz="2400" dirty="0" smtClean="0"/>
              <a:t>Training</a:t>
            </a:r>
          </a:p>
          <a:p>
            <a:pPr marL="461963" lvl="1" indent="-4763">
              <a:lnSpc>
                <a:spcPct val="150000"/>
              </a:lnSpc>
            </a:pPr>
            <a:r>
              <a:rPr lang="en-US" sz="2400" dirty="0" smtClean="0"/>
              <a:t>–  Guidance  </a:t>
            </a:r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14400" y="45720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Results After Three Years</a:t>
            </a:r>
            <a:endParaRPr lang="en-US" sz="32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66800" y="1112520"/>
          <a:ext cx="65532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3352800"/>
              </a:tblGrid>
              <a:tr h="78577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More Energy Production</a:t>
                      </a:r>
                      <a:endParaRPr lang="en-US" sz="2400" baseline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More Environmental Protection</a:t>
                      </a:r>
                      <a:endParaRPr lang="en-US" sz="2400" baseline="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45302">
                <a:tc>
                  <a:txBody>
                    <a:bodyPr/>
                    <a:lstStyle/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dirty="0" smtClean="0"/>
                        <a:t>30% increase in oil </a:t>
                      </a:r>
                      <a:r>
                        <a:rPr lang="en-US" sz="1700" baseline="0" dirty="0" smtClean="0"/>
                        <a:t>production; 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10% increase in gas production; and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more new wells  started than surrounding states.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115888" indent="0" algn="l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Pitless drilling systems increased from 31% to 70%;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61% of fracturing fluid recycled this summer; 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85% green completions this summer; 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Wellsites &gt; 1,000 feet from the closest building increased from 68% to 76%; and</a:t>
                      </a:r>
                      <a:br>
                        <a:rPr lang="en-US" sz="1700" baseline="0" dirty="0" smtClean="0"/>
                      </a:br>
                      <a:endParaRPr lang="en-US" sz="1700" baseline="0" dirty="0" smtClean="0"/>
                    </a:p>
                    <a:p>
                      <a:pPr marL="346075" marR="0" lvl="1" indent="-234950" algn="l" rtl="0">
                        <a:buFont typeface="Arial"/>
                        <a:buChar char="–"/>
                      </a:pPr>
                      <a:r>
                        <a:rPr lang="en-US" sz="1700" baseline="0" dirty="0" smtClean="0"/>
                        <a:t>14 wildlife mitigation plans covering 750 square miles of habitat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45720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Monitoring and Compliance</a:t>
            </a:r>
            <a:endParaRPr lang="en-US" sz="3200" b="1" dirty="0"/>
          </a:p>
        </p:txBody>
      </p:sp>
      <p:pic>
        <p:nvPicPr>
          <p:cNvPr id="8195" name="Picture 3" descr="C:\Users\JILL\Desktop\DNES 081712\Inspection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1828800"/>
            <a:ext cx="5486399" cy="3657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30480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Colorado Well Reporting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533400" y="1066800"/>
            <a:ext cx="3429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Reports after drilling: 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Casing and cementing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Geotechnical conditions  </a:t>
            </a:r>
          </a:p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Reports after hydraulic fracturing: 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Fracturing fluid source and disposition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Fracturing pressure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Green completions</a:t>
            </a:r>
          </a:p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Monthly reports: 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Gas and water produced</a:t>
            </a:r>
          </a:p>
          <a:p>
            <a:pPr lvl="1" indent="-225425">
              <a:buFont typeface="Arial"/>
              <a:buChar char="–"/>
            </a:pPr>
            <a:r>
              <a:rPr lang="en-US" sz="1900" dirty="0" smtClean="0">
                <a:latin typeface="Arial" pitchFamily="34" charset="0"/>
              </a:rPr>
              <a:t>Gas flared</a:t>
            </a:r>
          </a:p>
          <a:p>
            <a:pPr marL="231775" indent="-231775">
              <a:buFont typeface="Symbol"/>
              <a:buChar char="·"/>
            </a:pPr>
            <a:r>
              <a:rPr lang="en-US" sz="2400" smtClean="0">
                <a:latin typeface="Arial" pitchFamily="34" charset="0"/>
              </a:rPr>
              <a:t>Annual compliance </a:t>
            </a:r>
            <a:r>
              <a:rPr lang="en-US" sz="2400" dirty="0" smtClean="0">
                <a:latin typeface="Arial" pitchFamily="34" charset="0"/>
              </a:rPr>
              <a:t>checklists</a:t>
            </a:r>
          </a:p>
          <a:p>
            <a:pPr lvl="1" indent="-225425">
              <a:buFont typeface="Arial"/>
              <a:buChar char="–"/>
            </a:pPr>
            <a:endParaRPr lang="en-US" dirty="0" smtClean="0">
              <a:latin typeface="Arial" pitchFamily="34" charset="0"/>
            </a:endParaRPr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4419600" y="1048362"/>
          <a:ext cx="1676400" cy="2761638"/>
        </p:xfrm>
        <a:graphic>
          <a:graphicData uri="http://schemas.openxmlformats.org/presentationml/2006/ole">
            <p:oleObj spid="_x0000_s47106" name="Acrobat Document" r:id="rId3" imgW="5829233" imgH="9600947" progId="AcroExch.Document.7">
              <p:embed/>
            </p:oleObj>
          </a:graphicData>
        </a:graphic>
      </p:graphicFrame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362878" y="1143000"/>
          <a:ext cx="1942922" cy="2514600"/>
        </p:xfrm>
        <a:graphic>
          <a:graphicData uri="http://schemas.openxmlformats.org/presentationml/2006/ole">
            <p:oleObj spid="_x0000_s47107" name="Acrobat Document" r:id="rId4" imgW="5829233" imgH="7543775" progId="AcroExch.Document.7">
              <p:embed/>
            </p:oleObj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419600" y="4011479"/>
          <a:ext cx="1905000" cy="2465521"/>
        </p:xfrm>
        <a:graphic>
          <a:graphicData uri="http://schemas.openxmlformats.org/presentationml/2006/ole">
            <p:oleObj spid="_x0000_s47108" name="Acrobat Document" r:id="rId5" imgW="5829233" imgH="7543775" progId="AcroExch.Document.7">
              <p:embed/>
            </p:oleObj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477000" y="4011479"/>
          <a:ext cx="1905000" cy="2465521"/>
        </p:xfrm>
        <a:graphic>
          <a:graphicData uri="http://schemas.openxmlformats.org/presentationml/2006/ole">
            <p:oleObj spid="_x0000_s47109" name="Acrobat Document" r:id="rId6" imgW="5829233" imgH="75437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143000" y="522982"/>
            <a:ext cx="243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Colorado  Inspections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1945481"/>
            <a:ext cx="3505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18 full time inspectors located throughout the state</a:t>
            </a:r>
            <a:br>
              <a:rPr lang="en-US" sz="2300" dirty="0" smtClean="0">
                <a:latin typeface="Arial" pitchFamily="34" charset="0"/>
              </a:rPr>
            </a:br>
            <a:endParaRPr lang="en-US" sz="2300" dirty="0" smtClean="0">
              <a:latin typeface="Arial" pitchFamily="34" charset="0"/>
            </a:endParaRPr>
          </a:p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Over 17,000 inspections in 2010</a:t>
            </a:r>
            <a:br>
              <a:rPr lang="en-US" sz="2300" dirty="0" smtClean="0">
                <a:latin typeface="Arial" pitchFamily="34" charset="0"/>
              </a:rPr>
            </a:br>
            <a:endParaRPr lang="en-US" sz="2300" dirty="0" smtClean="0">
              <a:latin typeface="Arial" pitchFamily="34" charset="0"/>
            </a:endParaRPr>
          </a:p>
          <a:p>
            <a:pPr marL="231775" indent="-231775">
              <a:buFont typeface="Symbol"/>
              <a:buChar char="·"/>
            </a:pPr>
            <a:r>
              <a:rPr lang="en-US" sz="2300" dirty="0" smtClean="0">
                <a:latin typeface="Arial" pitchFamily="34" charset="0"/>
              </a:rPr>
              <a:t>Most inspections are unannounced </a:t>
            </a:r>
          </a:p>
          <a:p>
            <a:pPr lvl="1" indent="-225425">
              <a:lnSpc>
                <a:spcPct val="150000"/>
              </a:lnSpc>
              <a:buFont typeface="Arial"/>
              <a:buChar char="–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1981200"/>
            <a:ext cx="3429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buFont typeface="Symbol"/>
              <a:buChar char="·"/>
            </a:pPr>
            <a:r>
              <a:rPr lang="en-US" sz="2400" dirty="0" smtClean="0">
                <a:latin typeface="Arial" pitchFamily="34" charset="0"/>
              </a:rPr>
              <a:t>Response within 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24 to 48 hours</a:t>
            </a:r>
            <a:br>
              <a:rPr lang="en-US" sz="2400" dirty="0" smtClean="0">
                <a:latin typeface="Arial" pitchFamily="34" charset="0"/>
              </a:rPr>
            </a:br>
            <a:endParaRPr lang="en-US" sz="2400" dirty="0" smtClean="0">
              <a:latin typeface="Arial" pitchFamily="34" charset="0"/>
            </a:endParaRPr>
          </a:p>
          <a:p>
            <a:pPr marL="231775" indent="-231775">
              <a:buFont typeface="Symbol"/>
              <a:buChar char="·"/>
            </a:pPr>
            <a:r>
              <a:rPr lang="en-US" sz="2400" dirty="0" smtClean="0">
                <a:latin typeface="Arial" pitchFamily="34" charset="0"/>
              </a:rPr>
              <a:t>Water testing and analysis</a:t>
            </a:r>
            <a:br>
              <a:rPr lang="en-US" sz="2400" dirty="0" smtClean="0">
                <a:latin typeface="Arial" pitchFamily="34" charset="0"/>
              </a:rPr>
            </a:br>
            <a:endParaRPr lang="en-US" sz="2400" dirty="0" smtClean="0">
              <a:latin typeface="Arial" pitchFamily="34" charset="0"/>
            </a:endParaRPr>
          </a:p>
          <a:p>
            <a:pPr marL="231775" indent="-231775">
              <a:buFont typeface="Symbol"/>
              <a:buChar char="·"/>
            </a:pPr>
            <a:r>
              <a:rPr lang="en-US" sz="2400" dirty="0" smtClean="0">
                <a:latin typeface="Arial" pitchFamily="34" charset="0"/>
              </a:rPr>
              <a:t>Right to a hearing</a:t>
            </a:r>
          </a:p>
          <a:p>
            <a:pPr lvl="1" indent="-225425">
              <a:lnSpc>
                <a:spcPct val="150000"/>
              </a:lnSpc>
              <a:buFont typeface="Arial"/>
              <a:buChar char="–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48200" y="522982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Colorado  Complaints</a:t>
            </a:r>
            <a:endParaRPr lang="en-US" sz="3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C:\Users\JILL\Desktop\DNES 110512\NUMBER OF wells_per_inspect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23950"/>
            <a:ext cx="6527800" cy="4895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71800" y="1230868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47800" y="482025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Number of Wells per Inspector</a:t>
            </a:r>
            <a:endParaRPr lang="en-US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8077200" y="6537325"/>
            <a:ext cx="533400" cy="24447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D17D1-2830-426C-8D56-A4D1DFCCFC9D}" type="slidenum">
              <a:rPr kumimoji="0" lang="en-US" sz="11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564898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j-lt"/>
                <a:cs typeface="+mn-cs"/>
              </a:rPr>
              <a:t>Colorado </a:t>
            </a:r>
            <a:r>
              <a:rPr lang="en-US" sz="1400" b="1" dirty="0" smtClean="0">
                <a:latin typeface="+mj-lt"/>
                <a:cs typeface="+mn-cs"/>
              </a:rPr>
              <a:t>is about one-quarter the size of Colombia, with tight gas in the northwest, </a:t>
            </a:r>
            <a:br>
              <a:rPr lang="en-US" sz="1400" b="1" dirty="0" smtClean="0">
                <a:latin typeface="+mj-lt"/>
                <a:cs typeface="+mn-cs"/>
              </a:rPr>
            </a:br>
            <a:r>
              <a:rPr lang="en-US" sz="1400" b="1" dirty="0" smtClean="0">
                <a:latin typeface="+mj-lt"/>
                <a:cs typeface="+mn-cs"/>
              </a:rPr>
              <a:t>shale gas in the northeast, and coalbed methane in the south.</a:t>
            </a:r>
            <a:endParaRPr lang="en-US" sz="1400" b="1" dirty="0">
              <a:latin typeface="+mj-lt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j-lt"/>
                <a:cs typeface="+mn-cs"/>
              </a:rPr>
              <a:t>As does Colorado</a:t>
            </a:r>
            <a:endParaRPr lang="en-US" sz="3200" b="1" dirty="0">
              <a:latin typeface="+mj-lt"/>
              <a:cs typeface="+mn-cs"/>
            </a:endParaRPr>
          </a:p>
        </p:txBody>
      </p:sp>
      <p:pic>
        <p:nvPicPr>
          <p:cNvPr id="7" name="Picture 3" descr="Oil-&amp;-Gas-Wells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363" y="915317"/>
            <a:ext cx="6446837" cy="472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86000" y="22209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Piceance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19800" y="2630488"/>
            <a:ext cx="137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Denver-</a:t>
            </a:r>
          </a:p>
          <a:p>
            <a:r>
              <a:rPr lang="en-US" b="1" dirty="0">
                <a:solidFill>
                  <a:schemeClr val="bg1"/>
                </a:solidFill>
              </a:rPr>
              <a:t>Julesberg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105400" y="4811713"/>
            <a:ext cx="121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Raton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667000" y="51054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San Juan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8077200" y="6537325"/>
            <a:ext cx="533400" cy="24447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D17D1-2830-426C-8D56-A4D1DFCCFC9D}" type="slidenum">
              <a:rPr kumimoji="0" lang="en-US" sz="11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Picture 8" descr="DGS_Logobox_CMYK_Coated_lg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7359" y="5715000"/>
            <a:ext cx="624641" cy="681331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46760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Arial" pitchFamily="34" charset="0"/>
                <a:cs typeface="+mn-cs"/>
              </a:rPr>
              <a:t>Increasing Regulatory Resources:</a:t>
            </a:r>
            <a:r>
              <a:rPr lang="en-US" sz="2400" b="1" dirty="0" smtClean="0">
                <a:latin typeface="Arial" pitchFamily="34" charset="0"/>
                <a:cs typeface="+mn-cs"/>
              </a:rPr>
              <a:t/>
            </a:r>
            <a:br>
              <a:rPr lang="en-US" sz="2400" b="1" dirty="0" smtClean="0">
                <a:latin typeface="Arial" pitchFamily="34" charset="0"/>
                <a:cs typeface="+mn-cs"/>
              </a:rPr>
            </a:br>
            <a:endParaRPr lang="en-US" sz="2400" b="1" dirty="0" smtClean="0">
              <a:latin typeface="Arial" pitchFamily="34" charset="0"/>
              <a:cs typeface="+mn-cs"/>
            </a:endParaRPr>
          </a:p>
          <a:p>
            <a:pPr marL="23177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dirty="0" smtClean="0">
                <a:latin typeface="Arial" pitchFamily="34" charset="0"/>
              </a:rPr>
              <a:t>As part of this process, states are increasing the size of their regulatory staffs:</a:t>
            </a:r>
          </a:p>
          <a:p>
            <a:pPr marL="914400" indent="-231775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−"/>
              <a:tabLst>
                <a:tab pos="5948363" algn="r"/>
              </a:tabLst>
              <a:defRPr/>
            </a:pPr>
            <a:r>
              <a:rPr lang="en-US" sz="2200" b="1" dirty="0" smtClean="0">
                <a:latin typeface="Arial" pitchFamily="34" charset="0"/>
              </a:rPr>
              <a:t>Pennsylvania 	100% increase</a:t>
            </a:r>
          </a:p>
          <a:p>
            <a:pPr marL="914400" indent="-231775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−"/>
              <a:tabLst>
                <a:tab pos="5948363" algn="r"/>
              </a:tabLst>
              <a:defRPr/>
            </a:pPr>
            <a:r>
              <a:rPr lang="en-US" sz="2200" b="1" dirty="0" smtClean="0">
                <a:latin typeface="Arial" pitchFamily="34" charset="0"/>
              </a:rPr>
              <a:t>Ohio	100% increase</a:t>
            </a:r>
          </a:p>
          <a:p>
            <a:pPr marL="914400" indent="-231775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−"/>
              <a:tabLst>
                <a:tab pos="5948363" algn="r"/>
              </a:tabLst>
              <a:defRPr/>
            </a:pPr>
            <a:r>
              <a:rPr lang="en-US" sz="2200" b="1" dirty="0" smtClean="0">
                <a:latin typeface="Arial" pitchFamily="34" charset="0"/>
              </a:rPr>
              <a:t>Colorado	50% increase</a:t>
            </a:r>
          </a:p>
          <a:p>
            <a:pPr marL="914400" indent="-231775"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−"/>
              <a:tabLst>
                <a:tab pos="5948363" algn="r"/>
              </a:tabLst>
              <a:defRPr/>
            </a:pPr>
            <a:r>
              <a:rPr lang="en-US" sz="2200" b="1" dirty="0" smtClean="0">
                <a:latin typeface="Arial" pitchFamily="34" charset="0"/>
              </a:rPr>
              <a:t>Arkansas	40% increase</a:t>
            </a:r>
            <a:br>
              <a:rPr lang="en-US" sz="2200" b="1" dirty="0" smtClean="0">
                <a:latin typeface="Arial" pitchFamily="34" charset="0"/>
              </a:rPr>
            </a:br>
            <a:endParaRPr lang="en-US" sz="2200" b="1" dirty="0" smtClean="0">
              <a:latin typeface="Arial" pitchFamily="34" charset="0"/>
            </a:endParaRPr>
          </a:p>
        </p:txBody>
      </p:sp>
      <p:pic>
        <p:nvPicPr>
          <p:cNvPr id="48130" name="Picture 2" descr="C:\Users\JILL\Desktop\COGCC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977713"/>
            <a:ext cx="1066800" cy="965887"/>
          </a:xfrm>
          <a:prstGeom prst="rect">
            <a:avLst/>
          </a:prstGeom>
          <a:noFill/>
        </p:spPr>
      </p:pic>
      <p:pic>
        <p:nvPicPr>
          <p:cNvPr id="57346" name="Picture 2" descr="C:\Users\JILL\Desktop\DNES\AO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7137" y="5029200"/>
            <a:ext cx="916663" cy="925830"/>
          </a:xfrm>
          <a:prstGeom prst="rect">
            <a:avLst/>
          </a:prstGeom>
          <a:noFill/>
        </p:spPr>
      </p:pic>
      <p:pic>
        <p:nvPicPr>
          <p:cNvPr id="57347" name="Picture 3" descr="C:\Users\JILL\Desktop\DNES\Oh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901648"/>
            <a:ext cx="1371600" cy="1063488"/>
          </a:xfrm>
          <a:prstGeom prst="rect">
            <a:avLst/>
          </a:prstGeom>
          <a:noFill/>
        </p:spPr>
      </p:pic>
      <p:pic>
        <p:nvPicPr>
          <p:cNvPr id="57348" name="Picture 4" descr="C:\Users\JILL\Desktop\DNES\Pennsylvan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" y="5029200"/>
            <a:ext cx="3248025" cy="83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/>
        </p:nvSpPr>
        <p:spPr>
          <a:xfrm>
            <a:off x="7848600" y="6537325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D17D1-2830-426C-8D56-A4D1DFCCFC9D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6" name="Picture 2" descr="C:\Users\JILL\Desktop\DNES 071912\A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587" y="914400"/>
            <a:ext cx="1880813" cy="22678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JILL\Desktop\DNES 071912\Interstate Oil &amp;Gas Compact Commis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761" y="914400"/>
            <a:ext cx="1963039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Users\JILL\Desktop\DNES 071912\RF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78200"/>
            <a:ext cx="2133600" cy="88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C:\Users\JILL\Desktop\DNES 071912\RFF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267200"/>
            <a:ext cx="2133600" cy="1420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C:\Users\JILL\Desktop\DNES 071912\Stron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914400"/>
            <a:ext cx="1896292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1" name="Picture 7" descr="C:\Users\JILL\Desktop\DNES 071912\USE THIS DRAFT MODEL REGULATORY FRAMEWOR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1" y="3352800"/>
            <a:ext cx="1904999" cy="228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914400" y="152400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Tools for Improving Performance</a:t>
            </a:r>
            <a:endParaRPr lang="en-US" sz="3200" b="1" dirty="0"/>
          </a:p>
        </p:txBody>
      </p:sp>
      <p:pic>
        <p:nvPicPr>
          <p:cNvPr id="41986" name="Picture 2" descr="C:\Users\JILL\Desktop\DNES 081712\OG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5866" y="914400"/>
            <a:ext cx="1628534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987" name="Picture 3" descr="C:\Users\JILL\Desktop\DNES 081712\Fact-Bas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7677" y="3343944"/>
            <a:ext cx="1801723" cy="22948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988" name="Picture 4" descr="C:\Users\JILL\Desktop\DNES 081712\Final Repor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2780" y="3352800"/>
            <a:ext cx="1757820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676400" y="3810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Public Education</a:t>
            </a:r>
            <a:endParaRPr lang="en-US" sz="32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28800" y="1295400"/>
            <a:ext cx="6096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Outreach to public and press</a:t>
            </a:r>
            <a:endParaRPr lang="en-US" sz="2800" b="1" dirty="0"/>
          </a:p>
          <a:p>
            <a:pPr marL="231775" indent="-231775">
              <a:lnSpc>
                <a:spcPct val="150000"/>
              </a:lnSpc>
              <a:buFont typeface="Arial" charset="0"/>
              <a:buChar char="•"/>
            </a:pPr>
            <a:r>
              <a:rPr lang="en-US" sz="2800" b="1" dirty="0" smtClean="0"/>
              <a:t>Reports on emerging issues</a:t>
            </a:r>
          </a:p>
        </p:txBody>
      </p:sp>
      <p:pic>
        <p:nvPicPr>
          <p:cNvPr id="48130" name="Picture 2" descr="C:\Users\JILL\Desktop\DNES 112712\DNE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0"/>
            <a:ext cx="1940938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8131" name="Picture 3" descr="C:\Users\JILL\Desktop\DNES 112712\DNE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048000"/>
            <a:ext cx="1937283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8132" name="Picture 4" descr="C:\Users\JILL\Desktop\DNES 112712\DNES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366" y="3048000"/>
            <a:ext cx="1943234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8133" name="Picture 5" descr="C:\Users\JILL\Desktop\DNES 112712\DNES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8942" y="3048000"/>
            <a:ext cx="1940258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151152"/>
            <a:ext cx="8229600" cy="2725648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David.neslin@dgslaw.com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Office:  1-303-892-7401</a:t>
            </a:r>
          </a:p>
          <a:p>
            <a:r>
              <a:rPr lang="en-US" dirty="0" smtClean="0"/>
              <a:t>Cell:  1-303-947-7421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582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676400" y="3810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\\\\\\\\\\</a:t>
            </a:r>
            <a:endParaRPr lang="en-US" sz="3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01000" y="6537325"/>
            <a:ext cx="6096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33400" y="228600"/>
            <a:ext cx="79248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Colorado Is both a Major Oil </a:t>
            </a:r>
          </a:p>
          <a:p>
            <a:pPr algn="ctr"/>
            <a:r>
              <a:rPr lang="en-US" sz="3200" b="1" dirty="0"/>
              <a:t>and Gas Producer</a:t>
            </a:r>
          </a:p>
          <a:p>
            <a:endParaRPr lang="en-US" sz="1000" dirty="0" smtClean="0"/>
          </a:p>
          <a:p>
            <a:pPr marL="568325"/>
            <a:r>
              <a:rPr lang="en-US" sz="2000" dirty="0" smtClean="0"/>
              <a:t>-   </a:t>
            </a:r>
            <a:r>
              <a:rPr lang="en-US" sz="2000" dirty="0"/>
              <a:t>150 year history of production</a:t>
            </a:r>
          </a:p>
          <a:p>
            <a:pPr marL="568325"/>
            <a:r>
              <a:rPr lang="en-US" sz="2000" dirty="0"/>
              <a:t>-   47,000 active wells</a:t>
            </a:r>
          </a:p>
          <a:p>
            <a:pPr marL="568325"/>
            <a:r>
              <a:rPr lang="en-US" sz="2000" dirty="0"/>
              <a:t>-   3,000~ new wells each year</a:t>
            </a:r>
          </a:p>
          <a:p>
            <a:pPr marL="568325">
              <a:buFontTx/>
              <a:buChar char="-"/>
            </a:pPr>
            <a:r>
              <a:rPr lang="en-US" sz="2000" dirty="0"/>
              <a:t>   </a:t>
            </a:r>
            <a:r>
              <a:rPr lang="en-US" sz="2000" dirty="0" smtClean="0"/>
              <a:t>2011 </a:t>
            </a:r>
            <a:r>
              <a:rPr lang="en-US" sz="2000" dirty="0"/>
              <a:t>production:</a:t>
            </a:r>
          </a:p>
          <a:p>
            <a:pPr marL="852488" lvl="1">
              <a:buFont typeface="Courier New" pitchFamily="49" charset="0"/>
              <a:buChar char="o"/>
            </a:pPr>
            <a:r>
              <a:rPr lang="en-US" sz="2000" dirty="0"/>
              <a:t>  </a:t>
            </a:r>
            <a:r>
              <a:rPr lang="en-US" sz="2000" dirty="0" smtClean="0"/>
              <a:t>1.68 </a:t>
            </a:r>
            <a:r>
              <a:rPr lang="en-US" sz="2000" dirty="0"/>
              <a:t>trillion cubic feet natural gas (5</a:t>
            </a:r>
            <a:r>
              <a:rPr lang="en-US" sz="2000" baseline="30000" dirty="0"/>
              <a:t>th</a:t>
            </a:r>
            <a:r>
              <a:rPr lang="en-US" sz="2000" dirty="0"/>
              <a:t> in U.S.)</a:t>
            </a:r>
          </a:p>
          <a:p>
            <a:pPr marL="852488" lvl="1">
              <a:buFont typeface="Courier New" pitchFamily="49" charset="0"/>
              <a:buChar char="o"/>
            </a:pPr>
            <a:r>
              <a:rPr lang="en-US" sz="2000" dirty="0"/>
              <a:t>  </a:t>
            </a:r>
            <a:r>
              <a:rPr lang="en-US" sz="2000" dirty="0" smtClean="0"/>
              <a:t>39 </a:t>
            </a:r>
            <a:r>
              <a:rPr lang="en-US" sz="2000" dirty="0"/>
              <a:t>million barrels oil </a:t>
            </a:r>
            <a:r>
              <a:rPr lang="en-US" sz="2000" dirty="0" smtClean="0"/>
              <a:t>(9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/>
              <a:t>in U.S.)</a:t>
            </a:r>
          </a:p>
        </p:txBody>
      </p:sp>
      <p:pic>
        <p:nvPicPr>
          <p:cNvPr id="5" name="Picture 2" descr="E:\My Pictures\pumping units\pumping units 00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438400" y="3352800"/>
            <a:ext cx="412115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5800" y="264855"/>
            <a:ext cx="7696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And an International Outdoor </a:t>
            </a:r>
            <a:r>
              <a:rPr lang="en-US" sz="2800" b="1" dirty="0" smtClean="0"/>
              <a:t>Destination</a:t>
            </a:r>
          </a:p>
          <a:p>
            <a:endParaRPr lang="en-US" sz="1200" dirty="0" smtClean="0"/>
          </a:p>
          <a:p>
            <a:pPr marL="231775"/>
            <a:r>
              <a:rPr lang="en-US" sz="2000" dirty="0" smtClean="0"/>
              <a:t>-   55 14,000-foot mountains</a:t>
            </a:r>
          </a:p>
          <a:p>
            <a:pPr marL="231775"/>
            <a:r>
              <a:rPr lang="en-US" sz="2000" dirty="0" smtClean="0"/>
              <a:t>-   </a:t>
            </a:r>
            <a:r>
              <a:rPr lang="en-US" sz="2000" dirty="0"/>
              <a:t>4 national parks and 41 wilderness areas</a:t>
            </a:r>
          </a:p>
          <a:p>
            <a:pPr marL="231775"/>
            <a:r>
              <a:rPr lang="en-US" sz="2000" dirty="0"/>
              <a:t>-   World class wildlife populations</a:t>
            </a:r>
          </a:p>
          <a:p>
            <a:pPr marL="231775">
              <a:buFontTx/>
              <a:buChar char="-"/>
            </a:pPr>
            <a:r>
              <a:rPr lang="en-US" sz="2000" dirty="0"/>
              <a:t>   12 million skier visits</a:t>
            </a:r>
          </a:p>
          <a:p>
            <a:pPr marL="231775">
              <a:buFontTx/>
              <a:buChar char="-"/>
            </a:pPr>
            <a:r>
              <a:rPr lang="en-US" sz="2000" dirty="0"/>
              <a:t>   </a:t>
            </a:r>
            <a:r>
              <a:rPr lang="en-US" sz="2000" dirty="0" smtClean="0"/>
              <a:t>1 </a:t>
            </a:r>
            <a:r>
              <a:rPr lang="en-US" sz="2000" dirty="0"/>
              <a:t>million+ fishing licenses and 650,000+ hunting licenses</a:t>
            </a:r>
          </a:p>
          <a:p>
            <a:pPr lvl="1"/>
            <a:endParaRPr lang="en-US" sz="2000" dirty="0"/>
          </a:p>
        </p:txBody>
      </p:sp>
      <p:pic>
        <p:nvPicPr>
          <p:cNvPr id="4" name="Picture 5" descr="CO wilderne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2590800"/>
            <a:ext cx="4699000" cy="351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90600" y="304800"/>
            <a:ext cx="7162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Due to increased activity, Colorado comprehensively updated its regulations in 2008 to increase environmental protection, transparency, and efficiency.  It was the most extensive rulemaking in state history.</a:t>
            </a:r>
            <a:endParaRPr lang="en-US" sz="2000" b="1" dirty="0"/>
          </a:p>
          <a:p>
            <a:endParaRPr lang="en-US" dirty="0"/>
          </a:p>
        </p:txBody>
      </p:sp>
      <p:pic>
        <p:nvPicPr>
          <p:cNvPr id="4" name="Picture 3" descr="imagesCABR9EH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60610"/>
            <a:ext cx="6400800" cy="363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828800" y="457200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Developing Draft Rules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7200" y="1219200"/>
            <a:ext cx="8382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346075">
              <a:buFont typeface="Symbol"/>
              <a:buChar char="·"/>
            </a:pPr>
            <a:r>
              <a:rPr lang="en-US" sz="2600" dirty="0" smtClean="0"/>
              <a:t>8 months</a:t>
            </a:r>
          </a:p>
          <a:p>
            <a:pPr marL="346075" indent="-346075">
              <a:buFont typeface="Symbol"/>
              <a:buChar char="·"/>
            </a:pPr>
            <a:r>
              <a:rPr lang="en-US" sz="2600" dirty="0" smtClean="0"/>
              <a:t>40+ staff involved at 3 agencies (oil and gas, health and environment, and wildlife)</a:t>
            </a:r>
          </a:p>
          <a:p>
            <a:pPr marL="346075" indent="-346075">
              <a:buFont typeface="Symbol"/>
              <a:buChar char="·"/>
            </a:pPr>
            <a:r>
              <a:rPr lang="en-US" sz="2600" dirty="0" smtClean="0"/>
              <a:t>Initial narrative proposal focused and facilitated early public input 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346075" indent="-346075">
              <a:buFont typeface="Symbol"/>
              <a:buChar char="·"/>
            </a:pPr>
            <a:r>
              <a:rPr lang="en-US" sz="2600" dirty="0" smtClean="0"/>
              <a:t>Public participation 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5 public meetings attended by 1,700 people</a:t>
            </a:r>
          </a:p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37 technical meetings attended by 250 specialists</a:t>
            </a:r>
          </a:p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000" dirty="0" smtClean="0"/>
              <a:t>2000+ written comments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6075" lvl="1" indent="-346075">
              <a:buFont typeface="Symbol"/>
              <a:buChar char="·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150-page cost benefit analysis</a:t>
            </a:r>
          </a:p>
          <a:p>
            <a:pPr marL="682625" lvl="1" indent="-344488">
              <a:buFont typeface="Courier New"/>
              <a:buChar char="o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4000" y="457200"/>
            <a:ext cx="617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Adopting Final Rules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7200" y="1219200"/>
            <a:ext cx="83820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9 months</a:t>
            </a:r>
          </a:p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Numerous iterations of draft rules</a:t>
            </a:r>
          </a:p>
          <a:p>
            <a:pPr marL="682625" lvl="1" indent="-344488">
              <a:lnSpc>
                <a:spcPct val="150000"/>
              </a:lnSpc>
              <a:buFont typeface="Courier New"/>
              <a:buChar char="o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24 days of commission hearings</a:t>
            </a:r>
          </a:p>
          <a:p>
            <a:pPr marL="1030288" lvl="2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/>
              <a:t>12+ hours of public comment</a:t>
            </a:r>
          </a:p>
          <a:p>
            <a:pPr marL="1030288" lvl="2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/>
              <a:t>80+ hours of testimony by 160 witnesses</a:t>
            </a:r>
          </a:p>
          <a:p>
            <a:pPr marL="1030288" lvl="2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/>
              <a:t>80+ hours of deliberations</a:t>
            </a:r>
          </a:p>
          <a:p>
            <a:pPr marL="1030288" lvl="2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/>
              <a:t>20,000+ pages of documents  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537325"/>
            <a:ext cx="685800" cy="244475"/>
          </a:xfrm>
        </p:spPr>
        <p:txBody>
          <a:bodyPr/>
          <a:lstStyle/>
          <a:p>
            <a:pPr>
              <a:defRPr/>
            </a:pPr>
            <a:fld id="{40DD17D1-2830-426C-8D56-A4D1DFCCFC9D}" type="slidenum">
              <a:rPr lang="en-US" sz="11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24000" y="457200"/>
            <a:ext cx="6172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Several things helped make this process successful:</a:t>
            </a:r>
            <a:endParaRPr lang="en-US" sz="3200" b="1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14400" y="2057400"/>
            <a:ext cx="7467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3000" dirty="0" smtClean="0"/>
              <a:t>It was legislatively authorized;</a:t>
            </a:r>
          </a:p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3000" dirty="0" smtClean="0"/>
              <a:t>It was inclusive; and</a:t>
            </a:r>
          </a:p>
          <a:p>
            <a:pPr marL="346075" indent="-346075">
              <a:lnSpc>
                <a:spcPct val="200000"/>
              </a:lnSpc>
              <a:buFont typeface="Symbol"/>
              <a:buChar char="·"/>
            </a:pPr>
            <a:r>
              <a:rPr lang="en-US" sz="3000" dirty="0" smtClean="0"/>
              <a:t>The rules were unanimously approved.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EFFBDB6E22F040B0D2C5C934080ABA" ma:contentTypeVersion="0" ma:contentTypeDescription="Crear nuevo documento." ma:contentTypeScope="" ma:versionID="2d3aab003a7c8a775f476aba3ba45eb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003a7f0c3253a501f94ede70caf17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43B72D-7156-4D8D-BD92-5450A0DE8691}"/>
</file>

<file path=customXml/itemProps2.xml><?xml version="1.0" encoding="utf-8"?>
<ds:datastoreItem xmlns:ds="http://schemas.openxmlformats.org/officeDocument/2006/customXml" ds:itemID="{D6FDECE7-761B-40B9-9D79-D19747978DCB}"/>
</file>

<file path=customXml/itemProps3.xml><?xml version="1.0" encoding="utf-8"?>
<ds:datastoreItem xmlns:ds="http://schemas.openxmlformats.org/officeDocument/2006/customXml" ds:itemID="{17F6B666-AEC4-4FE4-B389-0DE26C448BDE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1084</TotalTime>
  <Words>642</Words>
  <Application>Microsoft Office PowerPoint</Application>
  <PresentationFormat>Presentación en pantalla (4:3)</PresentationFormat>
  <Paragraphs>193</Paragraphs>
  <Slides>33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3_Trek</vt:lpstr>
      <vt:lpstr>1_Trek</vt:lpstr>
      <vt:lpstr>2_Trek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misseyj</dc:creator>
  <cp:lastModifiedBy>ana.sanchez</cp:lastModifiedBy>
  <cp:revision>219</cp:revision>
  <dcterms:created xsi:type="dcterms:W3CDTF">2012-02-23T19:41:35Z</dcterms:created>
  <dcterms:modified xsi:type="dcterms:W3CDTF">2012-11-30T00:29:43Z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0x01010094EFFBDB6E22F040B0D2C5C934080ABA</vt:lpwstr>
  </property>
  <property fmtid="{D5CDD505-2E9C-101B-9397-08002B2CF9AE}" pid="3" name="Tipo Documento">
    <vt:lpwstr>Agenda</vt:lpwstr>
  </property>
  <property fmtid="{D5CDD505-2E9C-101B-9397-08002B2CF9AE}" pid="4" name="Order">
    <vt:r8>7600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