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3" r:id="rId5"/>
    <p:sldId id="267" r:id="rId6"/>
    <p:sldId id="264" r:id="rId7"/>
    <p:sldId id="265" r:id="rId8"/>
    <p:sldId id="260" r:id="rId9"/>
    <p:sldId id="261" r:id="rId10"/>
    <p:sldId id="268" r:id="rId11"/>
    <p:sldId id="266" r:id="rId12"/>
    <p:sldId id="269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4779-4953-48B7-8244-1E29A8909444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3436A-654C-4EC9-A54F-F040CAF8048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Outsiders?</a:t>
            </a:r>
          </a:p>
          <a:p>
            <a:r>
              <a:rPr lang="en-US" baseline="0" dirty="0" smtClean="0"/>
              <a:t>      landowners, industry, small business, local business, people from outside the region?</a:t>
            </a:r>
          </a:p>
          <a:p>
            <a:r>
              <a:rPr lang="en-US" baseline="0" dirty="0" smtClean="0"/>
              <a:t>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B599-59DE-492B-8DD7-05F92F69C4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 13 impact</a:t>
            </a:r>
            <a:r>
              <a:rPr lang="en-US" baseline="0" dirty="0" smtClean="0"/>
              <a:t> fee $’s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436A-654C-4EC9-A54F-F040CAF804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1300 acre lake provides water to 150,000 people in northern Westmoreland County, Pennsylvania. Three horizontal wells are being drilled by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CNX Energy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2010 over the objections of some residents who are concerned about their water quality being affected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B599-59DE-492B-8DD7-05F92F69C4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Westmoreland County – 40 acre spaced vertical wells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B7AC0-F24E-481A-87E5-391D70C2F10D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46113" y="357188"/>
            <a:ext cx="8035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Head&amp;Foot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6214" y="353568"/>
            <a:ext cx="807783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690" y="1115568"/>
            <a:ext cx="8077830" cy="47137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3728-E38D-4126-93E0-621EE497E05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B296-1C1F-4DDF-BCDD-1A00B900C48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41960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b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Natural Gas Development from Shale:</a:t>
            </a:r>
            <a:b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48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Socio-Economic and Cultural Impacts</a:t>
            </a:r>
            <a: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53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endParaRPr lang="en-US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419600" y="6172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Jon </a:t>
            </a:r>
            <a:r>
              <a:rPr lang="en-US" dirty="0" smtClean="0">
                <a:solidFill>
                  <a:schemeClr val="bg1"/>
                </a:solidFill>
              </a:rPr>
              <a:t>Laughner,   </a:t>
            </a:r>
            <a:r>
              <a:rPr lang="en-US" dirty="0" err="1" smtClean="0">
                <a:solidFill>
                  <a:schemeClr val="bg1"/>
                </a:solidFill>
              </a:rPr>
              <a:t>EcoPetrol</a:t>
            </a:r>
            <a:r>
              <a:rPr lang="en-US" dirty="0" smtClean="0">
                <a:solidFill>
                  <a:schemeClr val="bg1"/>
                </a:solidFill>
              </a:rPr>
              <a:t>, December  5, 2012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JBLaughner@psu.edu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smtClean="0">
                <a:solidFill>
                  <a:schemeClr val="bg1"/>
                </a:solidFill>
              </a:rPr>
              <a:t>  724-333-5765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76200"/>
            <a:ext cx="8151004" cy="73183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Land-Use: Vertical vs. Horizontal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391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11_Drill Rig_2640_Marcellus 1104.jpg"/>
          <p:cNvPicPr>
            <a:picLocks noChangeAspect="1"/>
          </p:cNvPicPr>
          <p:nvPr/>
        </p:nvPicPr>
        <p:blipFill>
          <a:blip r:embed="rId2" cstate="print"/>
          <a:srcRect t="11741" b="1692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3505200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762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Jon Laughner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JBLaughner@psu.edu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99"/>
                </a:solidFill>
              </a:rPr>
              <a:t>Penn State Marcellus Center &amp;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99"/>
                </a:solidFill>
              </a:rPr>
              <a:t>Marcellus Shale Education and Training Center</a:t>
            </a:r>
          </a:p>
          <a:p>
            <a:pPr algn="ctr"/>
            <a:endParaRPr lang="en-US" dirty="0"/>
          </a:p>
        </p:txBody>
      </p:sp>
      <p:pic>
        <p:nvPicPr>
          <p:cNvPr id="7" name="Picture 6" descr="MSET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1745447" cy="1804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5D56EBCF-6E5D-4D39-9FEC-83B7828FE51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this activity affect the source of their livelihood?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2286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will benefit?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14" y="152400"/>
            <a:ext cx="8077830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Socio-Economic 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90" y="1524000"/>
            <a:ext cx="807783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Challenges?</a:t>
            </a:r>
          </a:p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</a:rPr>
              <a:t>Passionate and emotional discussion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Cultural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Health Questions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Air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“Haves” and “Have-nots”</a:t>
            </a:r>
          </a:p>
          <a:p>
            <a:endParaRPr lang="en-US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830" cy="132283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Socio-Economic 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8077830" cy="4648200"/>
          </a:xfrm>
        </p:spPr>
        <p:txBody>
          <a:bodyPr/>
          <a:lstStyle/>
          <a:p>
            <a:pPr>
              <a:buNone/>
            </a:pPr>
            <a:r>
              <a:rPr lang="en-US" sz="40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Supply Chain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Workforce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Direct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Indirect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Induced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Education and training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Increased funding for community services</a:t>
            </a:r>
          </a:p>
          <a:p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971800" y="3048000"/>
            <a:ext cx="1143000" cy="190500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3733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of Living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6825996" y="3777996"/>
            <a:ext cx="978408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14" y="152400"/>
            <a:ext cx="8077830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90" y="1600200"/>
            <a:ext cx="807783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People influx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“Man-Camps”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Employee training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Traffic and road maintenance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Residents in opposition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Housing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Affordability/availability</a:t>
            </a:r>
          </a:p>
          <a:p>
            <a:pPr lvl="1"/>
            <a:endParaRPr lang="en-US" dirty="0" smtClean="0">
              <a:solidFill>
                <a:srgbClr val="000099"/>
              </a:solidFill>
            </a:endParaRPr>
          </a:p>
          <a:p>
            <a:pPr lvl="1"/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opportunities and challenges result in: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90" y="1676400"/>
            <a:ext cx="807783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demand for:</a:t>
            </a:r>
          </a:p>
          <a:p>
            <a:pPr lvl="1">
              <a:buNone/>
            </a:pP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b="1" dirty="0" smtClean="0">
                <a:solidFill>
                  <a:srgbClr val="000099"/>
                </a:solidFill>
              </a:rPr>
              <a:t>Social services</a:t>
            </a:r>
          </a:p>
          <a:p>
            <a:pPr lvl="2"/>
            <a:endParaRPr lang="en-US" sz="2800" dirty="0" smtClean="0">
              <a:solidFill>
                <a:srgbClr val="000099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99"/>
                </a:solidFill>
              </a:rPr>
              <a:t>2. </a:t>
            </a:r>
            <a:r>
              <a:rPr lang="en-US" b="1" dirty="0" smtClean="0">
                <a:solidFill>
                  <a:srgbClr val="000099"/>
                </a:solidFill>
              </a:rPr>
              <a:t>Healthcare</a:t>
            </a:r>
          </a:p>
          <a:p>
            <a:pPr lvl="2"/>
            <a:r>
              <a:rPr lang="en-US" sz="2800" dirty="0" smtClean="0">
                <a:solidFill>
                  <a:srgbClr val="000099"/>
                </a:solidFill>
              </a:rPr>
              <a:t>Hospital beds</a:t>
            </a:r>
          </a:p>
          <a:p>
            <a:pPr lvl="2"/>
            <a:r>
              <a:rPr lang="en-US" sz="2800" dirty="0" smtClean="0">
                <a:solidFill>
                  <a:srgbClr val="000099"/>
                </a:solidFill>
              </a:rPr>
              <a:t>Emergency management services</a:t>
            </a:r>
          </a:p>
          <a:p>
            <a:pPr lvl="2">
              <a:buNone/>
            </a:pPr>
            <a:endParaRPr lang="en-US" sz="28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7043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opportunities and challenges result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90" y="1447800"/>
            <a:ext cx="8077830" cy="4648200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000099"/>
                </a:solidFill>
              </a:rPr>
              <a:t>3. </a:t>
            </a:r>
            <a:r>
              <a:rPr lang="en-US" b="1" dirty="0" smtClean="0">
                <a:solidFill>
                  <a:srgbClr val="000099"/>
                </a:solidFill>
              </a:rPr>
              <a:t>Schools</a:t>
            </a:r>
          </a:p>
          <a:p>
            <a:pPr lvl="2"/>
            <a:r>
              <a:rPr lang="en-US" sz="2800" dirty="0" smtClean="0">
                <a:solidFill>
                  <a:srgbClr val="000099"/>
                </a:solidFill>
              </a:rPr>
              <a:t>Level or increasing enrollment</a:t>
            </a:r>
          </a:p>
          <a:p>
            <a:pPr lvl="2"/>
            <a:r>
              <a:rPr lang="en-US" sz="2800" dirty="0" smtClean="0">
                <a:solidFill>
                  <a:srgbClr val="000099"/>
                </a:solidFill>
              </a:rPr>
              <a:t>Culture </a:t>
            </a:r>
          </a:p>
          <a:p>
            <a:pPr lvl="2"/>
            <a:r>
              <a:rPr lang="en-US" sz="2800" dirty="0" smtClean="0">
                <a:solidFill>
                  <a:srgbClr val="000099"/>
                </a:solidFill>
              </a:rPr>
              <a:t>Peaks and valleys in enrollment</a:t>
            </a:r>
          </a:p>
          <a:p>
            <a:pPr lvl="1">
              <a:buNone/>
            </a:pPr>
            <a:r>
              <a:rPr lang="en-US" dirty="0" smtClean="0">
                <a:solidFill>
                  <a:srgbClr val="000099"/>
                </a:solidFill>
              </a:rPr>
              <a:t>4. </a:t>
            </a:r>
            <a:r>
              <a:rPr lang="en-US" b="1" dirty="0" smtClean="0">
                <a:solidFill>
                  <a:srgbClr val="000099"/>
                </a:solidFill>
              </a:rPr>
              <a:t>Housing</a:t>
            </a:r>
          </a:p>
          <a:p>
            <a:pPr lvl="2"/>
            <a:r>
              <a:rPr lang="en-US" sz="2800" dirty="0" smtClean="0">
                <a:solidFill>
                  <a:srgbClr val="000099"/>
                </a:solidFill>
              </a:rPr>
              <a:t>Increased cost</a:t>
            </a:r>
          </a:p>
          <a:p>
            <a:pPr lvl="2"/>
            <a:r>
              <a:rPr lang="en-US" sz="2800" dirty="0" smtClean="0">
                <a:solidFill>
                  <a:srgbClr val="000099"/>
                </a:solidFill>
              </a:rPr>
              <a:t>Displaced residents </a:t>
            </a:r>
          </a:p>
          <a:p>
            <a:pPr lvl="2"/>
            <a:r>
              <a:rPr lang="en-US" sz="2800" dirty="0" smtClean="0">
                <a:solidFill>
                  <a:srgbClr val="000099"/>
                </a:solidFill>
              </a:rPr>
              <a:t>Construction</a:t>
            </a:r>
          </a:p>
          <a:p>
            <a:pPr lvl="3"/>
            <a:r>
              <a:rPr lang="en-US" sz="2800" dirty="0" smtClean="0">
                <a:solidFill>
                  <a:srgbClr val="000099"/>
                </a:solidFill>
              </a:rPr>
              <a:t>How much?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Land-use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5568"/>
            <a:ext cx="5746110" cy="4713732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>
                <a:solidFill>
                  <a:srgbClr val="000099"/>
                </a:solidFill>
              </a:rPr>
              <a:t>Challenges</a:t>
            </a:r>
          </a:p>
          <a:p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0099"/>
                </a:solidFill>
              </a:rPr>
              <a:t>  Protected areas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0099"/>
                </a:solidFill>
              </a:rPr>
              <a:t>  Parks, forest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0099"/>
                </a:solidFill>
              </a:rPr>
              <a:t>  Farming 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0099"/>
                </a:solidFill>
              </a:rPr>
              <a:t>  Drill sites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0099"/>
                </a:solidFill>
              </a:rPr>
              <a:t>  Pipelines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0099"/>
                </a:solidFill>
              </a:rPr>
              <a:t>  Lay-down yards</a:t>
            </a:r>
          </a:p>
          <a:p>
            <a:endParaRPr lang="en-US" dirty="0"/>
          </a:p>
        </p:txBody>
      </p:sp>
      <p:pic>
        <p:nvPicPr>
          <p:cNvPr id="94210" name="Picture 2" descr="CNX drilling site near Beaver Run Reservoir in Westmoreland County, 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5638800" cy="46386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6800" y="580571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Marcellus-shale.us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228600"/>
          <a:ext cx="8839200" cy="5772150"/>
        </p:xfrm>
        <a:graphic>
          <a:graphicData uri="http://schemas.openxmlformats.org/presentationml/2006/ole">
            <p:oleObj spid="_x0000_s1026" name="Acrobat Document" r:id="rId4" imgW="7087320" imgH="5315400" progId="AcroExch.Document.7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7661E237-C8E8-4DC2-A6B7-0F8C9C339C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562600"/>
            <a:ext cx="853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Vertical wells in Western PA – located every 300 meters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EFFBDB6E22F040B0D2C5C934080ABA" ma:contentTypeVersion="0" ma:contentTypeDescription="Crear nuevo documento." ma:contentTypeScope="" ma:versionID="2d3aab003a7c8a775f476aba3ba45e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304B95-E425-40C1-A2A1-255DA875E89E}"/>
</file>

<file path=customXml/itemProps2.xml><?xml version="1.0" encoding="utf-8"?>
<ds:datastoreItem xmlns:ds="http://schemas.openxmlformats.org/officeDocument/2006/customXml" ds:itemID="{798CB439-A889-4395-96AF-E448A615BC01}"/>
</file>

<file path=customXml/itemProps3.xml><?xml version="1.0" encoding="utf-8"?>
<ds:datastoreItem xmlns:ds="http://schemas.openxmlformats.org/officeDocument/2006/customXml" ds:itemID="{CE1FCF97-DAD7-4ED1-BEFF-D15775B2DF24}"/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274</Words>
  <Application>Microsoft Office PowerPoint</Application>
  <PresentationFormat>Presentación en pantalla (4:3)</PresentationFormat>
  <Paragraphs>79</Paragraphs>
  <Slides>13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Office Theme</vt:lpstr>
      <vt:lpstr>Acrobat Document</vt:lpstr>
      <vt:lpstr>      Natural Gas Development from Shale:  Socio-Economic and Cultural Impacts    </vt:lpstr>
      <vt:lpstr>Will this activity affect the source of their livelihood? </vt:lpstr>
      <vt:lpstr>Socio-Economic </vt:lpstr>
      <vt:lpstr>Socio-Economic </vt:lpstr>
      <vt:lpstr>Socio-Economic</vt:lpstr>
      <vt:lpstr>These opportunities and challenges result in:</vt:lpstr>
      <vt:lpstr>These opportunities and challenges result in:</vt:lpstr>
      <vt:lpstr>Land-use</vt:lpstr>
      <vt:lpstr>Diapositiva 9</vt:lpstr>
      <vt:lpstr>Land-Use: Vertical vs. Horizontal</vt:lpstr>
      <vt:lpstr>Diapositiva 11</vt:lpstr>
      <vt:lpstr>Diapositiva 12</vt:lpstr>
      <vt:lpstr>Diapositiva 13</vt:lpstr>
    </vt:vector>
  </TitlesOfParts>
  <Company>The Pennsylvania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Unconventional Shale Gas and Beyond: Planning for an EIA:  The Social Component</dc:title>
  <dc:creator>Jon B Laughner</dc:creator>
  <cp:lastModifiedBy>ana.sanchez</cp:lastModifiedBy>
  <cp:revision>153</cp:revision>
  <dcterms:created xsi:type="dcterms:W3CDTF">2012-11-25T16:22:10Z</dcterms:created>
  <dcterms:modified xsi:type="dcterms:W3CDTF">2012-11-30T00:15:21Z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0x01010094EFFBDB6E22F040B0D2C5C934080ABA</vt:lpwstr>
  </property>
  <property fmtid="{D5CDD505-2E9C-101B-9397-08002B2CF9AE}" pid="3" name="Tipo Documento">
    <vt:lpwstr>Presentaciones</vt:lpwstr>
  </property>
  <property fmtid="{D5CDD505-2E9C-101B-9397-08002B2CF9AE}" pid="4" name="Order">
    <vt:r8>7500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