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5"/>
  </p:sldMasterIdLst>
  <p:notesMasterIdLst>
    <p:notesMasterId r:id="rId21"/>
  </p:notesMasterIdLst>
  <p:handoutMasterIdLst>
    <p:handoutMasterId r:id="rId22"/>
  </p:handoutMasterIdLst>
  <p:sldIdLst>
    <p:sldId id="392" r:id="rId6"/>
    <p:sldId id="411" r:id="rId7"/>
    <p:sldId id="412" r:id="rId8"/>
    <p:sldId id="395" r:id="rId9"/>
    <p:sldId id="397" r:id="rId10"/>
    <p:sldId id="399" r:id="rId11"/>
    <p:sldId id="403" r:id="rId12"/>
    <p:sldId id="402" r:id="rId13"/>
    <p:sldId id="410" r:id="rId14"/>
    <p:sldId id="404" r:id="rId15"/>
    <p:sldId id="405" r:id="rId16"/>
    <p:sldId id="406" r:id="rId17"/>
    <p:sldId id="407" r:id="rId18"/>
    <p:sldId id="408" r:id="rId19"/>
    <p:sldId id="40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" initials="C" lastIdx="23" clrIdx="0"/>
  <p:cmAuthor id="1" name="Carl Wakeman" initials="C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CCE4DF"/>
    <a:srgbClr val="FFFFFF"/>
    <a:srgbClr val="666F74"/>
    <a:srgbClr val="008DD6"/>
    <a:srgbClr val="B1A800"/>
    <a:srgbClr val="AD9B51"/>
    <a:srgbClr val="F1F6DB"/>
    <a:srgbClr val="BED600"/>
    <a:srgbClr val="8300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688" autoAdjust="0"/>
    <p:restoredTop sz="90249" autoAdjust="0"/>
  </p:normalViewPr>
  <p:slideViewPr>
    <p:cSldViewPr snapToGrid="0" snapToObjects="1" showGuides="1">
      <p:cViewPr>
        <p:scale>
          <a:sx n="80" d="100"/>
          <a:sy n="80" d="100"/>
        </p:scale>
        <p:origin x="-594" y="-432"/>
      </p:cViewPr>
      <p:guideLst>
        <p:guide orient="horz" pos="147"/>
        <p:guide orient="horz" pos="2361"/>
        <p:guide orient="horz" pos="102"/>
        <p:guide orient="horz" pos="2409"/>
        <p:guide orient="horz" pos="4199"/>
        <p:guide orient="horz" pos="666"/>
        <p:guide orient="horz" pos="3682"/>
        <p:guide orient="horz" pos="3433"/>
        <p:guide orient="horz" pos="1635"/>
        <p:guide pos="2869"/>
        <p:guide pos="5614"/>
        <p:guide pos="148"/>
        <p:guide pos="102"/>
        <p:guide pos="5665"/>
        <p:guide pos="386"/>
        <p:guide pos="3454"/>
        <p:guide pos="2309"/>
        <p:guide pos="705"/>
      </p:guideLst>
    </p:cSldViewPr>
  </p:slideViewPr>
  <p:outlineViewPr>
    <p:cViewPr>
      <p:scale>
        <a:sx n="33" d="100"/>
        <a:sy n="33" d="100"/>
      </p:scale>
      <p:origin x="0" y="136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-2430" y="4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7" Type="http://schemas.openxmlformats.org/officeDocument/2006/relationships/tableStyles" Target="tableStyle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6E83F-9A4A-4D93-8B6D-4B8112BE3F6C}" type="datetimeFigureOut">
              <a:rPr lang="en-GB" smtClean="0">
                <a:latin typeface="Arial" pitchFamily="34" charset="0"/>
              </a:rPr>
              <a:pPr/>
              <a:t>26/11/2012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20-D3B9-4627-89F6-10F08E267625}" type="slidenum">
              <a:rPr lang="en-GB" smtClean="0">
                <a:latin typeface="Arial" pitchFamily="34" charset="0"/>
              </a:rPr>
              <a:pPr/>
              <a:t>‹Nº›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029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7BF77A4-95C4-49A7-B18D-D234C078783D}" type="datetimeFigureOut">
              <a:rPr lang="en-US" smtClean="0"/>
              <a:pPr/>
              <a:t>11/26/2012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7F40DFA-B482-4AD0-A536-856EB395CEA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480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8KlAmtIu1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Xixi_National_Wetland_Park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ramsar.org/pdf/info/services_08_e.pdf" TargetMode="External"/><Relationship Id="rId4" Type="http://schemas.openxmlformats.org/officeDocument/2006/relationships/hyperlink" Target="http://forteanzoology.blogspot.com/2009/04/richard-freeman-howick-falls-monster.html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dasportsman.com/2012/05/25/features_0812_florida_duck_hunting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fws.gov/duckstamps/Info/Stamps/stampinfo.htm" TargetMode="External"/><Relationship Id="rId4" Type="http://schemas.openxmlformats.org/officeDocument/2006/relationships/hyperlink" Target="http://www.ramsar.org/pdf/info/services_09_e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ar.org/pdf/info/services_00_e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-akumal.blogspot.com/2010/05/ancient-mayan-farming-and-irrigation.html" TargetMode="External"/><Relationship Id="rId5" Type="http://schemas.openxmlformats.org/officeDocument/2006/relationships/hyperlink" Target="http://3.bp.blogspot.com/_QgTIbFilNZc/S_x3gJlIaMI/AAAAAAAABBQ/ImkG9yGm6VU/s1600/maya_agri.jpg" TargetMode="External"/><Relationship Id="rId4" Type="http://schemas.openxmlformats.org/officeDocument/2006/relationships/hyperlink" Target="http://www.nature.com/news/2010/101105/full/news.2010.587.html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ationalteflacademy.com/Portals/67369/images/North-America-TEFL-Classes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ramsar.org/pdf/info/services_00_e.pdf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assionatereads.files.wordpress.com/2011/07/katrina-new-orleans-flooding4-2005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citg.tudelft.nl/fileadmin/Faculteit/CiTG/Over_de_faculteit/Afdelingen/Afdeling_Waterbouwkunde/sectie_waterbouwkunde/people/personal/jonkman/doc/jonkman_NH_globalpers.pdf" TargetMode="External"/><Relationship Id="rId4" Type="http://schemas.openxmlformats.org/officeDocument/2006/relationships/hyperlink" Target="http://water.epa.gov/type/wetlands/upload/flooding.pdf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epa.gov/type/wetlands/types_index.cf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ramsar.org/pdf/info/services_00_e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.abcnews.com/images/ABC_Univision/121029_sandy_storm_surge_wg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NR=1&amp;v=MXtkINUddfs&amp;feature=endscreen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ississippi_River_Delt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ramsar.org/pdf/info/services_04_e.pdf" TargetMode="External"/><Relationship Id="rId4" Type="http://schemas.openxmlformats.org/officeDocument/2006/relationships/hyperlink" Target="http://earthobservatory.nasa.gov/IOTD/view.php?id=46820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ar.org/pdf/info/services_05_e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ar.org/pdf/info/services_06_e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8262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Horseshoe crab video – PBS/Nature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www.youtube.com/watch?v=e8KlAmtIu1E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Reference: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-  information packs </a:t>
            </a:r>
            <a:r>
              <a:rPr lang="en-US" b="1" dirty="0" smtClean="0">
                <a:hlinkClick r:id="" action="ppaction://hlinkfile"/>
              </a:rPr>
              <a:t>http</a:t>
            </a:r>
            <a:r>
              <a:rPr lang="en-US" b="1" dirty="0">
                <a:hlinkClick r:id="" action="ppaction://hlinkfile"/>
              </a:rPr>
              <a:t>://</a:t>
            </a:r>
            <a:r>
              <a:rPr lang="en-US" dirty="0">
                <a:hlinkClick r:id="" action="ppaction://hlinkfile"/>
              </a:rPr>
              <a:t>bit.ly/QUmP6E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XiXi</a:t>
            </a:r>
            <a:r>
              <a:rPr lang="en-US" dirty="0" smtClean="0"/>
              <a:t> pic: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en.wikipedia.org/wiki/Xixi_National_Wetland_Park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Inkanyamba</a:t>
            </a:r>
            <a:r>
              <a:rPr lang="en-US" dirty="0" smtClean="0"/>
              <a:t> pic: 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forteanzoology.blogspot.com/2009/04/richard-freeman-howick-falls-monster.html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Reference: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- </a:t>
            </a:r>
            <a:r>
              <a:rPr lang="en-US" dirty="0">
                <a:hlinkClick r:id="rId5"/>
              </a:rPr>
              <a:t>http</a:t>
            </a:r>
            <a:r>
              <a:rPr lang="en-US" dirty="0" smtClean="0">
                <a:hlinkClick r:id="rId5"/>
              </a:rPr>
              <a:t>://www.ramsar.org/pdf/info/services_08_e.pdf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Duck hunting pic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://www.floridasportsman.com/2012/05/25/features_0812_florida_duck_hunting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- Pic of southern Florida as it was with intact water flows prior to development</a:t>
            </a:r>
          </a:p>
          <a:p>
            <a:endParaRPr lang="en-US" dirty="0" smtClean="0"/>
          </a:p>
          <a:p>
            <a:r>
              <a:rPr lang="en-US" dirty="0" smtClean="0"/>
              <a:t>References: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www.ramsar.org/pdf/info/services_09_e.pdf</a:t>
            </a:r>
            <a:r>
              <a:rPr lang="en-US" dirty="0" smtClean="0"/>
              <a:t> </a:t>
            </a:r>
          </a:p>
          <a:p>
            <a:r>
              <a:rPr lang="en-US" dirty="0"/>
              <a:t>Birding -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www.fws.gov/duckstamps/Info/Stamps/stampinfo.htm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Ramsar</a:t>
            </a:r>
            <a:r>
              <a:rPr lang="en-US" dirty="0"/>
              <a:t> -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www.ramsar.org/pdf/info/services_00_e.pdf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Mayans </a:t>
            </a:r>
            <a:r>
              <a:rPr lang="en-US" dirty="0"/>
              <a:t>converted wetlands to </a:t>
            </a:r>
            <a:r>
              <a:rPr lang="en-US" dirty="0" smtClean="0"/>
              <a:t>farmland</a:t>
            </a:r>
            <a:endParaRPr lang="en-US" dirty="0" smtClean="0">
              <a:hlinkClick r:id="rId4"/>
            </a:endParaRP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www.nature.com/news/2010/101105/full/news.2010.587.html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>
              <a:hlinkClick r:id="rId5"/>
            </a:endParaRPr>
          </a:p>
          <a:p>
            <a:r>
              <a:rPr lang="en-US" dirty="0" smtClean="0"/>
              <a:t>Image </a:t>
            </a:r>
            <a:endParaRPr lang="en-US" dirty="0" smtClean="0">
              <a:hlinkClick r:id="rId5"/>
            </a:endParaRPr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://3.bp.blogspot.com/_</a:t>
            </a:r>
            <a:r>
              <a:rPr lang="en-US" dirty="0" smtClean="0">
                <a:hlinkClick r:id="rId5"/>
              </a:rPr>
              <a:t>QgTIbFilNZc/S_x3gJlIaMI/AAAAAAAABBQ/ImkG9yGm6VU/s1600/maya_agri.jpg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i-akumal.blogspot.com/2010/05/ancient-mayan-farming-and-irrigation.html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hlinkClick r:id="rId3"/>
            </a:endParaRPr>
          </a:p>
          <a:p>
            <a:r>
              <a:rPr lang="en-US" dirty="0"/>
              <a:t>Map of the </a:t>
            </a:r>
            <a:r>
              <a:rPr lang="en-US" dirty="0" smtClean="0"/>
              <a:t>US -</a:t>
            </a:r>
            <a:endParaRPr lang="en-US" dirty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www.internationalteflacademy.com/Portals/67369/images/North-America-TEFL-Classes.jpg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Reference – $ 14.9 </a:t>
            </a:r>
            <a:r>
              <a:rPr lang="en-US" dirty="0" err="1" smtClean="0"/>
              <a:t>trilion</a:t>
            </a:r>
            <a:r>
              <a:rPr lang="en-US" dirty="0" smtClean="0"/>
              <a:t> - </a:t>
            </a:r>
          </a:p>
          <a:p>
            <a:r>
              <a:rPr lang="pt-BR" dirty="0" err="1" smtClean="0"/>
              <a:t>Costanza</a:t>
            </a:r>
            <a:r>
              <a:rPr lang="pt-BR" dirty="0" smtClean="0"/>
              <a:t> </a:t>
            </a:r>
            <a:r>
              <a:rPr lang="pt-BR" dirty="0"/>
              <a:t>R, </a:t>
            </a:r>
            <a:r>
              <a:rPr lang="pt-BR" dirty="0" err="1"/>
              <a:t>d.Arge</a:t>
            </a:r>
            <a:r>
              <a:rPr lang="pt-BR" dirty="0"/>
              <a:t> R, de </a:t>
            </a:r>
            <a:r>
              <a:rPr lang="pt-BR" dirty="0" err="1"/>
              <a:t>Groot</a:t>
            </a:r>
            <a:r>
              <a:rPr lang="pt-BR" dirty="0"/>
              <a:t> R, </a:t>
            </a:r>
            <a:r>
              <a:rPr lang="pt-BR" dirty="0" err="1"/>
              <a:t>Farber</a:t>
            </a:r>
            <a:r>
              <a:rPr lang="pt-BR" dirty="0"/>
              <a:t> S, Grasso M, </a:t>
            </a:r>
            <a:r>
              <a:rPr lang="pt-BR" dirty="0" err="1"/>
              <a:t>Hannon</a:t>
            </a:r>
            <a:r>
              <a:rPr lang="pt-BR" dirty="0"/>
              <a:t> B, </a:t>
            </a:r>
            <a:r>
              <a:rPr lang="pt-BR" dirty="0" err="1"/>
              <a:t>Limburg</a:t>
            </a:r>
            <a:r>
              <a:rPr lang="pt-BR" dirty="0"/>
              <a:t> K, </a:t>
            </a:r>
            <a:r>
              <a:rPr lang="pt-BR" dirty="0" err="1"/>
              <a:t>Naeem</a:t>
            </a:r>
            <a:r>
              <a:rPr lang="pt-BR" dirty="0"/>
              <a:t> S</a:t>
            </a:r>
            <a:r>
              <a:rPr lang="pt-BR" dirty="0" smtClean="0"/>
              <a:t>, </a:t>
            </a:r>
            <a:r>
              <a:rPr lang="en-US" dirty="0" err="1" smtClean="0"/>
              <a:t>O.Neill</a:t>
            </a:r>
            <a:r>
              <a:rPr lang="en-US" dirty="0" smtClean="0"/>
              <a:t> </a:t>
            </a:r>
            <a:r>
              <a:rPr lang="en-US" dirty="0"/>
              <a:t>RV, </a:t>
            </a:r>
            <a:r>
              <a:rPr lang="en-US" dirty="0" err="1"/>
              <a:t>Paruelo</a:t>
            </a:r>
            <a:r>
              <a:rPr lang="en-US" dirty="0"/>
              <a:t> J, </a:t>
            </a:r>
            <a:r>
              <a:rPr lang="en-US" dirty="0" err="1"/>
              <a:t>Raskin</a:t>
            </a:r>
            <a:r>
              <a:rPr lang="en-US" dirty="0"/>
              <a:t> RG, Sutton P &amp; van den Belt M 1997. The value of </a:t>
            </a:r>
            <a:r>
              <a:rPr lang="en-US" dirty="0" smtClean="0"/>
              <a:t>the </a:t>
            </a:r>
            <a:r>
              <a:rPr lang="en-US" dirty="0" err="1" smtClean="0"/>
              <a:t>world.s</a:t>
            </a:r>
            <a:r>
              <a:rPr lang="en-US" dirty="0" smtClean="0"/>
              <a:t> </a:t>
            </a:r>
            <a:r>
              <a:rPr lang="en-US" dirty="0"/>
              <a:t>ecosystem services and natural capital. </a:t>
            </a:r>
            <a:r>
              <a:rPr lang="en-US" i="1" dirty="0"/>
              <a:t>Nature </a:t>
            </a:r>
            <a:r>
              <a:rPr lang="en-US" dirty="0"/>
              <a:t>387, 253.260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10 ecosystem services of wetlands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en-US" dirty="0">
                <a:hlinkClick r:id="rId4"/>
              </a:rPr>
              <a:t>http://www.ramsar.org/pdf/info/services_00_e.pdf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7581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Flood pic – Katrina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passionatereads.files.wordpress.com/2011/07/katrina-new-orleans-flooding4-2005.jpg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Graph: 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water.epa.gov/type/wetlands/upload/flooding.pdf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Reference: </a:t>
            </a:r>
          </a:p>
          <a:p>
            <a:r>
              <a:rPr lang="en-US" dirty="0" smtClean="0"/>
              <a:t>JONKMAN 2005 - </a:t>
            </a:r>
            <a:r>
              <a:rPr lang="en-US" dirty="0"/>
              <a:t>Global Perspectives on Loss of Human Life</a:t>
            </a:r>
          </a:p>
          <a:p>
            <a:r>
              <a:rPr lang="en-US" dirty="0"/>
              <a:t>Caused by Floods - 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www.citg.tudelft.nl/fileadmin/Faculteit/CiTG/Over_de_faculteit/Afdelingen/Afdeling_Waterbouwkunde/sectie_waterbouwkunde/people/personal/jonkman/doc/jonkman_NH_globalpers.pdf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Various kinds of wetlands – EPA site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water.epa.gov/type/wetlands/types_index.cfm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Reference: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-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www.ramsar.org/pdf/info/services_00_e.pdf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pic top  – Sandy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a.abcnews.com/images/ABC_Univision/121029_sandy_storm_surge_wg.jpg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Youtube</a:t>
            </a:r>
            <a:r>
              <a:rPr lang="en-US" dirty="0" smtClean="0"/>
              <a:t> video 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www.youtube.com/watch?NR=1&amp;v=MXtkINUddfs&amp;feature=endscreen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Reference: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- http</a:t>
            </a:r>
            <a:r>
              <a:rPr lang="en-US" dirty="0"/>
              <a:t>://www.ramsar.org/pdf/info/services_00_e.pdf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Mississippi  </a:t>
            </a:r>
            <a:r>
              <a:rPr lang="en-US" dirty="0"/>
              <a:t>river delta ;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en.wikipedia.org/wiki/Mississippi_River_Delta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Nile </a:t>
            </a:r>
            <a:r>
              <a:rPr lang="en-US" dirty="0"/>
              <a:t>delta: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earthobservatory.nasa.gov/IOTD/view.php?id=46820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Reference: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-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www.ramsar.org/pdf/info/services_04_e.pdf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www.ramsar.org/pdf/info/services_05_e.pdf</a:t>
            </a:r>
            <a:endParaRPr lang="en-US" dirty="0" smtClean="0"/>
          </a:p>
          <a:p>
            <a:r>
              <a:rPr lang="en-US" dirty="0"/>
              <a:t> </a:t>
            </a:r>
          </a:p>
          <a:p>
            <a:r>
              <a:rPr lang="en-US" dirty="0"/>
              <a:t>Wetlands play an important role in purifying water by ‘locking up’ pollutants in </a:t>
            </a:r>
            <a:r>
              <a:rPr lang="en-US" dirty="0" smtClean="0"/>
              <a:t>their sediments</a:t>
            </a:r>
            <a:r>
              <a:rPr lang="en-US" dirty="0"/>
              <a:t>, soils and vegetation. In particular, high levels of nutrients such as </a:t>
            </a:r>
            <a:r>
              <a:rPr lang="en-US" dirty="0" smtClean="0"/>
              <a:t>phosphorous and </a:t>
            </a:r>
            <a:r>
              <a:rPr lang="en-US" dirty="0"/>
              <a:t>nitrogen, commonly associated with </a:t>
            </a:r>
            <a:r>
              <a:rPr lang="en-US" b="1" dirty="0"/>
              <a:t>agricultural runoff </a:t>
            </a:r>
            <a:r>
              <a:rPr lang="en-US" dirty="0"/>
              <a:t>and </a:t>
            </a:r>
            <a:r>
              <a:rPr lang="en-US" b="1" dirty="0"/>
              <a:t>sewage effluent</a:t>
            </a:r>
            <a:r>
              <a:rPr lang="en-US" dirty="0"/>
              <a:t>, can </a:t>
            </a:r>
            <a:r>
              <a:rPr lang="en-US" dirty="0" smtClean="0"/>
              <a:t>be significantly </a:t>
            </a:r>
            <a:r>
              <a:rPr lang="en-US" dirty="0"/>
              <a:t>reduced by wetlands. This may prevent those same nutrients from reaching </a:t>
            </a:r>
            <a:r>
              <a:rPr lang="en-US" dirty="0" smtClean="0"/>
              <a:t>toxic levels </a:t>
            </a:r>
            <a:r>
              <a:rPr lang="en-US" dirty="0"/>
              <a:t>in groundwater used for drinking purposes. It also helps to </a:t>
            </a:r>
            <a:r>
              <a:rPr lang="en-US" b="1" dirty="0"/>
              <a:t>reduce the risk of eutrophication</a:t>
            </a:r>
          </a:p>
          <a:p>
            <a:r>
              <a:rPr lang="en-US" dirty="0"/>
              <a:t>in surface-water bodies further downstream, a process that occurs when high nutrient levels </a:t>
            </a:r>
            <a:r>
              <a:rPr lang="en-US" dirty="0" smtClean="0"/>
              <a:t>cause a </a:t>
            </a:r>
            <a:r>
              <a:rPr lang="en-US" dirty="0"/>
              <a:t>massive boost in algal growth, </a:t>
            </a:r>
            <a:r>
              <a:rPr lang="en-US" b="1" dirty="0"/>
              <a:t>depleting oxygen and blocking out the light that other </a:t>
            </a:r>
            <a:r>
              <a:rPr lang="en-US" b="1" dirty="0" smtClean="0"/>
              <a:t>aquatic plants </a:t>
            </a:r>
            <a:r>
              <a:rPr lang="en-US" b="1" dirty="0"/>
              <a:t>and animals need to survive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Reference: </a:t>
            </a:r>
          </a:p>
          <a:p>
            <a:r>
              <a:rPr lang="en-US" dirty="0" err="1" smtClean="0"/>
              <a:t>Ramsar</a:t>
            </a:r>
            <a:r>
              <a:rPr lang="en-US" dirty="0" smtClean="0"/>
              <a:t> -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www.ramsar.org/pdf/info/services_06_e.pdf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76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ERM\Presentation template\Graphics\Covers and dividers\Butterfly hatching.jpg"/>
          <p:cNvPicPr>
            <a:picLocks noChangeAspect="1" noChangeArrowheads="1"/>
          </p:cNvPicPr>
          <p:nvPr userDrawn="1"/>
        </p:nvPicPr>
        <p:blipFill>
          <a:blip r:embed="rId2"/>
          <a:srcRect t="13210" b="36759"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10" name="Freeform 9"/>
          <p:cNvSpPr>
            <a:spLocks/>
          </p:cNvSpPr>
          <p:nvPr userDrawn="1"/>
        </p:nvSpPr>
        <p:spPr bwMode="auto">
          <a:xfrm>
            <a:off x="0" y="2489536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34950" y="5043025"/>
            <a:ext cx="1706561" cy="743635"/>
          </a:xfrm>
          <a:solidFill>
            <a:schemeClr val="tx1"/>
          </a:solidFill>
        </p:spPr>
        <p:txBody>
          <a:bodyPr lIns="36000" tIns="36000" rIns="3600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dirty="0" smtClean="0"/>
              <a:t>Client logo area </a:t>
            </a:r>
            <a:br>
              <a:rPr lang="en-GB" dirty="0" smtClean="0"/>
            </a:br>
            <a:r>
              <a:rPr lang="en-GB" dirty="0" smtClean="0"/>
              <a:t>(delete this box)</a:t>
            </a:r>
          </a:p>
        </p:txBody>
      </p:sp>
      <p:sp>
        <p:nvSpPr>
          <p:cNvPr id="15" name="Snip Single Corner Rectangle 14"/>
          <p:cNvSpPr/>
          <p:nvPr userDrawn="1"/>
        </p:nvSpPr>
        <p:spPr>
          <a:xfrm>
            <a:off x="9229296" y="57651"/>
            <a:ext cx="1816886" cy="1772342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Generic Front Cover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This is the generic slide front cover, but you can also make a selection from the Minerva Slide Front Cover Library or customise your own front cover by using the Custom Cover Slide from the Slide Bank or Basic Slide set.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D.Blu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L.Blu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Gree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Case_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65538" y="1057275"/>
            <a:ext cx="5246687" cy="4787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_Title_Used with manual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“Insert” then choose</a:t>
            </a:r>
            <a:r>
              <a:rPr lang="en-GB" baseline="0" dirty="0" smtClean="0"/>
              <a:t> “</a:t>
            </a:r>
            <a:r>
              <a:rPr lang="en-GB" dirty="0" smtClean="0"/>
              <a:t>Picture” – select your picture.</a:t>
            </a:r>
            <a:br>
              <a:rPr lang="en-GB" dirty="0" smtClean="0"/>
            </a:br>
            <a:r>
              <a:rPr lang="en-GB" dirty="0" smtClean="0"/>
              <a:t>Right click your picture and “Send to back”.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2775" y="1057275"/>
            <a:ext cx="8299450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nip Single Corner Rectangle 4"/>
          <p:cNvSpPr/>
          <p:nvPr userDrawn="1"/>
        </p:nvSpPr>
        <p:spPr>
          <a:xfrm>
            <a:off x="9229296" y="57651"/>
            <a:ext cx="1816886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Body text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This slide forms the base of the majority of slides – a text box with bullets are included ready for you to type into.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2775" y="1057275"/>
            <a:ext cx="8299450" cy="47879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816886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Contents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Formatting for contents slide – this slide has slightly different spacing between lines to emphasise topics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Snip Single Corner Rectangle 3"/>
          <p:cNvSpPr/>
          <p:nvPr userDrawn="1"/>
        </p:nvSpPr>
        <p:spPr>
          <a:xfrm>
            <a:off x="9229296" y="57651"/>
            <a:ext cx="1816886" cy="1044661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Graphics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Plain slide without a text box – used for inserting graphics e.g. pies, bars or images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3145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5482325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373320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984075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23495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23145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5482325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373320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984075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23495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723145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5482325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373320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984075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23495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723145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5482325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373320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1984075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23495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nip Single Corner Rectangle 23"/>
          <p:cNvSpPr/>
          <p:nvPr userDrawn="1"/>
        </p:nvSpPr>
        <p:spPr>
          <a:xfrm>
            <a:off x="9229296" y="57651"/>
            <a:ext cx="1816886" cy="1019569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Logo grid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the grid to neatly present client logos or award logos in a formalised pattern.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eft_body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934004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Blank </a:t>
            </a:r>
            <a:r>
              <a:rPr lang="en-GB" sz="1050" b="1" dirty="0" err="1" smtClean="0">
                <a:solidFill>
                  <a:schemeClr val="accent1"/>
                </a:solidFill>
              </a:rPr>
              <a:t>left_body</a:t>
            </a:r>
            <a:r>
              <a:rPr lang="en-GB" sz="1050" b="1" dirty="0" smtClean="0">
                <a:solidFill>
                  <a:schemeClr val="accent1"/>
                </a:solidFill>
              </a:rPr>
              <a:t> text right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Blank on left and bullets on right. Can be used to insert a chart/diagram on the left and bullet points on the right.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483225" y="1057275"/>
            <a:ext cx="3429000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_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3941763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483225" y="1057275"/>
            <a:ext cx="3429000" cy="47879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816886" cy="1019569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Body </a:t>
            </a:r>
            <a:r>
              <a:rPr lang="en-GB" sz="1050" b="1" dirty="0" err="1" smtClean="0">
                <a:solidFill>
                  <a:schemeClr val="accent1"/>
                </a:solidFill>
              </a:rPr>
              <a:t>text_vertical</a:t>
            </a:r>
            <a:r>
              <a:rPr lang="en-GB" sz="1050" b="1" dirty="0" smtClean="0">
                <a:solidFill>
                  <a:schemeClr val="accent1"/>
                </a:solidFill>
              </a:rPr>
              <a:t> image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this slide to insert text on the left and a portrait image on the right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liv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.Blu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55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950" y="6137174"/>
            <a:ext cx="1061878" cy="37807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34950" y="727368"/>
            <a:ext cx="86772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612775" y="1057275"/>
            <a:ext cx="8308975" cy="47879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21" name="Picture 31" descr="GLogoLG28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93920" y="6105914"/>
            <a:ext cx="427830" cy="56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95" r:id="rId3"/>
    <p:sldLayoutId id="2147483687" r:id="rId4"/>
    <p:sldLayoutId id="2147483689" r:id="rId5"/>
    <p:sldLayoutId id="2147483678" r:id="rId6"/>
    <p:sldLayoutId id="2147483676" r:id="rId7"/>
    <p:sldLayoutId id="2147483683" r:id="rId8"/>
    <p:sldLayoutId id="2147483691" r:id="rId9"/>
    <p:sldLayoutId id="2147483692" r:id="rId10"/>
    <p:sldLayoutId id="2147483693" r:id="rId11"/>
    <p:sldLayoutId id="2147483694" r:id="rId12"/>
    <p:sldLayoutId id="2147483690" r:id="rId13"/>
    <p:sldLayoutId id="214748368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GB" sz="3200" kern="120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None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■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19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23913" indent="-2873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77913" indent="-25241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GB" sz="16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ar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3750" y="-1219200"/>
            <a:ext cx="11213158" cy="838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14"/>
          <p:cNvSpPr>
            <a:spLocks/>
          </p:cNvSpPr>
          <p:nvPr/>
        </p:nvSpPr>
        <p:spPr bwMode="auto">
          <a:xfrm>
            <a:off x="0" y="2460784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 bwMode="white">
          <a:xfrm>
            <a:off x="234949" y="-18776"/>
            <a:ext cx="8673069" cy="956489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Ecosystem Services </a:t>
            </a:r>
            <a:r>
              <a:rPr lang="en-US" sz="3600" dirty="0" smtClean="0">
                <a:solidFill>
                  <a:srgbClr val="000000"/>
                </a:solidFill>
              </a:rPr>
              <a:t>Provided </a:t>
            </a:r>
            <a:r>
              <a:rPr lang="en-US" sz="3600" dirty="0">
                <a:solidFill>
                  <a:srgbClr val="000000"/>
                </a:solidFill>
              </a:rPr>
              <a:t>by Wetlands</a:t>
            </a:r>
            <a:endParaRPr lang="en-GB" sz="3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20" name="Picture 31" descr="GLogoLG2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4"/>
          <p:cNvSpPr>
            <a:spLocks/>
          </p:cNvSpPr>
          <p:nvPr/>
        </p:nvSpPr>
        <p:spPr bwMode="auto">
          <a:xfrm>
            <a:off x="-120030" y="1345757"/>
            <a:ext cx="9367478" cy="376455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96"/>
              <a:gd name="connsiteY0" fmla="*/ 0 h 10242"/>
              <a:gd name="connsiteX1" fmla="*/ 5743 w 10096"/>
              <a:gd name="connsiteY1" fmla="*/ 10242 h 10242"/>
              <a:gd name="connsiteX2" fmla="*/ 10096 w 10096"/>
              <a:gd name="connsiteY2" fmla="*/ 4193 h 1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" h="10242">
                <a:moveTo>
                  <a:pt x="0" y="0"/>
                </a:moveTo>
                <a:cubicBezTo>
                  <a:pt x="150" y="930"/>
                  <a:pt x="1860" y="9903"/>
                  <a:pt x="5743" y="10242"/>
                </a:cubicBezTo>
                <a:cubicBezTo>
                  <a:pt x="9262" y="10098"/>
                  <a:pt x="10096" y="4193"/>
                  <a:pt x="10096" y="4193"/>
                </a:cubicBezTo>
              </a:path>
            </a:pathLst>
          </a:custGeom>
          <a:noFill/>
          <a:ln w="114300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-139516" y="2225139"/>
            <a:ext cx="9393459" cy="373902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385"/>
              <a:gd name="connsiteX1" fmla="*/ 5743 w 10055"/>
              <a:gd name="connsiteY1" fmla="*/ 10385 h 10385"/>
              <a:gd name="connsiteX2" fmla="*/ 10055 w 10055"/>
              <a:gd name="connsiteY2" fmla="*/ 4578 h 10385"/>
              <a:gd name="connsiteX0" fmla="*/ 0 w 10082"/>
              <a:gd name="connsiteY0" fmla="*/ 0 h 10385"/>
              <a:gd name="connsiteX1" fmla="*/ 5743 w 10082"/>
              <a:gd name="connsiteY1" fmla="*/ 10385 h 10385"/>
              <a:gd name="connsiteX2" fmla="*/ 10082 w 10082"/>
              <a:gd name="connsiteY2" fmla="*/ 4524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24"/>
              <a:gd name="connsiteY0" fmla="*/ 0 h 10528"/>
              <a:gd name="connsiteX1" fmla="*/ 5771 w 10124"/>
              <a:gd name="connsiteY1" fmla="*/ 10528 h 10528"/>
              <a:gd name="connsiteX2" fmla="*/ 10124 w 10124"/>
              <a:gd name="connsiteY2" fmla="*/ 4578 h 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4" h="10528">
                <a:moveTo>
                  <a:pt x="0" y="0"/>
                </a:moveTo>
                <a:cubicBezTo>
                  <a:pt x="129" y="644"/>
                  <a:pt x="1949" y="10403"/>
                  <a:pt x="5771" y="10528"/>
                </a:cubicBezTo>
                <a:cubicBezTo>
                  <a:pt x="9125" y="10456"/>
                  <a:pt x="10124" y="4578"/>
                  <a:pt x="10124" y="4578"/>
                </a:cubicBezTo>
              </a:path>
            </a:pathLst>
          </a:custGeom>
          <a:noFill/>
          <a:ln w="11430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101115" cy="4787900"/>
          </a:xfrm>
        </p:spPr>
        <p:txBody>
          <a:bodyPr/>
          <a:lstStyle/>
          <a:p>
            <a:r>
              <a:rPr lang="en-GB" dirty="0"/>
              <a:t>Water </a:t>
            </a:r>
            <a:r>
              <a:rPr lang="en-GB" dirty="0" smtClean="0"/>
              <a:t>purification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Sediments and excess nutrients (i.e., phosphorous and nitrogen) and heavy metals are trapped in wetlands.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496" y="1057275"/>
            <a:ext cx="3646542" cy="486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59357" y="5880527"/>
            <a:ext cx="270747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Algae bloom in the Potomac River</a:t>
            </a:r>
          </a:p>
        </p:txBody>
      </p:sp>
    </p:spTree>
    <p:extLst>
      <p:ext uri="{BB962C8B-B14F-4D97-AF65-F5344CB8AC3E}">
        <p14:creationId xmlns:p14="http://schemas.microsoft.com/office/powerpoint/2010/main" xmlns="" val="35520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P</a:t>
            </a:r>
            <a:r>
              <a:rPr lang="en-US" dirty="0" smtClean="0"/>
              <a:t>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175125" cy="4787900"/>
          </a:xfrm>
        </p:spPr>
        <p:txBody>
          <a:bodyPr/>
          <a:lstStyle/>
          <a:p>
            <a:r>
              <a:rPr lang="en-GB" dirty="0" smtClean="0"/>
              <a:t>Reservoirs of biodiversity:</a:t>
            </a:r>
          </a:p>
          <a:p>
            <a:pPr lvl="1"/>
            <a:r>
              <a:rPr lang="en-US" dirty="0" smtClean="0"/>
              <a:t>Over 100,000 species have been </a:t>
            </a:r>
            <a:r>
              <a:rPr lang="en-US" dirty="0"/>
              <a:t>identified </a:t>
            </a:r>
            <a:r>
              <a:rPr lang="en-US" dirty="0" smtClean="0"/>
              <a:t>in freshwater wetlands alone.</a:t>
            </a:r>
          </a:p>
          <a:p>
            <a:pPr lvl="2"/>
            <a:r>
              <a:rPr lang="en-US" dirty="0" smtClean="0"/>
              <a:t>More than 50,000 of these are </a:t>
            </a:r>
            <a:r>
              <a:rPr lang="en-US" dirty="0"/>
              <a:t>insects and </a:t>
            </a:r>
            <a:r>
              <a:rPr lang="en-US" dirty="0" smtClean="0"/>
              <a:t>20,000 are vertebrates.</a:t>
            </a:r>
          </a:p>
          <a:p>
            <a:pPr lvl="2"/>
            <a:r>
              <a:rPr lang="en-US" dirty="0" smtClean="0"/>
              <a:t>New species are still </a:t>
            </a:r>
            <a:r>
              <a:rPr lang="en-US" dirty="0"/>
              <a:t>being </a:t>
            </a:r>
            <a:r>
              <a:rPr lang="en-US" dirty="0" smtClean="0"/>
              <a:t>discovered for example around </a:t>
            </a:r>
            <a:r>
              <a:rPr lang="en-US" dirty="0"/>
              <a:t>200 species of freshwater fish </a:t>
            </a:r>
            <a:r>
              <a:rPr lang="en-US" dirty="0" smtClean="0"/>
              <a:t>a year.</a:t>
            </a:r>
          </a:p>
          <a:p>
            <a:pPr lvl="2"/>
            <a:r>
              <a:rPr lang="en-US" dirty="0" smtClean="0"/>
              <a:t>High number of  species that live only in wetlands.</a:t>
            </a:r>
          </a:p>
          <a:p>
            <a:pPr marL="273050" lvl="2" indent="0">
              <a:buNone/>
            </a:pPr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8385" y="1111954"/>
            <a:ext cx="3660792" cy="195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http://images.sciencedaily.com/2012/03/120330110535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4152" y="3389566"/>
            <a:ext cx="3629260" cy="22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37973" y="5602435"/>
            <a:ext cx="1636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vlad61_61 / </a:t>
            </a:r>
            <a:r>
              <a:rPr lang="en-US" sz="1200" dirty="0" err="1"/>
              <a:t>Fotolia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7865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175125" cy="4787900"/>
          </a:xfrm>
        </p:spPr>
        <p:txBody>
          <a:bodyPr/>
          <a:lstStyle/>
          <a:p>
            <a:r>
              <a:rPr lang="en-GB" dirty="0"/>
              <a:t>Wetland </a:t>
            </a:r>
            <a:r>
              <a:rPr lang="en-GB" dirty="0" smtClean="0"/>
              <a:t>products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Fish and shellfish</a:t>
            </a:r>
          </a:p>
          <a:p>
            <a:pPr lvl="2"/>
            <a:r>
              <a:rPr lang="en-US" dirty="0" smtClean="0"/>
              <a:t>Wetlands provide breeding and nursery habitat for fish and shellfish </a:t>
            </a:r>
          </a:p>
          <a:p>
            <a:pPr lvl="1"/>
            <a:r>
              <a:rPr lang="en-US" dirty="0" smtClean="0"/>
              <a:t>Medical products  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medical profession uses an extract from the horseshoe crab's </a:t>
            </a:r>
            <a:r>
              <a:rPr lang="en-US" dirty="0" smtClean="0"/>
              <a:t>blood </a:t>
            </a:r>
            <a:r>
              <a:rPr lang="en-US" dirty="0"/>
              <a:t>to test the purity of </a:t>
            </a:r>
            <a:r>
              <a:rPr lang="en-US" dirty="0" smtClean="0"/>
              <a:t>medicines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horseshoe crab's shell has been used to speed blood </a:t>
            </a:r>
            <a:r>
              <a:rPr lang="en-US" dirty="0" smtClean="0"/>
              <a:t>clotting.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569" y="3855637"/>
            <a:ext cx="2813487" cy="19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ater.epa.gov/type/wetlands/images/1shrim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46"/>
          <a:stretch/>
        </p:blipFill>
        <p:spPr bwMode="auto">
          <a:xfrm>
            <a:off x="5673568" y="1151905"/>
            <a:ext cx="2813487" cy="25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47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175125" cy="4787900"/>
          </a:xfrm>
        </p:spPr>
        <p:txBody>
          <a:bodyPr/>
          <a:lstStyle/>
          <a:p>
            <a:r>
              <a:rPr lang="en-GB" dirty="0"/>
              <a:t>Cultural </a:t>
            </a:r>
            <a:r>
              <a:rPr lang="en-GB" dirty="0" smtClean="0"/>
              <a:t>values</a:t>
            </a:r>
            <a:r>
              <a:rPr lang="en-US" dirty="0" smtClean="0"/>
              <a:t>:</a:t>
            </a:r>
          </a:p>
          <a:p>
            <a:pPr marL="0" lvl="1" indent="0">
              <a:buNone/>
            </a:pPr>
            <a:r>
              <a:rPr lang="en-US" sz="1800" dirty="0"/>
              <a:t>Wetlands have historically been part of the cultural history of early civilizations, playing a defining role in mythology, art and religion.</a:t>
            </a:r>
          </a:p>
          <a:p>
            <a:pPr lvl="1"/>
            <a:r>
              <a:rPr lang="en-GB" sz="1800" dirty="0" err="1" smtClean="0"/>
              <a:t>Xixi</a:t>
            </a:r>
            <a:r>
              <a:rPr lang="en-GB" sz="1800" dirty="0" smtClean="0"/>
              <a:t> Wetland Park in China:</a:t>
            </a:r>
          </a:p>
          <a:p>
            <a:pPr lvl="2"/>
            <a:r>
              <a:rPr lang="en-US" sz="1600" dirty="0" smtClean="0"/>
              <a:t>First </a:t>
            </a:r>
            <a:r>
              <a:rPr lang="en-US" sz="1600" dirty="0"/>
              <a:t>and only national </a:t>
            </a:r>
            <a:r>
              <a:rPr lang="en-US" sz="1600" dirty="0" smtClean="0"/>
              <a:t>wetland park </a:t>
            </a:r>
            <a:r>
              <a:rPr lang="en-US" sz="1600" dirty="0"/>
              <a:t>in </a:t>
            </a:r>
            <a:r>
              <a:rPr lang="en-US" sz="1600" dirty="0" smtClean="0"/>
              <a:t>China.</a:t>
            </a:r>
          </a:p>
          <a:p>
            <a:pPr lvl="2"/>
            <a:r>
              <a:rPr lang="en-US" sz="1600" dirty="0"/>
              <a:t>1,800 years </a:t>
            </a:r>
            <a:r>
              <a:rPr lang="en-US" sz="1600" dirty="0" smtClean="0"/>
              <a:t>of history and an </a:t>
            </a:r>
            <a:r>
              <a:rPr lang="en-US" sz="1600" dirty="0"/>
              <a:t>abundant cultural </a:t>
            </a:r>
            <a:r>
              <a:rPr lang="en-US" sz="1600" dirty="0" smtClean="0"/>
              <a:t>heritage. </a:t>
            </a:r>
          </a:p>
          <a:p>
            <a:pPr lvl="3"/>
            <a:r>
              <a:rPr lang="en-US" sz="1400" dirty="0" smtClean="0"/>
              <a:t>Traditional </a:t>
            </a:r>
            <a:r>
              <a:rPr lang="en-US" sz="1400" dirty="0"/>
              <a:t>Dragon Boat </a:t>
            </a:r>
            <a:r>
              <a:rPr lang="en-US" sz="1400" dirty="0" smtClean="0"/>
              <a:t>Contest </a:t>
            </a:r>
          </a:p>
          <a:p>
            <a:pPr lvl="3"/>
            <a:r>
              <a:rPr lang="en-US" sz="1400" dirty="0" smtClean="0"/>
              <a:t>Silkworm </a:t>
            </a:r>
            <a:r>
              <a:rPr lang="en-US" sz="1400" dirty="0"/>
              <a:t>feeding and silk </a:t>
            </a:r>
            <a:r>
              <a:rPr lang="en-US" sz="1400" dirty="0" smtClean="0"/>
              <a:t>production</a:t>
            </a:r>
          </a:p>
          <a:p>
            <a:pPr lvl="1"/>
            <a:r>
              <a:rPr lang="en-US" sz="1800" dirty="0" err="1" smtClean="0"/>
              <a:t>Inkanyamba</a:t>
            </a:r>
            <a:r>
              <a:rPr lang="en-US" sz="1800" dirty="0" smtClean="0"/>
              <a:t>:</a:t>
            </a:r>
          </a:p>
          <a:p>
            <a:pPr lvl="2"/>
            <a:r>
              <a:rPr lang="en-US" sz="1600" dirty="0" smtClean="0"/>
              <a:t> A serpent rumored </a:t>
            </a:r>
            <a:r>
              <a:rPr lang="en-US" sz="1600" dirty="0"/>
              <a:t>to </a:t>
            </a:r>
            <a:r>
              <a:rPr lang="en-US" sz="1600" dirty="0" smtClean="0"/>
              <a:t>live near a </a:t>
            </a:r>
            <a:r>
              <a:rPr lang="en-US" sz="1600" dirty="0"/>
              <a:t>waterfall lake </a:t>
            </a:r>
            <a:r>
              <a:rPr lang="en-US" sz="1600" dirty="0" smtClean="0"/>
              <a:t>in South </a:t>
            </a:r>
            <a:r>
              <a:rPr lang="en-US" sz="1600" dirty="0"/>
              <a:t>Africa</a:t>
            </a:r>
            <a:endParaRPr lang="en-GB" sz="1600" dirty="0"/>
          </a:p>
        </p:txBody>
      </p:sp>
      <p:sp>
        <p:nvSpPr>
          <p:cNvPr id="10" name="Rectangle 9"/>
          <p:cNvSpPr/>
          <p:nvPr/>
        </p:nvSpPr>
        <p:spPr>
          <a:xfrm>
            <a:off x="6159057" y="2828017"/>
            <a:ext cx="27321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Xixi</a:t>
            </a:r>
            <a:r>
              <a:rPr lang="en-US" dirty="0"/>
              <a:t> Wetland </a:t>
            </a:r>
            <a:r>
              <a:rPr lang="en-US" dirty="0" smtClean="0"/>
              <a:t>Park, China</a:t>
            </a:r>
            <a:endParaRPr lang="en-US" dirty="0"/>
          </a:p>
          <a:p>
            <a:endParaRPr lang="en-US" sz="9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963" y="1090279"/>
            <a:ext cx="3535196" cy="177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429000"/>
            <a:ext cx="222885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56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175125" cy="4787900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/>
              <a:t>Recreation &amp; </a:t>
            </a:r>
            <a:r>
              <a:rPr lang="en-GB" sz="2400" dirty="0" smtClean="0"/>
              <a:t>tourism</a:t>
            </a:r>
            <a:r>
              <a:rPr lang="en-US" sz="2400" dirty="0" smtClean="0"/>
              <a:t>:</a:t>
            </a:r>
          </a:p>
          <a:p>
            <a:pPr lvl="1"/>
            <a:r>
              <a:rPr lang="en-GB" dirty="0" smtClean="0"/>
              <a:t>Hunting - </a:t>
            </a:r>
            <a:r>
              <a:rPr lang="en-US" dirty="0"/>
              <a:t>Since 1934, sales of Federal Duck Stamps </a:t>
            </a:r>
            <a:r>
              <a:rPr lang="en-US" dirty="0" smtClean="0"/>
              <a:t>Total $750 million and have bought 6 </a:t>
            </a:r>
            <a:r>
              <a:rPr lang="en-US" dirty="0"/>
              <a:t>million acres of wetlands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U.S.A..</a:t>
            </a:r>
            <a:endParaRPr lang="en-GB" dirty="0" smtClean="0"/>
          </a:p>
          <a:p>
            <a:pPr lvl="1"/>
            <a:r>
              <a:rPr lang="en-GB" dirty="0" smtClean="0"/>
              <a:t>Birding - </a:t>
            </a:r>
            <a:r>
              <a:rPr lang="en-US" dirty="0"/>
              <a:t>More than 71 million </a:t>
            </a:r>
            <a:r>
              <a:rPr lang="en-US" dirty="0" smtClean="0"/>
              <a:t>people </a:t>
            </a:r>
            <a:r>
              <a:rPr lang="en-US" dirty="0"/>
              <a:t>fed, photographed </a:t>
            </a:r>
            <a:r>
              <a:rPr lang="en-US" dirty="0" smtClean="0"/>
              <a:t>and observed </a:t>
            </a:r>
            <a:r>
              <a:rPr lang="en-US" dirty="0"/>
              <a:t>wildlife in 2006 and spent nearly </a:t>
            </a:r>
            <a:r>
              <a:rPr lang="en-US" dirty="0" smtClean="0"/>
              <a:t>$45 </a:t>
            </a:r>
            <a:r>
              <a:rPr lang="en-US" dirty="0"/>
              <a:t>billion on their activities</a:t>
            </a:r>
            <a:endParaRPr lang="en-GB" dirty="0" smtClean="0"/>
          </a:p>
          <a:p>
            <a:pPr lvl="1"/>
            <a:r>
              <a:rPr lang="en-GB" dirty="0" smtClean="0"/>
              <a:t>Ecotourism – Florida Everglades in 2008:  </a:t>
            </a:r>
            <a:r>
              <a:rPr lang="en-US" dirty="0"/>
              <a:t>822,118 </a:t>
            </a:r>
            <a:r>
              <a:rPr lang="en-US" dirty="0" smtClean="0"/>
              <a:t> visitors spent $119 million. 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4138" y="1134678"/>
            <a:ext cx="1810795" cy="124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6906" y="1110005"/>
            <a:ext cx="1777902" cy="127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1307" y="2898157"/>
            <a:ext cx="3484440" cy="263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60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84034"/>
            <a:ext cx="4314067" cy="2242044"/>
          </a:xfrm>
        </p:spPr>
        <p:txBody>
          <a:bodyPr/>
          <a:lstStyle/>
          <a:p>
            <a:r>
              <a:rPr lang="en-GB" dirty="0" smtClean="0"/>
              <a:t>More resources</a:t>
            </a:r>
          </a:p>
          <a:p>
            <a:pPr lvl="1"/>
            <a:r>
              <a:rPr lang="en-US" dirty="0"/>
              <a:t>Wetland </a:t>
            </a:r>
            <a:r>
              <a:rPr lang="en-US" dirty="0" smtClean="0"/>
              <a:t>Ecosystem Services – </a:t>
            </a:r>
            <a:r>
              <a:rPr lang="en-US" dirty="0"/>
              <a:t>an </a:t>
            </a:r>
            <a:r>
              <a:rPr lang="en-US" dirty="0" smtClean="0"/>
              <a:t>introduction. </a:t>
            </a:r>
            <a:r>
              <a:rPr lang="en-US" dirty="0" smtClean="0">
                <a:hlinkClick r:id="rId3"/>
              </a:rPr>
              <a:t>http://www.ramsar.org</a:t>
            </a:r>
            <a:endParaRPr lang="en-US" dirty="0" smtClean="0"/>
          </a:p>
          <a:p>
            <a:pPr lvl="1"/>
            <a:r>
              <a:rPr lang="en-US" dirty="0" err="1"/>
              <a:t>Ramsar</a:t>
            </a:r>
            <a:r>
              <a:rPr lang="en-US" dirty="0"/>
              <a:t> -  information packs </a:t>
            </a:r>
            <a:r>
              <a:rPr lang="en-US" b="1" dirty="0">
                <a:hlinkClick r:id="" action="ppaction://hlinkfile"/>
              </a:rPr>
              <a:t>http://</a:t>
            </a:r>
            <a:r>
              <a:rPr lang="en-US" dirty="0">
                <a:hlinkClick r:id="" action="ppaction://hlinkfile"/>
              </a:rPr>
              <a:t>bit.ly/QUmP6E</a:t>
            </a:r>
            <a:endParaRPr lang="en-US" dirty="0"/>
          </a:p>
          <a:p>
            <a:pPr marL="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1090" y="1068330"/>
            <a:ext cx="3635447" cy="271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654813" y="4004441"/>
            <a:ext cx="7669380" cy="20561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913" indent="-2873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524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Thank you!</a:t>
            </a:r>
          </a:p>
          <a:p>
            <a:pPr marL="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51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Ecosystem Services?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Ecosystem services</a:t>
            </a:r>
            <a:r>
              <a:rPr lang="en-US" dirty="0"/>
              <a:t> are benefits that ecosystems provide to </a:t>
            </a:r>
            <a:r>
              <a:rPr lang="en-US" dirty="0" smtClean="0"/>
              <a:t>people. </a:t>
            </a:r>
            <a:r>
              <a:rPr lang="en-US" dirty="0"/>
              <a:t>They can be classified into four </a:t>
            </a:r>
            <a:r>
              <a:rPr lang="en-US" dirty="0" smtClean="0"/>
              <a:t>categories: 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sz="2000" b="1" u="sng" dirty="0"/>
              <a:t>Provisioning</a:t>
            </a:r>
            <a:r>
              <a:rPr lang="en-US" sz="2000" dirty="0"/>
              <a:t> -</a:t>
            </a:r>
            <a:r>
              <a:rPr lang="en-US" sz="2000" dirty="0" smtClean="0"/>
              <a:t> </a:t>
            </a:r>
            <a:r>
              <a:rPr lang="en-US" sz="2000" dirty="0"/>
              <a:t>goods or products obtained from </a:t>
            </a:r>
            <a:r>
              <a:rPr lang="en-US" sz="2000" dirty="0" smtClean="0"/>
              <a:t>ecosystems </a:t>
            </a:r>
            <a:r>
              <a:rPr lang="en-US" sz="2000" dirty="0"/>
              <a:t>such as food, timber, fiber, and freshwater.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b="1" u="sng" dirty="0" smtClean="0"/>
              <a:t>Regulating</a:t>
            </a:r>
            <a:r>
              <a:rPr lang="en-US" sz="2000" dirty="0" smtClean="0"/>
              <a:t> - </a:t>
            </a:r>
            <a:r>
              <a:rPr lang="en-US" sz="2000" dirty="0"/>
              <a:t>benefits obtained from an </a:t>
            </a:r>
            <a:r>
              <a:rPr lang="en-US" sz="2000" dirty="0" smtClean="0"/>
              <a:t>ecosys­tem’s control of natural processes, </a:t>
            </a:r>
            <a:r>
              <a:rPr lang="en-US" sz="2000" dirty="0"/>
              <a:t>such as climate regulation, disease control, erosion prevention, water flow regulation, and protection from natural hazards.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b="1" u="sng" dirty="0"/>
              <a:t>Cultural</a:t>
            </a:r>
            <a:r>
              <a:rPr lang="en-US" sz="2000" dirty="0"/>
              <a:t> </a:t>
            </a:r>
            <a:r>
              <a:rPr lang="en-US" sz="2000" dirty="0" smtClean="0"/>
              <a:t>- nonmaterial benefits </a:t>
            </a:r>
            <a:r>
              <a:rPr lang="en-US" sz="2000" dirty="0"/>
              <a:t>such as recreation, spiritual values, and aesthetic enjoyment.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b="1" u="sng" dirty="0"/>
              <a:t>Supporting</a:t>
            </a:r>
            <a:r>
              <a:rPr lang="en-US" sz="2000" dirty="0"/>
              <a:t> services are the natural processes, such as nutrient cycling and primary production, which maintain the other services.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80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Provided by Wetlands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2775" y="1211283"/>
            <a:ext cx="3941763" cy="4633892"/>
          </a:xfrm>
        </p:spPr>
        <p:txBody>
          <a:bodyPr/>
          <a:lstStyle/>
          <a:p>
            <a:pPr lvl="1"/>
            <a:r>
              <a:rPr lang="en-US" sz="1800" dirty="0"/>
              <a:t>Wetlands are among the most productive ecosystems in the </a:t>
            </a:r>
            <a:r>
              <a:rPr lang="en-US" sz="1800" dirty="0" smtClean="0"/>
              <a:t>world.</a:t>
            </a:r>
          </a:p>
          <a:p>
            <a:pPr lvl="2"/>
            <a:r>
              <a:rPr lang="en-US" sz="1600" dirty="0" smtClean="0"/>
              <a:t>Similar to rain </a:t>
            </a:r>
            <a:r>
              <a:rPr lang="en-US" sz="1600" dirty="0"/>
              <a:t>forests and coral reefs</a:t>
            </a:r>
            <a:r>
              <a:rPr lang="en-US" sz="1600" dirty="0" smtClean="0"/>
              <a:t>.</a:t>
            </a:r>
          </a:p>
          <a:p>
            <a:pPr lvl="2"/>
            <a:r>
              <a:rPr lang="en-US" sz="1600" dirty="0" smtClean="0"/>
              <a:t>Source </a:t>
            </a:r>
            <a:r>
              <a:rPr lang="en-US" sz="1600" dirty="0"/>
              <a:t>of substantial biodiversity. </a:t>
            </a:r>
            <a:endParaRPr lang="en-US" sz="1600" dirty="0" smtClean="0"/>
          </a:p>
          <a:p>
            <a:pPr lvl="1"/>
            <a:r>
              <a:rPr lang="en-US" sz="1800" dirty="0" smtClean="0"/>
              <a:t>Wetlands </a:t>
            </a:r>
            <a:r>
              <a:rPr lang="en-US" sz="1800" dirty="0"/>
              <a:t>have been described both as “</a:t>
            </a:r>
            <a:r>
              <a:rPr lang="en-US" sz="1800" b="1" i="1" dirty="0"/>
              <a:t>the kidneys of the landscape</a:t>
            </a:r>
            <a:r>
              <a:rPr lang="en-US" sz="1800" dirty="0"/>
              <a:t>”, because of the </a:t>
            </a:r>
            <a:r>
              <a:rPr lang="en-US" sz="1800" dirty="0" smtClean="0"/>
              <a:t>filtration functions </a:t>
            </a:r>
          </a:p>
          <a:p>
            <a:pPr lvl="1"/>
            <a:r>
              <a:rPr lang="en-US" sz="1800" dirty="0" smtClean="0"/>
              <a:t>Known as the </a:t>
            </a:r>
            <a:r>
              <a:rPr lang="en-US" sz="1800" dirty="0"/>
              <a:t>“</a:t>
            </a:r>
            <a:r>
              <a:rPr lang="en-US" sz="1800" b="1" i="1" dirty="0"/>
              <a:t>biological supermarkets</a:t>
            </a:r>
            <a:r>
              <a:rPr lang="en-US" sz="1800" i="1" dirty="0"/>
              <a:t>” </a:t>
            </a:r>
            <a:r>
              <a:rPr lang="en-US" sz="1800" dirty="0"/>
              <a:t>because of the extensive food webs and rich biodiversity they support.</a:t>
            </a:r>
            <a:endParaRPr lang="en-US" sz="3200" dirty="0"/>
          </a:p>
          <a:p>
            <a:pPr lvl="1"/>
            <a:endParaRPr lang="en-US" sz="1800" dirty="0"/>
          </a:p>
        </p:txBody>
      </p:sp>
      <p:pic>
        <p:nvPicPr>
          <p:cNvPr id="1028" name="Picture 4" descr="http://wetlandsolutionsinc.com/files/images/Index_Collage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4" r="18924"/>
          <a:stretch>
            <a:fillRect/>
          </a:stretch>
        </p:blipFill>
        <p:spPr bwMode="auto">
          <a:xfrm>
            <a:off x="5033166" y="1057275"/>
            <a:ext cx="34290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72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314067" cy="4787900"/>
          </a:xfrm>
        </p:spPr>
        <p:txBody>
          <a:bodyPr/>
          <a:lstStyle/>
          <a:p>
            <a:r>
              <a:rPr lang="en-GB" dirty="0" smtClean="0"/>
              <a:t>Wetlands - the birth of modern civilization.</a:t>
            </a:r>
          </a:p>
          <a:p>
            <a:pPr lvl="1"/>
            <a:r>
              <a:rPr lang="en-US" dirty="0" smtClean="0"/>
              <a:t>Wetland regions gave rise to farming, critical to the development and survival of early human civilizations. </a:t>
            </a:r>
          </a:p>
          <a:p>
            <a:pPr lvl="2"/>
            <a:r>
              <a:rPr lang="en-US" dirty="0"/>
              <a:t>Mesopotamians, Mayans </a:t>
            </a:r>
            <a:r>
              <a:rPr lang="en-US" dirty="0" smtClean="0"/>
              <a:t>(as early as 6,000 years </a:t>
            </a:r>
            <a:r>
              <a:rPr lang="en-US" dirty="0"/>
              <a:t>ago</a:t>
            </a:r>
            <a:r>
              <a:rPr lang="en-US" dirty="0" smtClean="0"/>
              <a:t>)</a:t>
            </a:r>
          </a:p>
          <a:p>
            <a:pPr marL="27305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Modern civilizations depend on properly </a:t>
            </a:r>
            <a:r>
              <a:rPr lang="en-US" dirty="0"/>
              <a:t>functioning </a:t>
            </a:r>
            <a:r>
              <a:rPr lang="en-US" dirty="0" smtClean="0"/>
              <a:t>ecosystems and the services provided by wetlands.</a:t>
            </a:r>
            <a:endParaRPr lang="en-GB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019" y="1084570"/>
            <a:ext cx="3412206" cy="476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82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Content Placeholder 5"/>
          <p:cNvSpPr>
            <a:spLocks noGrp="1"/>
          </p:cNvSpPr>
          <p:nvPr>
            <p:ph type="body" sz="quarter" idx="11"/>
          </p:nvPr>
        </p:nvSpPr>
        <p:spPr>
          <a:xfrm>
            <a:off x="4967787" y="1057274"/>
            <a:ext cx="3971499" cy="5457971"/>
          </a:xfrm>
        </p:spPr>
        <p:txBody>
          <a:bodyPr/>
          <a:lstStyle/>
          <a:p>
            <a:r>
              <a:rPr lang="en-US" dirty="0" smtClean="0"/>
              <a:t>Wetland services include:</a:t>
            </a:r>
          </a:p>
          <a:p>
            <a:pPr lvl="1"/>
            <a:r>
              <a:rPr lang="en-US" sz="1900" dirty="0" smtClean="0"/>
              <a:t>Flood control</a:t>
            </a:r>
          </a:p>
          <a:p>
            <a:pPr lvl="1"/>
            <a:r>
              <a:rPr lang="en-US" sz="1900" dirty="0" smtClean="0"/>
              <a:t>Groundwater replenishment</a:t>
            </a:r>
          </a:p>
          <a:p>
            <a:pPr lvl="1"/>
            <a:r>
              <a:rPr lang="en-US" sz="1900" dirty="0" smtClean="0"/>
              <a:t>Shoreline &amp; storm protection</a:t>
            </a:r>
          </a:p>
          <a:p>
            <a:pPr lvl="1"/>
            <a:r>
              <a:rPr lang="en-US" sz="1900" dirty="0" smtClean="0"/>
              <a:t>Sediment &amp; nutrient retention and export</a:t>
            </a:r>
          </a:p>
          <a:p>
            <a:pPr lvl="1"/>
            <a:r>
              <a:rPr lang="en-US" sz="1900" dirty="0" smtClean="0"/>
              <a:t>Water purification</a:t>
            </a:r>
          </a:p>
          <a:p>
            <a:pPr lvl="1"/>
            <a:r>
              <a:rPr lang="en-US" sz="1900" dirty="0" smtClean="0"/>
              <a:t>Reservoirs of biodiversity</a:t>
            </a:r>
          </a:p>
          <a:p>
            <a:pPr lvl="1"/>
            <a:r>
              <a:rPr lang="en-US" sz="1900" dirty="0" smtClean="0"/>
              <a:t>Wetland products</a:t>
            </a:r>
          </a:p>
          <a:p>
            <a:pPr lvl="1"/>
            <a:r>
              <a:rPr lang="en-US" sz="1900" dirty="0" smtClean="0"/>
              <a:t>Cultural values</a:t>
            </a:r>
          </a:p>
          <a:p>
            <a:pPr lvl="1"/>
            <a:r>
              <a:rPr lang="en-US" sz="1900" dirty="0" smtClean="0"/>
              <a:t>Recreation &amp; tourism</a:t>
            </a:r>
          </a:p>
          <a:p>
            <a:pPr lvl="1"/>
            <a:r>
              <a:rPr lang="en-US" sz="1900" dirty="0" smtClean="0"/>
              <a:t>Climate change mitigation and adaptation</a:t>
            </a:r>
            <a:endParaRPr lang="en-US" sz="1900" dirty="0"/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5104263" y="1026095"/>
            <a:ext cx="3166281" cy="12121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913" indent="-2873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524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4" name="Picture 2" descr="http://alaskawatershedcoalition.org/wp-content/uploads/2012/07/Wetland-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00" y="1418134"/>
            <a:ext cx="4523303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52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3727213" cy="4787900"/>
          </a:xfrm>
        </p:spPr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control:</a:t>
            </a:r>
          </a:p>
          <a:p>
            <a:pPr lvl="1"/>
            <a:r>
              <a:rPr lang="en-US" dirty="0" smtClean="0"/>
              <a:t>From 1990-2000 floods </a:t>
            </a:r>
            <a:r>
              <a:rPr lang="en-US" dirty="0"/>
              <a:t>killed about 100,000 </a:t>
            </a:r>
            <a:r>
              <a:rPr lang="en-US" dirty="0" smtClean="0"/>
              <a:t>people and affected over </a:t>
            </a:r>
            <a:r>
              <a:rPr lang="en-US" dirty="0"/>
              <a:t>1.4 billion </a:t>
            </a:r>
            <a:r>
              <a:rPr lang="en-US" dirty="0" smtClean="0"/>
              <a:t>people worldwide.</a:t>
            </a:r>
          </a:p>
          <a:p>
            <a:pPr lvl="1"/>
            <a:r>
              <a:rPr lang="en-US" dirty="0"/>
              <a:t>Indirectly floods </a:t>
            </a:r>
            <a:r>
              <a:rPr lang="en-US" dirty="0" smtClean="0"/>
              <a:t>can </a:t>
            </a:r>
            <a:r>
              <a:rPr lang="en-US" sz="1900" dirty="0" smtClean="0"/>
              <a:t>cause </a:t>
            </a:r>
            <a:r>
              <a:rPr lang="en-US" sz="1900" dirty="0"/>
              <a:t>the loss of economic and agricultural production and a decrease </a:t>
            </a:r>
            <a:r>
              <a:rPr lang="en-US" sz="1900" dirty="0" smtClean="0"/>
              <a:t>of socio-economic welfare.</a:t>
            </a:r>
          </a:p>
          <a:p>
            <a:pPr lvl="1"/>
            <a:r>
              <a:rPr lang="en-US" sz="1900" dirty="0"/>
              <a:t>Wetlands </a:t>
            </a:r>
            <a:r>
              <a:rPr lang="en-US" sz="1900" dirty="0" smtClean="0"/>
              <a:t>regulate water flow following storms. </a:t>
            </a:r>
          </a:p>
          <a:p>
            <a:pPr lvl="1"/>
            <a:endParaRPr lang="en-GB" sz="1900" dirty="0" smtClean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418" y="1239763"/>
            <a:ext cx="3324391" cy="229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2354" y="3831455"/>
            <a:ext cx="35004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6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6" y="1057275"/>
            <a:ext cx="3896162" cy="4787900"/>
          </a:xfrm>
        </p:spPr>
        <p:txBody>
          <a:bodyPr/>
          <a:lstStyle/>
          <a:p>
            <a:r>
              <a:rPr lang="en-GB" dirty="0"/>
              <a:t>Groundwater </a:t>
            </a:r>
            <a:r>
              <a:rPr lang="en-GB" dirty="0" smtClean="0"/>
              <a:t>replenishment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There are various kinds of wetlands. </a:t>
            </a:r>
          </a:p>
          <a:p>
            <a:pPr lvl="2"/>
            <a:r>
              <a:rPr lang="en-US" dirty="0" smtClean="0"/>
              <a:t>Coastal </a:t>
            </a:r>
            <a:r>
              <a:rPr lang="en-US" dirty="0"/>
              <a:t>m</a:t>
            </a:r>
            <a:r>
              <a:rPr lang="en-US" dirty="0" smtClean="0"/>
              <a:t>arsh</a:t>
            </a:r>
          </a:p>
          <a:p>
            <a:pPr lvl="2"/>
            <a:r>
              <a:rPr lang="en-US" dirty="0" smtClean="0"/>
              <a:t>Tropical forest</a:t>
            </a:r>
          </a:p>
          <a:p>
            <a:pPr lvl="2"/>
            <a:r>
              <a:rPr lang="en-US" dirty="0" smtClean="0"/>
              <a:t>Mangrove</a:t>
            </a:r>
          </a:p>
          <a:p>
            <a:pPr lvl="2"/>
            <a:r>
              <a:rPr lang="en-US" dirty="0" smtClean="0"/>
              <a:t>Grasslands</a:t>
            </a:r>
          </a:p>
          <a:p>
            <a:pPr lvl="1"/>
            <a:r>
              <a:rPr lang="en-US" dirty="0" smtClean="0"/>
              <a:t>Wetlands that </a:t>
            </a:r>
            <a:r>
              <a:rPr lang="en-US" dirty="0"/>
              <a:t>occur on permeable sediments </a:t>
            </a:r>
            <a:r>
              <a:rPr lang="en-US" dirty="0" smtClean="0"/>
              <a:t>overlying aquifers percolate water into </a:t>
            </a:r>
            <a:r>
              <a:rPr lang="en-US" dirty="0"/>
              <a:t>the aquifer below, playing </a:t>
            </a:r>
            <a:r>
              <a:rPr lang="en-US" dirty="0" smtClean="0"/>
              <a:t>a vital </a:t>
            </a:r>
            <a:r>
              <a:rPr lang="en-US" dirty="0"/>
              <a:t>role in keeping it </a:t>
            </a:r>
            <a:r>
              <a:rPr lang="en-US" dirty="0" smtClean="0"/>
              <a:t>‘</a:t>
            </a:r>
            <a:r>
              <a:rPr lang="en-US" dirty="0"/>
              <a:t>recharged</a:t>
            </a:r>
            <a:r>
              <a:rPr lang="en-US" dirty="0" smtClean="0"/>
              <a:t>’. 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738" y="970884"/>
            <a:ext cx="2574486" cy="214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593" y="3342290"/>
            <a:ext cx="4245631" cy="263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15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P</a:t>
            </a:r>
            <a:r>
              <a:rPr lang="en-US" dirty="0" smtClean="0"/>
              <a:t>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175125" cy="4787900"/>
          </a:xfrm>
        </p:spPr>
        <p:txBody>
          <a:bodyPr/>
          <a:lstStyle/>
          <a:p>
            <a:r>
              <a:rPr lang="en-US" dirty="0"/>
              <a:t>Shoreline &amp; storm </a:t>
            </a:r>
            <a:r>
              <a:rPr lang="en-US" dirty="0" smtClean="0"/>
              <a:t>protection:</a:t>
            </a:r>
          </a:p>
          <a:p>
            <a:pPr lvl="1"/>
            <a:r>
              <a:rPr lang="en-US" sz="1800" dirty="0" smtClean="0"/>
              <a:t>In the U.S. the estimated </a:t>
            </a:r>
            <a:r>
              <a:rPr lang="en-US" sz="1800" dirty="0"/>
              <a:t>value </a:t>
            </a:r>
            <a:r>
              <a:rPr lang="en-US" sz="1800" dirty="0" smtClean="0"/>
              <a:t>of </a:t>
            </a:r>
            <a:r>
              <a:rPr lang="en-US" sz="1800" dirty="0"/>
              <a:t>coastal wetlands in reducing the severity of impacts from </a:t>
            </a:r>
            <a:r>
              <a:rPr lang="en-US" sz="1800" dirty="0" smtClean="0"/>
              <a:t>hurricanes is $23.2 </a:t>
            </a:r>
            <a:r>
              <a:rPr lang="en-US" sz="1800" dirty="0"/>
              <a:t>billion </a:t>
            </a:r>
            <a:r>
              <a:rPr lang="en-US" sz="1800" dirty="0" smtClean="0"/>
              <a:t>per year.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conversion </a:t>
            </a:r>
            <a:r>
              <a:rPr lang="en-US" sz="1800" dirty="0" smtClean="0"/>
              <a:t>or loss </a:t>
            </a:r>
            <a:r>
              <a:rPr lang="en-US" sz="1800" dirty="0"/>
              <a:t>of one hectare of coastal wetland </a:t>
            </a:r>
            <a:r>
              <a:rPr lang="en-US" sz="1800" dirty="0" smtClean="0"/>
              <a:t>is estimated to be equal to a </a:t>
            </a:r>
            <a:r>
              <a:rPr lang="en-US" sz="1800" dirty="0"/>
              <a:t>loss of ecosystem services worth </a:t>
            </a:r>
            <a:r>
              <a:rPr lang="en-US" sz="1800" dirty="0" smtClean="0"/>
              <a:t>$33,000 per </a:t>
            </a:r>
            <a:r>
              <a:rPr lang="en-US" sz="1800" dirty="0"/>
              <a:t>year, on average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Each 13 km </a:t>
            </a:r>
            <a:r>
              <a:rPr lang="en-US" sz="1800" dirty="0"/>
              <a:t>of marsh </a:t>
            </a:r>
            <a:r>
              <a:rPr lang="en-US" sz="1800" dirty="0" smtClean="0"/>
              <a:t>reduces the storm </a:t>
            </a:r>
            <a:r>
              <a:rPr lang="en-US" sz="1800" dirty="0"/>
              <a:t>surge by 1</a:t>
            </a:r>
            <a:r>
              <a:rPr lang="en-US" sz="1800" dirty="0" smtClean="0"/>
              <a:t> m.</a:t>
            </a:r>
          </a:p>
          <a:p>
            <a:pPr lvl="1"/>
            <a:r>
              <a:rPr lang="en-US" sz="1800" dirty="0" smtClean="0"/>
              <a:t>Damage from Hurricane </a:t>
            </a:r>
            <a:r>
              <a:rPr lang="en-US" sz="1800" dirty="0"/>
              <a:t>Sandy could reach $50 </a:t>
            </a:r>
            <a:r>
              <a:rPr lang="en-US" sz="1800" dirty="0" smtClean="0"/>
              <a:t>billion. Second most expensive in the USA.</a:t>
            </a:r>
          </a:p>
          <a:p>
            <a:endParaRPr lang="en-GB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917" y="1111953"/>
            <a:ext cx="3660792" cy="198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22036" y="3100132"/>
            <a:ext cx="3399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Atlantic City, New Jersey following  Hurricane Sandy.  Image </a:t>
            </a:r>
            <a:r>
              <a:rPr lang="en-US" sz="900" dirty="0"/>
              <a:t>courtesy of NASA: science.nasa.gov</a:t>
            </a:r>
          </a:p>
        </p:txBody>
      </p:sp>
      <p:pic>
        <p:nvPicPr>
          <p:cNvPr id="2050" name="Picture 2" descr="http://www.lacpra.org/assets/images/website%2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917" y="3562123"/>
            <a:ext cx="3662308" cy="216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78567" y="5729759"/>
            <a:ext cx="2732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City of New Orleans following Hurricane Katrina.  Image </a:t>
            </a:r>
            <a:r>
              <a:rPr lang="en-US" sz="900" dirty="0"/>
              <a:t>courtesy of NASA: science.nasa.gov</a:t>
            </a:r>
          </a:p>
        </p:txBody>
      </p:sp>
    </p:spTree>
    <p:extLst>
      <p:ext uri="{BB962C8B-B14F-4D97-AF65-F5344CB8AC3E}">
        <p14:creationId xmlns:p14="http://schemas.microsoft.com/office/powerpoint/2010/main" xmlns="" val="28796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Services </a:t>
            </a:r>
            <a:r>
              <a:rPr lang="en-US" dirty="0" smtClean="0"/>
              <a:t>Provided </a:t>
            </a:r>
            <a:r>
              <a:rPr lang="en-US" dirty="0"/>
              <a:t>by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4175125" cy="4787900"/>
          </a:xfrm>
        </p:spPr>
        <p:txBody>
          <a:bodyPr/>
          <a:lstStyle/>
          <a:p>
            <a:r>
              <a:rPr lang="en-US" dirty="0"/>
              <a:t>Sediment &amp; nutrient retention and export:</a:t>
            </a:r>
          </a:p>
          <a:p>
            <a:pPr lvl="1"/>
            <a:r>
              <a:rPr lang="en-US" dirty="0" smtClean="0"/>
              <a:t>When </a:t>
            </a:r>
            <a:r>
              <a:rPr lang="en-US" dirty="0"/>
              <a:t>rivers reach wetlands, such as floodplain lakes and marshes, the speed of water flow suddenly slows and sediments are </a:t>
            </a:r>
            <a:r>
              <a:rPr lang="en-US" dirty="0" smtClean="0"/>
              <a:t>deposited</a:t>
            </a:r>
          </a:p>
          <a:p>
            <a:pPr lvl="1"/>
            <a:r>
              <a:rPr lang="en-US" dirty="0" smtClean="0"/>
              <a:t>Two examples of productive wetland regions - Mississippi River Delta and the Nile River Delta (</a:t>
            </a:r>
            <a:r>
              <a:rPr lang="en-US" dirty="0"/>
              <a:t>sediment plumes are visible) </a:t>
            </a: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524" y="3736498"/>
            <a:ext cx="3132521" cy="226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523" y="1057275"/>
            <a:ext cx="3132521" cy="217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86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M template v17">
  <a:themeElements>
    <a:clrScheme name="ERM_1">
      <a:dk1>
        <a:srgbClr val="666F74"/>
      </a:dk1>
      <a:lt1>
        <a:sysClr val="window" lastClr="FFFFFF"/>
      </a:lt1>
      <a:dk2>
        <a:srgbClr val="003362"/>
      </a:dk2>
      <a:lt2>
        <a:srgbClr val="FFFFFF"/>
      </a:lt2>
      <a:accent1>
        <a:srgbClr val="007A5F"/>
      </a:accent1>
      <a:accent2>
        <a:srgbClr val="B1A800"/>
      </a:accent2>
      <a:accent3>
        <a:srgbClr val="D28700"/>
      </a:accent3>
      <a:accent4>
        <a:srgbClr val="C40043"/>
      </a:accent4>
      <a:accent5>
        <a:srgbClr val="008DD6"/>
      </a:accent5>
      <a:accent6>
        <a:srgbClr val="6A83B2"/>
      </a:accent6>
      <a:hlink>
        <a:srgbClr val="666F74"/>
      </a:hlink>
      <a:folHlink>
        <a:srgbClr val="666F74"/>
      </a:folHlink>
    </a:clrScheme>
    <a:fontScheme name="ERM_1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5D3162439FD6B45905BF2CD855F90E9" ma:contentTypeVersion="0" ma:contentTypeDescription="Crear nuevo documento." ma:contentTypeScope="" ma:versionID="80f846e1bb57c185489cb87f137d66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003a7f0c3253a501f94ede70caf17e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943747B3B78A4684347FD16D44B3A1" ma:contentTypeVersion="4" ma:contentTypeDescription="Create a new document." ma:contentTypeScope="" ma:versionID="ac87cc252ceb284501ef24afc8b33b9e">
  <xsd:schema xmlns:xsd="http://www.w3.org/2001/XMLSchema" xmlns:xs="http://www.w3.org/2001/XMLSchema" xmlns:p="http://schemas.microsoft.com/office/2006/metadata/properties" xmlns:ns2="91325bb5-a14c-4664-8b7e-1622ed53eec7" targetNamespace="http://schemas.microsoft.com/office/2006/metadata/properties" ma:root="true" ma:fieldsID="ffe218a44c2a30e4b21299098c5642fd" ns2:_="">
    <xsd:import namespace="91325bb5-a14c-4664-8b7e-1622ed53eec7"/>
    <xsd:element name="properties">
      <xsd:complexType>
        <xsd:sequence>
          <xsd:element name="documentManagement">
            <xsd:complexType>
              <xsd:all>
                <xsd:element ref="ns2:Softwar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25bb5-a14c-4664-8b7e-1622ed53eec7" elementFormDefault="qualified">
    <xsd:import namespace="http://schemas.microsoft.com/office/2006/documentManagement/types"/>
    <xsd:import namespace="http://schemas.microsoft.com/office/infopath/2007/PartnerControls"/>
    <xsd:element name="Software" ma:index="8" nillable="true" ma:displayName="Software" ma:default="PowerPoint 2010" ma:format="Dropdown" ma:internalName="Software">
      <xsd:simpleType>
        <xsd:restriction base="dms:Choice">
          <xsd:enumeration value="PowerPoint 2010"/>
          <xsd:enumeration value="PowerPoint 2003/2007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C1ABE7-B343-40B5-9E34-8FA7291C0309}"/>
</file>

<file path=customXml/itemProps2.xml><?xml version="1.0" encoding="utf-8"?>
<ds:datastoreItem xmlns:ds="http://schemas.openxmlformats.org/officeDocument/2006/customXml" ds:itemID="{40469B0D-AC35-4314-8C03-252554A2F4F5}"/>
</file>

<file path=customXml/itemProps3.xml><?xml version="1.0" encoding="utf-8"?>
<ds:datastoreItem xmlns:ds="http://schemas.openxmlformats.org/officeDocument/2006/customXml" ds:itemID="{81C9960D-3BE5-4EAD-A701-DC2D50DEBCAB}"/>
</file>

<file path=customXml/itemProps4.xml><?xml version="1.0" encoding="utf-8"?>
<ds:datastoreItem xmlns:ds="http://schemas.openxmlformats.org/officeDocument/2006/customXml" ds:itemID="{DF0F828C-045B-4661-AAC1-7B731A852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325bb5-a14c-4664-8b7e-1622ed53ee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ERM template v17</Template>
  <TotalTime>1462</TotalTime>
  <Words>1302</Words>
  <Application>Microsoft Office PowerPoint</Application>
  <PresentationFormat>Presentación en pantalla (4:3)</PresentationFormat>
  <Paragraphs>190</Paragraphs>
  <Slides>15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ERM template v17</vt:lpstr>
      <vt:lpstr>Ecosystem Services Provided by Wetlands</vt:lpstr>
      <vt:lpstr>What are Ecosystem Services?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  <vt:lpstr>Ecosystem Services Provided by Wetlands</vt:lpstr>
    </vt:vector>
  </TitlesOfParts>
  <Company>ERM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Template</dc:title>
  <dc:creator>Sarah Bailey</dc:creator>
  <cp:lastModifiedBy>ana.sanchez</cp:lastModifiedBy>
  <cp:revision>68</cp:revision>
  <dcterms:created xsi:type="dcterms:W3CDTF">2012-04-02T12:05:24Z</dcterms:created>
  <dcterms:modified xsi:type="dcterms:W3CDTF">2012-11-26T23:08:03Z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0x01010035D3162439FD6B45905BF2CD855F90E9</vt:lpwstr>
  </property>
  <property fmtid="{D5CDD505-2E9C-101B-9397-08002B2CF9AE}" pid="3" name="_TemplateID">
    <vt:lpwstr>TC103382681033</vt:lpwstr>
  </property>
  <property fmtid="{D5CDD505-2E9C-101B-9397-08002B2CF9AE}" pid="4" name="Order">
    <vt:r8>700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ipo de Documento">
    <vt:lpwstr>Presentaciones</vt:lpwstr>
  </property>
  <property fmtid="{D5CDD505-2E9C-101B-9397-08002B2CF9AE}" pid="10" name="TemplateUrl">
    <vt:lpwstr/>
  </property>
</Properties>
</file>