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</p:sldMasterIdLst>
  <p:notesMasterIdLst>
    <p:notesMasterId r:id="rId26"/>
  </p:notesMasterIdLst>
  <p:handoutMasterIdLst>
    <p:handoutMasterId r:id="rId27"/>
  </p:handoutMasterIdLst>
  <p:sldIdLst>
    <p:sldId id="404" r:id="rId6"/>
    <p:sldId id="405" r:id="rId7"/>
    <p:sldId id="420" r:id="rId8"/>
    <p:sldId id="415" r:id="rId9"/>
    <p:sldId id="427" r:id="rId10"/>
    <p:sldId id="428" r:id="rId11"/>
    <p:sldId id="426" r:id="rId12"/>
    <p:sldId id="429" r:id="rId13"/>
    <p:sldId id="421" r:id="rId14"/>
    <p:sldId id="430" r:id="rId15"/>
    <p:sldId id="431" r:id="rId16"/>
    <p:sldId id="432" r:id="rId17"/>
    <p:sldId id="434" r:id="rId18"/>
    <p:sldId id="433" r:id="rId19"/>
    <p:sldId id="437" r:id="rId20"/>
    <p:sldId id="435" r:id="rId21"/>
    <p:sldId id="438" r:id="rId22"/>
    <p:sldId id="425" r:id="rId23"/>
    <p:sldId id="410" r:id="rId24"/>
    <p:sldId id="41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" initials="C" lastIdx="23" clrIdx="0"/>
  <p:cmAuthor id="1" name="Carl Wakeman" initials="C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DD6"/>
    <a:srgbClr val="000000"/>
    <a:srgbClr val="CCE4DF"/>
    <a:srgbClr val="FFFFFF"/>
    <a:srgbClr val="666F74"/>
    <a:srgbClr val="B1A800"/>
    <a:srgbClr val="AD9B51"/>
    <a:srgbClr val="F1F6DB"/>
    <a:srgbClr val="BED600"/>
    <a:srgbClr val="8300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688" autoAdjust="0"/>
    <p:restoredTop sz="9024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-144" y="-96"/>
      </p:cViewPr>
      <p:guideLst>
        <p:guide orient="horz" pos="147"/>
        <p:guide orient="horz" pos="2361"/>
        <p:guide orient="horz" pos="102"/>
        <p:guide orient="horz" pos="2409"/>
        <p:guide orient="horz" pos="4199"/>
        <p:guide orient="horz" pos="666"/>
        <p:guide orient="horz" pos="3682"/>
        <p:guide orient="horz" pos="3433"/>
        <p:guide orient="horz" pos="1635"/>
        <p:guide pos="2869"/>
        <p:guide pos="5614"/>
        <p:guide pos="148"/>
        <p:guide pos="102"/>
        <p:guide pos="5665"/>
        <p:guide pos="386"/>
        <p:guide pos="3454"/>
        <p:guide pos="2309"/>
        <p:guide pos="705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7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30" Type="http://schemas.openxmlformats.org/officeDocument/2006/relationships/viewProps" Target="view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E83F-9A4A-4D93-8B6D-4B8112BE3F6C}" type="datetimeFigureOut">
              <a:rPr lang="en-GB" smtClean="0">
                <a:latin typeface="Arial" pitchFamily="34" charset="0"/>
              </a:rPr>
              <a:pPr/>
              <a:t>26/11/2012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AA20-D3B9-4627-89F6-10F08E267625}" type="slidenum">
              <a:rPr lang="en-GB" smtClean="0">
                <a:latin typeface="Arial" pitchFamily="34" charset="0"/>
              </a:rPr>
              <a:pPr/>
              <a:t>‹Nº›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02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7BF77A4-95C4-49A7-B18D-D234C078783D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7F40DFA-B482-4AD0-A536-856EB395C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8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ERM\Presentation template\Graphics\Covers and dividers\Butterfly hatching.jpg"/>
          <p:cNvPicPr>
            <a:picLocks noChangeAspect="1" noChangeArrowheads="1"/>
          </p:cNvPicPr>
          <p:nvPr userDrawn="1"/>
        </p:nvPicPr>
        <p:blipFill>
          <a:blip r:embed="rId2"/>
          <a:srcRect t="13210" b="36759"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>
            <a:off x="0" y="2489536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" y="5043025"/>
            <a:ext cx="1706561" cy="743635"/>
          </a:xfrm>
          <a:solidFill>
            <a:schemeClr val="tx1"/>
          </a:solidFill>
        </p:spPr>
        <p:txBody>
          <a:bodyPr lIns="36000" tIns="36000" rIns="3600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dirty="0" smtClean="0"/>
              <a:t>Client logo area </a:t>
            </a:r>
            <a:br>
              <a:rPr lang="en-GB" dirty="0" smtClean="0"/>
            </a:br>
            <a:r>
              <a:rPr lang="en-GB" dirty="0" smtClean="0"/>
              <a:t>(delete this box)</a:t>
            </a:r>
          </a:p>
        </p:txBody>
      </p:sp>
      <p:sp>
        <p:nvSpPr>
          <p:cNvPr id="15" name="Snip Single Corner Rectangle 14"/>
          <p:cNvSpPr/>
          <p:nvPr userDrawn="1"/>
        </p:nvSpPr>
        <p:spPr>
          <a:xfrm>
            <a:off x="9229296" y="57651"/>
            <a:ext cx="1816886" cy="1772342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Generic Front Cover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is the generic slide front cover, but you can also make a selection from the Minerva Slide Front Cover Library or customise your own front cover by using the Custom Cover Slide from the Slide Bank or Basic Slide set.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D.Blu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L.Blu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Gree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Case_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65538" y="1057275"/>
            <a:ext cx="5246687" cy="4787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_Title_Used with manual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“Insert” then choose</a:t>
            </a:r>
            <a:r>
              <a:rPr lang="en-GB" baseline="0" dirty="0" smtClean="0"/>
              <a:t> “</a:t>
            </a:r>
            <a:r>
              <a:rPr lang="en-GB" dirty="0" smtClean="0"/>
              <a:t>Picture” – select your picture.</a:t>
            </a:r>
            <a:br>
              <a:rPr lang="en-GB" dirty="0" smtClean="0"/>
            </a:br>
            <a:r>
              <a:rPr lang="en-GB" dirty="0" smtClean="0"/>
              <a:t>Right click your picture and “Send to back”.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ERM\Presentation template\Graphics\Covers and dividers\Supplied covers\Finished crops\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"/>
          <a:stretch>
            <a:fillRect/>
          </a:stretch>
        </p:blipFill>
        <p:spPr bwMode="auto">
          <a:xfrm>
            <a:off x="0" y="0"/>
            <a:ext cx="9144000" cy="68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>
            <a:off x="0" y="2489536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" y="5043025"/>
            <a:ext cx="1706561" cy="743635"/>
          </a:xfrm>
          <a:solidFill>
            <a:schemeClr val="tx1"/>
          </a:solidFill>
        </p:spPr>
        <p:txBody>
          <a:bodyPr lIns="36000" tIns="36000" rIns="3600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dirty="0" smtClean="0"/>
              <a:t>Client logo area </a:t>
            </a:r>
            <a:br>
              <a:rPr lang="en-GB" dirty="0" smtClean="0"/>
            </a:br>
            <a:r>
              <a:rPr lang="en-GB" dirty="0" smtClean="0"/>
              <a:t>(delete this box)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19476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6" name="Snip Single Corner Rectangle 15"/>
          <p:cNvSpPr/>
          <p:nvPr userDrawn="1"/>
        </p:nvSpPr>
        <p:spPr>
          <a:xfrm>
            <a:off x="9229296" y="57651"/>
            <a:ext cx="1816886" cy="86901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Divider custom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this if you with to change the colour</a:t>
            </a:r>
            <a:r>
              <a:rPr lang="en-GB" sz="900" b="0" baseline="0" dirty="0" smtClean="0">
                <a:solidFill>
                  <a:schemeClr val="tx1"/>
                </a:solidFill>
              </a:rPr>
              <a:t> of the lines</a:t>
            </a:r>
            <a:endParaRPr lang="en-GB" sz="9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0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nip Single Corner Rectangle 4"/>
          <p:cNvSpPr/>
          <p:nvPr userDrawn="1"/>
        </p:nvSpPr>
        <p:spPr>
          <a:xfrm>
            <a:off x="9229296" y="57651"/>
            <a:ext cx="1816886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Body text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slide forms the base of the majority of slides – a text box with bullets are included ready for you to type into.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816886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Contents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Formatting for contents slide – this slide has slightly different spacing between lines to emphasise topics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Snip Single Corner Rectangle 3"/>
          <p:cNvSpPr/>
          <p:nvPr userDrawn="1"/>
        </p:nvSpPr>
        <p:spPr>
          <a:xfrm>
            <a:off x="9229296" y="57651"/>
            <a:ext cx="1816886" cy="1044661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Graphics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Plain slide without a text box – used for inserting graphics e.g. pies, bars or images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314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232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3320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98407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349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2314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548232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73320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98407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2349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2314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548232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373320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98407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2349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2314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48232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373320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198407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2349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nip Single Corner Rectangle 23"/>
          <p:cNvSpPr/>
          <p:nvPr userDrawn="1"/>
        </p:nvSpPr>
        <p:spPr>
          <a:xfrm>
            <a:off x="9229296" y="57651"/>
            <a:ext cx="1816886" cy="1019569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Logo grid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the grid to neatly present client logos or award logos in a formalised pattern.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eft_body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934004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Blank </a:t>
            </a:r>
            <a:r>
              <a:rPr lang="en-GB" sz="1050" b="1" dirty="0" err="1" smtClean="0">
                <a:solidFill>
                  <a:schemeClr val="accent1"/>
                </a:solidFill>
              </a:rPr>
              <a:t>left_body</a:t>
            </a:r>
            <a:r>
              <a:rPr lang="en-GB" sz="1050" b="1" dirty="0" smtClean="0">
                <a:solidFill>
                  <a:schemeClr val="accent1"/>
                </a:solidFill>
              </a:rPr>
              <a:t> text right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Blank on left and bullets on right. Can be used to insert a chart/diagram on the left and bullet points on the right.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_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775" y="1057275"/>
            <a:ext cx="3941763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816886" cy="1019569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Body </a:t>
            </a:r>
            <a:r>
              <a:rPr lang="en-GB" sz="1050" b="1" dirty="0" err="1" smtClean="0">
                <a:solidFill>
                  <a:schemeClr val="accent1"/>
                </a:solidFill>
              </a:rPr>
              <a:t>text_vertical</a:t>
            </a:r>
            <a:r>
              <a:rPr lang="en-GB" sz="1050" b="1" dirty="0" smtClean="0">
                <a:solidFill>
                  <a:schemeClr val="accent1"/>
                </a:solidFill>
              </a:rPr>
              <a:t> image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this slide to insert text on the left and a portrait image on the right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liv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.Blu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55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50" y="6137174"/>
            <a:ext cx="1061878" cy="37807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4950" y="727368"/>
            <a:ext cx="86772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12775" y="1057275"/>
            <a:ext cx="8308975" cy="47879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21" name="Picture 31" descr="GLogoLG28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93920" y="6105914"/>
            <a:ext cx="427830" cy="56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95" r:id="rId3"/>
    <p:sldLayoutId id="2147483687" r:id="rId4"/>
    <p:sldLayoutId id="2147483689" r:id="rId5"/>
    <p:sldLayoutId id="2147483678" r:id="rId6"/>
    <p:sldLayoutId id="2147483676" r:id="rId7"/>
    <p:sldLayoutId id="2147483683" r:id="rId8"/>
    <p:sldLayoutId id="2147483691" r:id="rId9"/>
    <p:sldLayoutId id="2147483692" r:id="rId10"/>
    <p:sldLayoutId id="2147483693" r:id="rId11"/>
    <p:sldLayoutId id="2147483694" r:id="rId12"/>
    <p:sldLayoutId id="2147483690" r:id="rId13"/>
    <p:sldLayoutId id="2147483682" r:id="rId14"/>
    <p:sldLayoutId id="2147483704" r:id="rId15"/>
    <p:sldLayoutId id="214748370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■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19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3913" indent="-2873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524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oastalamerica.gov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rm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caribbean.org/" TargetMode="External"/><Relationship Id="rId2" Type="http://schemas.openxmlformats.org/officeDocument/2006/relationships/hyperlink" Target="http://www.cleanpacific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www.iosc.org/" TargetMode="External"/><Relationship Id="rId4" Type="http://schemas.openxmlformats.org/officeDocument/2006/relationships/hyperlink" Target="http://www.cleangulf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948" y="43070"/>
            <a:ext cx="8673069" cy="2277459"/>
          </a:xfrm>
        </p:spPr>
        <p:txBody>
          <a:bodyPr/>
          <a:lstStyle/>
          <a:p>
            <a:r>
              <a:rPr lang="en-GB" dirty="0" smtClean="0"/>
              <a:t>Best Practices and Best Available Technology for Prevention and Mitigation of Impacts of Hydrocarbons </a:t>
            </a:r>
            <a:r>
              <a:rPr lang="en-GB" dirty="0"/>
              <a:t>W</a:t>
            </a:r>
            <a:r>
              <a:rPr lang="en-GB" dirty="0" smtClean="0"/>
              <a:t>ithin Wetlands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48" y="2457976"/>
            <a:ext cx="8673068" cy="10140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Paul R. Krause, Ph.D.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0" y="4909214"/>
            <a:ext cx="1231243" cy="425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949" y="5350736"/>
            <a:ext cx="276049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Knowledge Management Program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Sensitive Ecosystem Workshop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Bogota, Colombia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42849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Mitigation Practices – Restoration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 smtClean="0"/>
              <a:t>All impacts are not avoidable.  </a:t>
            </a:r>
          </a:p>
          <a:p>
            <a:pPr marL="0" lvl="1" indent="0">
              <a:buNone/>
            </a:pPr>
            <a:r>
              <a:rPr lang="en-GB" b="1" dirty="0" smtClean="0"/>
              <a:t>Mitigation Measures are designed to lessen or offset the impact of project activities that cannot be avoided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Restoration</a:t>
            </a:r>
          </a:p>
          <a:p>
            <a:pPr lvl="2"/>
            <a:r>
              <a:rPr lang="en-GB" dirty="0" smtClean="0"/>
              <a:t>Replaces lost habitat or service loss</a:t>
            </a:r>
          </a:p>
          <a:p>
            <a:pPr lvl="3"/>
            <a:r>
              <a:rPr lang="en-GB" dirty="0" smtClean="0"/>
              <a:t>Can be at the project site or offsite</a:t>
            </a:r>
          </a:p>
          <a:p>
            <a:pPr lvl="3"/>
            <a:r>
              <a:rPr lang="en-GB" dirty="0" smtClean="0"/>
              <a:t>Generally in a 1:1 or higher ratio</a:t>
            </a:r>
          </a:p>
          <a:p>
            <a:pPr lvl="3"/>
            <a:r>
              <a:rPr lang="en-GB" dirty="0" smtClean="0"/>
              <a:t>Does not have to be like-for-like restoration</a:t>
            </a:r>
            <a:br>
              <a:rPr lang="en-GB" dirty="0" smtClean="0"/>
            </a:br>
            <a:r>
              <a:rPr lang="en-GB" dirty="0" smtClean="0"/>
              <a:t>but should provide the same level of service</a:t>
            </a:r>
          </a:p>
          <a:p>
            <a:pPr lvl="4"/>
            <a:r>
              <a:rPr lang="en-GB" dirty="0" smtClean="0"/>
              <a:t>Habitat Equivalency Analysis (HEA)</a:t>
            </a:r>
          </a:p>
          <a:p>
            <a:pPr lvl="4"/>
            <a:r>
              <a:rPr lang="en-GB" dirty="0" smtClean="0"/>
              <a:t>Resource Equivalency Analysis (REA)</a:t>
            </a:r>
          </a:p>
          <a:p>
            <a:pPr lvl="3"/>
            <a:r>
              <a:rPr lang="en-GB" dirty="0" smtClean="0"/>
              <a:t>Opportunity for Joint Industry/Agency/NGO </a:t>
            </a:r>
            <a:br>
              <a:rPr lang="en-GB" dirty="0" smtClean="0"/>
            </a:br>
            <a:r>
              <a:rPr lang="en-GB" dirty="0" smtClean="0"/>
              <a:t>project partnerships.</a:t>
            </a:r>
          </a:p>
          <a:p>
            <a:pPr lvl="4"/>
            <a:r>
              <a:rPr lang="en-GB" dirty="0" smtClean="0"/>
              <a:t>Coastal America – Wetlands Projects</a:t>
            </a:r>
          </a:p>
          <a:p>
            <a:pPr lvl="4"/>
            <a:r>
              <a:rPr lang="en-GB" dirty="0" smtClean="0">
                <a:hlinkClick r:id="rId2"/>
              </a:rPr>
              <a:t>www.coastalamerica.gov</a:t>
            </a:r>
            <a:r>
              <a:rPr lang="en-GB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298" y="2236123"/>
            <a:ext cx="3644947" cy="24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Mitigation Practices – Mitigation Bank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5102456"/>
          </a:xfrm>
        </p:spPr>
        <p:txBody>
          <a:bodyPr/>
          <a:lstStyle/>
          <a:p>
            <a:pPr lvl="1"/>
            <a:r>
              <a:rPr lang="en-GB" dirty="0" smtClean="0"/>
              <a:t>Mitigation Banking</a:t>
            </a:r>
          </a:p>
          <a:p>
            <a:pPr lvl="2"/>
            <a:r>
              <a:rPr lang="en-GB" dirty="0" smtClean="0"/>
              <a:t>Used to offset the impacts to a public resource after impacts are determined.</a:t>
            </a:r>
          </a:p>
          <a:p>
            <a:pPr lvl="2"/>
            <a:r>
              <a:rPr lang="en-GB" dirty="0" smtClean="0"/>
              <a:t>Mitigation bank is set up by resource agencies to sell “mitigation credits” to developers whose projects will impact the resource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b="1" dirty="0" smtClean="0"/>
              <a:t>EXAMPLE</a:t>
            </a:r>
            <a:r>
              <a:rPr lang="en-GB" dirty="0" smtClean="0"/>
              <a:t>:  Wetlands impacted by O&amp;G Exploration</a:t>
            </a:r>
          </a:p>
          <a:p>
            <a:pPr lvl="3"/>
            <a:r>
              <a:rPr lang="en-GB" dirty="0" smtClean="0"/>
              <a:t>Proposed project would impact 100 Hectares (ha) of wetland</a:t>
            </a:r>
          </a:p>
          <a:p>
            <a:pPr lvl="3"/>
            <a:r>
              <a:rPr lang="en-GB" dirty="0" smtClean="0"/>
              <a:t>Agency would set up </a:t>
            </a:r>
            <a:r>
              <a:rPr lang="en-GB" b="1" dirty="0" smtClean="0"/>
              <a:t>mitigation bank </a:t>
            </a:r>
            <a:r>
              <a:rPr lang="en-GB" dirty="0" smtClean="0"/>
              <a:t>and sell  mitigation credits in units of 1 ha</a:t>
            </a:r>
          </a:p>
          <a:p>
            <a:pPr lvl="3"/>
            <a:r>
              <a:rPr lang="en-GB" dirty="0" smtClean="0"/>
              <a:t>Developer needs to offset the of impact of a different project</a:t>
            </a:r>
          </a:p>
          <a:p>
            <a:pPr lvl="3"/>
            <a:r>
              <a:rPr lang="en-GB" dirty="0" smtClean="0"/>
              <a:t>Developer would then buy </a:t>
            </a:r>
            <a:r>
              <a:rPr lang="en-GB" b="1" dirty="0" smtClean="0"/>
              <a:t>mitigation credits </a:t>
            </a:r>
            <a:r>
              <a:rPr lang="en-GB" dirty="0" smtClean="0"/>
              <a:t>rather than do the restoration work</a:t>
            </a:r>
          </a:p>
          <a:p>
            <a:pPr lvl="3"/>
            <a:r>
              <a:rPr lang="en-GB" dirty="0" smtClean="0"/>
              <a:t>The number of mitigation credits would be </a:t>
            </a:r>
            <a:r>
              <a:rPr lang="en-GB" b="1" dirty="0" smtClean="0"/>
              <a:t>determined by consultation with the agency</a:t>
            </a:r>
            <a:r>
              <a:rPr lang="en-GB" dirty="0" smtClean="0"/>
              <a:t>.</a:t>
            </a:r>
          </a:p>
          <a:p>
            <a:pPr lvl="3"/>
            <a:r>
              <a:rPr lang="en-GB" dirty="0" smtClean="0"/>
              <a:t>Agency would use mitigation bank funds to restore the 100 ha wetland impact after all funds were in place through the mitigation bank.</a:t>
            </a:r>
          </a:p>
          <a:p>
            <a:pPr lvl="3"/>
            <a:endParaRPr lang="en-GB" dirty="0"/>
          </a:p>
          <a:p>
            <a:pPr lvl="2"/>
            <a:r>
              <a:rPr lang="en-GB" dirty="0" smtClean="0"/>
              <a:t>This has been used extensively in the US by Federal and State Agencies to provide restoration mitigation under a variety of circumstances</a:t>
            </a:r>
          </a:p>
        </p:txBody>
      </p:sp>
    </p:spTree>
    <p:extLst>
      <p:ext uri="{BB962C8B-B14F-4D97-AF65-F5344CB8AC3E}">
        <p14:creationId xmlns:p14="http://schemas.microsoft.com/office/powerpoint/2010/main" xmlns="" val="19447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Mitigation Technology – HEA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 smtClean="0"/>
              <a:t>Habitat Equivalency Analysis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US" dirty="0" smtClean="0"/>
              <a:t>Developed </a:t>
            </a:r>
            <a:r>
              <a:rPr lang="en-US" dirty="0"/>
              <a:t>by NOAA to determine the appropriate size of compensatory restoration (CR) projects for Natural Resource Damage (NRD) </a:t>
            </a:r>
            <a:r>
              <a:rPr lang="en-US" dirty="0" smtClean="0"/>
              <a:t>Assessments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GB" dirty="0" smtClean="0"/>
              <a:t>Habitats provide services to other natural resources (e.g., wetlands provide food and protection for juvenile fish)</a:t>
            </a:r>
          </a:p>
          <a:p>
            <a:pPr lvl="2">
              <a:defRPr/>
            </a:pPr>
            <a:r>
              <a:rPr lang="en-US" dirty="0" smtClean="0"/>
              <a:t>“</a:t>
            </a:r>
            <a:r>
              <a:rPr lang="en-US" dirty="0"/>
              <a:t>Losses” occur when services are reduced by injuries or destructive activities</a:t>
            </a:r>
          </a:p>
          <a:p>
            <a:pPr lvl="2">
              <a:defRPr/>
            </a:pPr>
            <a:r>
              <a:rPr lang="en-US" dirty="0">
                <a:cs typeface="Times New Roman" pitchFamily="18" charset="0"/>
              </a:rPr>
              <a:t>“Gains” occur when services are increased by restoration or enhancement </a:t>
            </a:r>
            <a:r>
              <a:rPr lang="en-US" dirty="0" smtClean="0">
                <a:cs typeface="Times New Roman" pitchFamily="18" charset="0"/>
              </a:rPr>
              <a:t>actions</a:t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/>
              <a:t>Estimates </a:t>
            </a:r>
            <a:r>
              <a:rPr lang="en-US" dirty="0"/>
              <a:t>net environmental impacts, accounting for both service losses and </a:t>
            </a:r>
            <a:r>
              <a:rPr lang="en-US" dirty="0" smtClean="0"/>
              <a:t>gains</a:t>
            </a:r>
            <a:br>
              <a:rPr lang="en-US" dirty="0" smtClean="0"/>
            </a:br>
            <a:endParaRPr lang="en-US" dirty="0" smtClean="0"/>
          </a:p>
          <a:p>
            <a:pPr lvl="1">
              <a:defRPr/>
            </a:pPr>
            <a:r>
              <a:rPr lang="en-US" dirty="0" smtClean="0"/>
              <a:t>Includes </a:t>
            </a:r>
            <a:r>
              <a:rPr lang="en-US" dirty="0"/>
              <a:t>both short-term and long-term service gains and losses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7861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Mitigation Technology – HEA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77935" y="984750"/>
            <a:ext cx="4398640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400" dirty="0" smtClean="0"/>
              <a:t>Measurement of Service Losses</a:t>
            </a:r>
          </a:p>
        </p:txBody>
      </p:sp>
      <p:grpSp>
        <p:nvGrpSpPr>
          <p:cNvPr id="8" name="Group 9"/>
          <p:cNvGrpSpPr/>
          <p:nvPr/>
        </p:nvGrpSpPr>
        <p:grpSpPr>
          <a:xfrm>
            <a:off x="1030413" y="1979212"/>
            <a:ext cx="7067513" cy="4124325"/>
            <a:chOff x="490119" y="2536165"/>
            <a:chExt cx="7067513" cy="41243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90119" y="2536165"/>
              <a:ext cx="7067513" cy="412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Freeform 9"/>
            <p:cNvSpPr/>
            <p:nvPr/>
          </p:nvSpPr>
          <p:spPr bwMode="auto">
            <a:xfrm>
              <a:off x="2188911" y="4321334"/>
              <a:ext cx="2591389" cy="829668"/>
            </a:xfrm>
            <a:custGeom>
              <a:avLst/>
              <a:gdLst>
                <a:gd name="connsiteX0" fmla="*/ 0 w 2591389"/>
                <a:gd name="connsiteY0" fmla="*/ 0 h 829668"/>
                <a:gd name="connsiteX1" fmla="*/ 2591389 w 2591389"/>
                <a:gd name="connsiteY1" fmla="*/ 0 h 829668"/>
                <a:gd name="connsiteX2" fmla="*/ 1225084 w 2591389"/>
                <a:gd name="connsiteY2" fmla="*/ 829668 h 829668"/>
                <a:gd name="connsiteX3" fmla="*/ 0 w 2591389"/>
                <a:gd name="connsiteY3" fmla="*/ 822607 h 829668"/>
                <a:gd name="connsiteX4" fmla="*/ 0 w 2591389"/>
                <a:gd name="connsiteY4" fmla="*/ 0 h 8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1389" h="829668">
                  <a:moveTo>
                    <a:pt x="0" y="0"/>
                  </a:moveTo>
                  <a:lnTo>
                    <a:pt x="2591389" y="0"/>
                  </a:lnTo>
                  <a:lnTo>
                    <a:pt x="1225084" y="829668"/>
                  </a:lnTo>
                  <a:lnTo>
                    <a:pt x="0" y="822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31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Mitigation Technology – HEA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945710" y="1853298"/>
            <a:ext cx="7175825" cy="4017832"/>
            <a:chOff x="762830" y="1969676"/>
            <a:chExt cx="7175825" cy="40178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62830" y="1969676"/>
              <a:ext cx="7175825" cy="4017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Freeform 6"/>
            <p:cNvSpPr/>
            <p:nvPr/>
          </p:nvSpPr>
          <p:spPr bwMode="auto">
            <a:xfrm>
              <a:off x="3959581" y="4151342"/>
              <a:ext cx="2511344" cy="664308"/>
            </a:xfrm>
            <a:custGeom>
              <a:avLst/>
              <a:gdLst>
                <a:gd name="connsiteX0" fmla="*/ 0 w 2511344"/>
                <a:gd name="connsiteY0" fmla="*/ 664308 h 664308"/>
                <a:gd name="connsiteX1" fmla="*/ 1237436 w 2511344"/>
                <a:gd name="connsiteY1" fmla="*/ 10420 h 664308"/>
                <a:gd name="connsiteX2" fmla="*/ 2503528 w 2511344"/>
                <a:gd name="connsiteY2" fmla="*/ 0 h 664308"/>
                <a:gd name="connsiteX3" fmla="*/ 2511344 w 2511344"/>
                <a:gd name="connsiteY3" fmla="*/ 661702 h 664308"/>
                <a:gd name="connsiteX4" fmla="*/ 0 w 2511344"/>
                <a:gd name="connsiteY4" fmla="*/ 664308 h 6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344" h="664308">
                  <a:moveTo>
                    <a:pt x="0" y="664308"/>
                  </a:moveTo>
                  <a:lnTo>
                    <a:pt x="1237436" y="10420"/>
                  </a:lnTo>
                  <a:lnTo>
                    <a:pt x="2503528" y="0"/>
                  </a:lnTo>
                  <a:cubicBezTo>
                    <a:pt x="2506133" y="220567"/>
                    <a:pt x="2508739" y="441135"/>
                    <a:pt x="2511344" y="661702"/>
                  </a:cubicBezTo>
                  <a:lnTo>
                    <a:pt x="0" y="664308"/>
                  </a:lnTo>
                  <a:close/>
                </a:path>
              </a:pathLst>
            </a:custGeom>
            <a:solidFill>
              <a:srgbClr val="00B05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90711" y="1274218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Measurement of Service </a:t>
            </a:r>
            <a:r>
              <a:rPr lang="en-US" dirty="0" smtClean="0"/>
              <a:t>Gains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1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Monitoring</a:t>
            </a:r>
            <a:endParaRPr lang="en-GB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6" name="Picture 31" descr="GLogoLG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05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Monitoring Practice – Understanding Baseline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 smtClean="0"/>
              <a:t>Knowing the baseline e</a:t>
            </a:r>
            <a:r>
              <a:rPr lang="en-GB" b="1" dirty="0"/>
              <a:t>nvironmental </a:t>
            </a:r>
            <a:r>
              <a:rPr lang="en-GB" b="1" dirty="0" smtClean="0"/>
              <a:t>conditions before a project begins is vital to being able to understand impacts.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US" dirty="0" smtClean="0"/>
              <a:t>Key aspects of a good baseline study</a:t>
            </a:r>
          </a:p>
          <a:p>
            <a:pPr lvl="2"/>
            <a:r>
              <a:rPr lang="en-US" dirty="0" smtClean="0"/>
              <a:t>Impact and Control sites</a:t>
            </a:r>
          </a:p>
          <a:p>
            <a:pPr lvl="3"/>
            <a:r>
              <a:rPr lang="en-US" dirty="0" smtClean="0"/>
              <a:t>Focus on regional issues</a:t>
            </a:r>
          </a:p>
          <a:p>
            <a:pPr lvl="2"/>
            <a:r>
              <a:rPr lang="en-US" dirty="0" smtClean="0"/>
              <a:t>Multiple seasons</a:t>
            </a:r>
          </a:p>
          <a:p>
            <a:pPr lvl="2"/>
            <a:r>
              <a:rPr lang="en-US" dirty="0" smtClean="0"/>
              <a:t>Multiple stations within a site</a:t>
            </a:r>
          </a:p>
          <a:p>
            <a:pPr lvl="2"/>
            <a:r>
              <a:rPr lang="en-US" dirty="0" smtClean="0"/>
              <a:t>Broad array of sample types</a:t>
            </a:r>
          </a:p>
          <a:p>
            <a:pPr lvl="3"/>
            <a:r>
              <a:rPr lang="en-US" dirty="0" smtClean="0"/>
              <a:t>Chemical Hydrocarbon Fingerprint</a:t>
            </a:r>
          </a:p>
          <a:p>
            <a:pPr lvl="4"/>
            <a:r>
              <a:rPr lang="en-US" dirty="0" smtClean="0"/>
              <a:t>Sediment</a:t>
            </a:r>
          </a:p>
          <a:p>
            <a:pPr lvl="4"/>
            <a:r>
              <a:rPr lang="en-US" dirty="0" smtClean="0"/>
              <a:t>Water</a:t>
            </a:r>
          </a:p>
          <a:p>
            <a:pPr lvl="3"/>
            <a:r>
              <a:rPr lang="en-US" dirty="0" smtClean="0"/>
              <a:t>Biological</a:t>
            </a:r>
          </a:p>
          <a:p>
            <a:pPr lvl="4"/>
            <a:r>
              <a:rPr lang="en-US" dirty="0" smtClean="0"/>
              <a:t>Ecological</a:t>
            </a:r>
          </a:p>
          <a:p>
            <a:pPr lvl="4"/>
            <a:r>
              <a:rPr lang="en-US" dirty="0" smtClean="0"/>
              <a:t>Tissue</a:t>
            </a:r>
          </a:p>
          <a:p>
            <a:pPr lvl="2"/>
            <a:endParaRPr lang="en-US" dirty="0"/>
          </a:p>
          <a:p>
            <a:pPr lvl="1"/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44738" y="2510438"/>
            <a:ext cx="4134137" cy="31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1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Monitoring Technologies – LIDAR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 smtClean="0"/>
              <a:t>Light Detection and Ranging (LIDAR) is used to provide wide area data on elevation of wetlands. </a:t>
            </a:r>
            <a:br>
              <a:rPr lang="en-GB" b="1" dirty="0" smtClean="0"/>
            </a:br>
            <a:endParaRPr lang="en-GB" b="1" dirty="0" smtClean="0"/>
          </a:p>
          <a:p>
            <a:pPr marL="0" lvl="1" indent="0">
              <a:buNone/>
            </a:pPr>
            <a:r>
              <a:rPr lang="en-GB" b="1" dirty="0" smtClean="0"/>
              <a:t>It penetrates shallow water bodies and provides general coverage estimates of plants.</a:t>
            </a:r>
          </a:p>
          <a:p>
            <a:pPr marL="0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2"/>
            <a:endParaRPr lang="en-US" dirty="0"/>
          </a:p>
          <a:p>
            <a:pPr lvl="1"/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6" r="20327"/>
          <a:stretch/>
        </p:blipFill>
        <p:spPr>
          <a:xfrm>
            <a:off x="648392" y="2756999"/>
            <a:ext cx="2892829" cy="3638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551" y="2572788"/>
            <a:ext cx="4031673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3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9037" y="816205"/>
            <a:ext cx="8299450" cy="5434965"/>
          </a:xfrm>
        </p:spPr>
        <p:txBody>
          <a:bodyPr/>
          <a:lstStyle/>
          <a:p>
            <a:pPr lvl="1"/>
            <a:r>
              <a:rPr lang="en-GB" sz="2400" b="1" dirty="0" smtClean="0"/>
              <a:t>Prevention</a:t>
            </a:r>
            <a:r>
              <a:rPr lang="en-GB" sz="2400" dirty="0" smtClean="0"/>
              <a:t> activities will minimize impacts before they happen and will prevent damage if they do</a:t>
            </a:r>
          </a:p>
          <a:p>
            <a:pPr lvl="2"/>
            <a:r>
              <a:rPr lang="en-GB" sz="2200" dirty="0" smtClean="0"/>
              <a:t>Impact Assessment</a:t>
            </a:r>
          </a:p>
          <a:p>
            <a:pPr lvl="2"/>
            <a:r>
              <a:rPr lang="en-GB" sz="2200" dirty="0" smtClean="0"/>
              <a:t>Project and Response Planning</a:t>
            </a:r>
            <a:br>
              <a:rPr lang="en-GB" sz="2200" dirty="0" smtClean="0"/>
            </a:br>
            <a:endParaRPr lang="en-GB" sz="2200" dirty="0" smtClean="0"/>
          </a:p>
          <a:p>
            <a:pPr lvl="1"/>
            <a:r>
              <a:rPr lang="en-GB" sz="2400" dirty="0" smtClean="0"/>
              <a:t>Because all impacts cannot be avoided, </a:t>
            </a:r>
            <a:r>
              <a:rPr lang="en-GB" sz="2400" b="1" dirty="0" smtClean="0"/>
              <a:t>mitigation</a:t>
            </a:r>
            <a:r>
              <a:rPr lang="en-GB" sz="2400" dirty="0" smtClean="0"/>
              <a:t> measures will lessen the net impact</a:t>
            </a:r>
          </a:p>
          <a:p>
            <a:pPr lvl="2"/>
            <a:r>
              <a:rPr lang="en-GB" sz="2200" dirty="0" smtClean="0"/>
              <a:t>Restoration</a:t>
            </a:r>
          </a:p>
          <a:p>
            <a:pPr lvl="2"/>
            <a:r>
              <a:rPr lang="en-GB" sz="2200" dirty="0" smtClean="0"/>
              <a:t>Mitigation Banking</a:t>
            </a:r>
          </a:p>
          <a:p>
            <a:pPr lvl="2"/>
            <a:r>
              <a:rPr lang="en-GB" sz="2200" dirty="0" smtClean="0"/>
              <a:t>HEA</a:t>
            </a:r>
            <a:br>
              <a:rPr lang="en-GB" sz="2200" dirty="0" smtClean="0"/>
            </a:br>
            <a:endParaRPr lang="en-GB" sz="2200" dirty="0" smtClean="0"/>
          </a:p>
          <a:p>
            <a:pPr lvl="1"/>
            <a:r>
              <a:rPr lang="en-GB" sz="2400" b="1" dirty="0" smtClean="0"/>
              <a:t>Monitoring</a:t>
            </a:r>
            <a:r>
              <a:rPr lang="en-GB" sz="2400" dirty="0" smtClean="0"/>
              <a:t> activities and development of robust environmental baseline data will provide evidence of impact level and severity</a:t>
            </a:r>
            <a:br>
              <a:rPr lang="en-GB" sz="2400" dirty="0" smtClean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023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on Wetland Function or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4400" dirty="0" smtClean="0"/>
          </a:p>
          <a:p>
            <a:endParaRPr lang="en-GB" sz="4400" dirty="0"/>
          </a:p>
          <a:p>
            <a:r>
              <a:rPr lang="en-GB" sz="4400" dirty="0" smtClean="0"/>
              <a:t>Any Questions?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90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Best Practices and Technologies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2416" y="1341054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sz="2400" dirty="0" smtClean="0"/>
              <a:t>There are three important aspects of a successful oil and gas exploration program in and near wetlands</a:t>
            </a:r>
            <a:br>
              <a:rPr lang="en-GB" sz="2400" dirty="0" smtClean="0"/>
            </a:br>
            <a:endParaRPr lang="en-GB" sz="2400" u="sng" dirty="0"/>
          </a:p>
          <a:p>
            <a:pPr lvl="1"/>
            <a:r>
              <a:rPr lang="en-GB" sz="2400" u="sng" dirty="0" smtClean="0"/>
              <a:t>Prevention</a:t>
            </a:r>
            <a:r>
              <a:rPr lang="en-GB" sz="2400" dirty="0" smtClean="0"/>
              <a:t> – To prevent habitat degradation it is vital to understand the type and level of impact form activities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sz="2400" u="sng" dirty="0" smtClean="0"/>
              <a:t>Mitigation</a:t>
            </a:r>
            <a:r>
              <a:rPr lang="en-GB" sz="2400" dirty="0" smtClean="0"/>
              <a:t> – Not all impacts can be avoided, but good mitigation practices will lessen the net impact of activities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sz="2400" u="sng" dirty="0" smtClean="0"/>
              <a:t>Monitoring</a:t>
            </a:r>
            <a:r>
              <a:rPr lang="en-GB" sz="2400" dirty="0" smtClean="0"/>
              <a:t> – Development of a strong monitoring program both before and after development activities will provide solid evidence and documentation of impact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55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027" y="1323115"/>
            <a:ext cx="2989942" cy="4066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198" y="5608284"/>
            <a:ext cx="36576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000" dirty="0" smtClean="0">
                <a:hlinkClick r:id="rId2"/>
              </a:rPr>
              <a:t>www.erm.com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029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6" name="Picture 31" descr="GLogoLG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76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Prevention Practices – Impact Analysis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 smtClean="0"/>
              <a:t>The key to successful prevention is a good understanding of the expected project impacts.  This is accomplished through Impact Analysis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Environmental, Social, and Health Impact Assessment (ESHIA)</a:t>
            </a:r>
          </a:p>
          <a:p>
            <a:pPr lvl="2"/>
            <a:r>
              <a:rPr lang="en-GB" dirty="0" smtClean="0"/>
              <a:t>Global standard practice for large capital projects such as O&amp;G exploration and production projects.</a:t>
            </a:r>
          </a:p>
          <a:p>
            <a:pPr lvl="3"/>
            <a:r>
              <a:rPr lang="en-GB" dirty="0" smtClean="0"/>
              <a:t>Addresses impacts from the project on:</a:t>
            </a:r>
          </a:p>
          <a:p>
            <a:pPr lvl="4"/>
            <a:r>
              <a:rPr lang="en-GB" dirty="0" smtClean="0"/>
              <a:t>Environmental – ecology, biodiversity, ecosystem services</a:t>
            </a:r>
          </a:p>
          <a:p>
            <a:pPr lvl="4"/>
            <a:r>
              <a:rPr lang="en-GB" dirty="0" smtClean="0"/>
              <a:t>Social –human populations, economy, project integrations</a:t>
            </a:r>
          </a:p>
          <a:p>
            <a:pPr lvl="4"/>
            <a:r>
              <a:rPr lang="en-GB" dirty="0" smtClean="0"/>
              <a:t>Health –human health</a:t>
            </a:r>
            <a:endParaRPr lang="en-GB" dirty="0"/>
          </a:p>
          <a:p>
            <a:pPr lvl="1"/>
            <a:r>
              <a:rPr lang="en-GB" dirty="0" smtClean="0"/>
              <a:t>Environmental Impact Assessment (EIA)</a:t>
            </a:r>
          </a:p>
          <a:p>
            <a:pPr lvl="2"/>
            <a:r>
              <a:rPr lang="en-GB" dirty="0" smtClean="0"/>
              <a:t>US National Standard under the National Environmental Policy Act (NEPA)</a:t>
            </a:r>
          </a:p>
          <a:p>
            <a:pPr lvl="2"/>
            <a:r>
              <a:rPr lang="en-GB" dirty="0" smtClean="0"/>
              <a:t>US State-wide regulations</a:t>
            </a:r>
          </a:p>
          <a:p>
            <a:pPr lvl="3"/>
            <a:r>
              <a:rPr lang="en-GB" dirty="0" smtClean="0"/>
              <a:t>California Environmental Quality Act (CEQA)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3289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Prevention Practices – Plans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 smtClean="0"/>
              <a:t>Another key aspect is the development of comprehensive plans for projects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Spill Planning</a:t>
            </a:r>
          </a:p>
          <a:p>
            <a:pPr lvl="2"/>
            <a:r>
              <a:rPr lang="en-GB" dirty="0" smtClean="0"/>
              <a:t>Development of a National Response System</a:t>
            </a:r>
          </a:p>
          <a:p>
            <a:pPr lvl="3"/>
            <a:r>
              <a:rPr lang="en-GB" dirty="0" smtClean="0"/>
              <a:t>US Coast Guard is lead agency in the US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Development Regional Response Plans</a:t>
            </a:r>
          </a:p>
          <a:p>
            <a:pPr lvl="3"/>
            <a:r>
              <a:rPr lang="en-GB" dirty="0" smtClean="0"/>
              <a:t>Mapping of Resources at Risk (RAR)</a:t>
            </a:r>
          </a:p>
          <a:p>
            <a:pPr lvl="4"/>
            <a:r>
              <a:rPr lang="en-GB" dirty="0" smtClean="0"/>
              <a:t>Sensitive ecological areas</a:t>
            </a:r>
          </a:p>
          <a:p>
            <a:pPr lvl="4"/>
            <a:r>
              <a:rPr lang="en-GB" dirty="0" smtClean="0"/>
              <a:t>Important economic areas</a:t>
            </a:r>
          </a:p>
          <a:p>
            <a:pPr lvl="3"/>
            <a:r>
              <a:rPr lang="en-GB" dirty="0" smtClean="0"/>
              <a:t>Tactical Response Plans (TRP)</a:t>
            </a:r>
          </a:p>
          <a:p>
            <a:pPr lvl="4"/>
            <a:r>
              <a:rPr lang="en-GB" dirty="0" smtClean="0"/>
              <a:t>Boom placement</a:t>
            </a:r>
          </a:p>
          <a:p>
            <a:pPr lvl="4"/>
            <a:r>
              <a:rPr lang="en-GB" dirty="0" smtClean="0"/>
              <a:t>Equipment locations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Project-specific Plans</a:t>
            </a:r>
          </a:p>
          <a:p>
            <a:pPr lvl="3"/>
            <a:r>
              <a:rPr lang="en-GB" dirty="0" smtClean="0"/>
              <a:t>Modelling of spill scenarios for all projects</a:t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2057" y="3266901"/>
            <a:ext cx="3753197" cy="25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3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Prevention Practices – Plans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Project-Specific Plans</a:t>
            </a:r>
          </a:p>
          <a:p>
            <a:pPr lvl="2"/>
            <a:r>
              <a:rPr lang="en-GB" dirty="0" smtClean="0"/>
              <a:t>Spill Response Plan</a:t>
            </a:r>
          </a:p>
          <a:p>
            <a:pPr lvl="3"/>
            <a:r>
              <a:rPr lang="en-GB" dirty="0" smtClean="0"/>
              <a:t>Modelling of spill scenarios</a:t>
            </a:r>
            <a:endParaRPr lang="en-GB" dirty="0"/>
          </a:p>
          <a:p>
            <a:pPr lvl="3"/>
            <a:r>
              <a:rPr lang="en-GB" dirty="0" smtClean="0"/>
              <a:t>Implementation of TAP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Land Use Plan</a:t>
            </a:r>
          </a:p>
          <a:p>
            <a:pPr lvl="3"/>
            <a:r>
              <a:rPr lang="en-GB" dirty="0" smtClean="0"/>
              <a:t>Erosion control</a:t>
            </a:r>
          </a:p>
          <a:p>
            <a:pPr lvl="3"/>
            <a:r>
              <a:rPr lang="en-GB" dirty="0" smtClean="0"/>
              <a:t>Effective road and infrastructure path citing</a:t>
            </a:r>
          </a:p>
          <a:p>
            <a:pPr lvl="3"/>
            <a:r>
              <a:rPr lang="en-GB" dirty="0" smtClean="0"/>
              <a:t>Designated project avoidance areas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Water Use Plan</a:t>
            </a:r>
          </a:p>
          <a:p>
            <a:pPr lvl="3"/>
            <a:r>
              <a:rPr lang="en-GB" dirty="0" smtClean="0"/>
              <a:t>Project water needs</a:t>
            </a:r>
          </a:p>
          <a:p>
            <a:pPr lvl="3"/>
            <a:r>
              <a:rPr lang="en-GB" dirty="0" smtClean="0"/>
              <a:t>Population water needs</a:t>
            </a:r>
          </a:p>
          <a:p>
            <a:pPr lvl="3"/>
            <a:r>
              <a:rPr lang="en-GB" dirty="0" smtClean="0"/>
              <a:t>Changes to natural water pattern</a:t>
            </a:r>
          </a:p>
          <a:p>
            <a:pPr lvl="3"/>
            <a:r>
              <a:rPr lang="en-GB" dirty="0" smtClean="0"/>
              <a:t>Waste water handling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Health and Safety Plans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5822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Prevention Technologies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dirty="0" smtClean="0"/>
              <a:t>Spill Modelling</a:t>
            </a:r>
          </a:p>
          <a:p>
            <a:pPr lvl="2"/>
            <a:r>
              <a:rPr lang="en-GB" dirty="0" smtClean="0"/>
              <a:t>Conducted over several likely spill </a:t>
            </a:r>
            <a:br>
              <a:rPr lang="en-GB" dirty="0" smtClean="0"/>
            </a:br>
            <a:r>
              <a:rPr lang="en-GB" dirty="0" smtClean="0"/>
              <a:t>scenarios under project conditions</a:t>
            </a:r>
          </a:p>
          <a:p>
            <a:pPr lvl="2"/>
            <a:r>
              <a:rPr lang="en-GB" dirty="0" smtClean="0"/>
              <a:t>Results should include concentration </a:t>
            </a:r>
            <a:br>
              <a:rPr lang="en-GB" dirty="0" smtClean="0"/>
            </a:br>
            <a:r>
              <a:rPr lang="en-GB" dirty="0" smtClean="0"/>
              <a:t>ranges expected throughout the water </a:t>
            </a:r>
            <a:br>
              <a:rPr lang="en-GB" dirty="0" smtClean="0"/>
            </a:br>
            <a:r>
              <a:rPr lang="en-GB" dirty="0" smtClean="0"/>
              <a:t>column (i.e., 3-D Models)</a:t>
            </a:r>
          </a:p>
          <a:p>
            <a:pPr lvl="2"/>
            <a:r>
              <a:rPr lang="en-GB" dirty="0" smtClean="0"/>
              <a:t>Use high-resolution models</a:t>
            </a:r>
          </a:p>
          <a:p>
            <a:pPr lvl="3"/>
            <a:r>
              <a:rPr lang="en-GB" dirty="0" smtClean="0"/>
              <a:t>GEMSS</a:t>
            </a:r>
          </a:p>
          <a:p>
            <a:pPr lvl="3"/>
            <a:r>
              <a:rPr lang="en-GB" dirty="0" smtClean="0"/>
              <a:t>NOAA</a:t>
            </a:r>
          </a:p>
          <a:p>
            <a:pPr lvl="2"/>
            <a:endParaRPr lang="en-GB" dirty="0"/>
          </a:p>
          <a:p>
            <a:pPr lvl="1"/>
            <a:r>
              <a:rPr lang="en-GB" dirty="0" smtClean="0"/>
              <a:t>Resources at Risk Mapping</a:t>
            </a:r>
          </a:p>
          <a:p>
            <a:pPr lvl="2"/>
            <a:r>
              <a:rPr lang="en-GB" dirty="0" smtClean="0"/>
              <a:t>Conducted prior to project start</a:t>
            </a:r>
          </a:p>
          <a:p>
            <a:pPr lvl="2"/>
            <a:r>
              <a:rPr lang="en-GB" dirty="0" smtClean="0"/>
              <a:t>Part of comprehensive National Plan</a:t>
            </a:r>
          </a:p>
          <a:p>
            <a:pPr lvl="2"/>
            <a:r>
              <a:rPr lang="en-GB" dirty="0" smtClean="0"/>
              <a:t>GIS/Interactive based maps</a:t>
            </a:r>
          </a:p>
          <a:p>
            <a:pPr lvl="2"/>
            <a:endParaRPr lang="en-GB" dirty="0" smtClean="0"/>
          </a:p>
          <a:p>
            <a:pPr marL="536575" lvl="3" indent="0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638" y="714894"/>
            <a:ext cx="4225922" cy="599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54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Prevention Technologies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4"/>
            <a:ext cx="8299450" cy="5368463"/>
          </a:xfrm>
        </p:spPr>
        <p:txBody>
          <a:bodyPr/>
          <a:lstStyle/>
          <a:p>
            <a:pPr lvl="1"/>
            <a:r>
              <a:rPr lang="en-GB" dirty="0" smtClean="0"/>
              <a:t>Tactical Response Plans</a:t>
            </a:r>
          </a:p>
          <a:p>
            <a:pPr lvl="2"/>
            <a:r>
              <a:rPr lang="en-GB" dirty="0" smtClean="0"/>
              <a:t>Location of pre-positioned equipment</a:t>
            </a:r>
          </a:p>
          <a:p>
            <a:pPr lvl="3"/>
            <a:r>
              <a:rPr lang="en-GB" dirty="0" smtClean="0"/>
              <a:t>Oil Boom</a:t>
            </a:r>
          </a:p>
          <a:p>
            <a:pPr lvl="3"/>
            <a:r>
              <a:rPr lang="en-GB" dirty="0" smtClean="0"/>
              <a:t>Dispersant</a:t>
            </a:r>
          </a:p>
          <a:p>
            <a:pPr lvl="3"/>
            <a:r>
              <a:rPr lang="en-GB" dirty="0" smtClean="0"/>
              <a:t>Decontamination equipment</a:t>
            </a:r>
          </a:p>
          <a:p>
            <a:pPr lvl="3"/>
            <a:r>
              <a:rPr lang="en-GB" dirty="0" smtClean="0"/>
              <a:t>Waste handling materials</a:t>
            </a:r>
          </a:p>
          <a:p>
            <a:pPr lvl="2"/>
            <a:r>
              <a:rPr lang="en-GB" dirty="0" smtClean="0"/>
              <a:t>Response contacts</a:t>
            </a:r>
          </a:p>
          <a:p>
            <a:pPr lvl="3"/>
            <a:r>
              <a:rPr lang="en-GB" dirty="0" smtClean="0"/>
              <a:t>Regulatory</a:t>
            </a:r>
          </a:p>
          <a:p>
            <a:pPr lvl="3"/>
            <a:r>
              <a:rPr lang="en-GB" dirty="0" smtClean="0"/>
              <a:t>Project Owner</a:t>
            </a:r>
          </a:p>
          <a:p>
            <a:pPr lvl="3"/>
            <a:r>
              <a:rPr lang="en-GB" dirty="0" smtClean="0"/>
              <a:t>Consultant Base</a:t>
            </a:r>
          </a:p>
          <a:p>
            <a:pPr lvl="2"/>
            <a:r>
              <a:rPr lang="en-GB" dirty="0" smtClean="0"/>
              <a:t>Shoreline Clean up and Assessment Teams</a:t>
            </a:r>
          </a:p>
          <a:p>
            <a:pPr lvl="2"/>
            <a:endParaRPr lang="en-GB" dirty="0"/>
          </a:p>
          <a:p>
            <a:pPr lvl="1"/>
            <a:r>
              <a:rPr lang="en-GB" dirty="0" smtClean="0"/>
              <a:t>Oil Spill Conferences</a:t>
            </a:r>
          </a:p>
          <a:p>
            <a:pPr lvl="2"/>
            <a:r>
              <a:rPr lang="en-GB" dirty="0" smtClean="0"/>
              <a:t>Clean Conferences – Pacific, Caribbean, Gulf of Mexico</a:t>
            </a:r>
            <a:br>
              <a:rPr lang="en-GB" dirty="0" smtClean="0"/>
            </a:br>
            <a:r>
              <a:rPr lang="en-GB" dirty="0" smtClean="0">
                <a:solidFill>
                  <a:srgbClr val="008DD6"/>
                </a:solidFill>
                <a:hlinkClick r:id="rId2"/>
              </a:rPr>
              <a:t>www.cleanpacific.org</a:t>
            </a:r>
            <a:r>
              <a:rPr lang="en-GB" dirty="0" smtClean="0">
                <a:solidFill>
                  <a:srgbClr val="008DD6"/>
                </a:solidFill>
              </a:rPr>
              <a:t>   </a:t>
            </a:r>
            <a:r>
              <a:rPr lang="en-GB" dirty="0" smtClean="0">
                <a:solidFill>
                  <a:srgbClr val="008DD6"/>
                </a:solidFill>
                <a:hlinkClick r:id="rId3"/>
              </a:rPr>
              <a:t>www.cleancaribbean.org</a:t>
            </a:r>
            <a:r>
              <a:rPr lang="en-GB" dirty="0" smtClean="0">
                <a:solidFill>
                  <a:srgbClr val="008DD6"/>
                </a:solidFill>
              </a:rPr>
              <a:t>   </a:t>
            </a:r>
            <a:r>
              <a:rPr lang="en-GB" dirty="0" smtClean="0">
                <a:solidFill>
                  <a:srgbClr val="008DD6"/>
                </a:solidFill>
                <a:hlinkClick r:id="rId4"/>
              </a:rPr>
              <a:t>www.cleangulf.org</a:t>
            </a:r>
            <a:r>
              <a:rPr lang="en-GB" dirty="0" smtClean="0">
                <a:solidFill>
                  <a:srgbClr val="008DD6"/>
                </a:solidFill>
              </a:rPr>
              <a:t> </a:t>
            </a:r>
          </a:p>
          <a:p>
            <a:pPr lvl="2"/>
            <a:r>
              <a:rPr lang="en-GB" dirty="0" smtClean="0"/>
              <a:t>International Oil Spill Conference</a:t>
            </a:r>
            <a:br>
              <a:rPr lang="en-GB" dirty="0" smtClean="0"/>
            </a:br>
            <a:r>
              <a:rPr lang="en-GB" dirty="0" smtClean="0">
                <a:hlinkClick r:id="rId5"/>
              </a:rPr>
              <a:t>www.iosc.org</a:t>
            </a:r>
            <a:r>
              <a:rPr lang="en-GB" dirty="0" smtClean="0"/>
              <a:t> </a:t>
            </a:r>
          </a:p>
          <a:p>
            <a:pPr lvl="2"/>
            <a:endParaRPr lang="en-GB" dirty="0" smtClean="0"/>
          </a:p>
          <a:p>
            <a:pPr marL="536575" lvl="3" indent="0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187" y="1670859"/>
            <a:ext cx="3469524" cy="23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7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Mitigation</a:t>
            </a:r>
            <a:endParaRPr lang="en-GB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6" name="Picture 31" descr="GLogoLG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26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M template v17">
  <a:themeElements>
    <a:clrScheme name="ERM_1">
      <a:dk1>
        <a:srgbClr val="666F74"/>
      </a:dk1>
      <a:lt1>
        <a:sysClr val="window" lastClr="FFFFFF"/>
      </a:lt1>
      <a:dk2>
        <a:srgbClr val="003362"/>
      </a:dk2>
      <a:lt2>
        <a:srgbClr val="FFFFFF"/>
      </a:lt2>
      <a:accent1>
        <a:srgbClr val="007A5F"/>
      </a:accent1>
      <a:accent2>
        <a:srgbClr val="B1A800"/>
      </a:accent2>
      <a:accent3>
        <a:srgbClr val="D28700"/>
      </a:accent3>
      <a:accent4>
        <a:srgbClr val="C40043"/>
      </a:accent4>
      <a:accent5>
        <a:srgbClr val="008DD6"/>
      </a:accent5>
      <a:accent6>
        <a:srgbClr val="6A83B2"/>
      </a:accent6>
      <a:hlink>
        <a:srgbClr val="666F74"/>
      </a:hlink>
      <a:folHlink>
        <a:srgbClr val="666F74"/>
      </a:folHlink>
    </a:clrScheme>
    <a:fontScheme name="ERM_1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D3162439FD6B45905BF2CD855F90E9" ma:contentTypeVersion="0" ma:contentTypeDescription="Crear nuevo documento." ma:contentTypeScope="" ma:versionID="80f846e1bb57c185489cb87f137d6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43747B3B78A4684347FD16D44B3A1" ma:contentTypeVersion="4" ma:contentTypeDescription="Create a new document." ma:contentTypeScope="" ma:versionID="ac87cc252ceb284501ef24afc8b33b9e">
  <xsd:schema xmlns:xsd="http://www.w3.org/2001/XMLSchema" xmlns:xs="http://www.w3.org/2001/XMLSchema" xmlns:p="http://schemas.microsoft.com/office/2006/metadata/properties" xmlns:ns2="91325bb5-a14c-4664-8b7e-1622ed53eec7" targetNamespace="http://schemas.microsoft.com/office/2006/metadata/properties" ma:root="true" ma:fieldsID="ffe218a44c2a30e4b21299098c5642fd" ns2:_="">
    <xsd:import namespace="91325bb5-a14c-4664-8b7e-1622ed53eec7"/>
    <xsd:element name="properties">
      <xsd:complexType>
        <xsd:sequence>
          <xsd:element name="documentManagement">
            <xsd:complexType>
              <xsd:all>
                <xsd:element ref="ns2:Softw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25bb5-a14c-4664-8b7e-1622ed53eec7" elementFormDefault="qualified">
    <xsd:import namespace="http://schemas.microsoft.com/office/2006/documentManagement/types"/>
    <xsd:import namespace="http://schemas.microsoft.com/office/infopath/2007/PartnerControls"/>
    <xsd:element name="Software" ma:index="8" nillable="true" ma:displayName="Software" ma:default="PowerPoint 2010" ma:format="Dropdown" ma:internalName="Software">
      <xsd:simpleType>
        <xsd:restriction base="dms:Choice">
          <xsd:enumeration value="PowerPoint 2010"/>
          <xsd:enumeration value="PowerPoint 2003/2007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8A9BD2-F739-4DE8-89FD-F12A588F467C}"/>
</file>

<file path=customXml/itemProps2.xml><?xml version="1.0" encoding="utf-8"?>
<ds:datastoreItem xmlns:ds="http://schemas.openxmlformats.org/officeDocument/2006/customXml" ds:itemID="{40469B0D-AC35-4314-8C03-252554A2F4F5}"/>
</file>

<file path=customXml/itemProps3.xml><?xml version="1.0" encoding="utf-8"?>
<ds:datastoreItem xmlns:ds="http://schemas.openxmlformats.org/officeDocument/2006/customXml" ds:itemID="{81C9960D-3BE5-4EAD-A701-DC2D50DEBCAB}"/>
</file>

<file path=customXml/itemProps4.xml><?xml version="1.0" encoding="utf-8"?>
<ds:datastoreItem xmlns:ds="http://schemas.openxmlformats.org/officeDocument/2006/customXml" ds:itemID="{62AB0FB1-FAE5-4399-BF5D-64C414F7F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325bb5-a14c-4664-8b7e-1622ed53e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ERM template v17</Template>
  <TotalTime>1160</TotalTime>
  <Words>350</Words>
  <Application>Microsoft Office PowerPoint</Application>
  <PresentationFormat>Presentación en pantalla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ERM template v17</vt:lpstr>
      <vt:lpstr>Best Practices and Best Available Technology for Prevention and Mitigation of Impacts of Hydrocarbons Within Wetlands</vt:lpstr>
      <vt:lpstr>Best Practices and Technologies</vt:lpstr>
      <vt:lpstr>Prevention</vt:lpstr>
      <vt:lpstr>Prevention Practices – Impact Analysis</vt:lpstr>
      <vt:lpstr>Prevention Practices – Plans</vt:lpstr>
      <vt:lpstr>Prevention Practices – Plans</vt:lpstr>
      <vt:lpstr>Prevention Technologies</vt:lpstr>
      <vt:lpstr>Prevention Technologies</vt:lpstr>
      <vt:lpstr>Mitigation</vt:lpstr>
      <vt:lpstr>Mitigation Practices – Restoration </vt:lpstr>
      <vt:lpstr>Mitigation Practices – Mitigation Bank </vt:lpstr>
      <vt:lpstr>Mitigation Technology – HEA</vt:lpstr>
      <vt:lpstr>Mitigation Technology – HEA</vt:lpstr>
      <vt:lpstr>Mitigation Technology – HEA</vt:lpstr>
      <vt:lpstr>Monitoring</vt:lpstr>
      <vt:lpstr>Monitoring Practice – Understanding Baseline</vt:lpstr>
      <vt:lpstr>Monitoring Technologies – LIDAR</vt:lpstr>
      <vt:lpstr>Conclusions</vt:lpstr>
      <vt:lpstr>Effects on Wetland Function or Service</vt:lpstr>
      <vt:lpstr>Diapositiva 20</vt:lpstr>
    </vt:vector>
  </TitlesOfParts>
  <Company>ERM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Hydrocarbon Activities on Wetlands</dc:title>
  <dc:creator>Paul Krause</dc:creator>
  <dc:description>ANH Workshop 2012</dc:description>
  <cp:lastModifiedBy>ana.sanchez</cp:lastModifiedBy>
  <cp:revision>61</cp:revision>
  <dcterms:created xsi:type="dcterms:W3CDTF">2012-04-02T12:05:24Z</dcterms:created>
  <dcterms:modified xsi:type="dcterms:W3CDTF">2012-11-26T23:04:37Z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0x01010035D3162439FD6B45905BF2CD855F90E9</vt:lpwstr>
  </property>
  <property fmtid="{D5CDD505-2E9C-101B-9397-08002B2CF9AE}" pid="3" name="_TemplateID">
    <vt:lpwstr>TC103382681033</vt:lpwstr>
  </property>
  <property fmtid="{D5CDD505-2E9C-101B-9397-08002B2CF9AE}" pid="4" name="Order">
    <vt:r8>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ipo de Documento">
    <vt:lpwstr>Presentaciones</vt:lpwstr>
  </property>
  <property fmtid="{D5CDD505-2E9C-101B-9397-08002B2CF9AE}" pid="10" name="TemplateUrl">
    <vt:lpwstr/>
  </property>
</Properties>
</file>