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5"/>
  </p:sldMasterIdLst>
  <p:notesMasterIdLst>
    <p:notesMasterId r:id="rId22"/>
  </p:notesMasterIdLst>
  <p:handoutMasterIdLst>
    <p:handoutMasterId r:id="rId23"/>
  </p:handoutMasterIdLst>
  <p:sldIdLst>
    <p:sldId id="404" r:id="rId6"/>
    <p:sldId id="405" r:id="rId7"/>
    <p:sldId id="420" r:id="rId8"/>
    <p:sldId id="415" r:id="rId9"/>
    <p:sldId id="413" r:id="rId10"/>
    <p:sldId id="416" r:id="rId11"/>
    <p:sldId id="417" r:id="rId12"/>
    <p:sldId id="419" r:id="rId13"/>
    <p:sldId id="418" r:id="rId14"/>
    <p:sldId id="421" r:id="rId15"/>
    <p:sldId id="422" r:id="rId16"/>
    <p:sldId id="423" r:id="rId17"/>
    <p:sldId id="424" r:id="rId18"/>
    <p:sldId id="425" r:id="rId19"/>
    <p:sldId id="410" r:id="rId20"/>
    <p:sldId id="41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" initials="C" lastIdx="23" clrIdx="0"/>
  <p:cmAuthor id="1" name="Carl Wakeman" initials="C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CCE4DF"/>
    <a:srgbClr val="FFFFFF"/>
    <a:srgbClr val="666F74"/>
    <a:srgbClr val="008DD6"/>
    <a:srgbClr val="B1A800"/>
    <a:srgbClr val="AD9B51"/>
    <a:srgbClr val="F1F6DB"/>
    <a:srgbClr val="BED600"/>
    <a:srgbClr val="8300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688" autoAdjust="0"/>
    <p:restoredTop sz="90249" autoAdjust="0"/>
  </p:normalViewPr>
  <p:slideViewPr>
    <p:cSldViewPr snapToGrid="0" snapToObjects="1" showGuides="1">
      <p:cViewPr varScale="1">
        <p:scale>
          <a:sx n="96" d="100"/>
          <a:sy n="96" d="100"/>
        </p:scale>
        <p:origin x="-144" y="-96"/>
      </p:cViewPr>
      <p:guideLst>
        <p:guide orient="horz" pos="147"/>
        <p:guide orient="horz" pos="2361"/>
        <p:guide orient="horz" pos="102"/>
        <p:guide orient="horz" pos="2409"/>
        <p:guide orient="horz" pos="4199"/>
        <p:guide orient="horz" pos="666"/>
        <p:guide orient="horz" pos="3682"/>
        <p:guide orient="horz" pos="3433"/>
        <p:guide orient="horz" pos="1635"/>
        <p:guide pos="2869"/>
        <p:guide pos="5614"/>
        <p:guide pos="148"/>
        <p:guide pos="102"/>
        <p:guide pos="5665"/>
        <p:guide pos="386"/>
        <p:guide pos="3454"/>
        <p:guide pos="2309"/>
        <p:guide pos="705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372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6E83F-9A4A-4D93-8B6D-4B8112BE3F6C}" type="datetimeFigureOut">
              <a:rPr lang="en-GB" smtClean="0">
                <a:latin typeface="Arial" pitchFamily="34" charset="0"/>
              </a:rPr>
              <a:pPr/>
              <a:t>26/11/2012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AA20-D3B9-4627-89F6-10F08E267625}" type="slidenum">
              <a:rPr lang="en-GB" smtClean="0">
                <a:latin typeface="Arial" pitchFamily="34" charset="0"/>
              </a:rPr>
              <a:pPr/>
              <a:t>‹Nº›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029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7BF77A4-95C4-49A7-B18D-D234C078783D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7F40DFA-B482-4AD0-A536-856EB395C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48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ERM\Presentation template\Graphics\Covers and dividers\Butterfly hatching.jpg"/>
          <p:cNvPicPr>
            <a:picLocks noChangeAspect="1" noChangeArrowheads="1"/>
          </p:cNvPicPr>
          <p:nvPr userDrawn="1"/>
        </p:nvPicPr>
        <p:blipFill>
          <a:blip r:embed="rId2"/>
          <a:srcRect t="13210" b="36759"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10" name="Freeform 9"/>
          <p:cNvSpPr>
            <a:spLocks/>
          </p:cNvSpPr>
          <p:nvPr userDrawn="1"/>
        </p:nvSpPr>
        <p:spPr bwMode="auto">
          <a:xfrm>
            <a:off x="0" y="2489536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34950" y="5043025"/>
            <a:ext cx="1706561" cy="743635"/>
          </a:xfrm>
          <a:solidFill>
            <a:schemeClr val="tx1"/>
          </a:solidFill>
        </p:spPr>
        <p:txBody>
          <a:bodyPr lIns="36000" tIns="36000" rIns="36000" bIns="3600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dirty="0" smtClean="0"/>
              <a:t>Client logo area </a:t>
            </a:r>
            <a:br>
              <a:rPr lang="en-GB" dirty="0" smtClean="0"/>
            </a:br>
            <a:r>
              <a:rPr lang="en-GB" dirty="0" smtClean="0"/>
              <a:t>(delete this box)</a:t>
            </a:r>
          </a:p>
        </p:txBody>
      </p:sp>
      <p:sp>
        <p:nvSpPr>
          <p:cNvPr id="15" name="Snip Single Corner Rectangle 14"/>
          <p:cNvSpPr/>
          <p:nvPr userDrawn="1"/>
        </p:nvSpPr>
        <p:spPr>
          <a:xfrm>
            <a:off x="9229296" y="57651"/>
            <a:ext cx="1816886" cy="1772342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Generic Front Cover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This is the generic slide front cover, but you can also make a selection from the Minerva Slide Front Cover Library or customise your own front cover by using the Custom Cover Slide from the Slide Bank or Basic Slide set.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D.Blu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L.Blu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Gree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Case_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65538" y="1057275"/>
            <a:ext cx="5246687" cy="4787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_Title_Used with manual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“Insert” then choose</a:t>
            </a:r>
            <a:r>
              <a:rPr lang="en-GB" baseline="0" dirty="0" smtClean="0"/>
              <a:t> “</a:t>
            </a:r>
            <a:r>
              <a:rPr lang="en-GB" dirty="0" smtClean="0"/>
              <a:t>Picture” – select your picture.</a:t>
            </a:r>
            <a:br>
              <a:rPr lang="en-GB" dirty="0" smtClean="0"/>
            </a:br>
            <a:r>
              <a:rPr lang="en-GB" dirty="0" smtClean="0"/>
              <a:t>Right click your picture and “Send to back”.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Generic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ERM\Presentation template\Graphics\Covers and dividers\Supplied covers\Finished crops\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"/>
          <a:stretch>
            <a:fillRect/>
          </a:stretch>
        </p:blipFill>
        <p:spPr bwMode="auto">
          <a:xfrm>
            <a:off x="0" y="0"/>
            <a:ext cx="9144000" cy="68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>
            <a:spLocks/>
          </p:cNvSpPr>
          <p:nvPr userDrawn="1"/>
        </p:nvSpPr>
        <p:spPr bwMode="auto">
          <a:xfrm>
            <a:off x="0" y="2489536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34950" y="5043025"/>
            <a:ext cx="1706561" cy="743635"/>
          </a:xfrm>
          <a:solidFill>
            <a:schemeClr val="tx1"/>
          </a:solidFill>
        </p:spPr>
        <p:txBody>
          <a:bodyPr lIns="36000" tIns="36000" rIns="36000" bIns="3600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dirty="0" smtClean="0"/>
              <a:t>Client logo area </a:t>
            </a:r>
            <a:br>
              <a:rPr lang="en-GB" dirty="0" smtClean="0"/>
            </a:br>
            <a:r>
              <a:rPr lang="en-GB" dirty="0" smtClean="0"/>
              <a:t>(delete this box)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19476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6" name="Snip Single Corner Rectangle 15"/>
          <p:cNvSpPr/>
          <p:nvPr userDrawn="1"/>
        </p:nvSpPr>
        <p:spPr>
          <a:xfrm>
            <a:off x="9229296" y="57651"/>
            <a:ext cx="1816886" cy="86901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Divider custom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this if you with to change the colour</a:t>
            </a:r>
            <a:r>
              <a:rPr lang="en-GB" sz="900" b="0" baseline="0" dirty="0" smtClean="0">
                <a:solidFill>
                  <a:schemeClr val="tx1"/>
                </a:solidFill>
              </a:rPr>
              <a:t> of the lines</a:t>
            </a:r>
            <a:endParaRPr lang="en-GB" sz="9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09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1057275"/>
            <a:ext cx="829945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nip Single Corner Rectangle 4"/>
          <p:cNvSpPr/>
          <p:nvPr userDrawn="1"/>
        </p:nvSpPr>
        <p:spPr>
          <a:xfrm>
            <a:off x="9229296" y="57651"/>
            <a:ext cx="1816886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Body text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This slide forms the base of the majority of slides – a text box with bullets are included ready for you to type into.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1057275"/>
            <a:ext cx="8299450" cy="47879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816886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Contents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Formatting for contents slide – this slide has slightly different spacing between lines to emphasise topics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Snip Single Corner Rectangle 3"/>
          <p:cNvSpPr/>
          <p:nvPr userDrawn="1"/>
        </p:nvSpPr>
        <p:spPr>
          <a:xfrm>
            <a:off x="9229296" y="57651"/>
            <a:ext cx="1816886" cy="1044661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Graphics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Plain slide without a text box – used for inserting graphics e.g. pies, bars or images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3145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2325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3320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984075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3495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23145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5482325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73320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1984075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23495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723145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5482325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373320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984075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23495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23145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482325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373320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1984075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23495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nip Single Corner Rectangle 23"/>
          <p:cNvSpPr/>
          <p:nvPr userDrawn="1"/>
        </p:nvSpPr>
        <p:spPr>
          <a:xfrm>
            <a:off x="9229296" y="57651"/>
            <a:ext cx="1816886" cy="1019569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Logo grid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the grid to neatly present client logos or award logos in a formalised pattern.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eft_body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934004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Blank </a:t>
            </a:r>
            <a:r>
              <a:rPr lang="en-GB" sz="1050" b="1" dirty="0" err="1" smtClean="0">
                <a:solidFill>
                  <a:schemeClr val="accent1"/>
                </a:solidFill>
              </a:rPr>
              <a:t>left_body</a:t>
            </a:r>
            <a:r>
              <a:rPr lang="en-GB" sz="1050" b="1" dirty="0" smtClean="0">
                <a:solidFill>
                  <a:schemeClr val="accent1"/>
                </a:solidFill>
              </a:rPr>
              <a:t> text right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Blank on left and bullets on right. Can be used to insert a chart/diagram on the left and bullet points on the right.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483225" y="1057275"/>
            <a:ext cx="342900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_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775" y="1057275"/>
            <a:ext cx="3941763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483225" y="1057275"/>
            <a:ext cx="3429000" cy="4787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816886" cy="1019569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Body </a:t>
            </a:r>
            <a:r>
              <a:rPr lang="en-GB" sz="1050" b="1" dirty="0" err="1" smtClean="0">
                <a:solidFill>
                  <a:schemeClr val="accent1"/>
                </a:solidFill>
              </a:rPr>
              <a:t>text_vertical</a:t>
            </a:r>
            <a:r>
              <a:rPr lang="en-GB" sz="1050" b="1" dirty="0" smtClean="0">
                <a:solidFill>
                  <a:schemeClr val="accent1"/>
                </a:solidFill>
              </a:rPr>
              <a:t> image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this slide to insert text on the left and a portrait image on the right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liv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.Blu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55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50" y="6137174"/>
            <a:ext cx="1061878" cy="37807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4950" y="727368"/>
            <a:ext cx="86772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612775" y="1057275"/>
            <a:ext cx="8308975" cy="47879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21" name="Picture 31" descr="GLogoLG28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93920" y="6105914"/>
            <a:ext cx="427830" cy="56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95" r:id="rId3"/>
    <p:sldLayoutId id="2147483687" r:id="rId4"/>
    <p:sldLayoutId id="2147483689" r:id="rId5"/>
    <p:sldLayoutId id="2147483678" r:id="rId6"/>
    <p:sldLayoutId id="2147483676" r:id="rId7"/>
    <p:sldLayoutId id="2147483683" r:id="rId8"/>
    <p:sldLayoutId id="2147483691" r:id="rId9"/>
    <p:sldLayoutId id="2147483692" r:id="rId10"/>
    <p:sldLayoutId id="2147483693" r:id="rId11"/>
    <p:sldLayoutId id="2147483694" r:id="rId12"/>
    <p:sldLayoutId id="2147483690" r:id="rId13"/>
    <p:sldLayoutId id="2147483682" r:id="rId14"/>
    <p:sldLayoutId id="2147483704" r:id="rId15"/>
    <p:sldLayoutId id="214748370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■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19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3913" indent="-2873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524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rm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Impacts of Hydrocarbon Activities on Wetlands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50" y="1222209"/>
            <a:ext cx="8673068" cy="15305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Paul R. Krause, Ph.D.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0" y="4909214"/>
            <a:ext cx="1231243" cy="425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949" y="5350736"/>
            <a:ext cx="276049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Knowledge Management Program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Sensitive Ecosystem Workshop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Bogota, Colombia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November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42849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Indirect Impacts</a:t>
            </a:r>
            <a:endParaRPr lang="en-GB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6" name="Picture 31" descr="GLogoLG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4"/>
          <p:cNvSpPr>
            <a:spLocks/>
          </p:cNvSpPr>
          <p:nvPr/>
        </p:nvSpPr>
        <p:spPr bwMode="auto">
          <a:xfrm>
            <a:off x="-120030" y="1345757"/>
            <a:ext cx="9367478" cy="376455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96"/>
              <a:gd name="connsiteY0" fmla="*/ 0 h 10242"/>
              <a:gd name="connsiteX1" fmla="*/ 5743 w 10096"/>
              <a:gd name="connsiteY1" fmla="*/ 10242 h 10242"/>
              <a:gd name="connsiteX2" fmla="*/ 10096 w 10096"/>
              <a:gd name="connsiteY2" fmla="*/ 4193 h 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" h="10242">
                <a:moveTo>
                  <a:pt x="0" y="0"/>
                </a:moveTo>
                <a:cubicBezTo>
                  <a:pt x="150" y="930"/>
                  <a:pt x="1860" y="9903"/>
                  <a:pt x="5743" y="10242"/>
                </a:cubicBezTo>
                <a:cubicBezTo>
                  <a:pt x="9262" y="10098"/>
                  <a:pt x="10096" y="4193"/>
                  <a:pt x="10096" y="4193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139516" y="2225139"/>
            <a:ext cx="9393459" cy="373902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385"/>
              <a:gd name="connsiteX1" fmla="*/ 5743 w 10055"/>
              <a:gd name="connsiteY1" fmla="*/ 10385 h 10385"/>
              <a:gd name="connsiteX2" fmla="*/ 10055 w 10055"/>
              <a:gd name="connsiteY2" fmla="*/ 4578 h 10385"/>
              <a:gd name="connsiteX0" fmla="*/ 0 w 10082"/>
              <a:gd name="connsiteY0" fmla="*/ 0 h 10385"/>
              <a:gd name="connsiteX1" fmla="*/ 5743 w 10082"/>
              <a:gd name="connsiteY1" fmla="*/ 10385 h 10385"/>
              <a:gd name="connsiteX2" fmla="*/ 10082 w 10082"/>
              <a:gd name="connsiteY2" fmla="*/ 4524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24"/>
              <a:gd name="connsiteY0" fmla="*/ 0 h 10528"/>
              <a:gd name="connsiteX1" fmla="*/ 5771 w 10124"/>
              <a:gd name="connsiteY1" fmla="*/ 10528 h 10528"/>
              <a:gd name="connsiteX2" fmla="*/ 10124 w 10124"/>
              <a:gd name="connsiteY2" fmla="*/ 457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4" h="10528">
                <a:moveTo>
                  <a:pt x="0" y="0"/>
                </a:moveTo>
                <a:cubicBezTo>
                  <a:pt x="129" y="644"/>
                  <a:pt x="1949" y="10403"/>
                  <a:pt x="5771" y="10528"/>
                </a:cubicBezTo>
                <a:cubicBezTo>
                  <a:pt x="9125" y="10456"/>
                  <a:pt x="10124" y="4578"/>
                  <a:pt x="10124" y="4578"/>
                </a:cubicBezTo>
              </a:path>
            </a:pathLst>
          </a:custGeom>
          <a:noFill/>
          <a:ln w="1143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26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Indirect Impacts of E&amp;P Activities on Wetlands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sz="2400" dirty="0" smtClean="0"/>
              <a:t>Indirect Impacts</a:t>
            </a:r>
          </a:p>
          <a:p>
            <a:pPr marL="0" lvl="1" indent="0">
              <a:buNone/>
            </a:pPr>
            <a:r>
              <a:rPr lang="en-GB" sz="2400" dirty="0" smtClean="0"/>
              <a:t>Often have a much wider scale of impact than direct impacts</a:t>
            </a:r>
            <a:br>
              <a:rPr lang="en-GB" sz="2400" dirty="0" smtClean="0"/>
            </a:br>
            <a:endParaRPr lang="en-GB" sz="2400" dirty="0" smtClean="0"/>
          </a:p>
          <a:p>
            <a:pPr lvl="1"/>
            <a:r>
              <a:rPr lang="en-GB" dirty="0" smtClean="0"/>
              <a:t>Physical</a:t>
            </a:r>
          </a:p>
          <a:p>
            <a:pPr lvl="2"/>
            <a:r>
              <a:rPr lang="en-GB" dirty="0" smtClean="0"/>
              <a:t>Land</a:t>
            </a:r>
          </a:p>
          <a:p>
            <a:pPr lvl="3"/>
            <a:r>
              <a:rPr lang="en-GB" dirty="0" smtClean="0"/>
              <a:t>Erosion caused by outside activities</a:t>
            </a:r>
          </a:p>
          <a:p>
            <a:pPr lvl="3"/>
            <a:r>
              <a:rPr lang="en-GB" dirty="0" smtClean="0"/>
              <a:t>Change in one area can impact far reaching areas</a:t>
            </a:r>
          </a:p>
          <a:p>
            <a:pPr lvl="4"/>
            <a:r>
              <a:rPr lang="en-GB" dirty="0" smtClean="0"/>
              <a:t>Erosion</a:t>
            </a:r>
          </a:p>
          <a:p>
            <a:pPr lvl="4"/>
            <a:r>
              <a:rPr lang="en-GB" dirty="0" smtClean="0"/>
              <a:t>Land availability</a:t>
            </a:r>
          </a:p>
          <a:p>
            <a:pPr lvl="2"/>
            <a:r>
              <a:rPr lang="en-GB" sz="1800" dirty="0" smtClean="0"/>
              <a:t>Water</a:t>
            </a:r>
          </a:p>
          <a:p>
            <a:pPr lvl="3"/>
            <a:r>
              <a:rPr lang="en-GB" sz="1600" dirty="0" smtClean="0"/>
              <a:t>Downstream exposure to aquatic systems</a:t>
            </a:r>
          </a:p>
          <a:p>
            <a:pPr lvl="3"/>
            <a:r>
              <a:rPr lang="en-GB" dirty="0" smtClean="0"/>
              <a:t>Beaches</a:t>
            </a:r>
          </a:p>
          <a:p>
            <a:pPr lvl="2"/>
            <a:r>
              <a:rPr lang="en-GB" sz="1800" dirty="0" smtClean="0"/>
              <a:t>Noise</a:t>
            </a:r>
          </a:p>
          <a:p>
            <a:pPr lvl="3"/>
            <a:r>
              <a:rPr lang="en-GB" sz="1600" dirty="0" smtClean="0"/>
              <a:t>Disruption of migratory corridors</a:t>
            </a:r>
          </a:p>
          <a:p>
            <a:pPr lvl="3"/>
            <a:r>
              <a:rPr lang="en-GB" dirty="0" smtClean="0"/>
              <a:t>Generally temporary effects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6537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Indirect Impacts of E&amp;P Activities on Wetlands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sz="2400" dirty="0" smtClean="0"/>
              <a:t>Indirect Impacts</a:t>
            </a:r>
          </a:p>
          <a:p>
            <a:pPr lvl="1"/>
            <a:r>
              <a:rPr lang="en-GB" dirty="0" smtClean="0"/>
              <a:t>Chemical</a:t>
            </a:r>
          </a:p>
          <a:p>
            <a:pPr lvl="2"/>
            <a:r>
              <a:rPr lang="en-GB" dirty="0" smtClean="0"/>
              <a:t>Spills and Discharges</a:t>
            </a:r>
          </a:p>
          <a:p>
            <a:pPr lvl="3"/>
            <a:r>
              <a:rPr lang="en-GB" dirty="0" smtClean="0"/>
              <a:t>Chemicals traveling downstream</a:t>
            </a:r>
          </a:p>
          <a:p>
            <a:pPr lvl="3"/>
            <a:r>
              <a:rPr lang="en-GB" dirty="0" smtClean="0"/>
              <a:t>Often low level chronic exposures</a:t>
            </a:r>
          </a:p>
          <a:p>
            <a:pPr lvl="3"/>
            <a:r>
              <a:rPr lang="en-GB" dirty="0" smtClean="0"/>
              <a:t>Chemicals impacting groundwater</a:t>
            </a:r>
          </a:p>
          <a:p>
            <a:pPr lvl="4"/>
            <a:r>
              <a:rPr lang="en-GB" dirty="0" smtClean="0"/>
              <a:t>Waste Pits</a:t>
            </a:r>
          </a:p>
          <a:p>
            <a:pPr lvl="2"/>
            <a:r>
              <a:rPr lang="en-GB" sz="1800" dirty="0" smtClean="0"/>
              <a:t>Chemicals in water</a:t>
            </a:r>
          </a:p>
          <a:p>
            <a:pPr lvl="3"/>
            <a:r>
              <a:rPr lang="en-GB" dirty="0" smtClean="0"/>
              <a:t>May affect sustainability of water systems</a:t>
            </a:r>
            <a:endParaRPr lang="en-GB" sz="1600" dirty="0" smtClean="0"/>
          </a:p>
          <a:p>
            <a:pPr lvl="2"/>
            <a:r>
              <a:rPr lang="en-GB" sz="1800" dirty="0" smtClean="0"/>
              <a:t>Chemicals in Air</a:t>
            </a:r>
          </a:p>
          <a:p>
            <a:pPr lvl="3"/>
            <a:r>
              <a:rPr lang="en-GB" sz="1600" dirty="0" smtClean="0"/>
              <a:t>Often far reaching impacts</a:t>
            </a:r>
          </a:p>
          <a:p>
            <a:pPr lvl="3"/>
            <a:r>
              <a:rPr lang="en-GB" dirty="0" smtClean="0"/>
              <a:t>Low level chronic exposure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8026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Indirect Impacts of E&amp;P Activities on Wetlands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sz="2400" dirty="0" smtClean="0"/>
              <a:t>Indirect Impacts</a:t>
            </a:r>
          </a:p>
          <a:p>
            <a:pPr lvl="1"/>
            <a:r>
              <a:rPr lang="en-GB" dirty="0" smtClean="0"/>
              <a:t>Biological</a:t>
            </a:r>
          </a:p>
          <a:p>
            <a:pPr lvl="2"/>
            <a:r>
              <a:rPr lang="en-GB" dirty="0" err="1" smtClean="0"/>
              <a:t>Bioaccumulaiton</a:t>
            </a:r>
            <a:endParaRPr lang="en-GB" dirty="0" smtClean="0"/>
          </a:p>
          <a:p>
            <a:pPr lvl="3"/>
            <a:r>
              <a:rPr lang="en-GB" dirty="0" smtClean="0"/>
              <a:t>Many chemicals accumulate over long periods</a:t>
            </a:r>
            <a:br>
              <a:rPr lang="en-GB" dirty="0" smtClean="0"/>
            </a:br>
            <a:r>
              <a:rPr lang="en-GB" dirty="0" smtClean="0"/>
              <a:t>in tissues</a:t>
            </a:r>
          </a:p>
          <a:p>
            <a:pPr lvl="3"/>
            <a:r>
              <a:rPr lang="en-GB" dirty="0" smtClean="0"/>
              <a:t>Occurs in plants and animals</a:t>
            </a:r>
          </a:p>
          <a:p>
            <a:pPr lvl="3"/>
            <a:r>
              <a:rPr lang="en-GB" dirty="0" smtClean="0"/>
              <a:t>Organics and Metals</a:t>
            </a:r>
          </a:p>
          <a:p>
            <a:pPr lvl="3"/>
            <a:r>
              <a:rPr lang="en-GB" dirty="0" smtClean="0"/>
              <a:t>Cancer and mutagenic effects</a:t>
            </a:r>
          </a:p>
          <a:p>
            <a:pPr lvl="2"/>
            <a:r>
              <a:rPr lang="en-GB" dirty="0" err="1" smtClean="0"/>
              <a:t>Biomagnification</a:t>
            </a:r>
            <a:endParaRPr lang="en-GB" dirty="0" smtClean="0"/>
          </a:p>
          <a:p>
            <a:pPr lvl="3"/>
            <a:r>
              <a:rPr lang="en-GB" dirty="0" smtClean="0"/>
              <a:t>Certain chemicals will build up in food webs</a:t>
            </a:r>
          </a:p>
          <a:p>
            <a:pPr lvl="4"/>
            <a:r>
              <a:rPr lang="en-GB" dirty="0" smtClean="0"/>
              <a:t>Higher concentrations with higher level predators</a:t>
            </a:r>
          </a:p>
          <a:p>
            <a:pPr lvl="2"/>
            <a:r>
              <a:rPr lang="en-GB" dirty="0" smtClean="0"/>
              <a:t>Exposure through uptake of food and water</a:t>
            </a:r>
          </a:p>
          <a:p>
            <a:pPr lvl="3"/>
            <a:r>
              <a:rPr lang="en-GB" dirty="0" smtClean="0"/>
              <a:t>Acute and chronic </a:t>
            </a:r>
            <a:r>
              <a:rPr lang="en-GB" dirty="0"/>
              <a:t>e</a:t>
            </a:r>
            <a:r>
              <a:rPr lang="en-GB" dirty="0" smtClean="0"/>
              <a:t>ffects</a:t>
            </a:r>
          </a:p>
          <a:p>
            <a:pPr lvl="3"/>
            <a:r>
              <a:rPr lang="en-GB" dirty="0" smtClean="0"/>
              <a:t>Well documented in scientific literature</a:t>
            </a:r>
          </a:p>
          <a:p>
            <a:pPr lvl="3"/>
            <a:r>
              <a:rPr lang="en-GB" dirty="0" smtClean="0"/>
              <a:t>Often low level chronic exposures</a:t>
            </a:r>
          </a:p>
        </p:txBody>
      </p:sp>
    </p:spTree>
    <p:extLst>
      <p:ext uri="{BB962C8B-B14F-4D97-AF65-F5344CB8AC3E}">
        <p14:creationId xmlns:p14="http://schemas.microsoft.com/office/powerpoint/2010/main" xmlns="" val="731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lvl="1"/>
            <a:r>
              <a:rPr lang="en-GB" sz="2400" dirty="0"/>
              <a:t>Hydrocarbon exposure through oil and gas exploration activities in wetlands can take place through both </a:t>
            </a:r>
            <a:r>
              <a:rPr lang="en-GB" sz="2400" b="1" dirty="0"/>
              <a:t>direct</a:t>
            </a:r>
            <a:r>
              <a:rPr lang="en-GB" sz="2400" dirty="0"/>
              <a:t> and </a:t>
            </a:r>
            <a:r>
              <a:rPr lang="en-GB" sz="2400" b="1" dirty="0"/>
              <a:t>indirect</a:t>
            </a:r>
            <a:r>
              <a:rPr lang="en-GB" sz="2400" dirty="0"/>
              <a:t> </a:t>
            </a:r>
            <a:r>
              <a:rPr lang="en-GB" sz="2400" dirty="0" smtClean="0"/>
              <a:t>pathways</a:t>
            </a:r>
            <a:br>
              <a:rPr lang="en-GB" sz="2400" dirty="0" smtClean="0"/>
            </a:br>
            <a:endParaRPr lang="en-GB" sz="2400" dirty="0"/>
          </a:p>
          <a:p>
            <a:pPr lvl="1"/>
            <a:r>
              <a:rPr lang="en-GB" sz="2400" b="1" dirty="0"/>
              <a:t>Physical</a:t>
            </a:r>
            <a:r>
              <a:rPr lang="en-GB" sz="2400" dirty="0"/>
              <a:t>, </a:t>
            </a:r>
            <a:r>
              <a:rPr lang="en-GB" sz="2400" b="1" dirty="0"/>
              <a:t>chemical</a:t>
            </a:r>
            <a:r>
              <a:rPr lang="en-GB" sz="2400" dirty="0"/>
              <a:t>, and </a:t>
            </a:r>
            <a:r>
              <a:rPr lang="en-GB" sz="2400" b="1" dirty="0"/>
              <a:t>biological</a:t>
            </a:r>
            <a:r>
              <a:rPr lang="en-GB" sz="2400" dirty="0"/>
              <a:t> effects are </a:t>
            </a:r>
            <a:r>
              <a:rPr lang="en-GB" sz="2400" dirty="0" smtClean="0"/>
              <a:t>expected</a:t>
            </a:r>
            <a:br>
              <a:rPr lang="en-GB" sz="2400" dirty="0" smtClean="0"/>
            </a:br>
            <a:endParaRPr lang="en-GB" sz="2400" dirty="0"/>
          </a:p>
          <a:p>
            <a:pPr lvl="1"/>
            <a:r>
              <a:rPr lang="en-GB" sz="2400" dirty="0"/>
              <a:t>Wetland plants are often </a:t>
            </a:r>
            <a:r>
              <a:rPr lang="en-GB" sz="2400" b="1" dirty="0"/>
              <a:t>resilient</a:t>
            </a:r>
            <a:r>
              <a:rPr lang="en-GB" sz="2400" dirty="0"/>
              <a:t> to direct exposure and may act as a biological filter for </a:t>
            </a:r>
            <a:r>
              <a:rPr lang="en-GB" sz="2400" dirty="0" smtClean="0"/>
              <a:t>exposures</a:t>
            </a:r>
            <a:br>
              <a:rPr lang="en-GB" sz="2400" dirty="0" smtClean="0"/>
            </a:br>
            <a:endParaRPr lang="en-GB" sz="2400" dirty="0"/>
          </a:p>
          <a:p>
            <a:pPr lvl="1"/>
            <a:r>
              <a:rPr lang="en-GB" sz="2400" dirty="0"/>
              <a:t>Effects are often most evident in </a:t>
            </a:r>
            <a:r>
              <a:rPr lang="en-GB" sz="2400" b="1" dirty="0"/>
              <a:t>eggs</a:t>
            </a:r>
            <a:r>
              <a:rPr lang="en-GB" sz="2400" dirty="0"/>
              <a:t> and </a:t>
            </a:r>
            <a:r>
              <a:rPr lang="en-GB" sz="2400" b="1" dirty="0" smtClean="0"/>
              <a:t>juveniles</a:t>
            </a:r>
            <a:br>
              <a:rPr lang="en-GB" sz="2400" b="1" dirty="0" smtClean="0"/>
            </a:br>
            <a:endParaRPr lang="en-GB" sz="2400" b="1" dirty="0"/>
          </a:p>
          <a:p>
            <a:pPr lvl="1"/>
            <a:r>
              <a:rPr lang="en-GB" sz="2400" dirty="0"/>
              <a:t>Effects can be managed effectively for wetland exposures through </a:t>
            </a:r>
            <a:r>
              <a:rPr lang="en-GB" sz="2400" b="1" dirty="0"/>
              <a:t>mitigation</a:t>
            </a:r>
            <a:r>
              <a:rPr lang="en-GB" sz="2400" dirty="0"/>
              <a:t> measures and </a:t>
            </a:r>
            <a:r>
              <a:rPr lang="en-GB" sz="2400" b="1" dirty="0"/>
              <a:t>monitoring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4023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on Wetland Function or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4400" dirty="0" smtClean="0"/>
          </a:p>
          <a:p>
            <a:endParaRPr lang="en-GB" sz="4400" dirty="0"/>
          </a:p>
          <a:p>
            <a:r>
              <a:rPr lang="en-GB" sz="4400" dirty="0" smtClean="0"/>
              <a:t>Any Questions?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90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027" y="1323115"/>
            <a:ext cx="2989942" cy="4066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198" y="5608284"/>
            <a:ext cx="36576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000" dirty="0" smtClean="0">
                <a:hlinkClick r:id="rId2"/>
              </a:rPr>
              <a:t>www.erm.com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029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Effects on Wetland Function or Service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2416" y="1341054"/>
            <a:ext cx="8299450" cy="4787900"/>
          </a:xfrm>
        </p:spPr>
        <p:txBody>
          <a:bodyPr/>
          <a:lstStyle/>
          <a:p>
            <a:r>
              <a:rPr lang="en-GB" sz="3200" dirty="0" smtClean="0"/>
              <a:t>Impact Categories</a:t>
            </a:r>
          </a:p>
          <a:p>
            <a:endParaRPr lang="en-GB" dirty="0" smtClean="0"/>
          </a:p>
          <a:p>
            <a:pPr lvl="1"/>
            <a:r>
              <a:rPr lang="en-GB" sz="2400" u="sng" dirty="0" smtClean="0"/>
              <a:t>Direct Impacts</a:t>
            </a:r>
            <a:r>
              <a:rPr lang="en-GB" sz="2400" dirty="0" smtClean="0"/>
              <a:t> - Impacts from activities that occur within the boundary of the wetlands that affect wetland function</a:t>
            </a:r>
            <a:br>
              <a:rPr lang="en-GB" sz="24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sz="2400" u="sng" dirty="0" smtClean="0"/>
              <a:t>Indirect Impacts</a:t>
            </a:r>
            <a:r>
              <a:rPr lang="en-GB" sz="2400" dirty="0" smtClean="0"/>
              <a:t> – Impacts from activities that occur outside of the boundary of the wetlands that affect wetland function through outside influence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55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Direct Impacts</a:t>
            </a:r>
            <a:endParaRPr lang="en-GB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6" name="Picture 31" descr="GLogoLG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4"/>
          <p:cNvSpPr>
            <a:spLocks/>
          </p:cNvSpPr>
          <p:nvPr/>
        </p:nvSpPr>
        <p:spPr bwMode="auto">
          <a:xfrm>
            <a:off x="-120030" y="1345757"/>
            <a:ext cx="9367478" cy="376455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96"/>
              <a:gd name="connsiteY0" fmla="*/ 0 h 10242"/>
              <a:gd name="connsiteX1" fmla="*/ 5743 w 10096"/>
              <a:gd name="connsiteY1" fmla="*/ 10242 h 10242"/>
              <a:gd name="connsiteX2" fmla="*/ 10096 w 10096"/>
              <a:gd name="connsiteY2" fmla="*/ 4193 h 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" h="10242">
                <a:moveTo>
                  <a:pt x="0" y="0"/>
                </a:moveTo>
                <a:cubicBezTo>
                  <a:pt x="150" y="930"/>
                  <a:pt x="1860" y="9903"/>
                  <a:pt x="5743" y="10242"/>
                </a:cubicBezTo>
                <a:cubicBezTo>
                  <a:pt x="9262" y="10098"/>
                  <a:pt x="10096" y="4193"/>
                  <a:pt x="10096" y="4193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139516" y="2225139"/>
            <a:ext cx="9393459" cy="373902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385"/>
              <a:gd name="connsiteX1" fmla="*/ 5743 w 10055"/>
              <a:gd name="connsiteY1" fmla="*/ 10385 h 10385"/>
              <a:gd name="connsiteX2" fmla="*/ 10055 w 10055"/>
              <a:gd name="connsiteY2" fmla="*/ 4578 h 10385"/>
              <a:gd name="connsiteX0" fmla="*/ 0 w 10082"/>
              <a:gd name="connsiteY0" fmla="*/ 0 h 10385"/>
              <a:gd name="connsiteX1" fmla="*/ 5743 w 10082"/>
              <a:gd name="connsiteY1" fmla="*/ 10385 h 10385"/>
              <a:gd name="connsiteX2" fmla="*/ 10082 w 10082"/>
              <a:gd name="connsiteY2" fmla="*/ 4524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24"/>
              <a:gd name="connsiteY0" fmla="*/ 0 h 10528"/>
              <a:gd name="connsiteX1" fmla="*/ 5771 w 10124"/>
              <a:gd name="connsiteY1" fmla="*/ 10528 h 10528"/>
              <a:gd name="connsiteX2" fmla="*/ 10124 w 10124"/>
              <a:gd name="connsiteY2" fmla="*/ 457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4" h="10528">
                <a:moveTo>
                  <a:pt x="0" y="0"/>
                </a:moveTo>
                <a:cubicBezTo>
                  <a:pt x="129" y="644"/>
                  <a:pt x="1949" y="10403"/>
                  <a:pt x="5771" y="10528"/>
                </a:cubicBezTo>
                <a:cubicBezTo>
                  <a:pt x="9125" y="10456"/>
                  <a:pt x="10124" y="4578"/>
                  <a:pt x="10124" y="4578"/>
                </a:cubicBezTo>
              </a:path>
            </a:pathLst>
          </a:custGeom>
          <a:noFill/>
          <a:ln w="1143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76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/>
              <a:t>Direct Impacts of E&amp;P Activities on Wetlands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r>
              <a:rPr lang="en-GB" dirty="0" smtClean="0"/>
              <a:t>Direct Impact</a:t>
            </a:r>
            <a:r>
              <a:rPr lang="en-GB" dirty="0"/>
              <a:t>s</a:t>
            </a:r>
            <a:endParaRPr lang="en-GB" dirty="0" smtClean="0"/>
          </a:p>
          <a:p>
            <a:pPr lvl="1"/>
            <a:r>
              <a:rPr lang="en-GB" dirty="0" smtClean="0"/>
              <a:t>Physical</a:t>
            </a:r>
          </a:p>
          <a:p>
            <a:pPr lvl="2"/>
            <a:r>
              <a:rPr lang="en-GB" dirty="0" smtClean="0"/>
              <a:t>Land</a:t>
            </a:r>
          </a:p>
          <a:p>
            <a:pPr lvl="3"/>
            <a:r>
              <a:rPr lang="en-GB" dirty="0" smtClean="0"/>
              <a:t>Removal of wetland habitat through development activities.</a:t>
            </a:r>
          </a:p>
          <a:p>
            <a:pPr lvl="4"/>
            <a:r>
              <a:rPr lang="en-GB" dirty="0" smtClean="0"/>
              <a:t>Roads</a:t>
            </a:r>
          </a:p>
          <a:p>
            <a:pPr lvl="4"/>
            <a:r>
              <a:rPr lang="en-GB" dirty="0" smtClean="0"/>
              <a:t>Well pad</a:t>
            </a:r>
          </a:p>
          <a:p>
            <a:pPr lvl="4"/>
            <a:r>
              <a:rPr lang="en-GB" dirty="0" smtClean="0"/>
              <a:t>Drilling infrastructure</a:t>
            </a:r>
          </a:p>
          <a:p>
            <a:pPr lvl="5"/>
            <a:r>
              <a:rPr lang="en-GB" sz="1600" dirty="0" smtClean="0"/>
              <a:t>tanks</a:t>
            </a:r>
          </a:p>
          <a:p>
            <a:pPr lvl="5"/>
            <a:r>
              <a:rPr lang="en-GB" sz="1600" dirty="0" smtClean="0"/>
              <a:t>oil/water separators</a:t>
            </a:r>
          </a:p>
          <a:p>
            <a:pPr lvl="5"/>
            <a:r>
              <a:rPr lang="en-GB" sz="1600" dirty="0" smtClean="0"/>
              <a:t>pipelines </a:t>
            </a:r>
          </a:p>
          <a:p>
            <a:pPr lvl="4"/>
            <a:r>
              <a:rPr lang="en-GB" dirty="0" smtClean="0"/>
              <a:t>Coastal facilities </a:t>
            </a:r>
          </a:p>
          <a:p>
            <a:pPr lvl="5"/>
            <a:r>
              <a:rPr lang="en-GB" sz="1600" dirty="0" smtClean="0"/>
              <a:t>housing</a:t>
            </a:r>
          </a:p>
          <a:p>
            <a:pPr lvl="5"/>
            <a:r>
              <a:rPr lang="en-GB" sz="1600" dirty="0" smtClean="0"/>
              <a:t>ports</a:t>
            </a:r>
          </a:p>
          <a:p>
            <a:pPr lvl="5"/>
            <a:r>
              <a:rPr lang="en-GB" sz="1600" dirty="0" smtClean="0"/>
              <a:t>transportation</a:t>
            </a:r>
            <a:br>
              <a:rPr lang="en-GB" sz="1600" dirty="0" smtClean="0"/>
            </a:br>
            <a:endParaRPr lang="en-GB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293" y="2748231"/>
            <a:ext cx="3534580" cy="34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9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Direct Impacts of E&amp;P Activities on Wetlands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sz="2400" dirty="0"/>
              <a:t>Direct Impacts</a:t>
            </a:r>
          </a:p>
          <a:p>
            <a:pPr lvl="1"/>
            <a:r>
              <a:rPr lang="en-GB" dirty="0" smtClean="0"/>
              <a:t>Physical</a:t>
            </a:r>
          </a:p>
          <a:p>
            <a:pPr lvl="2"/>
            <a:r>
              <a:rPr lang="en-GB" dirty="0" smtClean="0"/>
              <a:t>Water </a:t>
            </a:r>
            <a:endParaRPr lang="en-GB" dirty="0"/>
          </a:p>
          <a:p>
            <a:pPr lvl="3"/>
            <a:r>
              <a:rPr lang="en-GB" dirty="0" smtClean="0"/>
              <a:t>Loss or change in hydrogeology</a:t>
            </a:r>
            <a:endParaRPr lang="en-GB" dirty="0"/>
          </a:p>
          <a:p>
            <a:pPr lvl="4"/>
            <a:r>
              <a:rPr lang="en-GB" dirty="0" smtClean="0"/>
              <a:t>Change in the water cycle</a:t>
            </a:r>
            <a:endParaRPr lang="en-GB" dirty="0"/>
          </a:p>
          <a:p>
            <a:pPr lvl="4"/>
            <a:r>
              <a:rPr lang="en-GB" dirty="0" smtClean="0"/>
              <a:t>Removal of channels</a:t>
            </a:r>
          </a:p>
          <a:p>
            <a:pPr lvl="4"/>
            <a:r>
              <a:rPr lang="en-GB" dirty="0" smtClean="0"/>
              <a:t>Redistribution of channels</a:t>
            </a:r>
          </a:p>
          <a:p>
            <a:pPr lvl="5"/>
            <a:r>
              <a:rPr lang="en-GB" sz="1600" dirty="0" smtClean="0"/>
              <a:t>Increased </a:t>
            </a:r>
            <a:br>
              <a:rPr lang="en-GB" sz="1600" dirty="0" smtClean="0"/>
            </a:br>
            <a:r>
              <a:rPr lang="en-GB" sz="1600" dirty="0" smtClean="0"/>
              <a:t>sedimentation</a:t>
            </a:r>
          </a:p>
          <a:p>
            <a:pPr lvl="5"/>
            <a:r>
              <a:rPr lang="en-GB" sz="1600" dirty="0" smtClean="0"/>
              <a:t>Increased</a:t>
            </a:r>
            <a:br>
              <a:rPr lang="en-GB" sz="1600" dirty="0" smtClean="0"/>
            </a:br>
            <a:r>
              <a:rPr lang="en-GB" sz="1600" dirty="0" smtClean="0"/>
              <a:t>erosion</a:t>
            </a:r>
          </a:p>
          <a:p>
            <a:pPr lvl="4"/>
            <a:r>
              <a:rPr lang="en-GB" dirty="0" smtClean="0"/>
              <a:t>Restriction of flow</a:t>
            </a:r>
          </a:p>
          <a:p>
            <a:pPr lvl="4"/>
            <a:r>
              <a:rPr lang="en-GB" dirty="0" smtClean="0"/>
              <a:t>Loss of access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lvl="2"/>
            <a:r>
              <a:rPr lang="en-GB" dirty="0" smtClean="0"/>
              <a:t>Noise</a:t>
            </a:r>
          </a:p>
          <a:p>
            <a:pPr lvl="3"/>
            <a:r>
              <a:rPr lang="en-GB" dirty="0" smtClean="0"/>
              <a:t>Seismic survey</a:t>
            </a:r>
          </a:p>
          <a:p>
            <a:pPr lvl="3"/>
            <a:r>
              <a:rPr lang="en-GB" dirty="0" smtClean="0"/>
              <a:t>Operations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931" y="1553205"/>
            <a:ext cx="4505294" cy="37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1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/>
              <a:t>Direct Impacts of E&amp;P Activities on Wetlands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r>
              <a:rPr lang="en-GB" sz="3200" dirty="0" smtClean="0"/>
              <a:t>Direct Impact</a:t>
            </a:r>
            <a:r>
              <a:rPr lang="en-GB" sz="3200" dirty="0"/>
              <a:t>s</a:t>
            </a:r>
            <a:endParaRPr lang="en-GB" sz="3200" dirty="0" smtClean="0"/>
          </a:p>
          <a:p>
            <a:pPr lvl="1"/>
            <a:r>
              <a:rPr lang="en-GB" dirty="0" smtClean="0"/>
              <a:t>Chemical</a:t>
            </a:r>
          </a:p>
          <a:p>
            <a:pPr lvl="2"/>
            <a:r>
              <a:rPr lang="en-GB" dirty="0" smtClean="0"/>
              <a:t>Exposure to hydrocarbons</a:t>
            </a:r>
            <a:endParaRPr lang="en-GB" dirty="0"/>
          </a:p>
          <a:p>
            <a:pPr lvl="3"/>
            <a:r>
              <a:rPr lang="en-GB" dirty="0" smtClean="0"/>
              <a:t>Waste pits</a:t>
            </a:r>
          </a:p>
          <a:p>
            <a:pPr lvl="3"/>
            <a:r>
              <a:rPr lang="en-GB" dirty="0" smtClean="0"/>
              <a:t>Spills</a:t>
            </a:r>
          </a:p>
          <a:p>
            <a:pPr lvl="4"/>
            <a:r>
              <a:rPr lang="en-GB" dirty="0" smtClean="0"/>
              <a:t>Product (oil, condensate, gas)</a:t>
            </a:r>
          </a:p>
          <a:p>
            <a:pPr lvl="4"/>
            <a:r>
              <a:rPr lang="en-GB" dirty="0" smtClean="0"/>
              <a:t>Produced water</a:t>
            </a:r>
          </a:p>
          <a:p>
            <a:pPr lvl="4"/>
            <a:r>
              <a:rPr lang="en-GB" dirty="0" smtClean="0"/>
              <a:t>Drilling muds and fluids</a:t>
            </a:r>
          </a:p>
          <a:p>
            <a:pPr lvl="4"/>
            <a:r>
              <a:rPr lang="en-GB" dirty="0" smtClean="0"/>
              <a:t>Production chemicals</a:t>
            </a:r>
          </a:p>
          <a:p>
            <a:pPr lvl="5"/>
            <a:r>
              <a:rPr lang="en-GB" sz="1600" dirty="0" smtClean="0"/>
              <a:t>Corrosion inhibitors</a:t>
            </a:r>
          </a:p>
          <a:p>
            <a:pPr lvl="5"/>
            <a:r>
              <a:rPr lang="en-GB" sz="1600" dirty="0" smtClean="0"/>
              <a:t>Lubricants</a:t>
            </a:r>
          </a:p>
          <a:p>
            <a:pPr lvl="2"/>
            <a:r>
              <a:rPr lang="en-GB" dirty="0" smtClean="0"/>
              <a:t>Exposure Point</a:t>
            </a:r>
          </a:p>
          <a:p>
            <a:pPr lvl="3"/>
            <a:r>
              <a:rPr lang="en-GB" dirty="0" smtClean="0"/>
              <a:t>Water</a:t>
            </a:r>
          </a:p>
          <a:p>
            <a:pPr lvl="3"/>
            <a:r>
              <a:rPr lang="en-GB" dirty="0" smtClean="0"/>
              <a:t>Sediment</a:t>
            </a:r>
          </a:p>
          <a:p>
            <a:pPr lvl="3"/>
            <a:r>
              <a:rPr lang="en-GB" dirty="0" smtClean="0"/>
              <a:t>Air</a:t>
            </a:r>
          </a:p>
          <a:p>
            <a:pPr lvl="4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474" b="8892"/>
          <a:stretch/>
        </p:blipFill>
        <p:spPr>
          <a:xfrm>
            <a:off x="4404576" y="1057275"/>
            <a:ext cx="4290412" cy="28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1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/>
              <a:t>Direct Impacts of E&amp;P Activities on Wetlands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r>
              <a:rPr lang="en-GB" sz="3200" dirty="0" smtClean="0"/>
              <a:t>Direct Impact</a:t>
            </a:r>
            <a:r>
              <a:rPr lang="en-GB" sz="3200" dirty="0"/>
              <a:t>s</a:t>
            </a:r>
            <a:endParaRPr lang="en-GB" sz="3200" dirty="0" smtClean="0"/>
          </a:p>
          <a:p>
            <a:pPr lvl="1"/>
            <a:r>
              <a:rPr lang="en-GB" dirty="0" smtClean="0"/>
              <a:t>Biological</a:t>
            </a:r>
          </a:p>
          <a:p>
            <a:pPr lvl="2"/>
            <a:r>
              <a:rPr lang="en-GB" dirty="0" smtClean="0"/>
              <a:t>Wetland Plants</a:t>
            </a:r>
            <a:endParaRPr lang="en-GB" dirty="0"/>
          </a:p>
          <a:p>
            <a:pPr lvl="3"/>
            <a:r>
              <a:rPr lang="en-GB" dirty="0" smtClean="0"/>
              <a:t>Most wetland flora are resilient to</a:t>
            </a:r>
            <a:br>
              <a:rPr lang="en-GB" dirty="0" smtClean="0"/>
            </a:br>
            <a:r>
              <a:rPr lang="en-GB" dirty="0" smtClean="0"/>
              <a:t>acute hydrocarbon exposure</a:t>
            </a:r>
          </a:p>
          <a:p>
            <a:pPr lvl="3"/>
            <a:r>
              <a:rPr lang="en-GB" dirty="0" smtClean="0"/>
              <a:t>Uptake of oils is slow in wetland plants</a:t>
            </a:r>
          </a:p>
          <a:p>
            <a:pPr lvl="3"/>
            <a:r>
              <a:rPr lang="en-GB" dirty="0" smtClean="0"/>
              <a:t>Many chemicals are sequestered in plant tissue</a:t>
            </a:r>
          </a:p>
          <a:p>
            <a:pPr lvl="4"/>
            <a:r>
              <a:rPr lang="en-GB" dirty="0" smtClean="0"/>
              <a:t>Act as filtration system</a:t>
            </a:r>
          </a:p>
          <a:p>
            <a:pPr lvl="3"/>
            <a:r>
              <a:rPr lang="en-GB" dirty="0" smtClean="0"/>
              <a:t>Toxicity comes from chronic exposure</a:t>
            </a:r>
          </a:p>
          <a:p>
            <a:pPr lvl="3"/>
            <a:endParaRPr lang="en-GB" dirty="0" smtClean="0"/>
          </a:p>
          <a:p>
            <a:pPr lvl="2"/>
            <a:r>
              <a:rPr lang="en-GB" dirty="0" smtClean="0"/>
              <a:t>Plankton and Algae</a:t>
            </a:r>
          </a:p>
          <a:p>
            <a:pPr lvl="3"/>
            <a:r>
              <a:rPr lang="en-GB" dirty="0" smtClean="0"/>
              <a:t>More sensitive to acute </a:t>
            </a:r>
            <a:br>
              <a:rPr lang="en-GB" dirty="0" smtClean="0"/>
            </a:br>
            <a:r>
              <a:rPr lang="en-GB" dirty="0" smtClean="0"/>
              <a:t>and chronic exposure</a:t>
            </a:r>
          </a:p>
          <a:p>
            <a:pPr lvl="3"/>
            <a:r>
              <a:rPr lang="en-GB" dirty="0" smtClean="0"/>
              <a:t>Sensitive to changes in water quality</a:t>
            </a:r>
          </a:p>
          <a:p>
            <a:pPr lvl="3"/>
            <a:r>
              <a:rPr lang="en-GB" dirty="0" smtClean="0"/>
              <a:t>Early warning indicators</a:t>
            </a:r>
          </a:p>
          <a:p>
            <a:pPr lvl="3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1725" y="3412901"/>
            <a:ext cx="3918867" cy="26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6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/>
              <a:t>Direct Impacts of E&amp;P Activities on Wetlands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r>
              <a:rPr lang="en-GB" sz="3200" dirty="0" smtClean="0"/>
              <a:t>Direct Impact</a:t>
            </a:r>
            <a:r>
              <a:rPr lang="en-GB" sz="3200" dirty="0"/>
              <a:t>s</a:t>
            </a:r>
            <a:endParaRPr lang="en-GB" sz="3200" dirty="0" smtClean="0"/>
          </a:p>
          <a:p>
            <a:pPr lvl="1"/>
            <a:r>
              <a:rPr lang="en-GB" dirty="0" smtClean="0"/>
              <a:t>Biological</a:t>
            </a:r>
          </a:p>
          <a:p>
            <a:pPr lvl="2"/>
            <a:r>
              <a:rPr lang="en-GB" dirty="0" smtClean="0"/>
              <a:t>There is a large body of toxicology work on biological</a:t>
            </a:r>
            <a:br>
              <a:rPr lang="en-GB" dirty="0" smtClean="0"/>
            </a:br>
            <a:r>
              <a:rPr lang="en-GB" dirty="0" smtClean="0"/>
              <a:t>impacts of hydrocarbon exposure to organisms.</a:t>
            </a:r>
          </a:p>
          <a:p>
            <a:pPr lvl="2"/>
            <a:r>
              <a:rPr lang="en-GB" dirty="0" smtClean="0"/>
              <a:t>Acute and Chronic Exposure</a:t>
            </a:r>
          </a:p>
          <a:p>
            <a:pPr lvl="2"/>
            <a:r>
              <a:rPr lang="en-GB" dirty="0" smtClean="0"/>
              <a:t>Land Animals</a:t>
            </a:r>
            <a:endParaRPr lang="en-GB" dirty="0"/>
          </a:p>
          <a:p>
            <a:pPr lvl="3"/>
            <a:r>
              <a:rPr lang="en-GB" dirty="0" smtClean="0"/>
              <a:t>Adult animals are less susceptible than young</a:t>
            </a:r>
            <a:br>
              <a:rPr lang="en-GB" dirty="0" smtClean="0"/>
            </a:br>
            <a:r>
              <a:rPr lang="en-GB" dirty="0" smtClean="0"/>
              <a:t>to exposure of chemicals.</a:t>
            </a:r>
          </a:p>
          <a:p>
            <a:pPr lvl="3"/>
            <a:r>
              <a:rPr lang="en-GB" dirty="0" smtClean="0"/>
              <a:t>Exposure through direct contact of skin and fur</a:t>
            </a:r>
          </a:p>
          <a:p>
            <a:pPr lvl="3"/>
            <a:r>
              <a:rPr lang="en-GB" dirty="0" smtClean="0"/>
              <a:t>Exposure of young through milk</a:t>
            </a:r>
          </a:p>
          <a:p>
            <a:pPr lvl="2"/>
            <a:r>
              <a:rPr lang="en-GB" dirty="0" smtClean="0"/>
              <a:t>Birds</a:t>
            </a:r>
          </a:p>
          <a:p>
            <a:pPr lvl="3"/>
            <a:r>
              <a:rPr lang="en-GB" dirty="0" smtClean="0"/>
              <a:t>Acute exposure to adults</a:t>
            </a:r>
          </a:p>
          <a:p>
            <a:pPr lvl="3"/>
            <a:r>
              <a:rPr lang="en-GB" dirty="0" smtClean="0"/>
              <a:t>Exposure through eggshells</a:t>
            </a:r>
          </a:p>
          <a:p>
            <a:pPr lvl="3"/>
            <a:r>
              <a:rPr lang="en-GB" dirty="0" smtClean="0"/>
              <a:t>Nesting materials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7865" y="3090931"/>
            <a:ext cx="3459602" cy="2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5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/>
              <a:t>Direct Impacts of E&amp;P Activities on Wetlands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r>
              <a:rPr lang="en-GB" sz="3200" dirty="0" smtClean="0"/>
              <a:t>Direct Impact</a:t>
            </a:r>
            <a:r>
              <a:rPr lang="en-GB" sz="3200" dirty="0"/>
              <a:t>s</a:t>
            </a:r>
            <a:endParaRPr lang="en-GB" sz="3200" dirty="0" smtClean="0"/>
          </a:p>
          <a:p>
            <a:pPr lvl="1"/>
            <a:r>
              <a:rPr lang="en-GB" dirty="0" smtClean="0"/>
              <a:t>Biological</a:t>
            </a:r>
          </a:p>
          <a:p>
            <a:pPr lvl="2"/>
            <a:r>
              <a:rPr lang="en-GB" dirty="0" smtClean="0"/>
              <a:t>Aquatic Animals</a:t>
            </a:r>
          </a:p>
          <a:p>
            <a:pPr lvl="3"/>
            <a:r>
              <a:rPr lang="en-GB" dirty="0" smtClean="0"/>
              <a:t>Fish</a:t>
            </a:r>
          </a:p>
          <a:p>
            <a:pPr lvl="4"/>
            <a:r>
              <a:rPr lang="en-GB" dirty="0" smtClean="0"/>
              <a:t>Very sensitive to aquatic exposure</a:t>
            </a:r>
          </a:p>
          <a:p>
            <a:pPr lvl="4"/>
            <a:r>
              <a:rPr lang="en-GB" dirty="0" smtClean="0"/>
              <a:t>Effects on eggs and larval fish is highest</a:t>
            </a:r>
          </a:p>
          <a:p>
            <a:pPr lvl="3"/>
            <a:r>
              <a:rPr lang="en-GB" dirty="0" smtClean="0"/>
              <a:t>Reptiles</a:t>
            </a:r>
          </a:p>
          <a:p>
            <a:pPr lvl="4"/>
            <a:r>
              <a:rPr lang="en-GB" dirty="0" smtClean="0"/>
              <a:t>Toxicology data on reptiles is limited</a:t>
            </a:r>
          </a:p>
          <a:p>
            <a:pPr lvl="4"/>
            <a:r>
              <a:rPr lang="en-GB" dirty="0" smtClean="0"/>
              <a:t>Crocodile and Alligator species </a:t>
            </a:r>
            <a:endParaRPr lang="en-GB" sz="1600" dirty="0" smtClean="0"/>
          </a:p>
          <a:p>
            <a:pPr lvl="5"/>
            <a:r>
              <a:rPr lang="en-GB" sz="1600" dirty="0" smtClean="0"/>
              <a:t>Exposure through eggs</a:t>
            </a:r>
          </a:p>
          <a:p>
            <a:pPr lvl="3"/>
            <a:r>
              <a:rPr lang="en-GB" dirty="0" smtClean="0"/>
              <a:t>Amphibians</a:t>
            </a:r>
          </a:p>
          <a:p>
            <a:pPr lvl="4"/>
            <a:r>
              <a:rPr lang="en-GB" dirty="0" smtClean="0"/>
              <a:t>Highly sensitive at all life stages</a:t>
            </a:r>
          </a:p>
          <a:p>
            <a:pPr lvl="4"/>
            <a:r>
              <a:rPr lang="en-GB" dirty="0" smtClean="0"/>
              <a:t>Exposure through skin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0940" y="2887056"/>
            <a:ext cx="3551285" cy="23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1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M template v17">
  <a:themeElements>
    <a:clrScheme name="ERM_1">
      <a:dk1>
        <a:srgbClr val="666F74"/>
      </a:dk1>
      <a:lt1>
        <a:sysClr val="window" lastClr="FFFFFF"/>
      </a:lt1>
      <a:dk2>
        <a:srgbClr val="003362"/>
      </a:dk2>
      <a:lt2>
        <a:srgbClr val="FFFFFF"/>
      </a:lt2>
      <a:accent1>
        <a:srgbClr val="007A5F"/>
      </a:accent1>
      <a:accent2>
        <a:srgbClr val="B1A800"/>
      </a:accent2>
      <a:accent3>
        <a:srgbClr val="D28700"/>
      </a:accent3>
      <a:accent4>
        <a:srgbClr val="C40043"/>
      </a:accent4>
      <a:accent5>
        <a:srgbClr val="008DD6"/>
      </a:accent5>
      <a:accent6>
        <a:srgbClr val="6A83B2"/>
      </a:accent6>
      <a:hlink>
        <a:srgbClr val="666F74"/>
      </a:hlink>
      <a:folHlink>
        <a:srgbClr val="666F74"/>
      </a:folHlink>
    </a:clrScheme>
    <a:fontScheme name="ERM_1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D3162439FD6B45905BF2CD855F90E9" ma:contentTypeVersion="0" ma:contentTypeDescription="Crear nuevo documento." ma:contentTypeScope="" ma:versionID="80f846e1bb57c185489cb87f137d66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43747B3B78A4684347FD16D44B3A1" ma:contentTypeVersion="4" ma:contentTypeDescription="Create a new document." ma:contentTypeScope="" ma:versionID="ac87cc252ceb284501ef24afc8b33b9e">
  <xsd:schema xmlns:xsd="http://www.w3.org/2001/XMLSchema" xmlns:xs="http://www.w3.org/2001/XMLSchema" xmlns:p="http://schemas.microsoft.com/office/2006/metadata/properties" xmlns:ns2="91325bb5-a14c-4664-8b7e-1622ed53eec7" targetNamespace="http://schemas.microsoft.com/office/2006/metadata/properties" ma:root="true" ma:fieldsID="ffe218a44c2a30e4b21299098c5642fd" ns2:_="">
    <xsd:import namespace="91325bb5-a14c-4664-8b7e-1622ed53eec7"/>
    <xsd:element name="properties">
      <xsd:complexType>
        <xsd:sequence>
          <xsd:element name="documentManagement">
            <xsd:complexType>
              <xsd:all>
                <xsd:element ref="ns2:Softw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25bb5-a14c-4664-8b7e-1622ed53eec7" elementFormDefault="qualified">
    <xsd:import namespace="http://schemas.microsoft.com/office/2006/documentManagement/types"/>
    <xsd:import namespace="http://schemas.microsoft.com/office/infopath/2007/PartnerControls"/>
    <xsd:element name="Software" ma:index="8" nillable="true" ma:displayName="Software" ma:default="PowerPoint 2010" ma:format="Dropdown" ma:internalName="Software">
      <xsd:simpleType>
        <xsd:restriction base="dms:Choice">
          <xsd:enumeration value="PowerPoint 2010"/>
          <xsd:enumeration value="PowerPoint 2003/2007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003ED1-E8C2-41AB-A7C5-C290C4B874DF}"/>
</file>

<file path=customXml/itemProps2.xml><?xml version="1.0" encoding="utf-8"?>
<ds:datastoreItem xmlns:ds="http://schemas.openxmlformats.org/officeDocument/2006/customXml" ds:itemID="{40469B0D-AC35-4314-8C03-252554A2F4F5}"/>
</file>

<file path=customXml/itemProps3.xml><?xml version="1.0" encoding="utf-8"?>
<ds:datastoreItem xmlns:ds="http://schemas.openxmlformats.org/officeDocument/2006/customXml" ds:itemID="{81C9960D-3BE5-4EAD-A701-DC2D50DEBCAB}"/>
</file>

<file path=customXml/itemProps4.xml><?xml version="1.0" encoding="utf-8"?>
<ds:datastoreItem xmlns:ds="http://schemas.openxmlformats.org/officeDocument/2006/customXml" ds:itemID="{62AB0FB1-FAE5-4399-BF5D-64C414F7F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325bb5-a14c-4664-8b7e-1622ed53e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ERM template v17</Template>
  <TotalTime>267</TotalTime>
  <Words>363</Words>
  <Application>Microsoft Office PowerPoint</Application>
  <PresentationFormat>Presentación en pantalla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ERM template v17</vt:lpstr>
      <vt:lpstr>Impacts of Hydrocarbon Activities on Wetlands</vt:lpstr>
      <vt:lpstr>Effects on Wetland Function or Service</vt:lpstr>
      <vt:lpstr>Direct Impacts</vt:lpstr>
      <vt:lpstr>Direct Impacts of E&amp;P Activities on Wetlands</vt:lpstr>
      <vt:lpstr>Direct Impacts of E&amp;P Activities on Wetlands</vt:lpstr>
      <vt:lpstr>Direct Impacts of E&amp;P Activities on Wetlands</vt:lpstr>
      <vt:lpstr>Direct Impacts of E&amp;P Activities on Wetlands</vt:lpstr>
      <vt:lpstr>Direct Impacts of E&amp;P Activities on Wetlands</vt:lpstr>
      <vt:lpstr>Direct Impacts of E&amp;P Activities on Wetlands</vt:lpstr>
      <vt:lpstr>Indirect Impacts</vt:lpstr>
      <vt:lpstr>Indirect Impacts of E&amp;P Activities on Wetlands</vt:lpstr>
      <vt:lpstr>Indirect Impacts of E&amp;P Activities on Wetlands</vt:lpstr>
      <vt:lpstr>Indirect Impacts of E&amp;P Activities on Wetlands</vt:lpstr>
      <vt:lpstr>Conclusions</vt:lpstr>
      <vt:lpstr>Effects on Wetland Function or Service</vt:lpstr>
      <vt:lpstr>Diapositiva 16</vt:lpstr>
    </vt:vector>
  </TitlesOfParts>
  <Company>ERM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Hydrocarbon Activities on Wetlands</dc:title>
  <dc:creator>Paul Krause</dc:creator>
  <dc:description>ANH Workshop 2012</dc:description>
  <cp:lastModifiedBy>ana.sanchez</cp:lastModifiedBy>
  <cp:revision>33</cp:revision>
  <dcterms:created xsi:type="dcterms:W3CDTF">2012-04-02T12:05:24Z</dcterms:created>
  <dcterms:modified xsi:type="dcterms:W3CDTF">2012-11-26T23:04:02Z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0x01010035D3162439FD6B45905BF2CD855F90E9</vt:lpwstr>
  </property>
  <property fmtid="{D5CDD505-2E9C-101B-9397-08002B2CF9AE}" pid="3" name="_TemplateID">
    <vt:lpwstr>TC103382681033</vt:lpwstr>
  </property>
  <property fmtid="{D5CDD505-2E9C-101B-9397-08002B2CF9AE}" pid="4" name="Order">
    <vt:r8>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ipo de Documento">
    <vt:lpwstr>Presentaciones</vt:lpwstr>
  </property>
  <property fmtid="{D5CDD505-2E9C-101B-9397-08002B2CF9AE}" pid="10" name="TemplateUrl">
    <vt:lpwstr/>
  </property>
</Properties>
</file>