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slides/slide11.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Layouts/slideLayout14.xml" ContentType="application/vnd.openxmlformats-officedocument.presentationml.slideLayout+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6.xml" ContentType="application/vnd.openxmlformats-officedocument.presentationml.slideMaster+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8.xml" ContentType="application/vnd.openxmlformats-officedocument.theme+xml"/>
  <Override PartName="/ppt/theme/theme5.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4.xml" ContentType="application/vnd.openxmlformats-officedocument.theme+xml"/>
  <Override PartName="/ppt/theme/theme9.xml" ContentType="application/vnd.openxmlformats-officedocument.theme+xml"/>
  <Override PartName="/ppt/theme/theme11.xml" ContentType="application/vnd.openxmlformats-officedocument.theme+xml"/>
  <Override PartName="/ppt/theme/theme10.xml" ContentType="application/vnd.openxmlformats-officedocument.theme+xml"/>
  <Override PartName="/ppt/theme/theme7.xml" ContentType="application/vnd.openxmlformats-officedocument.theme+xml"/>
  <Override PartName="/ppt/theme/theme2.xml" ContentType="application/vnd.openxmlformats-officedocument.theme+xml"/>
  <Override PartName="/ppt/theme/theme6.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51.xml" ContentType="application/vnd.openxmlformats-officedocument.presentationml.tags+xml"/>
  <Override PartName="/ppt/tags/tag35.xml" ContentType="application/vnd.openxmlformats-officedocument.presentationml.tags+xml"/>
  <Override PartName="/ppt/tags/tag37.xml" ContentType="application/vnd.openxmlformats-officedocument.presentationml.tags+xml"/>
  <Override PartName="/docProps/custom.xml" ContentType="application/vnd.openxmlformats-officedocument.custom-properties+xml"/>
  <Override PartName="/docProps/app.xml" ContentType="application/vnd.openxmlformats-officedocument.extended-properties+xml"/>
  <Override PartName="/ppt/tags/tag36.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ppt/tags/tag40.xml" ContentType="application/vnd.openxmlformats-officedocument.presentationml.tags+xml"/>
  <Override PartName="/ppt/tags/tag138.xml" ContentType="application/vnd.openxmlformats-officedocument.presentationml.tags+xml"/>
  <Override PartName="/ppt/tags/tag130.xml" ContentType="application/vnd.openxmlformats-officedocument.presentationml.tags+xml"/>
  <Override PartName="/ppt/tags/tag41.xml" ContentType="application/vnd.openxmlformats-officedocument.presentationml.tags+xml"/>
  <Override PartName="/ppt/tags/tag129.xml" ContentType="application/vnd.openxmlformats-officedocument.presentationml.tags+xml"/>
  <Override PartName="/ppt/tags/tag128.xml" ContentType="application/vnd.openxmlformats-officedocument.presentationml.tags+xml"/>
  <Override PartName="/ppt/tags/tag127.xml" ContentType="application/vnd.openxmlformats-officedocument.presentationml.tags+xml"/>
  <Override PartName="/ppt/tags/tag126.xml" ContentType="application/vnd.openxmlformats-officedocument.presentationml.tags+xml"/>
  <Override PartName="/ppt/tags/tag125.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7.xml" ContentType="application/vnd.openxmlformats-officedocument.presentationml.tags+xml"/>
  <Override PartName="/ppt/tags/tag136.xml" ContentType="application/vnd.openxmlformats-officedocument.presentationml.tags+xml"/>
  <Override PartName="/ppt/tags/tag39.xml" ContentType="application/vnd.openxmlformats-officedocument.presentationml.tags+xml"/>
  <Override PartName="/ppt/tags/tag135.xml" ContentType="application/vnd.openxmlformats-officedocument.presentationml.tags+xml"/>
  <Override PartName="/ppt/tags/tag33.xml" ContentType="application/vnd.openxmlformats-officedocument.presentationml.tags+xml"/>
  <Override PartName="/ppt/tags/tag134.xml" ContentType="application/vnd.openxmlformats-officedocument.presentationml.tags+xml"/>
  <Override PartName="/ppt/tags/tag38.xml" ContentType="application/vnd.openxmlformats-officedocument.presentationml.tags+xml"/>
  <Override PartName="/ppt/tags/tag42.xml" ContentType="application/vnd.openxmlformats-officedocument.presentationml.tags+xml"/>
  <Override PartName="/ppt/tags/tag31.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32.xml" ContentType="application/vnd.openxmlformats-officedocument.presentationml.tags+xml"/>
  <Override PartName="/ppt/tags/tag115.xml" ContentType="application/vnd.openxmlformats-officedocument.presentationml.tags+xml"/>
  <Override PartName="/ppt/tags/tag123.xml" ContentType="application/vnd.openxmlformats-officedocument.presentationml.tags+xml"/>
  <Override PartName="/ppt/tags/tag77.xml" ContentType="application/vnd.openxmlformats-officedocument.presentationml.tags+xml"/>
  <Override PartName="/ppt/tags/tag76.xml" ContentType="application/vnd.openxmlformats-officedocument.presentationml.tags+xml"/>
  <Override PartName="/ppt/tags/tag75.xml" ContentType="application/vnd.openxmlformats-officedocument.presentationml.tags+xml"/>
  <Override PartName="/ppt/tags/tag74.xml" ContentType="application/vnd.openxmlformats-officedocument.presentationml.tags+xml"/>
  <Override PartName="/ppt/tags/tag48.xml" ContentType="application/vnd.openxmlformats-officedocument.presentationml.tags+xml"/>
  <Override PartName="/ppt/tags/tag73.xml" ContentType="application/vnd.openxmlformats-officedocument.presentationml.tags+xml"/>
  <Override PartName="/ppt/tags/tag72.xml" ContentType="application/vnd.openxmlformats-officedocument.presentationml.tags+xml"/>
  <Override PartName="/ppt/tags/tag71.xml" ContentType="application/vnd.openxmlformats-officedocument.presentationml.tags+xml"/>
  <Override PartName="/ppt/tags/tag4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6.xml" ContentType="application/vnd.openxmlformats-officedocument.presentationml.tags+xml"/>
  <Override PartName="/ppt/tags/tag85.xml" ContentType="application/vnd.openxmlformats-officedocument.presentationml.tags+xml"/>
  <Override PartName="/ppt/tags/tag84.xml" ContentType="application/vnd.openxmlformats-officedocument.presentationml.tags+xml"/>
  <Override PartName="/ppt/tags/tag83.xml" ContentType="application/vnd.openxmlformats-officedocument.presentationml.tags+xml"/>
  <Override PartName="/ppt/tags/tag82.xml" ContentType="application/vnd.openxmlformats-officedocument.presentationml.tags+xml"/>
  <Override PartName="/ppt/tags/tag81.xml" ContentType="application/vnd.openxmlformats-officedocument.presentationml.tags+xml"/>
  <Override PartName="/ppt/tags/tag80.xml" ContentType="application/vnd.openxmlformats-officedocument.presentationml.tags+xml"/>
  <Override PartName="/ppt/tags/tag70.xml" ContentType="application/vnd.openxmlformats-officedocument.presentationml.tags+xml"/>
  <Override PartName="/ppt/tags/tag69.xml" ContentType="application/vnd.openxmlformats-officedocument.presentationml.tags+xml"/>
  <Override PartName="/ppt/tags/tag68.xml" ContentType="application/vnd.openxmlformats-officedocument.presentationml.tags+xml"/>
  <Override PartName="/ppt/tags/tag58.xml" ContentType="application/vnd.openxmlformats-officedocument.presentationml.tags+xml"/>
  <Override PartName="/ppt/tags/tag57.xml" ContentType="application/vnd.openxmlformats-officedocument.presentationml.tags+xml"/>
  <Override PartName="/ppt/tags/tag56.xml" ContentType="application/vnd.openxmlformats-officedocument.presentationml.tags+xml"/>
  <Override PartName="/ppt/tags/tag55.xml" ContentType="application/vnd.openxmlformats-officedocument.presentationml.tags+xml"/>
  <Override PartName="/ppt/tags/tag54.xml" ContentType="application/vnd.openxmlformats-officedocument.presentationml.tags+xml"/>
  <Override PartName="/ppt/tags/tag53.xml" ContentType="application/vnd.openxmlformats-officedocument.presentationml.tags+xml"/>
  <Override PartName="/ppt/tags/tag52.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7.xml" ContentType="application/vnd.openxmlformats-officedocument.presentationml.tags+xml"/>
  <Override PartName="/ppt/tags/tag66.xml" ContentType="application/vnd.openxmlformats-officedocument.presentationml.tags+xml"/>
  <Override PartName="/ppt/tags/tag49.xml" ContentType="application/vnd.openxmlformats-officedocument.presentationml.tags+xml"/>
  <Override PartName="/ppt/tags/tag65.xml" ContentType="application/vnd.openxmlformats-officedocument.presentationml.tags+xml"/>
  <Override PartName="/ppt/tags/tag64.xml" ContentType="application/vnd.openxmlformats-officedocument.presentationml.tags+xml"/>
  <Override PartName="/ppt/tags/tag63.xml" ContentType="application/vnd.openxmlformats-officedocument.presentationml.tags+xml"/>
  <Override PartName="/ppt/tags/tag62.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112.xml" ContentType="application/vnd.openxmlformats-officedocument.presentationml.tags+xml"/>
  <Override PartName="/ppt/tags/tag111.xml" ContentType="application/vnd.openxmlformats-officedocument.presentationml.tags+xml"/>
  <Override PartName="/ppt/tags/tag110.xml" ContentType="application/vnd.openxmlformats-officedocument.presentationml.tags+xml"/>
  <Override PartName="/ppt/tags/tag43.xml" ContentType="application/vnd.openxmlformats-officedocument.presentationml.tags+xml"/>
  <Override PartName="/ppt/tags/tag109.xml" ContentType="application/vnd.openxmlformats-officedocument.presentationml.tags+xml"/>
  <Override PartName="/ppt/tags/tag108.xml" ContentType="application/vnd.openxmlformats-officedocument.presentationml.tags+xml"/>
  <Override PartName="/ppt/tags/tag107.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50.xml" ContentType="application/vnd.openxmlformats-officedocument.presentationml.tags+xml"/>
  <Override PartName="/ppt/tags/tag122.xml" ContentType="application/vnd.openxmlformats-officedocument.presentationml.tags+xml"/>
  <Override PartName="/ppt/tags/tag121.xml" ContentType="application/vnd.openxmlformats-officedocument.presentationml.tags+xml"/>
  <Override PartName="/ppt/tags/tag120.xml" ContentType="application/vnd.openxmlformats-officedocument.presentationml.tags+xml"/>
  <Override PartName="/ppt/tags/tag119.xml" ContentType="application/vnd.openxmlformats-officedocument.presentationml.tags+xml"/>
  <Override PartName="/ppt/tags/tag118.xml" ContentType="application/vnd.openxmlformats-officedocument.presentationml.tags+xml"/>
  <Override PartName="/ppt/tags/tag117.xml" ContentType="application/vnd.openxmlformats-officedocument.presentationml.tags+xml"/>
  <Override PartName="/ppt/tags/tag116.xml" ContentType="application/vnd.openxmlformats-officedocument.presentationml.tags+xml"/>
  <Override PartName="/ppt/tags/tag106.xml" ContentType="application/vnd.openxmlformats-officedocument.presentationml.tags+xml"/>
  <Override PartName="/ppt/tags/tag105.xml" ContentType="application/vnd.openxmlformats-officedocument.presentationml.tags+xml"/>
  <Override PartName="/ppt/tags/tag44.xml" ContentType="application/vnd.openxmlformats-officedocument.presentationml.tags+xml"/>
  <Override PartName="/ppt/tags/tag95.xml" ContentType="application/vnd.openxmlformats-officedocument.presentationml.tags+xml"/>
  <Override PartName="/ppt/tags/tag46.xml" ContentType="application/vnd.openxmlformats-officedocument.presentationml.tags+xml"/>
  <Override PartName="/ppt/tags/tag94.xml" ContentType="application/vnd.openxmlformats-officedocument.presentationml.tags+xml"/>
  <Override PartName="/ppt/tags/tag93.xml" ContentType="application/vnd.openxmlformats-officedocument.presentationml.tags+xml"/>
  <Override PartName="/ppt/tags/tag92.xml" ContentType="application/vnd.openxmlformats-officedocument.presentationml.tags+xml"/>
  <Override PartName="/ppt/tags/tag91.xml" ContentType="application/vnd.openxmlformats-officedocument.presentationml.tags+xml"/>
  <Override PartName="/ppt/tags/tag90.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104.xml" ContentType="application/vnd.openxmlformats-officedocument.presentationml.tags+xml"/>
  <Override PartName="/ppt/tags/tag103.xml" ContentType="application/vnd.openxmlformats-officedocument.presentationml.tags+xml"/>
  <Override PartName="/ppt/tags/tag102.xml" ContentType="application/vnd.openxmlformats-officedocument.presentationml.tags+xml"/>
  <Override PartName="/ppt/tags/tag101.xml" ContentType="application/vnd.openxmlformats-officedocument.presentationml.tags+xml"/>
  <Override PartName="/ppt/tags/tag100.xml" ContentType="application/vnd.openxmlformats-officedocument.presentationml.tags+xml"/>
  <Override PartName="/ppt/tags/tag45.xml" ContentType="application/vnd.openxmlformats-officedocument.presentationml.tags+xml"/>
  <Override PartName="/ppt/tags/tag99.xml" ContentType="application/vnd.openxmlformats-officedocument.presentationml.tags+xml"/>
  <Override PartName="/ppt/tags/tag124.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676" r:id="rId2"/>
    <p:sldMasterId id="2147483679" r:id="rId3"/>
    <p:sldMasterId id="2147483681" r:id="rId4"/>
    <p:sldMasterId id="2147483683" r:id="rId5"/>
    <p:sldMasterId id="2147483687" r:id="rId6"/>
    <p:sldMasterId id="2147483689" r:id="rId7"/>
    <p:sldMasterId id="2147483691" r:id="rId8"/>
    <p:sldMasterId id="2147483694" r:id="rId9"/>
  </p:sldMasterIdLst>
  <p:notesMasterIdLst>
    <p:notesMasterId r:id="rId23"/>
  </p:notesMasterIdLst>
  <p:handoutMasterIdLst>
    <p:handoutMasterId r:id="rId24"/>
  </p:handoutMasterIdLst>
  <p:sldIdLst>
    <p:sldId id="258" r:id="rId10"/>
    <p:sldId id="257" r:id="rId11"/>
    <p:sldId id="262" r:id="rId12"/>
    <p:sldId id="265" r:id="rId13"/>
    <p:sldId id="260" r:id="rId14"/>
    <p:sldId id="268" r:id="rId15"/>
    <p:sldId id="270" r:id="rId16"/>
    <p:sldId id="271" r:id="rId17"/>
    <p:sldId id="269" r:id="rId18"/>
    <p:sldId id="261" r:id="rId19"/>
    <p:sldId id="266" r:id="rId20"/>
    <p:sldId id="256" r:id="rId21"/>
    <p:sldId id="259" r:id="rId22"/>
  </p:sldIdLst>
  <p:sldSz cx="9144000" cy="6858000" type="screen4x3"/>
  <p:notesSz cx="7026275" cy="9312275"/>
  <p:custDataLst>
    <p:tags r:id="rId25"/>
  </p:custDataLst>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7173"/>
    <a:srgbClr val="E0E1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6" autoAdjust="0"/>
    <p:restoredTop sz="99657" autoAdjust="0"/>
  </p:normalViewPr>
  <p:slideViewPr>
    <p:cSldViewPr snapToGrid="0" snapToObjects="1" showGuides="1">
      <p:cViewPr varScale="1">
        <p:scale>
          <a:sx n="69" d="100"/>
          <a:sy n="69" d="100"/>
        </p:scale>
        <p:origin x="1800" y="66"/>
      </p:cViewPr>
      <p:guideLst>
        <p:guide orient="horz" pos="2160"/>
        <p:guide pos="2880"/>
      </p:guideLst>
    </p:cSldViewPr>
  </p:slideViewPr>
  <p:notesTextViewPr>
    <p:cViewPr>
      <p:scale>
        <a:sx n="100" d="100"/>
        <a:sy n="100" d="100"/>
      </p:scale>
      <p:origin x="0" y="0"/>
    </p:cViewPr>
  </p:notesTextViewPr>
  <p:notesViewPr>
    <p:cSldViewPr snapToGrid="0" snapToObjects="1" showGuides="1">
      <p:cViewPr varScale="1">
        <p:scale>
          <a:sx n="99" d="100"/>
          <a:sy n="99" d="100"/>
        </p:scale>
        <p:origin x="-2784" y="-102"/>
      </p:cViewPr>
      <p:guideLst>
        <p:guide orient="horz" pos="2933"/>
        <p:guide pos="221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handoutMaster" Target="handoutMasters/handoutMaster1.xml"/><Relationship Id="rId32" Type="http://schemas.openxmlformats.org/officeDocument/2006/relationships/customXml" Target="../customXml/item3.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8098" name="Rectangle 2"/>
          <p:cNvSpPr>
            <a:spLocks noGrp="1" noChangeArrowheads="1"/>
          </p:cNvSpPr>
          <p:nvPr>
            <p:ph type="hdr" sz="quarter"/>
          </p:nvPr>
        </p:nvSpPr>
        <p:spPr bwMode="auto">
          <a:xfrm>
            <a:off x="0" y="0"/>
            <a:ext cx="3045485" cy="466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lvl1pPr defTabSz="915988">
              <a:defRPr sz="1200"/>
            </a:lvl1pPr>
          </a:lstStyle>
          <a:p>
            <a:endParaRPr lang="en-GB"/>
          </a:p>
        </p:txBody>
      </p:sp>
      <p:sp>
        <p:nvSpPr>
          <p:cNvPr id="388099" name="Rectangle 3"/>
          <p:cNvSpPr>
            <a:spLocks noGrp="1" noChangeArrowheads="1"/>
          </p:cNvSpPr>
          <p:nvPr>
            <p:ph type="dt" sz="quarter" idx="1"/>
          </p:nvPr>
        </p:nvSpPr>
        <p:spPr bwMode="auto">
          <a:xfrm>
            <a:off x="3979150" y="0"/>
            <a:ext cx="3045485" cy="466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lvl1pPr algn="r" defTabSz="915988">
              <a:defRPr sz="1200"/>
            </a:lvl1pPr>
          </a:lstStyle>
          <a:p>
            <a:endParaRPr lang="en-GB"/>
          </a:p>
        </p:txBody>
      </p:sp>
      <p:sp>
        <p:nvSpPr>
          <p:cNvPr id="388100" name="Rectangle 4"/>
          <p:cNvSpPr>
            <a:spLocks noGrp="1" noChangeArrowheads="1"/>
          </p:cNvSpPr>
          <p:nvPr>
            <p:ph type="ftr" sz="quarter" idx="2"/>
          </p:nvPr>
        </p:nvSpPr>
        <p:spPr bwMode="auto">
          <a:xfrm>
            <a:off x="0" y="8844652"/>
            <a:ext cx="3045485" cy="466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b" anchorCtr="0" compatLnSpc="1">
            <a:prstTxWarp prst="textNoShape">
              <a:avLst/>
            </a:prstTxWarp>
          </a:bodyPr>
          <a:lstStyle>
            <a:lvl1pPr defTabSz="915988">
              <a:defRPr sz="1200"/>
            </a:lvl1pPr>
          </a:lstStyle>
          <a:p>
            <a:endParaRPr lang="en-GB"/>
          </a:p>
        </p:txBody>
      </p:sp>
      <p:sp>
        <p:nvSpPr>
          <p:cNvPr id="388101" name="Rectangle 5"/>
          <p:cNvSpPr>
            <a:spLocks noGrp="1" noChangeArrowheads="1"/>
          </p:cNvSpPr>
          <p:nvPr>
            <p:ph type="sldNum" sz="quarter" idx="3"/>
          </p:nvPr>
        </p:nvSpPr>
        <p:spPr bwMode="auto">
          <a:xfrm>
            <a:off x="3979150" y="8844652"/>
            <a:ext cx="3045485" cy="466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b" anchorCtr="0" compatLnSpc="1">
            <a:prstTxWarp prst="textNoShape">
              <a:avLst/>
            </a:prstTxWarp>
          </a:bodyPr>
          <a:lstStyle>
            <a:lvl1pPr algn="r" defTabSz="915988">
              <a:defRPr sz="1200"/>
            </a:lvl1pPr>
          </a:lstStyle>
          <a:p>
            <a:fld id="{34B78A44-EC30-46CD-B210-233E4E4DD7C0}" type="slidenum">
              <a:rPr lang="en-GB"/>
              <a:pPr/>
              <a:t>‹Nº›</a:t>
            </a:fld>
            <a:endParaRPr lang="en-GB"/>
          </a:p>
        </p:txBody>
      </p:sp>
    </p:spTree>
    <p:extLst>
      <p:ext uri="{BB962C8B-B14F-4D97-AF65-F5344CB8AC3E}">
        <p14:creationId xmlns:p14="http://schemas.microsoft.com/office/powerpoint/2010/main" val="705920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5485" cy="466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t" anchorCtr="0" compatLnSpc="1">
            <a:prstTxWarp prst="textNoShape">
              <a:avLst/>
            </a:prstTxWarp>
          </a:bodyPr>
          <a:lstStyle>
            <a:lvl1pPr defTabSz="915988">
              <a:defRPr sz="1200"/>
            </a:lvl1pPr>
          </a:lstStyle>
          <a:p>
            <a:endParaRPr lang="en-GB"/>
          </a:p>
        </p:txBody>
      </p:sp>
      <p:sp>
        <p:nvSpPr>
          <p:cNvPr id="7171" name="Rectangle 3"/>
          <p:cNvSpPr>
            <a:spLocks noGrp="1" noChangeArrowheads="1"/>
          </p:cNvSpPr>
          <p:nvPr>
            <p:ph type="dt" idx="1"/>
          </p:nvPr>
        </p:nvSpPr>
        <p:spPr bwMode="auto">
          <a:xfrm>
            <a:off x="3979150" y="0"/>
            <a:ext cx="3045485" cy="466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t" anchorCtr="0" compatLnSpc="1">
            <a:prstTxWarp prst="textNoShape">
              <a:avLst/>
            </a:prstTxWarp>
          </a:bodyPr>
          <a:lstStyle>
            <a:lvl1pPr algn="r" defTabSz="915988">
              <a:defRPr sz="1200"/>
            </a:lvl1pPr>
          </a:lstStyle>
          <a:p>
            <a:endParaRPr lang="en-GB"/>
          </a:p>
        </p:txBody>
      </p:sp>
      <p:sp>
        <p:nvSpPr>
          <p:cNvPr id="7172" name="Rectangle 4"/>
          <p:cNvSpPr>
            <a:spLocks noGrp="1" noRot="1" noChangeAspect="1" noChangeArrowheads="1" noTextEdit="1"/>
          </p:cNvSpPr>
          <p:nvPr>
            <p:ph type="sldImg" idx="2"/>
          </p:nvPr>
        </p:nvSpPr>
        <p:spPr bwMode="auto">
          <a:xfrm>
            <a:off x="1185863" y="698500"/>
            <a:ext cx="4656137"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2300" y="4423070"/>
            <a:ext cx="5621676" cy="4190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174" name="Rectangle 6"/>
          <p:cNvSpPr>
            <a:spLocks noGrp="1" noChangeArrowheads="1"/>
          </p:cNvSpPr>
          <p:nvPr>
            <p:ph type="ftr" sz="quarter" idx="4"/>
          </p:nvPr>
        </p:nvSpPr>
        <p:spPr bwMode="auto">
          <a:xfrm>
            <a:off x="0" y="8844652"/>
            <a:ext cx="3045485" cy="466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b" anchorCtr="0" compatLnSpc="1">
            <a:prstTxWarp prst="textNoShape">
              <a:avLst/>
            </a:prstTxWarp>
          </a:bodyPr>
          <a:lstStyle>
            <a:lvl1pPr defTabSz="915988">
              <a:defRPr sz="1200"/>
            </a:lvl1pPr>
          </a:lstStyle>
          <a:p>
            <a:endParaRPr lang="en-GB"/>
          </a:p>
        </p:txBody>
      </p:sp>
      <p:sp>
        <p:nvSpPr>
          <p:cNvPr id="7175" name="Rectangle 7"/>
          <p:cNvSpPr>
            <a:spLocks noGrp="1" noChangeArrowheads="1"/>
          </p:cNvSpPr>
          <p:nvPr>
            <p:ph type="sldNum" sz="quarter" idx="5"/>
          </p:nvPr>
        </p:nvSpPr>
        <p:spPr bwMode="auto">
          <a:xfrm>
            <a:off x="3979150" y="8844652"/>
            <a:ext cx="3045485" cy="466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b" anchorCtr="0" compatLnSpc="1">
            <a:prstTxWarp prst="textNoShape">
              <a:avLst/>
            </a:prstTxWarp>
          </a:bodyPr>
          <a:lstStyle>
            <a:lvl1pPr algn="r" defTabSz="915988">
              <a:defRPr sz="1200"/>
            </a:lvl1pPr>
          </a:lstStyle>
          <a:p>
            <a:fld id="{6888E5FD-BB14-4518-B1F0-A5006B2EC96D}" type="slidenum">
              <a:rPr lang="en-GB"/>
              <a:pPr/>
              <a:t>‹Nº›</a:t>
            </a:fld>
            <a:endParaRPr lang="en-GB"/>
          </a:p>
        </p:txBody>
      </p:sp>
    </p:spTree>
    <p:extLst>
      <p:ext uri="{BB962C8B-B14F-4D97-AF65-F5344CB8AC3E}">
        <p14:creationId xmlns:p14="http://schemas.microsoft.com/office/powerpoint/2010/main" val="8255832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88E5FD-BB14-4518-B1F0-A5006B2EC96D}" type="slidenum">
              <a:rPr lang="en-GB" smtClean="0"/>
              <a:pPr/>
              <a:t>1</a:t>
            </a:fld>
            <a:endParaRPr lang="en-GB"/>
          </a:p>
        </p:txBody>
      </p:sp>
    </p:spTree>
    <p:extLst>
      <p:ext uri="{BB962C8B-B14F-4D97-AF65-F5344CB8AC3E}">
        <p14:creationId xmlns:p14="http://schemas.microsoft.com/office/powerpoint/2010/main" val="1056385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4"/>
            <a:r>
              <a:rPr lang="en-US" dirty="0">
                <a:latin typeface="Arial"/>
              </a:rPr>
              <a:t>Safe Drinking Water </a:t>
            </a:r>
            <a:r>
              <a:rPr lang="en-US" dirty="0" smtClean="0">
                <a:latin typeface="Arial"/>
              </a:rPr>
              <a:t>Act – Does not regulate hydraulic fracturing.</a:t>
            </a:r>
          </a:p>
          <a:p>
            <a:pPr marL="0" lvl="4"/>
            <a:r>
              <a:rPr lang="en-US" dirty="0" smtClean="0">
                <a:latin typeface="Arial"/>
              </a:rPr>
              <a:t>National </a:t>
            </a:r>
            <a:r>
              <a:rPr lang="en-US" dirty="0">
                <a:latin typeface="Arial"/>
              </a:rPr>
              <a:t>Pollution Discharge Elimination </a:t>
            </a:r>
            <a:r>
              <a:rPr lang="en-US" dirty="0" smtClean="0">
                <a:latin typeface="Arial"/>
              </a:rPr>
              <a:t>System (</a:t>
            </a:r>
            <a:r>
              <a:rPr lang="en-US" dirty="0" err="1" smtClean="0">
                <a:latin typeface="Arial"/>
              </a:rPr>
              <a:t>NPDES</a:t>
            </a:r>
            <a:r>
              <a:rPr lang="en-US" dirty="0" smtClean="0">
                <a:latin typeface="Arial"/>
              </a:rPr>
              <a:t>) – Requires </a:t>
            </a:r>
            <a:r>
              <a:rPr lang="en-US" dirty="0" err="1" smtClean="0">
                <a:latin typeface="Arial"/>
              </a:rPr>
              <a:t>flowback</a:t>
            </a:r>
            <a:r>
              <a:rPr lang="en-US" dirty="0" smtClean="0">
                <a:latin typeface="Arial"/>
              </a:rPr>
              <a:t> to be treated at wastewater treatment facilities prior to discharge into surface water or underground injection wells.</a:t>
            </a:r>
          </a:p>
          <a:p>
            <a:pPr marL="0" lvl="4"/>
            <a:r>
              <a:rPr lang="en-US" dirty="0" smtClean="0">
                <a:latin typeface="Arial"/>
              </a:rPr>
              <a:t>EPA’s </a:t>
            </a:r>
            <a:r>
              <a:rPr lang="en-US" dirty="0">
                <a:latin typeface="Arial"/>
              </a:rPr>
              <a:t>Underground Injection Control </a:t>
            </a:r>
            <a:r>
              <a:rPr lang="en-US" dirty="0" smtClean="0">
                <a:latin typeface="Arial"/>
              </a:rPr>
              <a:t>Program – Responsible for regulating the construction, operation, permitting, and closure of injection wells that place fluids underground for storage or disposal.</a:t>
            </a:r>
          </a:p>
          <a:p>
            <a:pPr marL="0" lvl="4"/>
            <a:r>
              <a:rPr lang="en-US" dirty="0" smtClean="0">
                <a:latin typeface="Arial"/>
              </a:rPr>
              <a:t>Resource </a:t>
            </a:r>
            <a:r>
              <a:rPr lang="en-US" dirty="0">
                <a:latin typeface="Arial"/>
              </a:rPr>
              <a:t>Conservation and Recovery </a:t>
            </a:r>
            <a:r>
              <a:rPr lang="en-US" dirty="0" smtClean="0">
                <a:latin typeface="Arial"/>
              </a:rPr>
              <a:t>Act (</a:t>
            </a:r>
            <a:r>
              <a:rPr lang="en-US" dirty="0" err="1" smtClean="0">
                <a:latin typeface="Arial"/>
              </a:rPr>
              <a:t>RECRA</a:t>
            </a:r>
            <a:r>
              <a:rPr lang="en-US" dirty="0" smtClean="0">
                <a:latin typeface="Arial"/>
              </a:rPr>
              <a:t>) – EPA has the authority to control hazardous waste from the “cradle to grave.”</a:t>
            </a:r>
          </a:p>
          <a:p>
            <a:pPr marL="0" lvl="4"/>
            <a:r>
              <a:rPr lang="en-US" dirty="0" smtClean="0">
                <a:latin typeface="Arial"/>
              </a:rPr>
              <a:t>Comprehensive </a:t>
            </a:r>
            <a:r>
              <a:rPr lang="en-US" dirty="0">
                <a:latin typeface="Arial"/>
              </a:rPr>
              <a:t>Environmental Response, Compensation, and Liability </a:t>
            </a:r>
            <a:r>
              <a:rPr lang="en-US" dirty="0" smtClean="0">
                <a:latin typeface="Arial"/>
              </a:rPr>
              <a:t>Act (</a:t>
            </a:r>
            <a:r>
              <a:rPr lang="en-US" dirty="0" err="1" smtClean="0">
                <a:latin typeface="Arial"/>
              </a:rPr>
              <a:t>CERCLA</a:t>
            </a:r>
            <a:r>
              <a:rPr lang="en-US" dirty="0" smtClean="0">
                <a:latin typeface="Arial"/>
              </a:rPr>
              <a:t>) – Commonly known as Superfund.  EPA finds the companies or people responsible for contamination at a site, and negotiates with them to clean up the site themselves or to pay for another party to do the cleanup.</a:t>
            </a:r>
            <a:endParaRPr lang="en-US" dirty="0">
              <a:latin typeface="Arial"/>
            </a:endParaRPr>
          </a:p>
          <a:p>
            <a:endParaRPr lang="en-US" dirty="0"/>
          </a:p>
        </p:txBody>
      </p:sp>
      <p:sp>
        <p:nvSpPr>
          <p:cNvPr id="4" name="Slide Number Placeholder 3"/>
          <p:cNvSpPr>
            <a:spLocks noGrp="1"/>
          </p:cNvSpPr>
          <p:nvPr>
            <p:ph type="sldNum" sz="quarter" idx="10"/>
          </p:nvPr>
        </p:nvSpPr>
        <p:spPr/>
        <p:txBody>
          <a:bodyPr/>
          <a:lstStyle/>
          <a:p>
            <a:fld id="{6888E5FD-BB14-4518-B1F0-A5006B2EC96D}" type="slidenum">
              <a:rPr lang="en-GB" smtClean="0"/>
              <a:pPr/>
              <a:t>10</a:t>
            </a:fld>
            <a:endParaRPr lang="en-GB"/>
          </a:p>
        </p:txBody>
      </p:sp>
    </p:spTree>
    <p:extLst>
      <p:ext uri="{BB962C8B-B14F-4D97-AF65-F5344CB8AC3E}">
        <p14:creationId xmlns:p14="http://schemas.microsoft.com/office/powerpoint/2010/main" val="2421597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88E5FD-BB14-4518-B1F0-A5006B2EC96D}" type="slidenum">
              <a:rPr lang="en-GB" smtClean="0"/>
              <a:pPr/>
              <a:t>11</a:t>
            </a:fld>
            <a:endParaRPr lang="en-GB"/>
          </a:p>
        </p:txBody>
      </p:sp>
    </p:spTree>
    <p:extLst>
      <p:ext uri="{BB962C8B-B14F-4D97-AF65-F5344CB8AC3E}">
        <p14:creationId xmlns:p14="http://schemas.microsoft.com/office/powerpoint/2010/main" val="2326592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88E5FD-BB14-4518-B1F0-A5006B2EC96D}" type="slidenum">
              <a:rPr lang="en-GB" smtClean="0"/>
              <a:pPr/>
              <a:t>12</a:t>
            </a:fld>
            <a:endParaRPr lang="en-GB"/>
          </a:p>
        </p:txBody>
      </p:sp>
    </p:spTree>
    <p:extLst>
      <p:ext uri="{BB962C8B-B14F-4D97-AF65-F5344CB8AC3E}">
        <p14:creationId xmlns:p14="http://schemas.microsoft.com/office/powerpoint/2010/main" val="553195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88E5FD-BB14-4518-B1F0-A5006B2EC96D}" type="slidenum">
              <a:rPr lang="en-GB" smtClean="0"/>
              <a:pPr/>
              <a:t>13</a:t>
            </a:fld>
            <a:endParaRPr lang="en-GB"/>
          </a:p>
        </p:txBody>
      </p:sp>
    </p:spTree>
    <p:extLst>
      <p:ext uri="{BB962C8B-B14F-4D97-AF65-F5344CB8AC3E}">
        <p14:creationId xmlns:p14="http://schemas.microsoft.com/office/powerpoint/2010/main" val="2867759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88E5FD-BB14-4518-B1F0-A5006B2EC96D}" type="slidenum">
              <a:rPr lang="en-GB" smtClean="0"/>
              <a:pPr/>
              <a:t>2</a:t>
            </a:fld>
            <a:endParaRPr lang="en-GB"/>
          </a:p>
        </p:txBody>
      </p:sp>
    </p:spTree>
    <p:extLst>
      <p:ext uri="{BB962C8B-B14F-4D97-AF65-F5344CB8AC3E}">
        <p14:creationId xmlns:p14="http://schemas.microsoft.com/office/powerpoint/2010/main" val="878226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CBM</a:t>
            </a:r>
            <a:r>
              <a:rPr lang="en-US" dirty="0" smtClean="0"/>
              <a:t> wells are completed in several ways, depending upon the type of coal in the basin and fluid content..  Each type of coal (sub-bituminous to bituminous) offers production options that are different due to the inherent natural fracturing and competency of the coal seams.  The sub-bituminous coals are softer and less competent than the higher rank low-volatile bituminous coals, and therefore are typically completed and produced using more conventional vertical well bores.  The more competent higher rank coals lend themselves to completions using horizontal as well as vertical well bores.</a:t>
            </a:r>
            <a:endParaRPr lang="en-US" dirty="0"/>
          </a:p>
        </p:txBody>
      </p:sp>
      <p:sp>
        <p:nvSpPr>
          <p:cNvPr id="4" name="Slide Number Placeholder 3"/>
          <p:cNvSpPr>
            <a:spLocks noGrp="1"/>
          </p:cNvSpPr>
          <p:nvPr>
            <p:ph type="sldNum" sz="quarter" idx="10"/>
          </p:nvPr>
        </p:nvSpPr>
        <p:spPr/>
        <p:txBody>
          <a:bodyPr/>
          <a:lstStyle/>
          <a:p>
            <a:fld id="{6888E5FD-BB14-4518-B1F0-A5006B2EC96D}" type="slidenum">
              <a:rPr lang="en-GB" smtClean="0"/>
              <a:pPr/>
              <a:t>3</a:t>
            </a:fld>
            <a:endParaRPr lang="en-GB"/>
          </a:p>
        </p:txBody>
      </p:sp>
    </p:spTree>
    <p:extLst>
      <p:ext uri="{BB962C8B-B14F-4D97-AF65-F5344CB8AC3E}">
        <p14:creationId xmlns:p14="http://schemas.microsoft.com/office/powerpoint/2010/main" val="3181576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CBM</a:t>
            </a:r>
            <a:r>
              <a:rPr lang="en-US" dirty="0" smtClean="0"/>
              <a:t> production potential is a product of several factors that vary from basin to basin – fracture permeability, development, gas migration, coal maturation, coal distribution, geologic structure, </a:t>
            </a:r>
            <a:r>
              <a:rPr lang="en-US" dirty="0" err="1" smtClean="0"/>
              <a:t>CBM</a:t>
            </a:r>
            <a:r>
              <a:rPr lang="en-US" dirty="0" smtClean="0"/>
              <a:t> completion options, hydrostatic pressure and produced water management.  In most areas, naturally developed fracture networks are the most sought after areas for </a:t>
            </a:r>
            <a:r>
              <a:rPr lang="en-US" dirty="0" err="1" smtClean="0"/>
              <a:t>CBM</a:t>
            </a:r>
            <a:r>
              <a:rPr lang="en-US" dirty="0" smtClean="0"/>
              <a:t> development.  Areas where geologic structures and localized faulting have occurred tend to induce natural fracturing, which increase the production pathways within the coal seam.  This natural fracturing reduces the cost of bringing the producing wells on line.</a:t>
            </a:r>
          </a:p>
          <a:p>
            <a:r>
              <a:rPr lang="en-US" dirty="0" smtClean="0"/>
              <a:t>Most coals contain methane, but it cannot be economically produced without open fractures present to provide the pathways for the desorbed gas to migrate to the well.  As long as the pressure exerted by the water table is greater than that of the coal the methane remains trapped in the coal bed matrix.  Coal cleats and fractures are usually saturated with water, and therefore the hydrostatic pressure in the coal seam must be lowered before the gas will migrate.</a:t>
            </a:r>
            <a:endParaRPr lang="en-US" dirty="0"/>
          </a:p>
        </p:txBody>
      </p:sp>
      <p:sp>
        <p:nvSpPr>
          <p:cNvPr id="4" name="Slide Number Placeholder 3"/>
          <p:cNvSpPr>
            <a:spLocks noGrp="1"/>
          </p:cNvSpPr>
          <p:nvPr>
            <p:ph type="sldNum" sz="quarter" idx="10"/>
          </p:nvPr>
        </p:nvSpPr>
        <p:spPr/>
        <p:txBody>
          <a:bodyPr/>
          <a:lstStyle/>
          <a:p>
            <a:fld id="{6888E5FD-BB14-4518-B1F0-A5006B2EC96D}" type="slidenum">
              <a:rPr lang="en-GB" smtClean="0"/>
              <a:pPr/>
              <a:t>4</a:t>
            </a:fld>
            <a:endParaRPr lang="en-GB"/>
          </a:p>
        </p:txBody>
      </p:sp>
    </p:spTree>
    <p:extLst>
      <p:ext uri="{BB962C8B-B14F-4D97-AF65-F5344CB8AC3E}">
        <p14:creationId xmlns:p14="http://schemas.microsoft.com/office/powerpoint/2010/main" val="3448169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CBM</a:t>
            </a:r>
            <a:r>
              <a:rPr lang="en-US" dirty="0" smtClean="0"/>
              <a:t> ownership has been a point of contention since the early </a:t>
            </a:r>
            <a:r>
              <a:rPr lang="en-US" dirty="0" err="1" smtClean="0"/>
              <a:t>1990s</a:t>
            </a:r>
            <a:r>
              <a:rPr lang="en-US" dirty="0" smtClean="0"/>
              <a:t>; questions regarding its status as a part of the coal estate or as part of the natural gas resource is still under debate in some US states.  However, </a:t>
            </a:r>
            <a:r>
              <a:rPr lang="en-US" dirty="0" err="1" smtClean="0"/>
              <a:t>CBM</a:t>
            </a:r>
            <a:r>
              <a:rPr lang="en-US" dirty="0" smtClean="0"/>
              <a:t> originating in federally held coal deposits may be explored for or extracted under a fee or under an oil and gas lease, depending on the non-coal minerals ownership.  The US </a:t>
            </a:r>
            <a:r>
              <a:rPr lang="en-US" dirty="0" err="1" smtClean="0"/>
              <a:t>DOI’s</a:t>
            </a:r>
            <a:r>
              <a:rPr lang="en-US" dirty="0" smtClean="0"/>
              <a:t> solicitor has determined that US reservations of coal do not include the </a:t>
            </a:r>
            <a:r>
              <a:rPr lang="en-US" dirty="0" err="1" smtClean="0"/>
              <a:t>CBM</a:t>
            </a:r>
            <a:r>
              <a:rPr lang="en-US" dirty="0" smtClean="0"/>
              <a:t>.  However, federal reservations of gas do include the </a:t>
            </a:r>
            <a:r>
              <a:rPr lang="en-US" dirty="0" err="1" smtClean="0"/>
              <a:t>CBM</a:t>
            </a:r>
            <a:r>
              <a:rPr lang="en-US" dirty="0" smtClean="0"/>
              <a:t> found in coal deposits.</a:t>
            </a:r>
          </a:p>
          <a:p>
            <a:endParaRPr lang="en-US" dirty="0"/>
          </a:p>
          <a:p>
            <a:r>
              <a:rPr lang="en-US" dirty="0" smtClean="0"/>
              <a:t>Logical and practical for ownership of </a:t>
            </a:r>
            <a:r>
              <a:rPr lang="en-US" dirty="0" err="1" smtClean="0"/>
              <a:t>CBM</a:t>
            </a:r>
            <a:r>
              <a:rPr lang="en-US" dirty="0" smtClean="0"/>
              <a:t> to belong to the coal owner:</a:t>
            </a:r>
          </a:p>
          <a:p>
            <a:r>
              <a:rPr lang="en-US" dirty="0" smtClean="0"/>
              <a:t>(1) Coal owner must remove the </a:t>
            </a:r>
            <a:r>
              <a:rPr lang="en-US" dirty="0" err="1" smtClean="0"/>
              <a:t>CBM</a:t>
            </a:r>
            <a:r>
              <a:rPr lang="en-US" dirty="0" smtClean="0"/>
              <a:t> in order to mine the coal so coal owner should benefit; (2) fewer conveyance problems; and (3) environmental responsibilities placed on one owner.</a:t>
            </a:r>
            <a:endParaRPr lang="en-US" dirty="0"/>
          </a:p>
        </p:txBody>
      </p:sp>
      <p:sp>
        <p:nvSpPr>
          <p:cNvPr id="4" name="Slide Number Placeholder 3"/>
          <p:cNvSpPr>
            <a:spLocks noGrp="1"/>
          </p:cNvSpPr>
          <p:nvPr>
            <p:ph type="sldNum" sz="quarter" idx="10"/>
          </p:nvPr>
        </p:nvSpPr>
        <p:spPr/>
        <p:txBody>
          <a:bodyPr/>
          <a:lstStyle/>
          <a:p>
            <a:fld id="{6888E5FD-BB14-4518-B1F0-A5006B2EC96D}" type="slidenum">
              <a:rPr lang="en-GB" smtClean="0"/>
              <a:pPr/>
              <a:t>5</a:t>
            </a:fld>
            <a:endParaRPr lang="en-GB"/>
          </a:p>
        </p:txBody>
      </p:sp>
    </p:spTree>
    <p:extLst>
      <p:ext uri="{BB962C8B-B14F-4D97-AF65-F5344CB8AC3E}">
        <p14:creationId xmlns:p14="http://schemas.microsoft.com/office/powerpoint/2010/main" val="3550711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88E5FD-BB14-4518-B1F0-A5006B2EC96D}" type="slidenum">
              <a:rPr lang="en-GB" smtClean="0"/>
              <a:pPr/>
              <a:t>6</a:t>
            </a:fld>
            <a:endParaRPr lang="en-GB"/>
          </a:p>
        </p:txBody>
      </p:sp>
    </p:spTree>
    <p:extLst>
      <p:ext uri="{BB962C8B-B14F-4D97-AF65-F5344CB8AC3E}">
        <p14:creationId xmlns:p14="http://schemas.microsoft.com/office/powerpoint/2010/main" val="758266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88E5FD-BB14-4518-B1F0-A5006B2EC96D}" type="slidenum">
              <a:rPr lang="en-GB" smtClean="0"/>
              <a:pPr/>
              <a:t>7</a:t>
            </a:fld>
            <a:endParaRPr lang="en-GB"/>
          </a:p>
        </p:txBody>
      </p:sp>
    </p:spTree>
    <p:extLst>
      <p:ext uri="{BB962C8B-B14F-4D97-AF65-F5344CB8AC3E}">
        <p14:creationId xmlns:p14="http://schemas.microsoft.com/office/powerpoint/2010/main" val="1650703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88E5FD-BB14-4518-B1F0-A5006B2EC96D}" type="slidenum">
              <a:rPr lang="en-GB" smtClean="0"/>
              <a:pPr/>
              <a:t>8</a:t>
            </a:fld>
            <a:endParaRPr lang="en-GB"/>
          </a:p>
        </p:txBody>
      </p:sp>
    </p:spTree>
    <p:extLst>
      <p:ext uri="{BB962C8B-B14F-4D97-AF65-F5344CB8AC3E}">
        <p14:creationId xmlns:p14="http://schemas.microsoft.com/office/powerpoint/2010/main" val="2210496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88E5FD-BB14-4518-B1F0-A5006B2EC96D}" type="slidenum">
              <a:rPr lang="en-GB" smtClean="0"/>
              <a:pPr/>
              <a:t>9</a:t>
            </a:fld>
            <a:endParaRPr lang="en-GB"/>
          </a:p>
        </p:txBody>
      </p:sp>
    </p:spTree>
    <p:extLst>
      <p:ext uri="{BB962C8B-B14F-4D97-AF65-F5344CB8AC3E}">
        <p14:creationId xmlns:p14="http://schemas.microsoft.com/office/powerpoint/2010/main" val="29609391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Master" Target="../slideMasters/slideMaster1.xml"/><Relationship Id="rId5" Type="http://schemas.openxmlformats.org/officeDocument/2006/relationships/tags" Target="../tags/tag6.xml"/><Relationship Id="rId4" Type="http://schemas.openxmlformats.org/officeDocument/2006/relationships/tags" Target="../tags/tag5.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slideMaster" Target="../slideMasters/slideMaster4.xml"/><Relationship Id="rId4" Type="http://schemas.openxmlformats.org/officeDocument/2006/relationships/tags" Target="../tags/tag46.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54.xml"/><Relationship Id="rId3" Type="http://schemas.openxmlformats.org/officeDocument/2006/relationships/tags" Target="../tags/tag49.xml"/><Relationship Id="rId7" Type="http://schemas.openxmlformats.org/officeDocument/2006/relationships/tags" Target="../tags/tag53.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10" Type="http://schemas.openxmlformats.org/officeDocument/2006/relationships/image" Target="../media/image2.png"/><Relationship Id="rId4" Type="http://schemas.openxmlformats.org/officeDocument/2006/relationships/tags" Target="../tags/tag50.xml"/><Relationship Id="rId9"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62.xml"/><Relationship Id="rId3" Type="http://schemas.openxmlformats.org/officeDocument/2006/relationships/tags" Target="../tags/tag57.xml"/><Relationship Id="rId7" Type="http://schemas.openxmlformats.org/officeDocument/2006/relationships/tags" Target="../tags/tag6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5" Type="http://schemas.openxmlformats.org/officeDocument/2006/relationships/tags" Target="../tags/tag59.xml"/><Relationship Id="rId10" Type="http://schemas.openxmlformats.org/officeDocument/2006/relationships/image" Target="../media/image3.png"/><Relationship Id="rId4" Type="http://schemas.openxmlformats.org/officeDocument/2006/relationships/tags" Target="../tags/tag58.xml"/><Relationship Id="rId9"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73.xml"/><Relationship Id="rId3" Type="http://schemas.openxmlformats.org/officeDocument/2006/relationships/tags" Target="../tags/tag68.xml"/><Relationship Id="rId7" Type="http://schemas.openxmlformats.org/officeDocument/2006/relationships/tags" Target="../tags/tag72.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9"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slideMaster" Target="../slideMasters/slideMaster7.xml"/><Relationship Id="rId4" Type="http://schemas.openxmlformats.org/officeDocument/2006/relationships/tags" Target="../tags/tag77.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7.emf"/><Relationship Id="rId5" Type="http://schemas.openxmlformats.org/officeDocument/2006/relationships/image" Target="../media/image6.jpg"/><Relationship Id="rId4"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0.xml"/><Relationship Id="rId3" Type="http://schemas.openxmlformats.org/officeDocument/2006/relationships/tags" Target="../tags/tag15.xml"/><Relationship Id="rId7" Type="http://schemas.openxmlformats.org/officeDocument/2006/relationships/tags" Target="../tags/tag19.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9"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slideMaster" Target="../slideMasters/slideMaster1.xml"/><Relationship Id="rId4" Type="http://schemas.openxmlformats.org/officeDocument/2006/relationships/tags" Target="../tags/tag2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Master" Target="../slideMasters/slideMaster2.xml"/><Relationship Id="rId5" Type="http://schemas.openxmlformats.org/officeDocument/2006/relationships/tags" Target="../tags/tag30.xml"/><Relationship Id="rId4" Type="http://schemas.openxmlformats.org/officeDocument/2006/relationships/tags" Target="../tags/tag29.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slideMaster" Target="../slideMasters/slideMaster2.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slideMaster" Target="../slideMasters/slideMaster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NRG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lvl1pPr>
          </a:lstStyle>
          <a:p>
            <a:r>
              <a:rPr lang="en-US" smtClean="0"/>
              <a:t>Slide title</a:t>
            </a:r>
            <a:endParaRPr lang="en-US" dirty="0"/>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US" smtClean="0"/>
              <a:pPr/>
              <a:t>‹Nº›</a:t>
            </a:fld>
            <a:endParaRPr lang="en-US"/>
          </a:p>
        </p:txBody>
      </p:sp>
      <p:sp>
        <p:nvSpPr>
          <p:cNvPr id="8" name="Text Placeholder 6"/>
          <p:cNvSpPr>
            <a:spLocks noGrp="1"/>
          </p:cNvSpPr>
          <p:nvPr>
            <p:ph type="body" sz="quarter" idx="12" hasCustomPrompt="1"/>
            <p:custDataLst>
              <p:tags r:id="rId3"/>
            </p:custDataLst>
          </p:nvPr>
        </p:nvSpPr>
        <p:spPr>
          <a:xfrm>
            <a:off x="358775" y="1044000"/>
            <a:ext cx="8424000" cy="5040000"/>
          </a:xfrm>
          <a:prstGeom prst="rect">
            <a:avLst/>
          </a:prstGeom>
        </p:spPr>
        <p:txBody>
          <a:bodyPr wrap="square" lIns="0" tIns="0" rIns="0" bIns="0"/>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9" name="Line 16"/>
          <p:cNvSpPr>
            <a:spLocks noChangeShapeType="1"/>
          </p:cNvSpPr>
          <p:nvPr userDrawn="1">
            <p:custDataLst>
              <p:tags r:id="rId4"/>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3"/>
            <p:custDataLst>
              <p:tags r:id="rId5"/>
            </p:custDataLst>
          </p:nvPr>
        </p:nvSpPr>
        <p:spPr/>
        <p:txBody>
          <a:bodyPr/>
          <a:lstStyle/>
          <a:p>
            <a:endParaRPr lang="en-US" dirty="0" smtClean="0"/>
          </a:p>
        </p:txBody>
      </p:sp>
    </p:spTree>
    <p:extLst>
      <p:ext uri="{BB962C8B-B14F-4D97-AF65-F5344CB8AC3E}">
        <p14:creationId xmlns:p14="http://schemas.microsoft.com/office/powerpoint/2010/main" val="41694317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RG_Map">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a:lvl1pPr>
          </a:lstStyle>
          <a:p>
            <a:r>
              <a:rPr lang="en-US" smtClean="0"/>
              <a:t>Slide title</a:t>
            </a:r>
            <a:endParaRPr lang="en-US" dirty="0"/>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US" smtClean="0"/>
              <a:pPr/>
              <a:t>‹Nº›</a:t>
            </a:fld>
            <a:endParaRPr lang="en-US"/>
          </a:p>
        </p:txBody>
      </p:sp>
      <p:sp>
        <p:nvSpPr>
          <p:cNvPr id="9" name="Line 16"/>
          <p:cNvSpPr>
            <a:spLocks noChangeShapeType="1"/>
          </p:cNvSpPr>
          <p:nvPr userDrawn="1">
            <p:custDataLst>
              <p:tags r:id="rId3"/>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2"/>
            <p:custDataLst>
              <p:tags r:id="rId4"/>
            </p:custDataLst>
          </p:nvPr>
        </p:nvSpPr>
        <p:spPr/>
        <p:txBody>
          <a:bodyPr/>
          <a:lstStyle/>
          <a:p>
            <a:endParaRPr lang="en-US" dirty="0" smtClean="0"/>
          </a:p>
        </p:txBody>
      </p:sp>
    </p:spTree>
    <p:extLst>
      <p:ext uri="{BB962C8B-B14F-4D97-AF65-F5344CB8AC3E}">
        <p14:creationId xmlns:p14="http://schemas.microsoft.com/office/powerpoint/2010/main" val="26082742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RG_Quotation - half page landscape image">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a:xfrm>
            <a:off x="360000" y="432000"/>
            <a:ext cx="8424000" cy="504000"/>
          </a:xfrm>
          <a:prstGeom prst="rect">
            <a:avLst/>
          </a:prstGeom>
        </p:spPr>
        <p:txBody>
          <a:bodyPr wrap="square" lIns="0" tIns="0" rIns="0" bIns="0"/>
          <a:lstStyle>
            <a:lvl1pPr>
              <a:defRPr/>
            </a:lvl1pPr>
          </a:lstStyle>
          <a:p>
            <a:r>
              <a:rPr lang="en-US" smtClean="0"/>
              <a:t>Slide title</a:t>
            </a:r>
            <a:endParaRPr lang="en-US" dirty="0"/>
          </a:p>
        </p:txBody>
      </p:sp>
      <p:sp>
        <p:nvSpPr>
          <p:cNvPr id="3" name="Footer Placeholder 2"/>
          <p:cNvSpPr>
            <a:spLocks noGrp="1"/>
          </p:cNvSpPr>
          <p:nvPr>
            <p:ph type="ftr" sz="quarter" idx="10"/>
            <p:custDataLst>
              <p:tags r:id="rId2"/>
            </p:custDataLst>
          </p:nvPr>
        </p:nvSpPr>
        <p:spPr/>
        <p:txBody>
          <a:bodyPr/>
          <a:lstStyle/>
          <a:p>
            <a:endParaRPr lang="en-US"/>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US" smtClean="0"/>
              <a:pPr/>
              <a:t>‹Nº›</a:t>
            </a:fld>
            <a:endParaRPr lang="en-US" dirty="0"/>
          </a:p>
        </p:txBody>
      </p:sp>
      <p:sp>
        <p:nvSpPr>
          <p:cNvPr id="6" name="Text Placeholder 5"/>
          <p:cNvSpPr>
            <a:spLocks noGrp="1"/>
          </p:cNvSpPr>
          <p:nvPr>
            <p:ph type="body" sz="quarter" idx="12" hasCustomPrompt="1"/>
            <p:custDataLst>
              <p:tags r:id="rId4"/>
            </p:custDataLst>
          </p:nvPr>
        </p:nvSpPr>
        <p:spPr>
          <a:xfrm>
            <a:off x="360000" y="1044000"/>
            <a:ext cx="8424000" cy="1620000"/>
          </a:xfrm>
          <a:prstGeom prst="rect">
            <a:avLst/>
          </a:prstGeom>
        </p:spPr>
        <p:txBody>
          <a:bodyPr/>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pic>
        <p:nvPicPr>
          <p:cNvPr id="7" name="Picture 3" descr="Quote-box-1"/>
          <p:cNvPicPr>
            <a:picLocks noChangeAspect="1" noChangeArrowheads="1"/>
          </p:cNvPicPr>
          <p:nvPr userDrawn="1">
            <p:custDataLst>
              <p:tags r:id="rId5"/>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360363" y="2898000"/>
            <a:ext cx="8434800" cy="1297296"/>
          </a:xfrm>
          <a:prstGeom prst="rect">
            <a:avLst/>
          </a:prstGeom>
          <a:solidFill>
            <a:schemeClr val="bg1">
              <a:lumMod val="85000"/>
            </a:schemeClr>
          </a:solidFill>
          <a:extLst/>
        </p:spPr>
      </p:pic>
      <p:sp>
        <p:nvSpPr>
          <p:cNvPr id="9" name="Text Placeholder 8"/>
          <p:cNvSpPr>
            <a:spLocks noGrp="1"/>
          </p:cNvSpPr>
          <p:nvPr>
            <p:ph type="body" sz="quarter" idx="13" hasCustomPrompt="1"/>
            <p:custDataLst>
              <p:tags r:id="rId6"/>
            </p:custDataLst>
          </p:nvPr>
        </p:nvSpPr>
        <p:spPr>
          <a:xfrm>
            <a:off x="1249200" y="3092400"/>
            <a:ext cx="6660000" cy="900000"/>
          </a:xfrm>
          <a:prstGeom prst="rect">
            <a:avLst/>
          </a:prstGeom>
        </p:spPr>
        <p:txBody>
          <a:bodyPr anchor="ctr" anchorCtr="0"/>
          <a:lstStyle>
            <a:lvl1pPr>
              <a:defRPr sz="1800" i="1">
                <a:solidFill>
                  <a:schemeClr val="tx1"/>
                </a:solidFill>
              </a:defRPr>
            </a:lvl1pPr>
            <a:lvl2pPr>
              <a:defRPr sz="1800" i="1">
                <a:solidFill>
                  <a:schemeClr val="tx1"/>
                </a:solidFill>
              </a:defRPr>
            </a:lvl2pPr>
            <a:lvl3pPr>
              <a:defRPr sz="1800" i="1">
                <a:solidFill>
                  <a:schemeClr val="tx1"/>
                </a:solidFill>
              </a:defRPr>
            </a:lvl3pPr>
            <a:lvl4pPr>
              <a:defRPr sz="1800" i="1">
                <a:solidFill>
                  <a:schemeClr val="tx1"/>
                </a:solidFill>
              </a:defRPr>
            </a:lvl4pPr>
            <a:lvl5pPr>
              <a:defRPr sz="1800" i="1">
                <a:solidFill>
                  <a:schemeClr val="tx1"/>
                </a:solidFill>
              </a:defRPr>
            </a:lvl5pPr>
          </a:lstStyle>
          <a:p>
            <a:pPr lvl="0"/>
            <a:r>
              <a:rPr lang="en-US" i="1" smtClean="0"/>
              <a:t>Quote box, no more than 30 words</a:t>
            </a:r>
            <a:endParaRPr lang="en-US" dirty="0" smtClean="0"/>
          </a:p>
        </p:txBody>
      </p:sp>
      <p:sp>
        <p:nvSpPr>
          <p:cNvPr id="8" name="Text Placeholder 7"/>
          <p:cNvSpPr>
            <a:spLocks noGrp="1"/>
          </p:cNvSpPr>
          <p:nvPr>
            <p:ph type="body" sz="quarter" idx="14" hasCustomPrompt="1"/>
            <p:custDataLst>
              <p:tags r:id="rId7"/>
            </p:custDataLst>
          </p:nvPr>
        </p:nvSpPr>
        <p:spPr>
          <a:xfrm>
            <a:off x="359999" y="4189608"/>
            <a:ext cx="8434800" cy="20052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smtClean="0"/>
              <a:t>Select to insert half page landscape picture</a:t>
            </a:r>
            <a:endParaRPr lang="en-US" dirty="0" smtClean="0"/>
          </a:p>
        </p:txBody>
      </p:sp>
      <p:sp>
        <p:nvSpPr>
          <p:cNvPr id="10"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724678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RG_Quotation - half page portrait image">
    <p:spTree>
      <p:nvGrpSpPr>
        <p:cNvPr id="1" name=""/>
        <p:cNvGrpSpPr/>
        <p:nvPr/>
      </p:nvGrpSpPr>
      <p:grpSpPr>
        <a:xfrm>
          <a:off x="0" y="0"/>
          <a:ext cx="0" cy="0"/>
          <a:chOff x="0" y="0"/>
          <a:chExt cx="0" cy="0"/>
        </a:xfrm>
      </p:grpSpPr>
      <p:sp>
        <p:nvSpPr>
          <p:cNvPr id="3" name="Footer Placeholder 2"/>
          <p:cNvSpPr>
            <a:spLocks noGrp="1"/>
          </p:cNvSpPr>
          <p:nvPr>
            <p:ph type="ftr" sz="quarter" idx="10"/>
            <p:custDataLst>
              <p:tags r:id="rId1"/>
            </p:custDataLst>
          </p:nvPr>
        </p:nvSpPr>
        <p:spPr/>
        <p:txBody>
          <a:bodyPr/>
          <a:lstStyle/>
          <a:p>
            <a:endParaRPr lang="en-US"/>
          </a:p>
        </p:txBody>
      </p:sp>
      <p:sp>
        <p:nvSpPr>
          <p:cNvPr id="4" name="Slide Number Placeholder 3"/>
          <p:cNvSpPr>
            <a:spLocks noGrp="1"/>
          </p:cNvSpPr>
          <p:nvPr>
            <p:ph type="sldNum" sz="quarter" idx="11"/>
            <p:custDataLst>
              <p:tags r:id="rId2"/>
            </p:custDataLst>
          </p:nvPr>
        </p:nvSpPr>
        <p:spPr/>
        <p:txBody>
          <a:bodyPr/>
          <a:lstStyle/>
          <a:p>
            <a:fld id="{86A0AFEE-FA06-480F-B566-682FAB0A11CC}" type="slidenum">
              <a:rPr lang="en-US" smtClean="0"/>
              <a:pPr/>
              <a:t>‹Nº›</a:t>
            </a:fld>
            <a:endParaRPr lang="en-US" dirty="0"/>
          </a:p>
        </p:txBody>
      </p:sp>
      <p:pic>
        <p:nvPicPr>
          <p:cNvPr id="5" name="Picture 3" descr="Quote-box-2"/>
          <p:cNvPicPr preferRelativeResize="0">
            <a:picLocks noChangeAspect="1" noChangeArrowheads="1"/>
          </p:cNvPicPr>
          <p:nvPr userDrawn="1">
            <p:custDataLst>
              <p:tags r:id="rId3"/>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5040000" y="1079500"/>
            <a:ext cx="3746500" cy="2054225"/>
          </a:xfrm>
          <a:prstGeom prst="rect">
            <a:avLst/>
          </a:prstGeom>
          <a:solidFill>
            <a:schemeClr val="bg1">
              <a:lumMod val="85000"/>
            </a:schemeClr>
          </a:solidFill>
          <a:extLst/>
        </p:spPr>
      </p:pic>
      <p:sp>
        <p:nvSpPr>
          <p:cNvPr id="7" name="Text Placeholder 6"/>
          <p:cNvSpPr>
            <a:spLocks noGrp="1"/>
          </p:cNvSpPr>
          <p:nvPr>
            <p:ph type="body" sz="quarter" idx="12" hasCustomPrompt="1"/>
            <p:custDataLst>
              <p:tags r:id="rId4"/>
            </p:custDataLst>
          </p:nvPr>
        </p:nvSpPr>
        <p:spPr>
          <a:xfrm>
            <a:off x="360362" y="1044000"/>
            <a:ext cx="4132800" cy="5040000"/>
          </a:xfrm>
          <a:prstGeom prst="rect">
            <a:avLst/>
          </a:prstGeom>
        </p:spPr>
        <p:txBody>
          <a:bodyPr/>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9" name="Text Placeholder 8"/>
          <p:cNvSpPr>
            <a:spLocks noGrp="1"/>
          </p:cNvSpPr>
          <p:nvPr>
            <p:ph type="body" sz="quarter" idx="13" hasCustomPrompt="1"/>
            <p:custDataLst>
              <p:tags r:id="rId5"/>
            </p:custDataLst>
          </p:nvPr>
        </p:nvSpPr>
        <p:spPr>
          <a:xfrm>
            <a:off x="5922000" y="1332000"/>
            <a:ext cx="1940400" cy="1620000"/>
          </a:xfrm>
          <a:prstGeom prst="rect">
            <a:avLst/>
          </a:prstGeom>
        </p:spPr>
        <p:txBody>
          <a:bodyPr anchor="ctr" anchorCtr="0"/>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i="1" smtClean="0"/>
              <a:t>Quote box, no more than 30 words</a:t>
            </a:r>
            <a:endParaRPr lang="en-US" dirty="0"/>
          </a:p>
        </p:txBody>
      </p:sp>
      <p:sp>
        <p:nvSpPr>
          <p:cNvPr id="8" name="Text Placeholder 7"/>
          <p:cNvSpPr>
            <a:spLocks noGrp="1"/>
          </p:cNvSpPr>
          <p:nvPr>
            <p:ph type="body" sz="quarter" idx="14" hasCustomPrompt="1"/>
            <p:custDataLst>
              <p:tags r:id="rId6"/>
            </p:custDataLst>
          </p:nvPr>
        </p:nvSpPr>
        <p:spPr>
          <a:xfrm>
            <a:off x="5040000" y="3132000"/>
            <a:ext cx="3747600" cy="30420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smtClean="0"/>
              <a:t>Select to insert half page portrait picture</a:t>
            </a:r>
            <a:endParaRPr lang="en-US" dirty="0" smtClean="0"/>
          </a:p>
        </p:txBody>
      </p:sp>
      <p:sp>
        <p:nvSpPr>
          <p:cNvPr id="6" name="Title 5"/>
          <p:cNvSpPr>
            <a:spLocks noGrp="1"/>
          </p:cNvSpPr>
          <p:nvPr>
            <p:ph type="title" hasCustomPrompt="1"/>
            <p:custDataLst>
              <p:tags r:id="rId7"/>
            </p:custDataLst>
          </p:nvPr>
        </p:nvSpPr>
        <p:spPr/>
        <p:txBody>
          <a:bodyPr/>
          <a:lstStyle>
            <a:lvl1pPr>
              <a:defRPr/>
            </a:lvl1pPr>
          </a:lstStyle>
          <a:p>
            <a:r>
              <a:rPr lang="en-US" smtClean="0"/>
              <a:t>Slide title</a:t>
            </a:r>
            <a:endParaRPr lang="en-US" dirty="0"/>
          </a:p>
        </p:txBody>
      </p:sp>
      <p:sp>
        <p:nvSpPr>
          <p:cNvPr id="10"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456311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RG_Standard quotation page">
    <p:spTree>
      <p:nvGrpSpPr>
        <p:cNvPr id="1" name=""/>
        <p:cNvGrpSpPr/>
        <p:nvPr/>
      </p:nvGrpSpPr>
      <p:grpSpPr>
        <a:xfrm>
          <a:off x="0" y="0"/>
          <a:ext cx="0" cy="0"/>
          <a:chOff x="0" y="0"/>
          <a:chExt cx="0" cy="0"/>
        </a:xfrm>
      </p:grpSpPr>
      <p:pic>
        <p:nvPicPr>
          <p:cNvPr id="7" name="Picture 15" descr="Grey-quote-mark_HJ_medium"/>
          <p:cNvPicPr>
            <a:picLocks noChangeAspect="1" noChangeArrowheads="1"/>
          </p:cNvPicPr>
          <p:nvPr userDrawn="1">
            <p:custDataLst>
              <p:tags r:id="rId1"/>
            </p:custDataLst>
          </p:nvPr>
        </p:nvPicPr>
        <p:blipFill>
          <a:blip r:embed="rId5" cstate="print">
            <a:extLst>
              <a:ext uri="{28A0092B-C50C-407E-A947-70E740481C1C}">
                <a14:useLocalDpi xmlns:a14="http://schemas.microsoft.com/office/drawing/2010/main" val="0"/>
              </a:ext>
            </a:extLst>
          </a:blip>
          <a:srcRect/>
          <a:stretch>
            <a:fillRect/>
          </a:stretch>
        </p:blipFill>
        <p:spPr bwMode="gray">
          <a:xfrm>
            <a:off x="223838" y="188913"/>
            <a:ext cx="1468437" cy="1079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custDataLst>
              <p:tags r:id="rId2"/>
            </p:custDataLst>
          </p:nvPr>
        </p:nvSpPr>
        <p:spPr>
          <a:xfrm>
            <a:off x="1922400" y="907200"/>
            <a:ext cx="5040000" cy="4860000"/>
          </a:xfrm>
          <a:prstGeom prst="rect">
            <a:avLst/>
          </a:prstGeom>
        </p:spPr>
        <p:txBody>
          <a:bodyPr anchor="ctr" anchorCtr="0"/>
          <a:lstStyle>
            <a:lvl1pPr>
              <a:defRPr sz="1800">
                <a:solidFill>
                  <a:schemeClr val="tx1"/>
                </a:solidFill>
              </a:defRPr>
            </a:lvl1pPr>
            <a:lvl2pPr>
              <a:defRPr sz="1800">
                <a:solidFill>
                  <a:schemeClr val="tx2"/>
                </a:solidFill>
              </a:defRPr>
            </a:lvl2pPr>
          </a:lstStyle>
          <a:p>
            <a:pPr lvl="0"/>
            <a:r>
              <a:rPr lang="en-US" smtClean="0"/>
              <a:t>Quote slide, 50 words or fewer</a:t>
            </a:r>
          </a:p>
          <a:p>
            <a:pPr lvl="1"/>
            <a:r>
              <a:rPr lang="en-US" smtClean="0"/>
              <a:t>Name surname, position, entity</a:t>
            </a:r>
            <a:endParaRPr lang="en-US" dirty="0"/>
          </a:p>
        </p:txBody>
      </p:sp>
      <p:pic>
        <p:nvPicPr>
          <p:cNvPr id="6" name="Picture 19" descr="Grey-quote-mark_HJ_medium"/>
          <p:cNvPicPr>
            <a:picLocks noChangeAspect="1" noChangeArrowheads="1"/>
          </p:cNvPicPr>
          <p:nvPr userDrawn="1">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gray">
          <a:xfrm>
            <a:off x="7310438" y="5114925"/>
            <a:ext cx="1468437" cy="107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9955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RG_Standard CV">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smtClean="0"/>
              <a:t>Slide title</a:t>
            </a:r>
            <a:endParaRPr lang="en-US" dirty="0"/>
          </a:p>
        </p:txBody>
      </p:sp>
      <p:sp>
        <p:nvSpPr>
          <p:cNvPr id="3" name="Footer Placeholder 2"/>
          <p:cNvSpPr>
            <a:spLocks noGrp="1"/>
          </p:cNvSpPr>
          <p:nvPr>
            <p:ph type="ftr" sz="quarter" idx="10"/>
            <p:custDataLst>
              <p:tags r:id="rId2"/>
            </p:custDataLst>
          </p:nvPr>
        </p:nvSpPr>
        <p:spPr/>
        <p:txBody>
          <a:bodyPr/>
          <a:lstStyle/>
          <a:p>
            <a:endParaRPr lang="en-US"/>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US" smtClean="0"/>
              <a:pPr/>
              <a:t>‹Nº›</a:t>
            </a:fld>
            <a:endParaRPr lang="en-US"/>
          </a:p>
        </p:txBody>
      </p:sp>
      <p:sp>
        <p:nvSpPr>
          <p:cNvPr id="6" name="Text Placeholder 5"/>
          <p:cNvSpPr>
            <a:spLocks noGrp="1"/>
          </p:cNvSpPr>
          <p:nvPr>
            <p:ph type="body" sz="quarter" idx="12" hasCustomPrompt="1"/>
            <p:custDataLst>
              <p:tags r:id="rId4"/>
            </p:custDataLst>
          </p:nvPr>
        </p:nvSpPr>
        <p:spPr>
          <a:xfrm>
            <a:off x="360000" y="1080000"/>
            <a:ext cx="756000" cy="936000"/>
          </a:xfrm>
          <a:prstGeom prst="rect">
            <a:avLst/>
          </a:prstGeom>
        </p:spPr>
        <p:txBody>
          <a:bodyPr/>
          <a:lstStyle>
            <a:lvl1pPr>
              <a:defRPr sz="900">
                <a:solidFill>
                  <a:schemeClr val="tx1"/>
                </a:solidFill>
              </a:defRPr>
            </a:lvl1pPr>
            <a:lvl2pPr>
              <a:defRPr sz="900" b="0"/>
            </a:lvl2pPr>
          </a:lstStyle>
          <a:p>
            <a:pPr lvl="0"/>
            <a:r>
              <a:rPr lang="en-US" smtClean="0"/>
              <a:t>Select to insert picture</a:t>
            </a:r>
            <a:endParaRPr lang="en-US" dirty="0" smtClean="0"/>
          </a:p>
        </p:txBody>
      </p:sp>
      <p:sp>
        <p:nvSpPr>
          <p:cNvPr id="8" name="Text Placeholder 7"/>
          <p:cNvSpPr>
            <a:spLocks noGrp="1"/>
          </p:cNvSpPr>
          <p:nvPr>
            <p:ph type="body" sz="quarter" idx="13" hasCustomPrompt="1"/>
            <p:custDataLst>
              <p:tags r:id="rId5"/>
            </p:custDataLst>
          </p:nvPr>
        </p:nvSpPr>
        <p:spPr>
          <a:xfrm>
            <a:off x="4935600" y="1080000"/>
            <a:ext cx="756000" cy="936000"/>
          </a:xfrm>
          <a:prstGeom prst="rect">
            <a:avLst/>
          </a:prstGeom>
        </p:spPr>
        <p:txBody>
          <a:bodyPr>
            <a:normAutofit/>
          </a:bodyPr>
          <a:lstStyle>
            <a:lvl1pPr>
              <a:defRPr sz="900">
                <a:solidFill>
                  <a:schemeClr val="tx1"/>
                </a:solidFill>
              </a:defRPr>
            </a:lvl1pPr>
            <a:lvl2pPr>
              <a:defRPr sz="900" b="0"/>
            </a:lvl2pPr>
          </a:lstStyle>
          <a:p>
            <a:pPr lvl="0"/>
            <a:r>
              <a:rPr lang="en-US" smtClean="0"/>
              <a:t>Select to insert picture</a:t>
            </a:r>
            <a:endParaRPr lang="en-US" dirty="0" smtClean="0"/>
          </a:p>
        </p:txBody>
      </p:sp>
      <p:sp>
        <p:nvSpPr>
          <p:cNvPr id="10" name="Text Placeholder 9"/>
          <p:cNvSpPr>
            <a:spLocks noGrp="1"/>
          </p:cNvSpPr>
          <p:nvPr>
            <p:ph type="body" sz="quarter" idx="14" hasCustomPrompt="1"/>
            <p:custDataLst>
              <p:tags r:id="rId6"/>
            </p:custDataLst>
          </p:nvPr>
        </p:nvSpPr>
        <p:spPr>
          <a:xfrm>
            <a:off x="1296000" y="1079499"/>
            <a:ext cx="2880000" cy="5040000"/>
          </a:xfrm>
          <a:prstGeom prst="rect">
            <a:avLst/>
          </a:prstGeom>
        </p:spPr>
        <p:txBody>
          <a:bodyPr/>
          <a:lstStyle>
            <a:lvl1pPr>
              <a:defRPr sz="1700"/>
            </a:lvl1pPr>
            <a:lvl2pPr>
              <a:defRPr/>
            </a:lvl2pPr>
            <a:lvl3pPr>
              <a:defRPr baseline="0"/>
            </a:lvl3pPr>
          </a:lstStyle>
          <a:p>
            <a:pPr lvl="0"/>
            <a:r>
              <a:rPr lang="en-US" smtClean="0"/>
              <a:t>Name Surname</a:t>
            </a:r>
          </a:p>
          <a:p>
            <a:pPr lvl="1"/>
            <a:r>
              <a:rPr lang="en-US" smtClean="0"/>
              <a:t>Position, entity</a:t>
            </a:r>
          </a:p>
          <a:p>
            <a:pPr lvl="2"/>
            <a:r>
              <a:rPr lang="en-US" smtClean="0"/>
              <a:t>Biography, no more than 200 words</a:t>
            </a:r>
            <a:endParaRPr lang="en-US" dirty="0" smtClean="0"/>
          </a:p>
        </p:txBody>
      </p:sp>
      <p:sp>
        <p:nvSpPr>
          <p:cNvPr id="12" name="Text Placeholder 11"/>
          <p:cNvSpPr>
            <a:spLocks noGrp="1"/>
          </p:cNvSpPr>
          <p:nvPr>
            <p:ph type="body" sz="quarter" idx="15" hasCustomPrompt="1"/>
            <p:custDataLst>
              <p:tags r:id="rId7"/>
            </p:custDataLst>
          </p:nvPr>
        </p:nvSpPr>
        <p:spPr>
          <a:xfrm>
            <a:off x="5868000" y="1080000"/>
            <a:ext cx="2880000" cy="5040000"/>
          </a:xfrm>
          <a:prstGeom prst="rect">
            <a:avLst/>
          </a:prstGeom>
        </p:spPr>
        <p:txBody>
          <a:bodyPr/>
          <a:lstStyle>
            <a:lvl1pPr>
              <a:defRPr sz="1700"/>
            </a:lvl1pPr>
            <a:lvl2pPr>
              <a:defRPr/>
            </a:lvl2pPr>
            <a:lvl3pPr>
              <a:defRPr/>
            </a:lvl3pPr>
          </a:lstStyle>
          <a:p>
            <a:pPr lvl="0"/>
            <a:r>
              <a:rPr lang="en-US" smtClean="0"/>
              <a:t>Name Surname</a:t>
            </a:r>
          </a:p>
          <a:p>
            <a:pPr lvl="1"/>
            <a:r>
              <a:rPr lang="en-US" smtClean="0"/>
              <a:t>Position, entity</a:t>
            </a:r>
          </a:p>
          <a:p>
            <a:pPr lvl="2"/>
            <a:r>
              <a:rPr lang="en-US" smtClean="0"/>
              <a:t>Biography, no more than 200 words</a:t>
            </a:r>
            <a:endParaRPr lang="en-US" dirty="0" smtClean="0"/>
          </a:p>
        </p:txBody>
      </p:sp>
      <p:sp>
        <p:nvSpPr>
          <p:cNvPr id="9" name="Line 16"/>
          <p:cNvSpPr>
            <a:spLocks noChangeShapeType="1"/>
          </p:cNvSpPr>
          <p:nvPr userDrawn="1">
            <p:custDataLst>
              <p:tags r:id="rId8"/>
            </p:custDataLst>
          </p:nvPr>
        </p:nvSpPr>
        <p:spPr bwMode="gray">
          <a:xfrm>
            <a:off x="538163" y="6563551"/>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17833974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RG_Standard disclaimer">
    <p:spTree>
      <p:nvGrpSpPr>
        <p:cNvPr id="1" name=""/>
        <p:cNvGrpSpPr/>
        <p:nvPr/>
      </p:nvGrpSpPr>
      <p:grpSpPr>
        <a:xfrm>
          <a:off x="0" y="0"/>
          <a:ext cx="0" cy="0"/>
          <a:chOff x="0" y="0"/>
          <a:chExt cx="0" cy="0"/>
        </a:xfrm>
      </p:grpSpPr>
      <p:sp>
        <p:nvSpPr>
          <p:cNvPr id="4" name="Footer Placeholder 3"/>
          <p:cNvSpPr>
            <a:spLocks noGrp="1"/>
          </p:cNvSpPr>
          <p:nvPr>
            <p:ph type="ftr" sz="quarter" idx="10"/>
            <p:custDataLst>
              <p:tags r:id="rId1"/>
            </p:custDataLst>
          </p:nvPr>
        </p:nvSpPr>
        <p:spPr/>
        <p:txBody>
          <a:bodyPr/>
          <a:lstStyle>
            <a:lvl1pPr>
              <a:defRPr/>
            </a:lvl1pPr>
          </a:lstStyle>
          <a:p>
            <a:endParaRPr lang="en-US"/>
          </a:p>
        </p:txBody>
      </p:sp>
      <p:sp>
        <p:nvSpPr>
          <p:cNvPr id="5" name="Slide Number Placeholder 4"/>
          <p:cNvSpPr>
            <a:spLocks noGrp="1"/>
          </p:cNvSpPr>
          <p:nvPr>
            <p:ph type="sldNum" sz="quarter" idx="11"/>
            <p:custDataLst>
              <p:tags r:id="rId2"/>
            </p:custDataLst>
          </p:nvPr>
        </p:nvSpPr>
        <p:spPr/>
        <p:txBody>
          <a:bodyPr/>
          <a:lstStyle>
            <a:lvl1pPr>
              <a:defRPr/>
            </a:lvl1pPr>
          </a:lstStyle>
          <a:p>
            <a:fld id="{4CF3FB75-92AC-43D7-B874-1B3BEFDC3FBA}" type="slidenum">
              <a:rPr lang="en-US" smtClean="0"/>
              <a:pPr/>
              <a:t>‹Nº›</a:t>
            </a:fld>
            <a:endParaRPr lang="en-US"/>
          </a:p>
        </p:txBody>
      </p:sp>
      <p:sp>
        <p:nvSpPr>
          <p:cNvPr id="7" name="Text Placeholder 6"/>
          <p:cNvSpPr>
            <a:spLocks noGrp="1"/>
          </p:cNvSpPr>
          <p:nvPr>
            <p:ph type="body" sz="quarter" idx="12" hasCustomPrompt="1"/>
            <p:custDataLst>
              <p:tags r:id="rId3"/>
            </p:custDataLst>
          </p:nvPr>
        </p:nvSpPr>
        <p:spPr>
          <a:xfrm>
            <a:off x="360000" y="1044000"/>
            <a:ext cx="8424000" cy="5040000"/>
          </a:xfrm>
          <a:prstGeom prst="rect">
            <a:avLst/>
          </a:prstGeom>
        </p:spPr>
        <p:txBody>
          <a:bodyPr anchor="b" anchorCtr="0"/>
          <a:lstStyle>
            <a:lvl1pPr>
              <a:defRPr/>
            </a:lvl1pPr>
            <a:lvl2pPr>
              <a:defRPr sz="700">
                <a:solidFill>
                  <a:schemeClr val="tx1"/>
                </a:solidFill>
              </a:defRPr>
            </a:lvl2pPr>
            <a:lvl3pPr>
              <a:defRPr sz="700"/>
            </a:lvl3pPr>
            <a:lvl4pPr>
              <a:defRPr sz="700"/>
            </a:lvl4pPr>
            <a:lvl5pPr>
              <a:defRPr sz="700"/>
            </a:lvl5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Line 16"/>
          <p:cNvSpPr>
            <a:spLocks noChangeShapeType="1"/>
          </p:cNvSpPr>
          <p:nvPr>
            <p:custDataLst>
              <p:tags r:id="rId4"/>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617021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NRG_Back cover">
    <p:spTree>
      <p:nvGrpSpPr>
        <p:cNvPr id="1" name=""/>
        <p:cNvGrpSpPr/>
        <p:nvPr/>
      </p:nvGrpSpPr>
      <p:grpSpPr>
        <a:xfrm>
          <a:off x="0" y="0"/>
          <a:ext cx="0" cy="0"/>
          <a:chOff x="0" y="0"/>
          <a:chExt cx="0" cy="0"/>
        </a:xfrm>
      </p:grpSpPr>
      <p:pic>
        <p:nvPicPr>
          <p:cNvPr id="4"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335600" y="3070800"/>
            <a:ext cx="6461125" cy="720725"/>
          </a:xfrm>
          <a:prstGeom prst="rect">
            <a:avLst/>
          </a:prstGeom>
        </p:spPr>
      </p:pic>
    </p:spTree>
    <p:extLst>
      <p:ext uri="{BB962C8B-B14F-4D97-AF65-F5344CB8AC3E}">
        <p14:creationId xmlns:p14="http://schemas.microsoft.com/office/powerpoint/2010/main" val="320811443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smtClean="0"/>
          </a:p>
        </p:txBody>
      </p:sp>
      <p:sp>
        <p:nvSpPr>
          <p:cNvPr id="4" name="Slide Number Placeholder 3"/>
          <p:cNvSpPr>
            <a:spLocks noGrp="1"/>
          </p:cNvSpPr>
          <p:nvPr>
            <p:ph type="sldNum" sz="quarter" idx="11"/>
          </p:nvPr>
        </p:nvSpPr>
        <p:spPr/>
        <p:txBody>
          <a:bodyPr/>
          <a:lstStyle/>
          <a:p>
            <a:fld id="{9A12B91B-C83B-4460-B2C8-CCFD3E5825AF}" type="slidenum">
              <a:rPr lang="en-US" smtClean="0"/>
              <a:pPr/>
              <a:t>‹Nº›</a:t>
            </a:fld>
            <a:endParaRPr lang="en-US"/>
          </a:p>
        </p:txBody>
      </p:sp>
    </p:spTree>
    <p:extLst>
      <p:ext uri="{BB962C8B-B14F-4D97-AF65-F5344CB8AC3E}">
        <p14:creationId xmlns:p14="http://schemas.microsoft.com/office/powerpoint/2010/main" val="2605224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NRG_Presentation cover">
    <p:spTree>
      <p:nvGrpSpPr>
        <p:cNvPr id="1" name=""/>
        <p:cNvGrpSpPr/>
        <p:nvPr/>
      </p:nvGrpSpPr>
      <p:grpSpPr>
        <a:xfrm>
          <a:off x="0" y="0"/>
          <a:ext cx="0" cy="0"/>
          <a:chOff x="0" y="0"/>
          <a:chExt cx="0" cy="0"/>
        </a:xfrm>
      </p:grpSpPr>
      <p:pic>
        <p:nvPicPr>
          <p:cNvPr id="6" name="Picture 5"/>
          <p:cNvPicPr>
            <a:picLocks noChangeAspect="1"/>
          </p:cNvPicPr>
          <p:nvPr userDrawn="1">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Picture 3" descr="NRF PowerPoint Title Slide Panel.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4000" y="0"/>
            <a:ext cx="8316000" cy="4269517"/>
          </a:xfrm>
          <a:prstGeom prst="rect">
            <a:avLst/>
          </a:prstGeom>
        </p:spPr>
      </p:pic>
      <p:sp>
        <p:nvSpPr>
          <p:cNvPr id="2" name="Title 1"/>
          <p:cNvSpPr>
            <a:spLocks noGrp="1"/>
          </p:cNvSpPr>
          <p:nvPr>
            <p:ph type="title" hasCustomPrompt="1"/>
            <p:custDataLst>
              <p:tags r:id="rId2"/>
            </p:custDataLst>
          </p:nvPr>
        </p:nvSpPr>
        <p:spPr>
          <a:xfrm>
            <a:off x="853200" y="1962000"/>
            <a:ext cx="7560000" cy="468313"/>
          </a:xfrm>
        </p:spPr>
        <p:txBody>
          <a:bodyPr/>
          <a:lstStyle>
            <a:lvl1pPr>
              <a:defRPr baseline="0">
                <a:solidFill>
                  <a:schemeClr val="bg1"/>
                </a:solidFill>
              </a:defRPr>
            </a:lvl1pPr>
          </a:lstStyle>
          <a:p>
            <a:r>
              <a:rPr lang="en-US" smtClean="0"/>
              <a:t>Title</a:t>
            </a:r>
            <a:endParaRPr lang="en-US" dirty="0"/>
          </a:p>
        </p:txBody>
      </p:sp>
      <p:sp>
        <p:nvSpPr>
          <p:cNvPr id="3" name="Text Placeholder 2"/>
          <p:cNvSpPr>
            <a:spLocks noGrp="1"/>
          </p:cNvSpPr>
          <p:nvPr>
            <p:ph type="body" sz="half" idx="1" hasCustomPrompt="1"/>
            <p:custDataLst>
              <p:tags r:id="rId3"/>
            </p:custDataLst>
          </p:nvPr>
        </p:nvSpPr>
        <p:spPr>
          <a:xfrm>
            <a:off x="853200" y="2433600"/>
            <a:ext cx="7560000" cy="1764000"/>
          </a:xfrm>
          <a:prstGeom prst="rect">
            <a:avLst/>
          </a:prstGeom>
        </p:spPr>
        <p:txBody>
          <a:bodyPr wrap="square"/>
          <a:lstStyle>
            <a:lvl1pPr>
              <a:defRPr sz="1800" baseline="0">
                <a:solidFill>
                  <a:schemeClr val="bg1"/>
                </a:solidFill>
              </a:defRPr>
            </a:lvl1pPr>
            <a:lvl2pPr>
              <a:defRPr>
                <a:solidFill>
                  <a:schemeClr val="bg1"/>
                </a:solidFill>
              </a:defRPr>
            </a:lvl2pPr>
          </a:lstStyle>
          <a:p>
            <a:pPr lvl="0"/>
            <a:r>
              <a:rPr lang="en-US" smtClean="0"/>
              <a:t>First name surname</a:t>
            </a:r>
          </a:p>
          <a:p>
            <a:pPr lvl="0"/>
            <a:r>
              <a:rPr lang="en-US" smtClean="0"/>
              <a:t>Position</a:t>
            </a:r>
          </a:p>
          <a:p>
            <a:pPr lvl="0"/>
            <a:r>
              <a:rPr lang="en-US" smtClean="0"/>
              <a:t>Legal Entity</a:t>
            </a:r>
          </a:p>
          <a:p>
            <a:pPr lvl="0"/>
            <a:r>
              <a:rPr lang="en-US" smtClean="0"/>
              <a:t>Date</a:t>
            </a:r>
          </a:p>
          <a:p>
            <a:pPr lvl="0"/>
            <a:endParaRPr lang="en-US" dirty="0"/>
          </a:p>
        </p:txBody>
      </p:sp>
    </p:spTree>
    <p:extLst>
      <p:ext uri="{BB962C8B-B14F-4D97-AF65-F5344CB8AC3E}">
        <p14:creationId xmlns:p14="http://schemas.microsoft.com/office/powerpoint/2010/main" val="3609261480"/>
      </p:ext>
    </p:extLst>
  </p:cSld>
  <p:clrMapOvr>
    <a:masterClrMapping/>
  </p:clrMapOvr>
  <p:timing>
    <p:tnLst>
      <p:par>
        <p:cT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RG_Summary highlights two columns">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smtClean="0"/>
              <a:t>Slide title</a:t>
            </a:r>
            <a:endParaRPr lang="en-US" dirty="0"/>
          </a:p>
        </p:txBody>
      </p:sp>
      <p:sp>
        <p:nvSpPr>
          <p:cNvPr id="5" name="Footer Placeholder 4"/>
          <p:cNvSpPr>
            <a:spLocks noGrp="1"/>
          </p:cNvSpPr>
          <p:nvPr>
            <p:ph type="ftr" sz="quarter" idx="10"/>
            <p:custDataLst>
              <p:tags r:id="rId2"/>
            </p:custDataLst>
          </p:nvPr>
        </p:nvSpPr>
        <p:spPr/>
        <p:txBody>
          <a:bodyPr/>
          <a:lstStyle>
            <a:lvl1pPr>
              <a:defRPr/>
            </a:lvl1pPr>
          </a:lstStyle>
          <a:p>
            <a:endParaRPr lang="en-US" dirty="0"/>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US" smtClean="0"/>
              <a:pPr/>
              <a:t>‹Nº›</a:t>
            </a:fld>
            <a:endParaRPr lang="en-US"/>
          </a:p>
        </p:txBody>
      </p:sp>
      <p:sp>
        <p:nvSpPr>
          <p:cNvPr id="8" name="Text Placeholder 7"/>
          <p:cNvSpPr>
            <a:spLocks noGrp="1"/>
          </p:cNvSpPr>
          <p:nvPr>
            <p:ph type="body" sz="quarter" idx="12" hasCustomPrompt="1"/>
            <p:custDataLst>
              <p:tags r:id="rId4"/>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10" name="Text Placeholder 9"/>
          <p:cNvSpPr>
            <a:spLocks noGrp="1"/>
          </p:cNvSpPr>
          <p:nvPr>
            <p:ph type="body" sz="quarter" idx="13" hasCustomPrompt="1"/>
            <p:custDataLst>
              <p:tags r:id="rId5"/>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7" name="Line 16"/>
          <p:cNvSpPr>
            <a:spLocks noChangeShapeType="1"/>
          </p:cNvSpPr>
          <p:nvPr userDrawn="1">
            <p:custDataLst>
              <p:tags r:id="rId6"/>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210233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RG_Summary highlights grid of four">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baseline="0"/>
            </a:lvl1pPr>
          </a:lstStyle>
          <a:p>
            <a:r>
              <a:rPr lang="en-US" smtClean="0"/>
              <a:t>Slide title</a:t>
            </a:r>
            <a:endParaRPr lang="en-US" dirty="0"/>
          </a:p>
        </p:txBody>
      </p:sp>
      <p:sp>
        <p:nvSpPr>
          <p:cNvPr id="5" name="Footer Placeholder 4"/>
          <p:cNvSpPr>
            <a:spLocks noGrp="1"/>
          </p:cNvSpPr>
          <p:nvPr>
            <p:ph type="ftr" sz="quarter" idx="10"/>
            <p:custDataLst>
              <p:tags r:id="rId2"/>
            </p:custDataLst>
          </p:nvPr>
        </p:nvSpPr>
        <p:spPr/>
        <p:txBody>
          <a:bodyPr/>
          <a:lstStyle>
            <a:lvl1pPr>
              <a:defRPr/>
            </a:lvl1pPr>
          </a:lstStyle>
          <a:p>
            <a:endParaRPr lang="en-US"/>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US" smtClean="0"/>
              <a:pPr/>
              <a:t>‹Nº›</a:t>
            </a:fld>
            <a:endParaRPr lang="en-US"/>
          </a:p>
        </p:txBody>
      </p:sp>
      <p:sp>
        <p:nvSpPr>
          <p:cNvPr id="8" name="Text Placeholder 7"/>
          <p:cNvSpPr>
            <a:spLocks noGrp="1"/>
          </p:cNvSpPr>
          <p:nvPr>
            <p:ph type="body" sz="quarter" idx="12" hasCustomPrompt="1"/>
            <p:custDataLst>
              <p:tags r:id="rId4"/>
            </p:custDataLst>
          </p:nvPr>
        </p:nvSpPr>
        <p:spPr>
          <a:xfrm>
            <a:off x="358775" y="1098000"/>
            <a:ext cx="3996000" cy="2196000"/>
          </a:xfrm>
          <a:prstGeom prst="rect">
            <a:avLst/>
          </a:prstGeom>
          <a:solidFill>
            <a:schemeClr val="bg1">
              <a:lumMod val="85000"/>
            </a:schemeClr>
          </a:solidFill>
        </p:spPr>
        <p:txBody>
          <a:bodyPr wrap="square" lIns="180000" tIns="180000" rIns="180000" bIns="180000"/>
          <a:lstStyle>
            <a:lvl2pPr>
              <a:defRPr baseline="0"/>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10" name="Text Placeholder 9"/>
          <p:cNvSpPr>
            <a:spLocks noGrp="1"/>
          </p:cNvSpPr>
          <p:nvPr>
            <p:ph type="body" sz="quarter" idx="13" hasCustomPrompt="1"/>
            <p:custDataLst>
              <p:tags r:id="rId5"/>
            </p:custDataLst>
          </p:nvPr>
        </p:nvSpPr>
        <p:spPr>
          <a:xfrm>
            <a:off x="4788000" y="109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4" name="Text Placeholder 3"/>
          <p:cNvSpPr>
            <a:spLocks noGrp="1"/>
          </p:cNvSpPr>
          <p:nvPr>
            <p:ph type="body" sz="quarter" idx="14" hasCustomPrompt="1"/>
            <p:custDataLst>
              <p:tags r:id="rId6"/>
            </p:custDataLst>
          </p:nvPr>
        </p:nvSpPr>
        <p:spPr>
          <a:xfrm>
            <a:off x="3672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9" name="Text Placeholder 8"/>
          <p:cNvSpPr>
            <a:spLocks noGrp="1"/>
          </p:cNvSpPr>
          <p:nvPr>
            <p:ph type="body" sz="quarter" idx="15" hasCustomPrompt="1"/>
            <p:custDataLst>
              <p:tags r:id="rId7"/>
            </p:custDataLst>
          </p:nvPr>
        </p:nvSpPr>
        <p:spPr>
          <a:xfrm>
            <a:off x="47916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11"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135639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RG_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custDataLst>
              <p:tags r:id="rId1"/>
            </p:custDataLst>
          </p:nvPr>
        </p:nvSpPr>
        <p:spPr>
          <a:xfrm>
            <a:off x="358775" y="6529388"/>
            <a:ext cx="179388" cy="179387"/>
          </a:xfrm>
        </p:spPr>
        <p:txBody>
          <a:bodyPr/>
          <a:lstStyle>
            <a:lvl1pPr>
              <a:defRPr/>
            </a:lvl1pPr>
          </a:lstStyle>
          <a:p>
            <a:fld id="{C219EB94-48BC-4BDB-AE90-B3BAC65062F0}" type="slidenum">
              <a:rPr lang="en-US" smtClean="0"/>
              <a:pPr/>
              <a:t>‹Nº›</a:t>
            </a:fld>
            <a:endParaRPr lang="en-US"/>
          </a:p>
        </p:txBody>
      </p:sp>
      <p:sp>
        <p:nvSpPr>
          <p:cNvPr id="6" name="Text Placeholder 5"/>
          <p:cNvSpPr>
            <a:spLocks noGrp="1"/>
          </p:cNvSpPr>
          <p:nvPr>
            <p:ph type="body" sz="quarter" idx="12" hasCustomPrompt="1"/>
            <p:custDataLst>
              <p:tags r:id="rId2"/>
            </p:custDataLst>
          </p:nvPr>
        </p:nvSpPr>
        <p:spPr>
          <a:xfrm>
            <a:off x="358775" y="432000"/>
            <a:ext cx="8420400" cy="5648400"/>
          </a:xfrm>
          <a:prstGeom prst="rect">
            <a:avLst/>
          </a:prstGeom>
        </p:spPr>
        <p:txBody>
          <a:bodyPr wrap="square" lIns="0" tIns="0" rIns="0" bIns="0"/>
          <a:lstStyle>
            <a:lvl2pPr>
              <a:defRPr baseline="0"/>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5" name="Line 16"/>
          <p:cNvSpPr>
            <a:spLocks noChangeShapeType="1"/>
          </p:cNvSpPr>
          <p:nvPr userDrawn="1">
            <p:custDataLst>
              <p:tags r:id="rId3"/>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3"/>
            <p:custDataLst>
              <p:tags r:id="rId4"/>
            </p:custDataLst>
          </p:nvPr>
        </p:nvSpPr>
        <p:spPr/>
        <p:txBody>
          <a:bodyPr/>
          <a:lstStyle/>
          <a:p>
            <a:endParaRPr lang="en-US" dirty="0" smtClean="0"/>
          </a:p>
        </p:txBody>
      </p:sp>
    </p:spTree>
    <p:extLst>
      <p:ext uri="{BB962C8B-B14F-4D97-AF65-F5344CB8AC3E}">
        <p14:creationId xmlns:p14="http://schemas.microsoft.com/office/powerpoint/2010/main" val="18983825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RG_Standard pictur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custDataLst>
              <p:tags r:id="rId1"/>
            </p:custDataLst>
          </p:nvPr>
        </p:nvSpPr>
        <p:spPr>
          <a:xfrm>
            <a:off x="0" y="0"/>
            <a:ext cx="9147600" cy="68616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smtClean="0"/>
              <a:t>Select to insert full page picture</a:t>
            </a:r>
            <a:endParaRPr lang="en-US" dirty="0" smtClean="0"/>
          </a:p>
        </p:txBody>
      </p:sp>
    </p:spTree>
    <p:extLst>
      <p:ext uri="{BB962C8B-B14F-4D97-AF65-F5344CB8AC3E}">
        <p14:creationId xmlns:p14="http://schemas.microsoft.com/office/powerpoint/2010/main" val="24633899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smtClean="0"/>
          </a:p>
        </p:txBody>
      </p:sp>
      <p:sp>
        <p:nvSpPr>
          <p:cNvPr id="4" name="Slide Number Placeholder 3"/>
          <p:cNvSpPr>
            <a:spLocks noGrp="1"/>
          </p:cNvSpPr>
          <p:nvPr>
            <p:ph type="sldNum" sz="quarter" idx="11"/>
          </p:nvPr>
        </p:nvSpPr>
        <p:spPr/>
        <p:txBody>
          <a:bodyPr/>
          <a:lstStyle/>
          <a:p>
            <a:fld id="{9A12B91B-C83B-4460-B2C8-CCFD3E5825AF}" type="slidenum">
              <a:rPr lang="en-US" smtClean="0"/>
              <a:pPr/>
              <a:t>‹Nº›</a:t>
            </a:fld>
            <a:endParaRPr lang="en-US"/>
          </a:p>
        </p:txBody>
      </p:sp>
    </p:spTree>
    <p:extLst>
      <p:ext uri="{BB962C8B-B14F-4D97-AF65-F5344CB8AC3E}">
        <p14:creationId xmlns:p14="http://schemas.microsoft.com/office/powerpoint/2010/main" val="313525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RG_Page width chart">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smtClean="0"/>
              <a:t>Slide title</a:t>
            </a:r>
            <a:endParaRPr lang="en-US" dirty="0"/>
          </a:p>
        </p:txBody>
      </p:sp>
      <p:sp>
        <p:nvSpPr>
          <p:cNvPr id="4" name="Footer Placeholder 3"/>
          <p:cNvSpPr>
            <a:spLocks noGrp="1"/>
          </p:cNvSpPr>
          <p:nvPr>
            <p:ph type="ftr" sz="quarter" idx="10"/>
            <p:custDataLst>
              <p:tags r:id="rId2"/>
            </p:custDataLst>
          </p:nvPr>
        </p:nvSpPr>
        <p:spPr/>
        <p:txBody>
          <a:bodyPr/>
          <a:lstStyle>
            <a:lvl1pPr>
              <a:defRPr/>
            </a:lvl1pPr>
          </a:lstStyle>
          <a:p>
            <a:endParaRPr lang="en-US"/>
          </a:p>
        </p:txBody>
      </p:sp>
      <p:sp>
        <p:nvSpPr>
          <p:cNvPr id="5" name="Slide Number Placeholder 4"/>
          <p:cNvSpPr>
            <a:spLocks noGrp="1"/>
          </p:cNvSpPr>
          <p:nvPr>
            <p:ph type="sldNum" sz="quarter" idx="11"/>
            <p:custDataLst>
              <p:tags r:id="rId3"/>
            </p:custDataLst>
          </p:nvPr>
        </p:nvSpPr>
        <p:spPr/>
        <p:txBody>
          <a:bodyPr/>
          <a:lstStyle>
            <a:lvl1pPr>
              <a:defRPr/>
            </a:lvl1pPr>
          </a:lstStyle>
          <a:p>
            <a:fld id="{5E83CE79-D54A-42ED-A996-D7F7DAB0BD49}" type="slidenum">
              <a:rPr lang="en-US" smtClean="0"/>
              <a:pPr/>
              <a:t>‹Nº›</a:t>
            </a:fld>
            <a:endParaRPr lang="en-US"/>
          </a:p>
        </p:txBody>
      </p:sp>
      <p:sp>
        <p:nvSpPr>
          <p:cNvPr id="7" name="Chart Placeholder 6"/>
          <p:cNvSpPr>
            <a:spLocks noGrp="1"/>
          </p:cNvSpPr>
          <p:nvPr>
            <p:ph type="chart" sz="quarter" idx="12" hasCustomPrompt="1"/>
            <p:custDataLst>
              <p:tags r:id="rId4"/>
            </p:custDataLst>
          </p:nvPr>
        </p:nvSpPr>
        <p:spPr>
          <a:xfrm>
            <a:off x="360000" y="1044000"/>
            <a:ext cx="8424000" cy="5040000"/>
          </a:xfrm>
        </p:spPr>
        <p:txBody>
          <a:bodyPr/>
          <a:lstStyle>
            <a:lvl1pPr>
              <a:defRPr lang="en-GB" sz="2200" kern="1200" baseline="0" dirty="0">
                <a:solidFill>
                  <a:schemeClr val="tx1"/>
                </a:solidFill>
                <a:latin typeface="Arial" pitchFamily="34" charset="0"/>
                <a:ea typeface="+mn-ea"/>
                <a:cs typeface="Arial" pitchFamily="34" charset="0"/>
              </a:defRPr>
            </a:lvl1pPr>
          </a:lstStyle>
          <a:p>
            <a:r>
              <a:rPr lang="en-GB" sz="2200" kern="1200" baseline="0" dirty="0" smtClean="0">
                <a:solidFill>
                  <a:schemeClr val="tx1"/>
                </a:solidFill>
                <a:latin typeface="Arial" pitchFamily="34" charset="0"/>
                <a:ea typeface="+mn-ea"/>
                <a:cs typeface="Arial" pitchFamily="34" charset="0"/>
              </a:rPr>
              <a:t>Click to insert a chart</a:t>
            </a:r>
            <a:endParaRPr lang="en-GB" dirty="0"/>
          </a:p>
        </p:txBody>
      </p:sp>
      <p:sp>
        <p:nvSpPr>
          <p:cNvPr id="6" name="Line 16"/>
          <p:cNvSpPr>
            <a:spLocks noChangeShapeType="1"/>
          </p:cNvSpPr>
          <p:nvPr userDrawn="1">
            <p:custDataLst>
              <p:tags r:id="rId5"/>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237543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RG_Text and chart">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a:xfrm>
            <a:off x="358775" y="431800"/>
            <a:ext cx="8424000" cy="503238"/>
          </a:xfrm>
        </p:spPr>
        <p:txBody>
          <a:bodyPr/>
          <a:lstStyle>
            <a:lvl1pPr>
              <a:defRPr/>
            </a:lvl1pPr>
          </a:lstStyle>
          <a:p>
            <a:r>
              <a:rPr lang="en-US" smtClean="0"/>
              <a:t>Slide title</a:t>
            </a:r>
            <a:endParaRPr lang="en-US" dirty="0"/>
          </a:p>
        </p:txBody>
      </p:sp>
      <p:sp>
        <p:nvSpPr>
          <p:cNvPr id="3" name="Text Placeholder 2"/>
          <p:cNvSpPr>
            <a:spLocks noGrp="1"/>
          </p:cNvSpPr>
          <p:nvPr>
            <p:ph type="body" sz="half" idx="1" hasCustomPrompt="1"/>
            <p:custDataLst>
              <p:tags r:id="rId2"/>
            </p:custDataLst>
          </p:nvPr>
        </p:nvSpPr>
        <p:spPr>
          <a:xfrm>
            <a:off x="358775" y="1042988"/>
            <a:ext cx="4136400" cy="5038725"/>
          </a:xfrm>
          <a:prstGeom prst="rect">
            <a:avLst/>
          </a:prstGeom>
        </p:spPr>
        <p:txBody>
          <a:bodyPr wrap="square"/>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6" name="Slide Number Placeholder 5"/>
          <p:cNvSpPr>
            <a:spLocks noGrp="1"/>
          </p:cNvSpPr>
          <p:nvPr>
            <p:ph type="sldNum" sz="quarter" idx="11"/>
            <p:custDataLst>
              <p:tags r:id="rId3"/>
            </p:custDataLst>
          </p:nvPr>
        </p:nvSpPr>
        <p:spPr>
          <a:xfrm>
            <a:off x="358775" y="6529388"/>
            <a:ext cx="179388" cy="179387"/>
          </a:xfrm>
        </p:spPr>
        <p:txBody>
          <a:bodyPr/>
          <a:lstStyle>
            <a:lvl1pPr>
              <a:defRPr/>
            </a:lvl1pPr>
          </a:lstStyle>
          <a:p>
            <a:fld id="{AD972588-2F52-4EC8-BA3F-A8BECB387D9B}" type="slidenum">
              <a:rPr lang="en-US" smtClean="0"/>
              <a:pPr/>
              <a:t>‹Nº›</a:t>
            </a:fld>
            <a:endParaRPr lang="en-US"/>
          </a:p>
        </p:txBody>
      </p:sp>
      <p:sp>
        <p:nvSpPr>
          <p:cNvPr id="8" name="Chart Placeholder 7"/>
          <p:cNvSpPr>
            <a:spLocks noGrp="1"/>
          </p:cNvSpPr>
          <p:nvPr>
            <p:ph type="chart" sz="quarter" idx="12" hasCustomPrompt="1"/>
            <p:custDataLst>
              <p:tags r:id="rId4"/>
            </p:custDataLst>
          </p:nvPr>
        </p:nvSpPr>
        <p:spPr>
          <a:xfrm>
            <a:off x="4644000" y="1044000"/>
            <a:ext cx="4136400" cy="5040000"/>
          </a:xfrm>
        </p:spPr>
        <p:txBody>
          <a:bodyPr/>
          <a:lstStyle>
            <a:lvl1pPr>
              <a:defRPr lang="en-GB" sz="2200" kern="1200" baseline="0" dirty="0">
                <a:solidFill>
                  <a:schemeClr val="tx1"/>
                </a:solidFill>
                <a:latin typeface="Arial" pitchFamily="34" charset="0"/>
                <a:ea typeface="+mn-ea"/>
                <a:cs typeface="Arial" pitchFamily="34" charset="0"/>
              </a:defRPr>
            </a:lvl1pPr>
          </a:lstStyle>
          <a:p>
            <a:r>
              <a:rPr lang="en-GB" sz="2200" kern="1200" baseline="0" dirty="0" smtClean="0">
                <a:solidFill>
                  <a:schemeClr val="tx1"/>
                </a:solidFill>
                <a:latin typeface="Arial" pitchFamily="34" charset="0"/>
                <a:ea typeface="+mn-ea"/>
                <a:cs typeface="Arial" pitchFamily="34" charset="0"/>
              </a:rPr>
              <a:t>Click to insert a chart</a:t>
            </a:r>
            <a:endParaRPr lang="en-GB" dirty="0"/>
          </a:p>
        </p:txBody>
      </p:sp>
      <p:sp>
        <p:nvSpPr>
          <p:cNvPr id="7" name="Line 16"/>
          <p:cNvSpPr>
            <a:spLocks noChangeShapeType="1"/>
          </p:cNvSpPr>
          <p:nvPr userDrawn="1">
            <p:custDataLst>
              <p:tags r:id="rId5"/>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Footer Placeholder 3"/>
          <p:cNvSpPr>
            <a:spLocks noGrp="1"/>
          </p:cNvSpPr>
          <p:nvPr>
            <p:ph type="ftr" sz="quarter" idx="13"/>
            <p:custDataLst>
              <p:tags r:id="rId6"/>
            </p:custDataLst>
          </p:nvPr>
        </p:nvSpPr>
        <p:spPr/>
        <p:txBody>
          <a:bodyPr/>
          <a:lstStyle/>
          <a:p>
            <a:endParaRPr lang="en-US" dirty="0" smtClean="0"/>
          </a:p>
        </p:txBody>
      </p:sp>
    </p:spTree>
    <p:extLst>
      <p:ext uri="{BB962C8B-B14F-4D97-AF65-F5344CB8AC3E}">
        <p14:creationId xmlns:p14="http://schemas.microsoft.com/office/powerpoint/2010/main" val="7327765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RG_Table">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smtClean="0"/>
              <a:t>Slide title</a:t>
            </a:r>
            <a:endParaRPr lang="en-US" dirty="0"/>
          </a:p>
        </p:txBody>
      </p:sp>
      <p:sp>
        <p:nvSpPr>
          <p:cNvPr id="3" name="Footer Placeholder 2"/>
          <p:cNvSpPr>
            <a:spLocks noGrp="1"/>
          </p:cNvSpPr>
          <p:nvPr>
            <p:ph type="ftr" sz="quarter" idx="10"/>
            <p:custDataLst>
              <p:tags r:id="rId2"/>
            </p:custDataLst>
          </p:nvPr>
        </p:nvSpPr>
        <p:spPr/>
        <p:txBody>
          <a:bodyPr/>
          <a:lstStyle/>
          <a:p>
            <a:endParaRPr lang="en-US"/>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US" smtClean="0"/>
              <a:pPr/>
              <a:t>‹Nº›</a:t>
            </a:fld>
            <a:endParaRPr lang="en-US" dirty="0"/>
          </a:p>
        </p:txBody>
      </p:sp>
      <p:sp>
        <p:nvSpPr>
          <p:cNvPr id="6" name="Text Placeholder 5"/>
          <p:cNvSpPr>
            <a:spLocks noGrp="1"/>
          </p:cNvSpPr>
          <p:nvPr>
            <p:ph type="body" sz="quarter" idx="12" hasCustomPrompt="1"/>
            <p:custDataLst>
              <p:tags r:id="rId4"/>
            </p:custDataLst>
          </p:nvPr>
        </p:nvSpPr>
        <p:spPr>
          <a:xfrm>
            <a:off x="358774" y="1051200"/>
            <a:ext cx="8424000" cy="432000"/>
          </a:xfrm>
          <a:prstGeom prst="rect">
            <a:avLst/>
          </a:prstGeom>
        </p:spPr>
        <p:txBody>
          <a:bodyPr wrap="none" lIns="0" tIns="0" rIns="0" bIns="0"/>
          <a:lstStyle>
            <a:lvl1pPr>
              <a:defRPr sz="2200" baseline="0">
                <a:solidFill>
                  <a:schemeClr val="tx2"/>
                </a:solidFill>
              </a:defRPr>
            </a:lvl1pPr>
            <a:lvl2pPr>
              <a:defRPr sz="2200">
                <a:solidFill>
                  <a:schemeClr val="tx2"/>
                </a:solidFill>
              </a:defRPr>
            </a:lvl2pPr>
            <a:lvl3pPr>
              <a:defRPr sz="2200">
                <a:solidFill>
                  <a:schemeClr val="tx2"/>
                </a:solidFill>
              </a:defRPr>
            </a:lvl3pPr>
            <a:lvl4pPr>
              <a:defRPr sz="2200">
                <a:solidFill>
                  <a:schemeClr val="tx2"/>
                </a:solidFill>
              </a:defRPr>
            </a:lvl4pPr>
            <a:lvl5pPr>
              <a:defRPr sz="2200">
                <a:solidFill>
                  <a:schemeClr val="tx2"/>
                </a:solidFill>
              </a:defRPr>
            </a:lvl5pPr>
          </a:lstStyle>
          <a:p>
            <a:pPr lvl="0"/>
            <a:r>
              <a:rPr lang="en-US" smtClean="0"/>
              <a:t>Main heading</a:t>
            </a:r>
            <a:endParaRPr lang="en-US" dirty="0" smtClean="0"/>
          </a:p>
        </p:txBody>
      </p:sp>
      <p:sp>
        <p:nvSpPr>
          <p:cNvPr id="8" name="Table Placeholder 7"/>
          <p:cNvSpPr>
            <a:spLocks noGrp="1"/>
          </p:cNvSpPr>
          <p:nvPr>
            <p:ph type="tbl" sz="quarter" idx="13" hasCustomPrompt="1"/>
            <p:custDataLst>
              <p:tags r:id="rId5"/>
            </p:custDataLst>
          </p:nvPr>
        </p:nvSpPr>
        <p:spPr>
          <a:xfrm>
            <a:off x="360000" y="1558800"/>
            <a:ext cx="8424000" cy="4388400"/>
          </a:xfrm>
          <a:prstGeom prst="rect">
            <a:avLst/>
          </a:prstGeom>
        </p:spPr>
        <p:txBody>
          <a:bodyPr wrap="square" lIns="0" tIns="0" rIns="0" bIns="0"/>
          <a:lstStyle>
            <a:lvl1pPr>
              <a:defRPr/>
            </a:lvl1pPr>
          </a:lstStyle>
          <a:p>
            <a:pPr lvl="1"/>
            <a:r>
              <a:rPr lang="en-GB" dirty="0" smtClean="0"/>
              <a:t>Click to insert table</a:t>
            </a:r>
            <a:endParaRPr lang="en-GB" dirty="0"/>
          </a:p>
        </p:txBody>
      </p:sp>
      <p:sp>
        <p:nvSpPr>
          <p:cNvPr id="7" name="Line 16"/>
          <p:cNvSpPr>
            <a:spLocks noChangeShapeType="1"/>
          </p:cNvSpPr>
          <p:nvPr userDrawn="1">
            <p:custDataLst>
              <p:tags r:id="rId6"/>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771089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1.emf"/><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6.xml"/><Relationship Id="rId1" Type="http://schemas.openxmlformats.org/officeDocument/2006/relationships/slideLayout" Target="../slideLayouts/slideLayout14.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7.xml"/><Relationship Id="rId1" Type="http://schemas.openxmlformats.org/officeDocument/2006/relationships/slideLayout" Target="../slideLayouts/slideLayout15.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1.emf"/></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‹Nº›</a:t>
            </a:fld>
            <a:endParaRPr lang="en-US"/>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291451182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93" r:id="rId6"/>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‹Nº›</a:t>
            </a:fld>
            <a:endParaRPr lang="en-US"/>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77" r:id="rId1"/>
    <p:sldLayoutId id="2147483678" r:id="rId2"/>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‹Nº›</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247114873"/>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‹Nº›</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‹Nº›</a:t>
            </a:fld>
            <a:endParaRPr lang="en-US"/>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smtClean="0"/>
              <a:t>Click to type Name Surname</a:t>
            </a:r>
          </a:p>
          <a:p>
            <a:pPr lvl="1"/>
            <a:r>
              <a:rPr lang="en-US" smtClean="0"/>
              <a:t>Position, entity</a:t>
            </a:r>
          </a:p>
          <a:p>
            <a:pPr lvl="2"/>
            <a:r>
              <a:rPr lang="en-US" smtClean="0"/>
              <a:t>Biography, no more than 200 words</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‹Nº›</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8" r:id="rId1"/>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152"/>
        </a:spcAft>
        <a:buFontTx/>
        <a:buNone/>
        <a:defRPr sz="24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576"/>
        </a:spcAft>
        <a:buFontTx/>
        <a:buNone/>
        <a:defRPr sz="1600" b="1" kern="1200" baseline="0">
          <a:solidFill>
            <a:schemeClr val="tx1"/>
          </a:solidFill>
          <a:latin typeface="Arial" pitchFamily="34" charset="0"/>
          <a:ea typeface="+mn-ea"/>
          <a:cs typeface="Arial" pitchFamily="34" charset="0"/>
        </a:defRPr>
      </a:lvl2pPr>
      <a:lvl3pPr marL="0" indent="0" algn="l" defTabSz="914400" rtl="0" eaLnBrk="1" latinLnBrk="0" hangingPunct="1">
        <a:lnSpc>
          <a:spcPct val="85000"/>
        </a:lnSpc>
        <a:spcBef>
          <a:spcPts val="0"/>
        </a:spcBef>
        <a:spcAft>
          <a:spcPts val="540"/>
        </a:spcAft>
        <a:buClr>
          <a:schemeClr val="tx2"/>
        </a:buClr>
        <a:buFontTx/>
        <a:buNone/>
        <a:defRPr sz="1500" kern="1200" baseline="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chor="b" anchorCtr="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‹Nº›</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90" r:id="rId1"/>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576"/>
        </a:spcAft>
        <a:buFontTx/>
        <a:buNone/>
        <a:defRPr sz="1200" b="1" kern="1200" baseline="0">
          <a:solidFill>
            <a:srgbClr val="FF0000"/>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432"/>
        </a:spcAft>
        <a:buFontTx/>
        <a:buNone/>
        <a:defRPr sz="1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1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‹Nº›</a:t>
            </a:fld>
            <a:endParaRPr lang="en-US"/>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92" r:id="rId1"/>
    <p:sldLayoutId id="2147483696" r:id="rId2"/>
  </p:sldLayoutIdLst>
  <p:timing>
    <p:tnLst>
      <p:par>
        <p:cT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3200" y="1962000"/>
            <a:ext cx="7560000" cy="468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hdr="0" dt="0"/>
  <p:txStyles>
    <p:titleStyle>
      <a:lvl1pPr algn="l" defTabSz="914400" rtl="0" eaLnBrk="1" latinLnBrk="0" hangingPunct="1">
        <a:spcBef>
          <a:spcPct val="0"/>
        </a:spcBef>
        <a:buNone/>
        <a:defRPr sz="3000" b="1" kern="1200" baseline="0">
          <a:solidFill>
            <a:schemeClr val="bg1"/>
          </a:solidFill>
          <a:latin typeface="Arial" pitchFamily="34" charset="0"/>
          <a:ea typeface="+mj-ea"/>
          <a:cs typeface="Arial" pitchFamily="34" charset="0"/>
        </a:defRPr>
      </a:lvl1pPr>
    </p:titleStyle>
    <p:bodyStyle>
      <a:lvl1pPr marL="0" indent="0" algn="l" defTabSz="914400" rtl="0" eaLnBrk="1" latinLnBrk="0" hangingPunct="1">
        <a:lnSpc>
          <a:spcPct val="100000"/>
        </a:lnSpc>
        <a:spcBef>
          <a:spcPts val="0"/>
        </a:spcBef>
        <a:spcAft>
          <a:spcPts val="12"/>
        </a:spcAft>
        <a:buFontTx/>
        <a:buNone/>
        <a:defRPr sz="30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100000"/>
        </a:lnSpc>
        <a:spcBef>
          <a:spcPts val="0"/>
        </a:spcBef>
        <a:spcAft>
          <a:spcPts val="0"/>
        </a:spcAft>
        <a:buFontTx/>
        <a:buNone/>
        <a:defRPr sz="18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18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notesSlide" Target="../notesSlides/notesSlide1.xml"/><Relationship Id="rId4"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tags" Target="../tags/tag127.xml"/><Relationship Id="rId7" Type="http://schemas.openxmlformats.org/officeDocument/2006/relationships/notesSlide" Target="../notesSlides/notesSlide10.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slideLayout" Target="../slideLayouts/slideLayout1.xml"/><Relationship Id="rId5" Type="http://schemas.openxmlformats.org/officeDocument/2006/relationships/tags" Target="../tags/tag129.xml"/><Relationship Id="rId4" Type="http://schemas.openxmlformats.org/officeDocument/2006/relationships/tags" Target="../tags/tag128.xml"/></Relationships>
</file>

<file path=ppt/slides/_rels/slide11.xml.rels><?xml version="1.0" encoding="UTF-8" standalone="yes"?>
<Relationships xmlns="http://schemas.openxmlformats.org/package/2006/relationships"><Relationship Id="rId3" Type="http://schemas.openxmlformats.org/officeDocument/2006/relationships/tags" Target="../tags/tag132.xml"/><Relationship Id="rId7" Type="http://schemas.openxmlformats.org/officeDocument/2006/relationships/notesSlide" Target="../notesSlides/notesSlide11.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slideLayout" Target="../slideLayouts/slideLayout1.xml"/><Relationship Id="rId5" Type="http://schemas.openxmlformats.org/officeDocument/2006/relationships/tags" Target="../tags/tag134.xml"/><Relationship Id="rId4" Type="http://schemas.openxmlformats.org/officeDocument/2006/relationships/tags" Target="../tags/tag13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6.xml"/><Relationship Id="rId1" Type="http://schemas.openxmlformats.org/officeDocument/2006/relationships/tags" Target="../tags/tag135.xml"/></Relationships>
</file>

<file path=ppt/slides/_rels/slide13.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5" Type="http://schemas.openxmlformats.org/officeDocument/2006/relationships/notesSlide" Target="../notesSlides/notesSlide13.xml"/><Relationship Id="rId4"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86.xml"/><Relationship Id="rId7"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92.xml"/><Relationship Id="rId7" Type="http://schemas.openxmlformats.org/officeDocument/2006/relationships/notesSlide" Target="../notesSlides/notesSlide3.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slideLayout" Target="../slideLayouts/slideLayout1.xml"/><Relationship Id="rId5" Type="http://schemas.openxmlformats.org/officeDocument/2006/relationships/tags" Target="../tags/tag94.xml"/><Relationship Id="rId4" Type="http://schemas.openxmlformats.org/officeDocument/2006/relationships/tags" Target="../tags/tag93.xml"/></Relationships>
</file>

<file path=ppt/slides/_rels/slide4.xml.rels><?xml version="1.0" encoding="UTF-8" standalone="yes"?>
<Relationships xmlns="http://schemas.openxmlformats.org/package/2006/relationships"><Relationship Id="rId3" Type="http://schemas.openxmlformats.org/officeDocument/2006/relationships/tags" Target="../tags/tag97.xml"/><Relationship Id="rId7" Type="http://schemas.openxmlformats.org/officeDocument/2006/relationships/notesSlide" Target="../notesSlides/notesSlide4.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slideLayout" Target="../slideLayouts/slideLayout1.xml"/><Relationship Id="rId5" Type="http://schemas.openxmlformats.org/officeDocument/2006/relationships/tags" Target="../tags/tag99.xml"/><Relationship Id="rId4" Type="http://schemas.openxmlformats.org/officeDocument/2006/relationships/tags" Target="../tags/tag98.xml"/></Relationships>
</file>

<file path=ppt/slides/_rels/slide5.xml.rels><?xml version="1.0" encoding="UTF-8" standalone="yes"?>
<Relationships xmlns="http://schemas.openxmlformats.org/package/2006/relationships"><Relationship Id="rId3" Type="http://schemas.openxmlformats.org/officeDocument/2006/relationships/tags" Target="../tags/tag102.xml"/><Relationship Id="rId7" Type="http://schemas.openxmlformats.org/officeDocument/2006/relationships/notesSlide" Target="../notesSlides/notesSlide5.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Layout" Target="../slideLayouts/slideLayout1.xml"/><Relationship Id="rId5" Type="http://schemas.openxmlformats.org/officeDocument/2006/relationships/tags" Target="../tags/tag104.xml"/><Relationship Id="rId4" Type="http://schemas.openxmlformats.org/officeDocument/2006/relationships/tags" Target="../tags/tag103.xml"/></Relationships>
</file>

<file path=ppt/slides/_rels/slide6.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notesSlide" Target="../notesSlides/notesSlide6.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slideLayout" Target="../slideLayouts/slideLayout1.xml"/><Relationship Id="rId5" Type="http://schemas.openxmlformats.org/officeDocument/2006/relationships/tags" Target="../tags/tag109.xml"/><Relationship Id="rId4" Type="http://schemas.openxmlformats.org/officeDocument/2006/relationships/tags" Target="../tags/tag108.xml"/></Relationships>
</file>

<file path=ppt/slides/_rels/slide7.xml.rels><?xml version="1.0" encoding="UTF-8" standalone="yes"?>
<Relationships xmlns="http://schemas.openxmlformats.org/package/2006/relationships"><Relationship Id="rId3" Type="http://schemas.openxmlformats.org/officeDocument/2006/relationships/tags" Target="../tags/tag112.xml"/><Relationship Id="rId7" Type="http://schemas.openxmlformats.org/officeDocument/2006/relationships/notesSlide" Target="../notesSlides/notesSlide7.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slideLayout" Target="../slideLayouts/slideLayout1.xml"/><Relationship Id="rId5" Type="http://schemas.openxmlformats.org/officeDocument/2006/relationships/tags" Target="../tags/tag114.xml"/><Relationship Id="rId4" Type="http://schemas.openxmlformats.org/officeDocument/2006/relationships/tags" Target="../tags/tag113.xml"/></Relationships>
</file>

<file path=ppt/slides/_rels/slide8.xml.rels><?xml version="1.0" encoding="UTF-8" standalone="yes"?>
<Relationships xmlns="http://schemas.openxmlformats.org/package/2006/relationships"><Relationship Id="rId3" Type="http://schemas.openxmlformats.org/officeDocument/2006/relationships/tags" Target="../tags/tag117.xml"/><Relationship Id="rId7" Type="http://schemas.openxmlformats.org/officeDocument/2006/relationships/notesSlide" Target="../notesSlides/notesSlide8.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slideLayout" Target="../slideLayouts/slideLayout1.xml"/><Relationship Id="rId5" Type="http://schemas.openxmlformats.org/officeDocument/2006/relationships/tags" Target="../tags/tag119.xml"/><Relationship Id="rId4" Type="http://schemas.openxmlformats.org/officeDocument/2006/relationships/tags" Target="../tags/tag118.xml"/></Relationships>
</file>

<file path=ppt/slides/_rels/slide9.xml.rels><?xml version="1.0" encoding="UTF-8" standalone="yes"?>
<Relationships xmlns="http://schemas.openxmlformats.org/package/2006/relationships"><Relationship Id="rId3" Type="http://schemas.openxmlformats.org/officeDocument/2006/relationships/tags" Target="../tags/tag122.xml"/><Relationship Id="rId7" Type="http://schemas.openxmlformats.org/officeDocument/2006/relationships/notesSlide" Target="../notesSlides/notesSlide9.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Layout" Target="../slideLayouts/slideLayout1.xml"/><Relationship Id="rId5" Type="http://schemas.openxmlformats.org/officeDocument/2006/relationships/tags" Target="../tags/tag124.xml"/><Relationship Id="rId4" Type="http://schemas.openxmlformats.org/officeDocument/2006/relationships/tags" Target="../tags/tag1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853200" y="1962000"/>
            <a:ext cx="7560000" cy="468000"/>
          </a:xfrm>
        </p:spPr>
        <p:txBody>
          <a:bodyPr>
            <a:noAutofit/>
          </a:bodyPr>
          <a:lstStyle/>
          <a:p>
            <a:r>
              <a:rPr lang="en-US" sz="2000" dirty="0" smtClean="0">
                <a:latin typeface="Arial"/>
              </a:rPr>
              <a:t>Establishing a Predictable Environment for Coal Bed Methane Development: The U.S. Experience</a:t>
            </a:r>
            <a:endParaRPr lang="en-US" sz="2000" dirty="0">
              <a:latin typeface="Arial"/>
            </a:endParaRPr>
          </a:p>
        </p:txBody>
      </p:sp>
      <p:sp>
        <p:nvSpPr>
          <p:cNvPr id="8" name="Text Placeholder 2"/>
          <p:cNvSpPr>
            <a:spLocks noGrp="1"/>
          </p:cNvSpPr>
          <p:nvPr>
            <p:ph type="body" sz="half" idx="1"/>
            <p:custDataLst>
              <p:tags r:id="rId3"/>
            </p:custDataLst>
          </p:nvPr>
        </p:nvSpPr>
        <p:spPr>
          <a:xfrm>
            <a:off x="853200" y="2814638"/>
            <a:ext cx="7560000" cy="1382962"/>
          </a:xfrm>
        </p:spPr>
        <p:txBody>
          <a:bodyPr/>
          <a:lstStyle/>
          <a:p>
            <a:pPr lvl="1"/>
            <a:r>
              <a:rPr lang="en-US" dirty="0" smtClean="0"/>
              <a:t>Barclay Nicholson</a:t>
            </a:r>
          </a:p>
          <a:p>
            <a:pPr lvl="1"/>
            <a:r>
              <a:rPr lang="en-US" dirty="0" smtClean="0"/>
              <a:t>Partner</a:t>
            </a:r>
          </a:p>
          <a:p>
            <a:pPr lvl="1"/>
            <a:r>
              <a:rPr lang="en-US" dirty="0" smtClean="0"/>
              <a:t>Fulbright &amp; Jaworski LLP</a:t>
            </a:r>
          </a:p>
          <a:p>
            <a:pPr lvl="1"/>
            <a:r>
              <a:rPr lang="en-US" dirty="0" smtClean="0"/>
              <a:t>January 2014</a:t>
            </a:r>
            <a:endParaRPr lang="en-US" dirty="0"/>
          </a:p>
        </p:txBody>
      </p:sp>
    </p:spTree>
    <p:custDataLst>
      <p:tags r:id="rId1"/>
    </p:custDataLst>
    <p:extLst>
      <p:ext uri="{BB962C8B-B14F-4D97-AF65-F5344CB8AC3E}">
        <p14:creationId xmlns:p14="http://schemas.microsoft.com/office/powerpoint/2010/main" val="1654240481"/>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U.S. Regulation</a:t>
            </a:r>
            <a:endParaRPr lang="en-US" dirty="0"/>
          </a:p>
        </p:txBody>
      </p:sp>
      <p:sp>
        <p:nvSpPr>
          <p:cNvPr id="3" name="Slide Number Placeholder 2"/>
          <p:cNvSpPr>
            <a:spLocks noGrp="1"/>
          </p:cNvSpPr>
          <p:nvPr>
            <p:ph type="sldNum" sz="quarter" idx="11"/>
            <p:custDataLst>
              <p:tags r:id="rId3"/>
            </p:custDataLst>
          </p:nvPr>
        </p:nvSpPr>
        <p:spPr/>
        <p:txBody>
          <a:bodyPr/>
          <a:lstStyle/>
          <a:p>
            <a:fld id="{56E3EF9F-6447-4352-9D67-5AAB50718BD2}" type="slidenum">
              <a:rPr lang="en-US" smtClean="0"/>
              <a:pPr/>
              <a:t>10</a:t>
            </a:fld>
            <a:endParaRPr lang="en-US"/>
          </a:p>
        </p:txBody>
      </p:sp>
      <p:sp>
        <p:nvSpPr>
          <p:cNvPr id="4" name="Text Placeholder 3"/>
          <p:cNvSpPr>
            <a:spLocks noGrp="1"/>
          </p:cNvSpPr>
          <p:nvPr>
            <p:ph type="body" sz="quarter" idx="12"/>
            <p:custDataLst>
              <p:tags r:id="rId4"/>
            </p:custDataLst>
          </p:nvPr>
        </p:nvSpPr>
        <p:spPr/>
        <p:txBody>
          <a:bodyPr/>
          <a:lstStyle/>
          <a:p>
            <a:pPr lvl="2">
              <a:buClr>
                <a:srgbClr val="FF0000"/>
              </a:buClr>
              <a:buSzPct val="100000"/>
              <a:buFont typeface="Arial"/>
              <a:buChar char="•"/>
            </a:pPr>
            <a:r>
              <a:rPr lang="en-US" sz="1600" dirty="0" smtClean="0">
                <a:solidFill>
                  <a:schemeClr val="tx1"/>
                </a:solidFill>
                <a:latin typeface="Arial"/>
              </a:rPr>
              <a:t>In the U.S., there are multi-levels of government (federal, state, county, and municipality) affecting when, where, how, and what to drill.  The rules include permit applications, completion and production reports, disclosure requirements, casing and cementing standards, and zoning restrictions.</a:t>
            </a:r>
          </a:p>
          <a:p>
            <a:pPr lvl="2">
              <a:buClr>
                <a:srgbClr val="FF0000"/>
              </a:buClr>
              <a:buSzPct val="100000"/>
              <a:buFont typeface="Arial"/>
              <a:buChar char="•"/>
            </a:pPr>
            <a:r>
              <a:rPr lang="en-US" sz="1600" dirty="0" smtClean="0">
                <a:solidFill>
                  <a:schemeClr val="tx1"/>
                </a:solidFill>
                <a:latin typeface="Arial"/>
              </a:rPr>
              <a:t>Federal</a:t>
            </a:r>
          </a:p>
          <a:p>
            <a:pPr lvl="3">
              <a:buClr>
                <a:srgbClr val="FF0000"/>
              </a:buClr>
              <a:buSzPct val="100000"/>
              <a:buFont typeface="Arial"/>
              <a:buChar char="–"/>
            </a:pPr>
            <a:r>
              <a:rPr lang="en-US" sz="1600" dirty="0" smtClean="0">
                <a:latin typeface="Arial"/>
              </a:rPr>
              <a:t>Land use plans are the principal documents used to govern the development of mineral extraction on federal lands.  Opening areas to activities addressed in the plans requires an Environmental Assessment or Environmental Impact Statement.</a:t>
            </a:r>
          </a:p>
          <a:p>
            <a:pPr lvl="3">
              <a:buClr>
                <a:srgbClr val="FF0000"/>
              </a:buClr>
              <a:buSzPct val="100000"/>
              <a:buFont typeface="Arial"/>
              <a:buChar char="–"/>
            </a:pPr>
            <a:r>
              <a:rPr lang="en-US" sz="1600" dirty="0" smtClean="0">
                <a:latin typeface="Arial"/>
              </a:rPr>
              <a:t>Leases issued on federal land are competitively bid.</a:t>
            </a:r>
          </a:p>
          <a:p>
            <a:pPr lvl="3">
              <a:buClr>
                <a:srgbClr val="FF0000"/>
              </a:buClr>
              <a:buSzPct val="100000"/>
              <a:buFont typeface="Arial"/>
              <a:buChar char="–"/>
            </a:pPr>
            <a:r>
              <a:rPr lang="en-US" sz="1600" dirty="0" smtClean="0">
                <a:latin typeface="Arial"/>
              </a:rPr>
              <a:t>Submission of an Application for Permit to Drill with a Plan of Development</a:t>
            </a:r>
          </a:p>
          <a:p>
            <a:pPr lvl="3">
              <a:buClr>
                <a:srgbClr val="FF0000"/>
              </a:buClr>
              <a:buSzPct val="100000"/>
              <a:buFont typeface="Arial"/>
              <a:buChar char="–"/>
            </a:pPr>
            <a:r>
              <a:rPr lang="en-US" sz="1600" dirty="0" smtClean="0">
                <a:latin typeface="Arial"/>
              </a:rPr>
              <a:t>Laws governing water, air, endangered species, antiquities, and other resources.</a:t>
            </a:r>
          </a:p>
          <a:p>
            <a:pPr lvl="4">
              <a:buClr>
                <a:srgbClr val="FF0000"/>
              </a:buClr>
              <a:buSzPct val="100000"/>
              <a:buFont typeface="Arial"/>
              <a:buChar char="–"/>
            </a:pPr>
            <a:r>
              <a:rPr lang="en-US" sz="1600" dirty="0" smtClean="0">
                <a:latin typeface="Arial"/>
              </a:rPr>
              <a:t>Safe Drinking Water Act, National Pollution Discharge Elimination System, Underground Injection Control Program, Resource Conservation and Recovery Act, and Comprehensive Environmental Response, Compensation, and Liability Act</a:t>
            </a:r>
          </a:p>
          <a:p>
            <a:pPr lvl="2">
              <a:buClr>
                <a:srgbClr val="FF0000"/>
              </a:buClr>
              <a:buSzPct val="100000"/>
              <a:buFont typeface="Arial"/>
              <a:buChar char="•"/>
            </a:pPr>
            <a:r>
              <a:rPr lang="en-US" sz="1600" dirty="0" smtClean="0">
                <a:latin typeface="Arial"/>
              </a:rPr>
              <a:t>State</a:t>
            </a:r>
          </a:p>
          <a:p>
            <a:pPr lvl="3">
              <a:buClr>
                <a:srgbClr val="FF0000"/>
              </a:buClr>
              <a:buSzPct val="100000"/>
              <a:buFont typeface="Arial"/>
              <a:buChar char="–"/>
            </a:pPr>
            <a:r>
              <a:rPr lang="en-US" sz="1600" dirty="0" smtClean="0">
                <a:latin typeface="Arial"/>
              </a:rPr>
              <a:t>State oil and gas commissions and boards established to oversee oil and gas operations by establishing well integrity requirements, drilling units, and well permit and operations regulations.</a:t>
            </a:r>
          </a:p>
          <a:p>
            <a:pPr lvl="3">
              <a:buClr>
                <a:srgbClr val="FF0000"/>
              </a:buClr>
              <a:buSzPct val="100000"/>
              <a:buFont typeface="Arial"/>
              <a:buChar char="–"/>
            </a:pPr>
            <a:r>
              <a:rPr lang="en-US" sz="1600" dirty="0" smtClean="0">
                <a:latin typeface="Arial"/>
              </a:rPr>
              <a:t>Water laws, including acquisition, use and disposal</a:t>
            </a:r>
          </a:p>
          <a:p>
            <a:pPr lvl="3">
              <a:buClr>
                <a:srgbClr val="FF0000"/>
              </a:buClr>
              <a:buSzPct val="100000"/>
              <a:buFont typeface="Arial"/>
              <a:buChar char="–"/>
            </a:pPr>
            <a:endParaRPr lang="en-US" sz="1800" dirty="0">
              <a:latin typeface="Arial"/>
            </a:endParaRPr>
          </a:p>
        </p:txBody>
      </p:sp>
      <p:sp>
        <p:nvSpPr>
          <p:cNvPr id="5" name="Footer Placeholder 4"/>
          <p:cNvSpPr>
            <a:spLocks noGrp="1"/>
          </p:cNvSpPr>
          <p:nvPr>
            <p:ph type="ftr" sz="quarter" idx="13"/>
            <p:custDataLst>
              <p:tags r:id="rId5"/>
            </p:custDataLst>
          </p:nvPr>
        </p:nvSpPr>
        <p:spPr/>
        <p:txBody>
          <a:bodyPr/>
          <a:lstStyle/>
          <a:p>
            <a:r>
              <a:rPr lang="en-US" dirty="0"/>
              <a:t>b</a:t>
            </a:r>
            <a:r>
              <a:rPr lang="en-US" dirty="0" smtClean="0"/>
              <a:t>arclay.nicholson@nortonrosefulbright.com</a:t>
            </a:r>
          </a:p>
        </p:txBody>
      </p:sp>
    </p:spTree>
    <p:custDataLst>
      <p:tags r:id="rId1"/>
    </p:custDataLst>
    <p:extLst>
      <p:ext uri="{BB962C8B-B14F-4D97-AF65-F5344CB8AC3E}">
        <p14:creationId xmlns:p14="http://schemas.microsoft.com/office/powerpoint/2010/main" val="420590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What It Takes to Succeed</a:t>
            </a:r>
            <a:endParaRPr lang="en-US" dirty="0"/>
          </a:p>
        </p:txBody>
      </p:sp>
      <p:sp>
        <p:nvSpPr>
          <p:cNvPr id="3" name="Slide Number Placeholder 2"/>
          <p:cNvSpPr>
            <a:spLocks noGrp="1"/>
          </p:cNvSpPr>
          <p:nvPr>
            <p:ph type="sldNum" sz="quarter" idx="11"/>
            <p:custDataLst>
              <p:tags r:id="rId3"/>
            </p:custDataLst>
          </p:nvPr>
        </p:nvSpPr>
        <p:spPr/>
        <p:txBody>
          <a:bodyPr/>
          <a:lstStyle/>
          <a:p>
            <a:fld id="{56E3EF9F-6447-4352-9D67-5AAB50718BD2}" type="slidenum">
              <a:rPr lang="en-US" smtClean="0"/>
              <a:pPr/>
              <a:t>11</a:t>
            </a:fld>
            <a:endParaRPr lang="en-US"/>
          </a:p>
        </p:txBody>
      </p:sp>
      <p:sp>
        <p:nvSpPr>
          <p:cNvPr id="4" name="Text Placeholder 3"/>
          <p:cNvSpPr>
            <a:spLocks noGrp="1"/>
          </p:cNvSpPr>
          <p:nvPr>
            <p:ph type="body" sz="quarter" idx="12"/>
            <p:custDataLst>
              <p:tags r:id="rId4"/>
            </p:custDataLst>
          </p:nvPr>
        </p:nvSpPr>
        <p:spPr/>
        <p:txBody>
          <a:bodyPr/>
          <a:lstStyle/>
          <a:p>
            <a:pPr lvl="2">
              <a:buClr>
                <a:srgbClr val="FF0000"/>
              </a:buClr>
              <a:buSzPct val="100000"/>
              <a:buFont typeface="Arial"/>
              <a:buChar char="•"/>
            </a:pPr>
            <a:r>
              <a:rPr lang="en-US" dirty="0" smtClean="0">
                <a:solidFill>
                  <a:schemeClr val="tx1"/>
                </a:solidFill>
                <a:latin typeface="Arial"/>
              </a:rPr>
              <a:t>Evidence of sizeable resources to attract interest in </a:t>
            </a:r>
            <a:r>
              <a:rPr lang="en-US" dirty="0" err="1" smtClean="0">
                <a:solidFill>
                  <a:schemeClr val="tx1"/>
                </a:solidFill>
                <a:latin typeface="Arial"/>
              </a:rPr>
              <a:t>CBM</a:t>
            </a:r>
            <a:r>
              <a:rPr lang="en-US" dirty="0" smtClean="0">
                <a:solidFill>
                  <a:schemeClr val="tx1"/>
                </a:solidFill>
                <a:latin typeface="Arial"/>
              </a:rPr>
              <a:t> development</a:t>
            </a:r>
          </a:p>
          <a:p>
            <a:pPr lvl="2">
              <a:buClr>
                <a:srgbClr val="FF0000"/>
              </a:buClr>
              <a:buSzPct val="100000"/>
              <a:buFont typeface="Arial"/>
              <a:buChar char="•"/>
            </a:pPr>
            <a:r>
              <a:rPr lang="en-US" dirty="0" smtClean="0">
                <a:latin typeface="Arial"/>
              </a:rPr>
              <a:t>Economic and fiscal incentives</a:t>
            </a:r>
          </a:p>
          <a:p>
            <a:pPr lvl="2">
              <a:buClr>
                <a:srgbClr val="FF0000"/>
              </a:buClr>
              <a:buSzPct val="100000"/>
              <a:buFont typeface="Arial"/>
              <a:buChar char="•"/>
            </a:pPr>
            <a:r>
              <a:rPr lang="en-US" dirty="0" smtClean="0">
                <a:solidFill>
                  <a:schemeClr val="tx1"/>
                </a:solidFill>
                <a:latin typeface="Arial"/>
              </a:rPr>
              <a:t>Extend exploration and development times</a:t>
            </a:r>
          </a:p>
          <a:p>
            <a:pPr lvl="2">
              <a:buClr>
                <a:srgbClr val="FF0000"/>
              </a:buClr>
              <a:buSzPct val="100000"/>
              <a:buFont typeface="Arial"/>
              <a:buChar char="•"/>
            </a:pPr>
            <a:r>
              <a:rPr lang="en-US" dirty="0" smtClean="0">
                <a:latin typeface="Arial"/>
              </a:rPr>
              <a:t>Block extensions</a:t>
            </a:r>
          </a:p>
          <a:p>
            <a:pPr lvl="2">
              <a:buClr>
                <a:srgbClr val="FF0000"/>
              </a:buClr>
              <a:buSzPct val="100000"/>
              <a:buFont typeface="Arial"/>
              <a:buChar char="•"/>
            </a:pPr>
            <a:r>
              <a:rPr lang="en-US" dirty="0" smtClean="0">
                <a:solidFill>
                  <a:schemeClr val="tx1"/>
                </a:solidFill>
                <a:latin typeface="Arial"/>
              </a:rPr>
              <a:t>Access to domestic markets</a:t>
            </a:r>
          </a:p>
          <a:p>
            <a:pPr lvl="2">
              <a:buClr>
                <a:srgbClr val="FF0000"/>
              </a:buClr>
              <a:buSzPct val="100000"/>
              <a:buFont typeface="Arial"/>
              <a:buChar char="•"/>
            </a:pPr>
            <a:r>
              <a:rPr lang="en-US" dirty="0" smtClean="0">
                <a:latin typeface="Arial"/>
              </a:rPr>
              <a:t>Availability of infrastructure</a:t>
            </a:r>
          </a:p>
          <a:p>
            <a:pPr lvl="2">
              <a:buClr>
                <a:srgbClr val="FF0000"/>
              </a:buClr>
              <a:buSzPct val="100000"/>
              <a:buFont typeface="Arial"/>
              <a:buChar char="•"/>
            </a:pPr>
            <a:r>
              <a:rPr lang="en-US" dirty="0" smtClean="0">
                <a:latin typeface="Arial"/>
              </a:rPr>
              <a:t>Promotion of natural gas utilization</a:t>
            </a:r>
          </a:p>
          <a:p>
            <a:pPr lvl="2">
              <a:buClr>
                <a:srgbClr val="FF0000"/>
              </a:buClr>
              <a:buSzPct val="100000"/>
              <a:buFont typeface="Arial"/>
              <a:buChar char="•"/>
            </a:pPr>
            <a:r>
              <a:rPr lang="en-US" dirty="0" smtClean="0">
                <a:latin typeface="Arial"/>
              </a:rPr>
              <a:t>Participation of specialized players to ensure that experiences developed elsewhere are utilized</a:t>
            </a:r>
          </a:p>
          <a:p>
            <a:pPr lvl="2">
              <a:buClr>
                <a:srgbClr val="FF0000"/>
              </a:buClr>
              <a:buSzPct val="100000"/>
              <a:buFont typeface="Arial"/>
              <a:buChar char="•"/>
            </a:pPr>
            <a:r>
              <a:rPr lang="en-US" dirty="0" smtClean="0">
                <a:latin typeface="Arial"/>
              </a:rPr>
              <a:t>Government sponsored R&amp;D funding</a:t>
            </a:r>
          </a:p>
          <a:p>
            <a:pPr lvl="2">
              <a:buClr>
                <a:srgbClr val="FF0000"/>
              </a:buClr>
              <a:buSzPct val="100000"/>
              <a:buFont typeface="Arial"/>
              <a:buChar char="•"/>
            </a:pPr>
            <a:r>
              <a:rPr lang="en-US" dirty="0" smtClean="0">
                <a:latin typeface="Arial"/>
              </a:rPr>
              <a:t>Critical attention to environmental challenges (carbon footprint, air quality, water management, land disturbance, waste disposal)</a:t>
            </a:r>
          </a:p>
          <a:p>
            <a:pPr lvl="2">
              <a:buClr>
                <a:srgbClr val="FF0000"/>
              </a:buClr>
              <a:buSzPct val="100000"/>
              <a:buFont typeface="Arial"/>
              <a:buChar char="•"/>
            </a:pPr>
            <a:endParaRPr lang="en-US" dirty="0">
              <a:solidFill>
                <a:schemeClr val="tx1"/>
              </a:solidFill>
              <a:latin typeface="Arial"/>
            </a:endParaRPr>
          </a:p>
        </p:txBody>
      </p:sp>
      <p:sp>
        <p:nvSpPr>
          <p:cNvPr id="5" name="Footer Placeholder 4"/>
          <p:cNvSpPr>
            <a:spLocks noGrp="1"/>
          </p:cNvSpPr>
          <p:nvPr>
            <p:ph type="ftr" sz="quarter" idx="13"/>
            <p:custDataLst>
              <p:tags r:id="rId5"/>
            </p:custDataLst>
          </p:nvPr>
        </p:nvSpPr>
        <p:spPr/>
        <p:txBody>
          <a:bodyPr/>
          <a:lstStyle/>
          <a:p>
            <a:r>
              <a:rPr lang="en-US" dirty="0"/>
              <a:t>barclay.nicholson@nortonrosefulbright.com</a:t>
            </a:r>
          </a:p>
          <a:p>
            <a:r>
              <a:rPr lang="en-US" dirty="0" smtClean="0"/>
              <a:t> </a:t>
            </a:r>
          </a:p>
        </p:txBody>
      </p:sp>
    </p:spTree>
    <p:custDataLst>
      <p:tags r:id="rId1"/>
    </p:custDataLst>
    <p:extLst>
      <p:ext uri="{BB962C8B-B14F-4D97-AF65-F5344CB8AC3E}">
        <p14:creationId xmlns:p14="http://schemas.microsoft.com/office/powerpoint/2010/main" val="2004590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15039814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a:spLocks noGrp="1"/>
          </p:cNvSpPr>
          <p:nvPr>
            <p:ph type="body" sz="quarter" idx="12"/>
            <p:custDataLst>
              <p:tags r:id="rId2"/>
            </p:custDataLst>
          </p:nvPr>
        </p:nvSpPr>
        <p:spPr>
          <a:xfrm>
            <a:off x="360000" y="1044000"/>
            <a:ext cx="8424000" cy="5040000"/>
          </a:xfrm>
        </p:spPr>
        <p:txBody>
          <a:bodyPr anchor="b" anchorCtr="0"/>
          <a:lstStyle/>
          <a:p>
            <a:r>
              <a:rPr lang="en-US" b="1" smtClean="0">
                <a:solidFill>
                  <a:srgbClr val="FF0000"/>
                </a:solidFill>
              </a:rPr>
              <a:t>Disclaimer</a:t>
            </a:r>
          </a:p>
          <a:p>
            <a:pPr lvl="1"/>
            <a:r>
              <a:rPr lang="en-US" b="1" smtClean="0"/>
              <a:t>Norton Rose Fulbright LLP, Norton Rose Fulbright Australia, Norton Rose Fulbright Canada LLP, Norton Rose Fulbright South Africa (incorporated as Deneys Reitz Inc) and Fulbright &amp; Jaworski LLP, each of which is a separate legal entity, are members (“the Norton Rose Fulbright members”) of Norton Rose Fulbright Verein, a Swiss Verein.  Norton Rose Fulbright Verein helps coordinate the activities of the Norton Rose Fulbright members but does not itself provide legal services to clients.
References to “Norton Rose Fulbright”, “the law firm”, and “legal practice” are to one or more of the Norton Rose Fulbright members or to one of their respective affiliates (together “Norton Rose Fulbright entity/entities”). No individual who is a member, partner, shareholder, director, employee or consultant of, in or to any Norton Rose Fulbright entity (whether or not such individual is described as a “partner”) accepts or assumes responsibility, or has any liability, to any person in respect of this communication. Any reference to a partner or director is to a member, employee or consultant with equivalent standing and qualifications of the relevant Norton Rose Fulbright entity.
The purpose of this communication is to provide information as to developments in the law.  It does not contain a full analysis of the law nor does it constitute an opinion of any Norton Rose Fulbright entity on the points of law discussed. You must take specific legal advice on any particular matter which concerns you. If you require any advice or further information, please speak to your usual contact at Norton Rose Fulbright.
</a:t>
            </a:r>
            <a:endParaRPr lang="en-US" b="1" dirty="0"/>
          </a:p>
        </p:txBody>
      </p:sp>
      <p:sp>
        <p:nvSpPr>
          <p:cNvPr id="7" name="Footer Placeholder 1"/>
          <p:cNvSpPr>
            <a:spLocks noGrp="1"/>
          </p:cNvSpPr>
          <p:nvPr>
            <p:ph type="ftr" sz="quarter" idx="10"/>
            <p:custDataLst>
              <p:tags r:id="rId3"/>
            </p:custDataLst>
          </p:nvPr>
        </p:nvSpPr>
        <p:spPr>
          <a:xfrm>
            <a:off x="583200" y="6530400"/>
            <a:ext cx="5220000" cy="180000"/>
          </a:xfrm>
        </p:spPr>
        <p:txBody>
          <a:bodyPr/>
          <a:lstStyle/>
          <a:p>
            <a:endParaRPr lang="en-US"/>
          </a:p>
        </p:txBody>
      </p:sp>
      <p:sp>
        <p:nvSpPr>
          <p:cNvPr id="9" name="Slide Number Placeholder 8"/>
          <p:cNvSpPr>
            <a:spLocks noGrp="1"/>
          </p:cNvSpPr>
          <p:nvPr>
            <p:ph type="sldNum" sz="quarter" idx="11"/>
          </p:nvPr>
        </p:nvSpPr>
        <p:spPr/>
        <p:txBody>
          <a:bodyPr/>
          <a:lstStyle/>
          <a:p>
            <a:fld id="{4CF3FB75-92AC-43D7-B874-1B3BEFDC3FBA}" type="slidenum">
              <a:rPr lang="en-US" smtClean="0"/>
              <a:pPr/>
              <a:t>13</a:t>
            </a:fld>
            <a:endParaRPr lang="en-US"/>
          </a:p>
        </p:txBody>
      </p:sp>
    </p:spTree>
    <p:custDataLst>
      <p:tags r:id="rId1"/>
    </p:custDataLst>
    <p:extLst>
      <p:ext uri="{BB962C8B-B14F-4D97-AF65-F5344CB8AC3E}">
        <p14:creationId xmlns:p14="http://schemas.microsoft.com/office/powerpoint/2010/main" val="357074289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p:txBody>
          <a:bodyPr/>
          <a:lstStyle/>
          <a:p>
            <a:r>
              <a:rPr lang="en-US" dirty="0" smtClean="0"/>
              <a:t>Coal Basins in Colombia</a:t>
            </a:r>
            <a:endParaRPr lang="en-US" dirty="0"/>
          </a:p>
        </p:txBody>
      </p:sp>
      <p:sp>
        <p:nvSpPr>
          <p:cNvPr id="9" name="Footer Placeholder 3"/>
          <p:cNvSpPr>
            <a:spLocks noGrp="1"/>
          </p:cNvSpPr>
          <p:nvPr>
            <p:ph type="ftr" sz="quarter" idx="10"/>
            <p:custDataLst>
              <p:tags r:id="rId3"/>
            </p:custDataLst>
          </p:nvPr>
        </p:nvSpPr>
        <p:spPr/>
        <p:txBody>
          <a:bodyPr/>
          <a:lstStyle/>
          <a:p>
            <a:r>
              <a:rPr lang="en-US" dirty="0"/>
              <a:t>b</a:t>
            </a:r>
            <a:r>
              <a:rPr lang="en-US" dirty="0" smtClean="0"/>
              <a:t>arclay.nicholson@nortonrosefulbright.com</a:t>
            </a:r>
            <a:endParaRPr lang="en-US" dirty="0"/>
          </a:p>
        </p:txBody>
      </p:sp>
      <p:sp>
        <p:nvSpPr>
          <p:cNvPr id="13" name="Slide Number Placeholder 12"/>
          <p:cNvSpPr>
            <a:spLocks noGrp="1"/>
          </p:cNvSpPr>
          <p:nvPr>
            <p:ph type="sldNum" sz="quarter" idx="11"/>
            <p:custDataLst>
              <p:tags r:id="rId4"/>
            </p:custDataLst>
          </p:nvPr>
        </p:nvSpPr>
        <p:spPr/>
        <p:txBody>
          <a:bodyPr/>
          <a:lstStyle/>
          <a:p>
            <a:fld id="{56E3EF9F-6447-4352-9D67-5AAB50718BD2}" type="slidenum">
              <a:rPr lang="en-US" smtClean="0"/>
              <a:pPr/>
              <a:t>2</a:t>
            </a:fld>
            <a:endParaRPr lang="en-US"/>
          </a:p>
        </p:txBody>
      </p:sp>
      <p:sp>
        <p:nvSpPr>
          <p:cNvPr id="8" name="Text Placeholder 2"/>
          <p:cNvSpPr>
            <a:spLocks noGrp="1"/>
          </p:cNvSpPr>
          <p:nvPr>
            <p:ph type="body" sz="quarter" idx="12"/>
            <p:custDataLst>
              <p:tags r:id="rId5"/>
            </p:custDataLst>
          </p:nvPr>
        </p:nvSpPr>
        <p:spPr/>
        <p:txBody>
          <a:bodyPr/>
          <a:lstStyle/>
          <a:p>
            <a:r>
              <a:rPr lang="en-US" dirty="0" smtClean="0"/>
              <a:t> </a:t>
            </a:r>
            <a:endParaRPr lang="en-US" dirty="0"/>
          </a:p>
        </p:txBody>
      </p:sp>
      <p:sp>
        <p:nvSpPr>
          <p:cNvPr id="16" name="Text Placeholder 15"/>
          <p:cNvSpPr>
            <a:spLocks noGrp="1"/>
          </p:cNvSpPr>
          <p:nvPr>
            <p:ph type="body" sz="quarter" idx="13"/>
            <p:custDataLst>
              <p:tags r:id="rId6"/>
            </p:custDataLst>
          </p:nvPr>
        </p:nvSpPr>
        <p:spPr/>
        <p:txBody>
          <a:bodyPr/>
          <a:lstStyle/>
          <a:p>
            <a:r>
              <a:rPr lang="en-US" sz="1600" b="1" dirty="0" smtClean="0">
                <a:solidFill>
                  <a:schemeClr val="tx1"/>
                </a:solidFill>
              </a:rPr>
              <a:t>Colombia has proved coal reserves of at least 6.8 billion tons.</a:t>
            </a:r>
          </a:p>
          <a:p>
            <a:r>
              <a:rPr lang="en-US" sz="1600" b="1" dirty="0" smtClean="0">
                <a:solidFill>
                  <a:schemeClr val="tx1"/>
                </a:solidFill>
              </a:rPr>
              <a:t>Coal bed methane (</a:t>
            </a:r>
            <a:r>
              <a:rPr lang="en-US" sz="1600" b="1" dirty="0" err="1" smtClean="0">
                <a:solidFill>
                  <a:schemeClr val="tx1"/>
                </a:solidFill>
              </a:rPr>
              <a:t>CBM</a:t>
            </a:r>
            <a:r>
              <a:rPr lang="en-US" sz="1600" b="1" dirty="0" smtClean="0">
                <a:solidFill>
                  <a:schemeClr val="tx1"/>
                </a:solidFill>
              </a:rPr>
              <a:t>) is a gas created during the formation of coal seams.  It is an unconventional resource as the methane is contained in the coal and does not migrate to other rock strata.</a:t>
            </a:r>
          </a:p>
          <a:p>
            <a:r>
              <a:rPr lang="en-US" sz="1600" b="1" dirty="0" smtClean="0">
                <a:solidFill>
                  <a:schemeClr val="tx1"/>
                </a:solidFill>
              </a:rPr>
              <a:t>Colombia’s </a:t>
            </a:r>
            <a:r>
              <a:rPr lang="en-US" sz="1600" b="1" dirty="0">
                <a:solidFill>
                  <a:schemeClr val="tx1"/>
                </a:solidFill>
              </a:rPr>
              <a:t>significant coal </a:t>
            </a:r>
            <a:r>
              <a:rPr lang="en-US" sz="1600" b="1" dirty="0" smtClean="0">
                <a:solidFill>
                  <a:schemeClr val="tx1"/>
                </a:solidFill>
              </a:rPr>
              <a:t>reserves </a:t>
            </a:r>
            <a:r>
              <a:rPr lang="en-US" sz="1600" b="1" dirty="0">
                <a:solidFill>
                  <a:schemeClr val="tx1"/>
                </a:solidFill>
              </a:rPr>
              <a:t>have a coal rank suitable for </a:t>
            </a:r>
            <a:r>
              <a:rPr lang="en-US" sz="1600" b="1" dirty="0" err="1">
                <a:solidFill>
                  <a:schemeClr val="tx1"/>
                </a:solidFill>
              </a:rPr>
              <a:t>CBM</a:t>
            </a:r>
            <a:r>
              <a:rPr lang="en-US" sz="1600" b="1" dirty="0">
                <a:solidFill>
                  <a:schemeClr val="tx1"/>
                </a:solidFill>
              </a:rPr>
              <a:t> </a:t>
            </a:r>
            <a:r>
              <a:rPr lang="en-US" sz="1600" b="1" dirty="0" smtClean="0">
                <a:solidFill>
                  <a:schemeClr val="tx1"/>
                </a:solidFill>
              </a:rPr>
              <a:t>exploitation.</a:t>
            </a:r>
          </a:p>
          <a:p>
            <a:r>
              <a:rPr lang="en-US" sz="1600" b="1" dirty="0" err="1" smtClean="0">
                <a:solidFill>
                  <a:schemeClr val="tx1"/>
                </a:solidFill>
              </a:rPr>
              <a:t>CBM</a:t>
            </a:r>
            <a:r>
              <a:rPr lang="en-US" sz="1600" b="1" dirty="0" smtClean="0">
                <a:solidFill>
                  <a:schemeClr val="tx1"/>
                </a:solidFill>
              </a:rPr>
              <a:t> </a:t>
            </a:r>
            <a:r>
              <a:rPr lang="en-US" sz="1600" b="1" dirty="0">
                <a:solidFill>
                  <a:schemeClr val="tx1"/>
                </a:solidFill>
              </a:rPr>
              <a:t>total potential estimates in Colombia range from 11 to 35 </a:t>
            </a:r>
            <a:r>
              <a:rPr lang="en-US" sz="1600" b="1" dirty="0" err="1">
                <a:solidFill>
                  <a:schemeClr val="tx1"/>
                </a:solidFill>
              </a:rPr>
              <a:t>TCF</a:t>
            </a:r>
            <a:r>
              <a:rPr lang="en-US" sz="1600" b="1" dirty="0">
                <a:solidFill>
                  <a:schemeClr val="tx1"/>
                </a:solidFill>
              </a:rPr>
              <a:t>, although only a portion of these reserves will be economically </a:t>
            </a:r>
            <a:r>
              <a:rPr lang="en-US" sz="1600" b="1" dirty="0" smtClean="0">
                <a:solidFill>
                  <a:schemeClr val="tx1"/>
                </a:solidFill>
              </a:rPr>
              <a:t>recoverable. </a:t>
            </a:r>
            <a:endParaRPr lang="en-US" sz="1600" dirty="0">
              <a:solidFill>
                <a:schemeClr val="tx1"/>
              </a:solidFill>
            </a:endParaRPr>
          </a:p>
        </p:txBody>
      </p:sp>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775" y="1092190"/>
            <a:ext cx="3914775" cy="4950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5279231" y="2690336"/>
            <a:ext cx="3314699" cy="369332"/>
          </a:xfrm>
          <a:prstGeom prst="rect">
            <a:avLst/>
          </a:prstGeom>
        </p:spPr>
        <p:txBody>
          <a:bodyPr wrap="square">
            <a:spAutoFit/>
          </a:bodyPr>
          <a:lstStyle/>
          <a:p>
            <a:r>
              <a:rPr lang="en-US" b="1" dirty="0" smtClean="0"/>
              <a:t> </a:t>
            </a:r>
            <a:endParaRPr lang="en-US" dirty="0"/>
          </a:p>
        </p:txBody>
      </p:sp>
      <p:sp>
        <p:nvSpPr>
          <p:cNvPr id="15" name="Rectangle 14"/>
          <p:cNvSpPr/>
          <p:nvPr/>
        </p:nvSpPr>
        <p:spPr>
          <a:xfrm>
            <a:off x="4972050" y="2967335"/>
            <a:ext cx="1885950" cy="369332"/>
          </a:xfrm>
          <a:prstGeom prst="rect">
            <a:avLst/>
          </a:prstGeom>
        </p:spPr>
        <p:txBody>
          <a:bodyPr wrap="square">
            <a:spAutoFit/>
          </a:bodyPr>
          <a:lstStyle/>
          <a:p>
            <a:r>
              <a:rPr lang="en-US" b="1" dirty="0" smtClean="0"/>
              <a:t> </a:t>
            </a:r>
            <a:endParaRPr lang="en-US" dirty="0"/>
          </a:p>
        </p:txBody>
      </p:sp>
    </p:spTree>
    <p:custDataLst>
      <p:tags r:id="rId1"/>
    </p:custDataLst>
    <p:extLst>
      <p:ext uri="{BB962C8B-B14F-4D97-AF65-F5344CB8AC3E}">
        <p14:creationId xmlns:p14="http://schemas.microsoft.com/office/powerpoint/2010/main" val="305269476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Coal Bed Methane – Potential and Concerns</a:t>
            </a:r>
            <a:endParaRPr lang="en-US" dirty="0"/>
          </a:p>
        </p:txBody>
      </p:sp>
      <p:sp>
        <p:nvSpPr>
          <p:cNvPr id="3" name="Slide Number Placeholder 2"/>
          <p:cNvSpPr>
            <a:spLocks noGrp="1"/>
          </p:cNvSpPr>
          <p:nvPr>
            <p:ph type="sldNum" sz="quarter" idx="11"/>
            <p:custDataLst>
              <p:tags r:id="rId3"/>
            </p:custDataLst>
          </p:nvPr>
        </p:nvSpPr>
        <p:spPr/>
        <p:txBody>
          <a:bodyPr/>
          <a:lstStyle/>
          <a:p>
            <a:fld id="{56E3EF9F-6447-4352-9D67-5AAB50718BD2}" type="slidenum">
              <a:rPr lang="en-US" smtClean="0"/>
              <a:pPr/>
              <a:t>3</a:t>
            </a:fld>
            <a:endParaRPr lang="en-US"/>
          </a:p>
        </p:txBody>
      </p:sp>
      <p:sp>
        <p:nvSpPr>
          <p:cNvPr id="4" name="Text Placeholder 3"/>
          <p:cNvSpPr>
            <a:spLocks noGrp="1"/>
          </p:cNvSpPr>
          <p:nvPr>
            <p:ph type="body" sz="quarter" idx="12"/>
            <p:custDataLst>
              <p:tags r:id="rId4"/>
            </p:custDataLst>
          </p:nvPr>
        </p:nvSpPr>
        <p:spPr/>
        <p:txBody>
          <a:bodyPr/>
          <a:lstStyle/>
          <a:p>
            <a:pPr lvl="2">
              <a:buClr>
                <a:srgbClr val="FF0000"/>
              </a:buClr>
              <a:buSzPct val="100000"/>
              <a:buFont typeface="Arial"/>
              <a:buChar char="•"/>
            </a:pPr>
            <a:r>
              <a:rPr lang="en-US" sz="1600" dirty="0" smtClean="0">
                <a:solidFill>
                  <a:schemeClr val="tx1"/>
                </a:solidFill>
                <a:latin typeface="Arial"/>
              </a:rPr>
              <a:t>Methane from coal is an attractive resource.</a:t>
            </a:r>
          </a:p>
          <a:p>
            <a:pPr lvl="3">
              <a:buClr>
                <a:srgbClr val="FF0000"/>
              </a:buClr>
              <a:buSzPct val="100000"/>
              <a:buFont typeface="Arial"/>
              <a:buChar char="–"/>
            </a:pPr>
            <a:r>
              <a:rPr lang="en-US" sz="1600" dirty="0" smtClean="0">
                <a:latin typeface="Arial"/>
              </a:rPr>
              <a:t>Coal can store large volumes of methane-rich gas – 6 or 7 times as much gas as a conventional natural gas reservoir of equal rock volume can hold.  </a:t>
            </a:r>
          </a:p>
          <a:p>
            <a:pPr lvl="3">
              <a:buClr>
                <a:srgbClr val="FF0000"/>
              </a:buClr>
              <a:buSzPct val="100000"/>
              <a:buFont typeface="Arial"/>
              <a:buChar char="–"/>
            </a:pPr>
            <a:r>
              <a:rPr lang="en-US" sz="1600" dirty="0" smtClean="0">
                <a:latin typeface="Arial"/>
              </a:rPr>
              <a:t>Much of the coal and its methane lies at shallow depths, making wells easy to drill and inexpensive to complete.</a:t>
            </a:r>
          </a:p>
          <a:p>
            <a:pPr lvl="3">
              <a:buClr>
                <a:srgbClr val="FF0000"/>
              </a:buClr>
              <a:buSzPct val="100000"/>
              <a:buFont typeface="Arial"/>
              <a:buChar char="–"/>
            </a:pPr>
            <a:r>
              <a:rPr lang="en-US" sz="1600" dirty="0" smtClean="0">
                <a:latin typeface="Arial"/>
              </a:rPr>
              <a:t>Exploration costs for </a:t>
            </a:r>
            <a:r>
              <a:rPr lang="en-US" sz="1600" dirty="0" err="1" smtClean="0">
                <a:latin typeface="Arial"/>
              </a:rPr>
              <a:t>CBM</a:t>
            </a:r>
            <a:r>
              <a:rPr lang="en-US" sz="1600" dirty="0" smtClean="0">
                <a:latin typeface="Arial"/>
              </a:rPr>
              <a:t> are low, and the wells are cost effective to drill.</a:t>
            </a:r>
          </a:p>
          <a:p>
            <a:pPr lvl="2">
              <a:buClr>
                <a:srgbClr val="FF0000"/>
              </a:buClr>
              <a:buSzPct val="100000"/>
              <a:buFont typeface="Arial"/>
              <a:buChar char="•"/>
            </a:pPr>
            <a:r>
              <a:rPr lang="en-US" sz="1600" dirty="0" smtClean="0">
                <a:latin typeface="Arial"/>
              </a:rPr>
              <a:t>Technological and environmental difficulties and costs</a:t>
            </a:r>
          </a:p>
          <a:p>
            <a:pPr lvl="3">
              <a:buClr>
                <a:srgbClr val="FF0000"/>
              </a:buClr>
              <a:buSzPct val="100000"/>
              <a:buFont typeface="Arial"/>
              <a:buChar char="–"/>
            </a:pPr>
            <a:r>
              <a:rPr lang="en-US" sz="1600" dirty="0" smtClean="0">
                <a:latin typeface="Arial"/>
              </a:rPr>
              <a:t>Water permeates coal beds, and its pressure traps methane within the coal.  To produce methane from coal beds, water must be drawn off first, lowering the pressure so methane can flow out of the coal and to the well bore.  This water, which is commonly saline or in some areas potable, must be disposed of in an environmentally acceptable manner.</a:t>
            </a:r>
          </a:p>
          <a:p>
            <a:pPr marL="187200" lvl="3" indent="0">
              <a:buClr>
                <a:srgbClr val="FF0000"/>
              </a:buClr>
              <a:buSzPct val="100000"/>
              <a:buNone/>
            </a:pPr>
            <a:endParaRPr lang="en-US" sz="1600" dirty="0" smtClean="0">
              <a:latin typeface="Arial"/>
            </a:endParaRPr>
          </a:p>
          <a:p>
            <a:pPr marL="187200" lvl="3" indent="0">
              <a:buClr>
                <a:srgbClr val="FF0000"/>
              </a:buClr>
              <a:buSzPct val="100000"/>
              <a:buNone/>
            </a:pPr>
            <a:endParaRPr lang="en-US" sz="1600" dirty="0">
              <a:latin typeface="Arial"/>
            </a:endParaRPr>
          </a:p>
          <a:p>
            <a:pPr marL="187200" lvl="3" indent="0">
              <a:buClr>
                <a:srgbClr val="FF0000"/>
              </a:buClr>
              <a:buSzPct val="100000"/>
              <a:buNone/>
            </a:pPr>
            <a:endParaRPr lang="en-US" sz="1600" dirty="0" smtClean="0">
              <a:latin typeface="Arial"/>
            </a:endParaRPr>
          </a:p>
          <a:p>
            <a:pPr marL="187200" lvl="3" indent="0">
              <a:buClr>
                <a:srgbClr val="FF0000"/>
              </a:buClr>
              <a:buSzPct val="100000"/>
              <a:buNone/>
            </a:pPr>
            <a:endParaRPr lang="en-US" sz="1600" dirty="0" smtClean="0">
              <a:latin typeface="Arial"/>
            </a:endParaRPr>
          </a:p>
          <a:p>
            <a:pPr lvl="3">
              <a:buClr>
                <a:srgbClr val="FF0000"/>
              </a:buClr>
              <a:buSzPct val="100000"/>
              <a:buFont typeface="Arial"/>
              <a:buChar char="–"/>
            </a:pPr>
            <a:r>
              <a:rPr lang="en-US" sz="1600" dirty="0" smtClean="0">
                <a:latin typeface="Arial"/>
              </a:rPr>
              <a:t>Surface disposal of large volumes of potable water can affect streams, groundwater sources, and other habitats.  Subsurface re-injection adds to the cost of production.</a:t>
            </a:r>
          </a:p>
          <a:p>
            <a:pPr lvl="3">
              <a:buClr>
                <a:srgbClr val="FF0000"/>
              </a:buClr>
              <a:buSzPct val="100000"/>
              <a:buFont typeface="Arial"/>
              <a:buChar char="–"/>
            </a:pPr>
            <a:r>
              <a:rPr lang="en-US" sz="1600" dirty="0" smtClean="0">
                <a:latin typeface="Arial"/>
              </a:rPr>
              <a:t>Methane is a greenhouse gas, which in the atmosphere, can trap heat and contribute to global warming.</a:t>
            </a:r>
            <a:endParaRPr lang="en-US" sz="1600" dirty="0">
              <a:latin typeface="Arial"/>
            </a:endParaRPr>
          </a:p>
        </p:txBody>
      </p:sp>
      <p:sp>
        <p:nvSpPr>
          <p:cNvPr id="5" name="Footer Placeholder 4"/>
          <p:cNvSpPr>
            <a:spLocks noGrp="1"/>
          </p:cNvSpPr>
          <p:nvPr>
            <p:ph type="ftr" sz="quarter" idx="13"/>
            <p:custDataLst>
              <p:tags r:id="rId5"/>
            </p:custDataLst>
          </p:nvPr>
        </p:nvSpPr>
        <p:spPr/>
        <p:txBody>
          <a:bodyPr/>
          <a:lstStyle/>
          <a:p>
            <a:r>
              <a:rPr lang="en-US" dirty="0"/>
              <a:t>b</a:t>
            </a:r>
            <a:r>
              <a:rPr lang="en-US" dirty="0" smtClean="0"/>
              <a:t>arclay.nicholson@nortonrosefulbright.com</a:t>
            </a:r>
          </a:p>
        </p:txBody>
      </p:sp>
      <p:pic>
        <p:nvPicPr>
          <p:cNvPr id="2052"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57612" y="3843338"/>
            <a:ext cx="1143001"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959549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err="1" smtClean="0"/>
              <a:t>CBM</a:t>
            </a:r>
            <a:r>
              <a:rPr lang="en-US" dirty="0" smtClean="0"/>
              <a:t> Characteristics and Challenges</a:t>
            </a:r>
            <a:endParaRPr lang="en-US" dirty="0"/>
          </a:p>
        </p:txBody>
      </p:sp>
      <p:sp>
        <p:nvSpPr>
          <p:cNvPr id="3" name="Slide Number Placeholder 2"/>
          <p:cNvSpPr>
            <a:spLocks noGrp="1"/>
          </p:cNvSpPr>
          <p:nvPr>
            <p:ph type="sldNum" sz="quarter" idx="11"/>
            <p:custDataLst>
              <p:tags r:id="rId3"/>
            </p:custDataLst>
          </p:nvPr>
        </p:nvSpPr>
        <p:spPr/>
        <p:txBody>
          <a:bodyPr/>
          <a:lstStyle/>
          <a:p>
            <a:fld id="{56E3EF9F-6447-4352-9D67-5AAB50718BD2}" type="slidenum">
              <a:rPr lang="en-US" smtClean="0"/>
              <a:pPr/>
              <a:t>4</a:t>
            </a:fld>
            <a:endParaRPr lang="en-US"/>
          </a:p>
        </p:txBody>
      </p:sp>
      <p:sp>
        <p:nvSpPr>
          <p:cNvPr id="4" name="Text Placeholder 3"/>
          <p:cNvSpPr>
            <a:spLocks noGrp="1"/>
          </p:cNvSpPr>
          <p:nvPr>
            <p:ph type="body" sz="quarter" idx="12"/>
            <p:custDataLst>
              <p:tags r:id="rId4"/>
            </p:custDataLst>
          </p:nvPr>
        </p:nvSpPr>
        <p:spPr/>
        <p:txBody>
          <a:bodyPr/>
          <a:lstStyle/>
          <a:p>
            <a:pPr lvl="2">
              <a:buClr>
                <a:srgbClr val="FF0000"/>
              </a:buClr>
              <a:buSzPct val="100000"/>
              <a:buFont typeface="Arial"/>
              <a:buChar char="•"/>
            </a:pPr>
            <a:r>
              <a:rPr lang="en-US" dirty="0" smtClean="0">
                <a:solidFill>
                  <a:schemeClr val="tx1"/>
                </a:solidFill>
                <a:latin typeface="Arial"/>
              </a:rPr>
              <a:t>Evaluating a </a:t>
            </a:r>
            <a:r>
              <a:rPr lang="en-US" dirty="0" err="1" smtClean="0">
                <a:solidFill>
                  <a:schemeClr val="tx1"/>
                </a:solidFill>
                <a:latin typeface="Arial"/>
              </a:rPr>
              <a:t>CBM</a:t>
            </a:r>
            <a:r>
              <a:rPr lang="en-US" dirty="0" smtClean="0">
                <a:solidFill>
                  <a:schemeClr val="tx1"/>
                </a:solidFill>
                <a:latin typeface="Arial"/>
              </a:rPr>
              <a:t> prospect</a:t>
            </a:r>
          </a:p>
          <a:p>
            <a:pPr lvl="3">
              <a:buClr>
                <a:srgbClr val="FF0000"/>
              </a:buClr>
              <a:buSzPct val="100000"/>
              <a:buFont typeface="Arial"/>
              <a:buChar char="–"/>
            </a:pPr>
            <a:r>
              <a:rPr lang="en-US" sz="1800" dirty="0" smtClean="0">
                <a:latin typeface="Arial"/>
              </a:rPr>
              <a:t>Gas in place</a:t>
            </a:r>
          </a:p>
          <a:p>
            <a:pPr lvl="4">
              <a:buClr>
                <a:srgbClr val="FF0000"/>
              </a:buClr>
              <a:buSzPct val="100000"/>
              <a:buFont typeface="Arial"/>
              <a:buChar char="–"/>
            </a:pPr>
            <a:r>
              <a:rPr lang="en-US" dirty="0" smtClean="0">
                <a:latin typeface="Arial"/>
              </a:rPr>
              <a:t>Gas content:  Coal rank, composition of the coal, burial history</a:t>
            </a:r>
          </a:p>
          <a:p>
            <a:pPr lvl="4">
              <a:buClr>
                <a:srgbClr val="FF0000"/>
              </a:buClr>
              <a:buSzPct val="100000"/>
              <a:buFont typeface="Arial"/>
              <a:buChar char="–"/>
            </a:pPr>
            <a:r>
              <a:rPr lang="en-US" dirty="0" smtClean="0">
                <a:latin typeface="Arial"/>
              </a:rPr>
              <a:t>Total coal in place: Extent of coal in the area, net coal seam thickness</a:t>
            </a:r>
          </a:p>
          <a:p>
            <a:pPr lvl="4">
              <a:buClr>
                <a:srgbClr val="FF0000"/>
              </a:buClr>
              <a:buSzPct val="100000"/>
              <a:buFont typeface="Arial"/>
              <a:buChar char="–"/>
            </a:pPr>
            <a:r>
              <a:rPr lang="en-US" dirty="0" smtClean="0">
                <a:latin typeface="Arial"/>
              </a:rPr>
              <a:t>Storage capacity:  Saturation indicates recoverable gas</a:t>
            </a:r>
          </a:p>
          <a:p>
            <a:pPr lvl="3">
              <a:buClr>
                <a:srgbClr val="FF0000"/>
              </a:buClr>
              <a:buSzPct val="100000"/>
              <a:buFont typeface="Arial"/>
              <a:buChar char="–"/>
            </a:pPr>
            <a:r>
              <a:rPr lang="en-US" dirty="0" smtClean="0">
                <a:latin typeface="Arial"/>
              </a:rPr>
              <a:t>Economic gas deliverability determined by</a:t>
            </a:r>
          </a:p>
          <a:p>
            <a:pPr lvl="4">
              <a:buClr>
                <a:srgbClr val="FF0000"/>
              </a:buClr>
              <a:buSzPct val="100000"/>
              <a:buFont typeface="Arial"/>
              <a:buChar char="–"/>
            </a:pPr>
            <a:r>
              <a:rPr lang="en-US" dirty="0" smtClean="0">
                <a:latin typeface="Arial"/>
              </a:rPr>
              <a:t>Thickness of coal seams, permeability, spacing of coal seams, depth of coal seams, hydrology, depositional environment, saturation, geologic structure, reservoir pressure</a:t>
            </a:r>
          </a:p>
          <a:p>
            <a:pPr lvl="2">
              <a:buClr>
                <a:srgbClr val="FF0000"/>
              </a:buClr>
              <a:buSzPct val="100000"/>
              <a:buFont typeface="Arial"/>
              <a:buChar char="•"/>
            </a:pPr>
            <a:r>
              <a:rPr lang="en-US" sz="2200" dirty="0" smtClean="0">
                <a:latin typeface="Arial"/>
              </a:rPr>
              <a:t>Challenges</a:t>
            </a:r>
          </a:p>
          <a:p>
            <a:pPr lvl="3">
              <a:buClr>
                <a:srgbClr val="FF0000"/>
              </a:buClr>
              <a:buSzPct val="100000"/>
              <a:buFont typeface="Arial"/>
              <a:buChar char="–"/>
            </a:pPr>
            <a:r>
              <a:rPr lang="en-US" sz="1800" dirty="0" smtClean="0">
                <a:latin typeface="Arial"/>
              </a:rPr>
              <a:t>Significant technology needs, higher capital requirements, longer development times, higher production costs, reservoir management complexities</a:t>
            </a:r>
          </a:p>
          <a:p>
            <a:pPr lvl="3">
              <a:buClr>
                <a:srgbClr val="FF0000"/>
              </a:buClr>
              <a:buSzPct val="100000"/>
              <a:buFont typeface="Arial"/>
              <a:buChar char="–"/>
            </a:pPr>
            <a:r>
              <a:rPr lang="en-US" dirty="0" smtClean="0">
                <a:latin typeface="Arial"/>
              </a:rPr>
              <a:t>Gathering, transportation and marketing challenges</a:t>
            </a:r>
          </a:p>
          <a:p>
            <a:pPr lvl="3">
              <a:buClr>
                <a:srgbClr val="FF0000"/>
              </a:buClr>
              <a:buSzPct val="100000"/>
              <a:buFont typeface="Arial"/>
              <a:buChar char="–"/>
            </a:pPr>
            <a:r>
              <a:rPr lang="en-US" sz="1800" dirty="0" smtClean="0">
                <a:latin typeface="Arial"/>
              </a:rPr>
              <a:t>Environmental challenges</a:t>
            </a:r>
          </a:p>
          <a:p>
            <a:pPr lvl="3">
              <a:buClr>
                <a:srgbClr val="FF0000"/>
              </a:buClr>
              <a:buSzPct val="100000"/>
              <a:buFont typeface="Arial"/>
              <a:buChar char="–"/>
            </a:pPr>
            <a:r>
              <a:rPr lang="en-US" dirty="0" smtClean="0">
                <a:latin typeface="Arial"/>
              </a:rPr>
              <a:t>Development plans and coordination with transportation infrastructure</a:t>
            </a:r>
            <a:endParaRPr lang="en-US" sz="1800" dirty="0" smtClean="0">
              <a:latin typeface="Arial"/>
            </a:endParaRPr>
          </a:p>
          <a:p>
            <a:endParaRPr lang="en-US" dirty="0"/>
          </a:p>
        </p:txBody>
      </p:sp>
      <p:sp>
        <p:nvSpPr>
          <p:cNvPr id="5" name="Footer Placeholder 4"/>
          <p:cNvSpPr>
            <a:spLocks noGrp="1"/>
          </p:cNvSpPr>
          <p:nvPr>
            <p:ph type="ftr" sz="quarter" idx="13"/>
            <p:custDataLst>
              <p:tags r:id="rId5"/>
            </p:custDataLst>
          </p:nvPr>
        </p:nvSpPr>
        <p:spPr/>
        <p:txBody>
          <a:bodyPr/>
          <a:lstStyle/>
          <a:p>
            <a:r>
              <a:rPr lang="en-US" dirty="0"/>
              <a:t>barclay.nicholson@nortonrosefulbright.com</a:t>
            </a:r>
          </a:p>
          <a:p>
            <a:r>
              <a:rPr lang="en-US" dirty="0" smtClean="0"/>
              <a:t> </a:t>
            </a:r>
          </a:p>
        </p:txBody>
      </p:sp>
    </p:spTree>
    <p:custDataLst>
      <p:tags r:id="rId1"/>
    </p:custDataLst>
    <p:extLst>
      <p:ext uri="{BB962C8B-B14F-4D97-AF65-F5344CB8AC3E}">
        <p14:creationId xmlns:p14="http://schemas.microsoft.com/office/powerpoint/2010/main" val="190867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Ownership </a:t>
            </a:r>
            <a:endParaRPr lang="en-US" dirty="0"/>
          </a:p>
        </p:txBody>
      </p:sp>
      <p:sp>
        <p:nvSpPr>
          <p:cNvPr id="3" name="Slide Number Placeholder 2"/>
          <p:cNvSpPr>
            <a:spLocks noGrp="1"/>
          </p:cNvSpPr>
          <p:nvPr>
            <p:ph type="sldNum" sz="quarter" idx="11"/>
            <p:custDataLst>
              <p:tags r:id="rId3"/>
            </p:custDataLst>
          </p:nvPr>
        </p:nvSpPr>
        <p:spPr/>
        <p:txBody>
          <a:bodyPr/>
          <a:lstStyle/>
          <a:p>
            <a:fld id="{56E3EF9F-6447-4352-9D67-5AAB50718BD2}" type="slidenum">
              <a:rPr lang="en-US" smtClean="0"/>
              <a:pPr/>
              <a:t>5</a:t>
            </a:fld>
            <a:endParaRPr lang="en-US"/>
          </a:p>
        </p:txBody>
      </p:sp>
      <p:sp>
        <p:nvSpPr>
          <p:cNvPr id="4" name="Text Placeholder 3"/>
          <p:cNvSpPr>
            <a:spLocks noGrp="1"/>
          </p:cNvSpPr>
          <p:nvPr>
            <p:ph type="body" sz="quarter" idx="12"/>
            <p:custDataLst>
              <p:tags r:id="rId4"/>
            </p:custDataLst>
          </p:nvPr>
        </p:nvSpPr>
        <p:spPr/>
        <p:txBody>
          <a:bodyPr/>
          <a:lstStyle/>
          <a:p>
            <a:pPr lvl="2">
              <a:buClr>
                <a:srgbClr val="FF0000"/>
              </a:buClr>
              <a:buSzPct val="100000"/>
              <a:buFont typeface="Arial"/>
              <a:buChar char="•"/>
            </a:pPr>
            <a:r>
              <a:rPr lang="en-US" sz="2000" dirty="0" smtClean="0">
                <a:latin typeface="Arial"/>
              </a:rPr>
              <a:t>As interest in unconventional energy resources increases, recovery and utilization of coal bed methane is expanding.  In the U.S., however, industry lacks a uniform legal framework governing </a:t>
            </a:r>
            <a:r>
              <a:rPr lang="en-US" sz="2000" dirty="0" err="1" smtClean="0">
                <a:latin typeface="Arial"/>
              </a:rPr>
              <a:t>CBM</a:t>
            </a:r>
            <a:r>
              <a:rPr lang="en-US" sz="2000" dirty="0" smtClean="0">
                <a:latin typeface="Arial"/>
              </a:rPr>
              <a:t> ownership.  The question of who “owns” or has rights to the methane adsorbed to a particular coal estate does not have a straightforward answer.  In most cases, a coal lease holder does not have automatic rights to </a:t>
            </a:r>
            <a:r>
              <a:rPr lang="en-US" sz="2000" dirty="0" err="1" smtClean="0">
                <a:latin typeface="Arial"/>
              </a:rPr>
              <a:t>CBM</a:t>
            </a:r>
            <a:r>
              <a:rPr lang="en-US" sz="2000" dirty="0" smtClean="0">
                <a:latin typeface="Arial"/>
              </a:rPr>
              <a:t> and must work with the gas lease holder, the surface owner, the government, or a combination of the three to resolve the issue.</a:t>
            </a:r>
          </a:p>
          <a:p>
            <a:pPr lvl="2">
              <a:buClr>
                <a:srgbClr val="FF0000"/>
              </a:buClr>
              <a:buSzPct val="100000"/>
              <a:buFont typeface="Arial"/>
              <a:buChar char="•"/>
            </a:pPr>
            <a:endParaRPr lang="en-US" sz="2000" dirty="0" smtClean="0">
              <a:latin typeface="Arial"/>
            </a:endParaRPr>
          </a:p>
          <a:p>
            <a:pPr lvl="2">
              <a:buClr>
                <a:srgbClr val="FF0000"/>
              </a:buClr>
              <a:buSzPct val="100000"/>
              <a:buFont typeface="Arial"/>
              <a:buChar char="•"/>
            </a:pPr>
            <a:r>
              <a:rPr lang="en-US" sz="2000" dirty="0" smtClean="0">
                <a:latin typeface="Arial"/>
              </a:rPr>
              <a:t>Principles of private mineral rights ownership in the U.S.</a:t>
            </a:r>
            <a:endParaRPr lang="en-US" sz="2000" dirty="0">
              <a:latin typeface="Arial"/>
            </a:endParaRPr>
          </a:p>
          <a:p>
            <a:pPr lvl="3">
              <a:buClr>
                <a:srgbClr val="FF0000"/>
              </a:buClr>
              <a:buSzPct val="100000"/>
              <a:buFont typeface="Arial"/>
              <a:buChar char="–"/>
            </a:pPr>
            <a:r>
              <a:rPr lang="en-US" sz="1600" dirty="0" smtClean="0">
                <a:latin typeface="Arial"/>
              </a:rPr>
              <a:t>Estates in land are capable of division.  Mineral rights can be “severed” from the surface estate.  There can be a division of mineral estates – rights to coal or oil and gas, rights based on depth or geological horizon, etc.</a:t>
            </a:r>
          </a:p>
          <a:p>
            <a:pPr lvl="4">
              <a:buClr>
                <a:srgbClr val="FF0000"/>
              </a:buClr>
              <a:buSzPct val="100000"/>
              <a:buFont typeface="Arial"/>
              <a:buChar char="–"/>
            </a:pPr>
            <a:r>
              <a:rPr lang="en-US" sz="1600" dirty="0" smtClean="0">
                <a:latin typeface="Arial"/>
              </a:rPr>
              <a:t>Split estate concepts</a:t>
            </a:r>
          </a:p>
          <a:p>
            <a:pPr lvl="5">
              <a:buClr>
                <a:srgbClr val="FF0000"/>
              </a:buClr>
              <a:buSzPct val="100000"/>
              <a:buFont typeface="Arial"/>
              <a:buChar char="–"/>
            </a:pPr>
            <a:r>
              <a:rPr lang="en-US" sz="1600" dirty="0" smtClean="0">
                <a:latin typeface="Arial"/>
              </a:rPr>
              <a:t>Mineral estate is dominant.</a:t>
            </a:r>
          </a:p>
          <a:p>
            <a:pPr lvl="5">
              <a:buClr>
                <a:srgbClr val="FF0000"/>
              </a:buClr>
              <a:buSzPct val="100000"/>
              <a:buFont typeface="Arial"/>
              <a:buChar char="–"/>
            </a:pPr>
            <a:r>
              <a:rPr lang="en-US" sz="1600" dirty="0" smtClean="0">
                <a:latin typeface="Arial"/>
              </a:rPr>
              <a:t>Reasonable vs. unreasonable interference</a:t>
            </a:r>
          </a:p>
          <a:p>
            <a:pPr lvl="5">
              <a:buClr>
                <a:srgbClr val="FF0000"/>
              </a:buClr>
              <a:buSzPct val="100000"/>
              <a:buFont typeface="Arial"/>
              <a:buChar char="–"/>
            </a:pPr>
            <a:r>
              <a:rPr lang="en-US" sz="1600" dirty="0" smtClean="0">
                <a:latin typeface="Arial"/>
              </a:rPr>
              <a:t>Necessary and incidental use of surface</a:t>
            </a:r>
          </a:p>
          <a:p>
            <a:pPr lvl="2">
              <a:buClr>
                <a:srgbClr val="FF0000"/>
              </a:buClr>
              <a:buSzPct val="100000"/>
              <a:buFont typeface="Arial"/>
              <a:buChar char="•"/>
            </a:pPr>
            <a:endParaRPr lang="en-US" dirty="0" smtClean="0">
              <a:latin typeface="Arial"/>
            </a:endParaRPr>
          </a:p>
        </p:txBody>
      </p:sp>
      <p:sp>
        <p:nvSpPr>
          <p:cNvPr id="5" name="Footer Placeholder 4"/>
          <p:cNvSpPr>
            <a:spLocks noGrp="1"/>
          </p:cNvSpPr>
          <p:nvPr>
            <p:ph type="ftr" sz="quarter" idx="13"/>
            <p:custDataLst>
              <p:tags r:id="rId5"/>
            </p:custDataLst>
          </p:nvPr>
        </p:nvSpPr>
        <p:spPr/>
        <p:txBody>
          <a:bodyPr/>
          <a:lstStyle/>
          <a:p>
            <a:r>
              <a:rPr lang="en-US" dirty="0"/>
              <a:t>b</a:t>
            </a:r>
            <a:r>
              <a:rPr lang="en-US" dirty="0" smtClean="0"/>
              <a:t>arclay.nicholson@nortonrosefulbright.com</a:t>
            </a:r>
          </a:p>
        </p:txBody>
      </p:sp>
    </p:spTree>
    <p:custDataLst>
      <p:tags r:id="rId1"/>
    </p:custDataLst>
    <p:extLst>
      <p:ext uri="{BB962C8B-B14F-4D97-AF65-F5344CB8AC3E}">
        <p14:creationId xmlns:p14="http://schemas.microsoft.com/office/powerpoint/2010/main" val="221258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Two Approaches to Coal Bed Methane Ownership</a:t>
            </a:r>
            <a:endParaRPr lang="en-US" dirty="0"/>
          </a:p>
        </p:txBody>
      </p:sp>
      <p:sp>
        <p:nvSpPr>
          <p:cNvPr id="3" name="Slide Number Placeholder 2"/>
          <p:cNvSpPr>
            <a:spLocks noGrp="1"/>
          </p:cNvSpPr>
          <p:nvPr>
            <p:ph type="sldNum" sz="quarter" idx="11"/>
            <p:custDataLst>
              <p:tags r:id="rId3"/>
            </p:custDataLst>
          </p:nvPr>
        </p:nvSpPr>
        <p:spPr/>
        <p:txBody>
          <a:bodyPr/>
          <a:lstStyle/>
          <a:p>
            <a:fld id="{56E3EF9F-6447-4352-9D67-5AAB50718BD2}" type="slidenum">
              <a:rPr lang="en-US" smtClean="0"/>
              <a:pPr/>
              <a:t>6</a:t>
            </a:fld>
            <a:endParaRPr lang="en-US"/>
          </a:p>
        </p:txBody>
      </p:sp>
      <p:sp>
        <p:nvSpPr>
          <p:cNvPr id="4" name="Text Placeholder 3"/>
          <p:cNvSpPr>
            <a:spLocks noGrp="1"/>
          </p:cNvSpPr>
          <p:nvPr>
            <p:ph type="body" sz="quarter" idx="12"/>
            <p:custDataLst>
              <p:tags r:id="rId4"/>
            </p:custDataLst>
          </p:nvPr>
        </p:nvSpPr>
        <p:spPr/>
        <p:txBody>
          <a:bodyPr/>
          <a:lstStyle/>
          <a:p>
            <a:pPr lvl="2">
              <a:buClr>
                <a:srgbClr val="FF0000"/>
              </a:buClr>
              <a:buSzPct val="100000"/>
              <a:buFont typeface="Arial"/>
              <a:buChar char="•"/>
            </a:pPr>
            <a:r>
              <a:rPr lang="en-US" dirty="0" smtClean="0">
                <a:solidFill>
                  <a:schemeClr val="tx1"/>
                </a:solidFill>
                <a:latin typeface="Arial"/>
              </a:rPr>
              <a:t>Substantive rules of property</a:t>
            </a:r>
          </a:p>
          <a:p>
            <a:pPr lvl="3">
              <a:buClr>
                <a:srgbClr val="FF0000"/>
              </a:buClr>
              <a:buSzPct val="100000"/>
              <a:buFont typeface="Arial"/>
              <a:buChar char="–"/>
            </a:pPr>
            <a:r>
              <a:rPr lang="en-US" sz="1800" dirty="0" smtClean="0">
                <a:latin typeface="Arial"/>
              </a:rPr>
              <a:t>Seeks to provide prospective predictability by adopting a set of rules that can be applied to any conveyance to resolve the ownership issue.</a:t>
            </a:r>
          </a:p>
          <a:p>
            <a:pPr lvl="3">
              <a:buClr>
                <a:srgbClr val="FF0000"/>
              </a:buClr>
              <a:buSzPct val="100000"/>
              <a:buFont typeface="Arial"/>
              <a:buChar char="–"/>
            </a:pPr>
            <a:r>
              <a:rPr lang="en-US" sz="1800" dirty="0" smtClean="0">
                <a:latin typeface="Arial"/>
              </a:rPr>
              <a:t>Relies upon judicially-adopted rules of property to govern the parties’ rights.</a:t>
            </a:r>
          </a:p>
          <a:p>
            <a:pPr lvl="4">
              <a:buClr>
                <a:srgbClr val="FF0000"/>
              </a:buClr>
              <a:buSzPct val="100000"/>
              <a:buFont typeface="Arial"/>
              <a:buChar char="–"/>
            </a:pPr>
            <a:r>
              <a:rPr lang="en-US" dirty="0" smtClean="0">
                <a:latin typeface="Arial"/>
              </a:rPr>
              <a:t>Examples:</a:t>
            </a:r>
          </a:p>
          <a:p>
            <a:pPr lvl="5">
              <a:buClr>
                <a:srgbClr val="FF0000"/>
              </a:buClr>
              <a:buSzPct val="100000"/>
              <a:buFont typeface="Arial"/>
              <a:buChar char="–"/>
            </a:pPr>
            <a:r>
              <a:rPr lang="en-US" dirty="0" smtClean="0">
                <a:latin typeface="Arial"/>
              </a:rPr>
              <a:t>A court may hold that anytime “coal” is conveyed, it is the conveyance of a “container” which includes anything within the confines of the coal container, including coal bed methane gas.</a:t>
            </a:r>
          </a:p>
          <a:p>
            <a:pPr lvl="5">
              <a:buClr>
                <a:srgbClr val="FF0000"/>
              </a:buClr>
              <a:buSzPct val="100000"/>
              <a:buFont typeface="Arial"/>
              <a:buChar char="–"/>
            </a:pPr>
            <a:r>
              <a:rPr lang="en-US" dirty="0" smtClean="0">
                <a:latin typeface="Arial"/>
              </a:rPr>
              <a:t>Another rule might be – “gas” is not “coal” so a conveyance of coal does not include gas that might be found within the coal.</a:t>
            </a:r>
          </a:p>
          <a:p>
            <a:pPr lvl="2">
              <a:buClr>
                <a:srgbClr val="FF0000"/>
              </a:buClr>
              <a:buSzPct val="100000"/>
              <a:buFont typeface="Arial"/>
              <a:buChar char="•"/>
            </a:pPr>
            <a:r>
              <a:rPr lang="en-US" sz="2200" dirty="0" smtClean="0">
                <a:latin typeface="Arial"/>
              </a:rPr>
              <a:t>Procedural contract principles</a:t>
            </a:r>
          </a:p>
          <a:p>
            <a:pPr lvl="3">
              <a:buClr>
                <a:srgbClr val="FF0000"/>
              </a:buClr>
              <a:buSzPct val="100000"/>
              <a:buFont typeface="Arial"/>
              <a:buChar char="–"/>
            </a:pPr>
            <a:r>
              <a:rPr lang="en-US" sz="1800" dirty="0" smtClean="0">
                <a:latin typeface="Arial"/>
              </a:rPr>
              <a:t>Seeks to give effect to the intent of the parties on a case-by-case basis.</a:t>
            </a:r>
          </a:p>
          <a:p>
            <a:pPr lvl="3">
              <a:buClr>
                <a:srgbClr val="FF0000"/>
              </a:buClr>
              <a:buSzPct val="100000"/>
              <a:buFont typeface="Arial"/>
              <a:buChar char="–"/>
            </a:pPr>
            <a:r>
              <a:rPr lang="en-US" dirty="0" smtClean="0">
                <a:latin typeface="Arial"/>
              </a:rPr>
              <a:t>Relies upon an evidentiary process for ascertaining the intent of the parties, without regard for rules of property.</a:t>
            </a:r>
          </a:p>
          <a:p>
            <a:pPr lvl="3">
              <a:buClr>
                <a:srgbClr val="FF0000"/>
              </a:buClr>
              <a:buSzPct val="100000"/>
              <a:buFont typeface="Arial"/>
              <a:buChar char="–"/>
            </a:pPr>
            <a:r>
              <a:rPr lang="en-US" sz="1800" dirty="0" smtClean="0">
                <a:latin typeface="Arial"/>
              </a:rPr>
              <a:t>Weakness – Inconsistency in decisions</a:t>
            </a:r>
            <a:endParaRPr lang="en-US" sz="1800" dirty="0">
              <a:latin typeface="Arial"/>
            </a:endParaRPr>
          </a:p>
        </p:txBody>
      </p:sp>
      <p:sp>
        <p:nvSpPr>
          <p:cNvPr id="5" name="Footer Placeholder 4"/>
          <p:cNvSpPr>
            <a:spLocks noGrp="1"/>
          </p:cNvSpPr>
          <p:nvPr>
            <p:ph type="ftr" sz="quarter" idx="13"/>
            <p:custDataLst>
              <p:tags r:id="rId5"/>
            </p:custDataLst>
          </p:nvPr>
        </p:nvSpPr>
        <p:spPr/>
        <p:txBody>
          <a:bodyPr/>
          <a:lstStyle/>
          <a:p>
            <a:r>
              <a:rPr lang="en-US" dirty="0"/>
              <a:t>barclay.nicholson@nortonrosefulbright.com</a:t>
            </a:r>
          </a:p>
          <a:p>
            <a:r>
              <a:rPr lang="en-US" dirty="0" smtClean="0"/>
              <a:t> </a:t>
            </a:r>
          </a:p>
        </p:txBody>
      </p:sp>
    </p:spTree>
    <p:custDataLst>
      <p:tags r:id="rId1"/>
    </p:custDataLst>
    <p:extLst>
      <p:ext uri="{BB962C8B-B14F-4D97-AF65-F5344CB8AC3E}">
        <p14:creationId xmlns:p14="http://schemas.microsoft.com/office/powerpoint/2010/main" val="182785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Ownership: Case Law Examples</a:t>
            </a:r>
            <a:endParaRPr lang="en-US" dirty="0"/>
          </a:p>
        </p:txBody>
      </p:sp>
      <p:sp>
        <p:nvSpPr>
          <p:cNvPr id="3" name="Slide Number Placeholder 2"/>
          <p:cNvSpPr>
            <a:spLocks noGrp="1"/>
          </p:cNvSpPr>
          <p:nvPr>
            <p:ph type="sldNum" sz="quarter" idx="11"/>
            <p:custDataLst>
              <p:tags r:id="rId3"/>
            </p:custDataLst>
          </p:nvPr>
        </p:nvSpPr>
        <p:spPr/>
        <p:txBody>
          <a:bodyPr/>
          <a:lstStyle/>
          <a:p>
            <a:fld id="{56E3EF9F-6447-4352-9D67-5AAB50718BD2}" type="slidenum">
              <a:rPr lang="en-US" smtClean="0"/>
              <a:pPr/>
              <a:t>7</a:t>
            </a:fld>
            <a:endParaRPr lang="en-US"/>
          </a:p>
        </p:txBody>
      </p:sp>
      <p:sp>
        <p:nvSpPr>
          <p:cNvPr id="4" name="Text Placeholder 3"/>
          <p:cNvSpPr>
            <a:spLocks noGrp="1"/>
          </p:cNvSpPr>
          <p:nvPr>
            <p:ph type="body" sz="quarter" idx="12"/>
            <p:custDataLst>
              <p:tags r:id="rId4"/>
            </p:custDataLst>
          </p:nvPr>
        </p:nvSpPr>
        <p:spPr/>
        <p:txBody>
          <a:bodyPr/>
          <a:lstStyle/>
          <a:p>
            <a:pPr lvl="2">
              <a:buClr>
                <a:srgbClr val="FF0000"/>
              </a:buClr>
              <a:buSzPct val="100000"/>
              <a:buFont typeface="Arial"/>
              <a:buChar char="•"/>
            </a:pPr>
            <a:r>
              <a:rPr lang="en-US" dirty="0" smtClean="0">
                <a:solidFill>
                  <a:schemeClr val="tx1"/>
                </a:solidFill>
                <a:latin typeface="Arial"/>
              </a:rPr>
              <a:t>U.S. Steel Corp. v. </a:t>
            </a:r>
            <a:r>
              <a:rPr lang="en-US" dirty="0" err="1" smtClean="0">
                <a:solidFill>
                  <a:schemeClr val="tx1"/>
                </a:solidFill>
                <a:latin typeface="Arial"/>
              </a:rPr>
              <a:t>Hoge</a:t>
            </a:r>
            <a:r>
              <a:rPr lang="en-US" dirty="0" smtClean="0">
                <a:solidFill>
                  <a:schemeClr val="tx1"/>
                </a:solidFill>
                <a:latin typeface="Arial"/>
              </a:rPr>
              <a:t> (Pennsylvania, 1983)</a:t>
            </a:r>
          </a:p>
          <a:p>
            <a:pPr lvl="3">
              <a:buClr>
                <a:srgbClr val="FF0000"/>
              </a:buClr>
              <a:buSzPct val="100000"/>
              <a:buFont typeface="Arial"/>
              <a:buChar char="–"/>
            </a:pPr>
            <a:r>
              <a:rPr lang="en-US" sz="1800" dirty="0" smtClean="0">
                <a:latin typeface="Arial"/>
              </a:rPr>
              <a:t>Conveyance dated 1920 – “All the coal of the Pittsburgh or River Vein underlying all that certain tract of land…Together with all the rights and privileges necessary useful in the mining and removing of said coal, including the right of mining without leaving any support…the right of ventilation and drainage and of access to the mines for men and materials. The [surface owners] hereby reserve the right to drill and operate through said coal for oil and gas without being held liable for any damages.”</a:t>
            </a:r>
          </a:p>
          <a:p>
            <a:pPr lvl="3">
              <a:buClr>
                <a:srgbClr val="FF0000"/>
              </a:buClr>
              <a:buSzPct val="100000"/>
              <a:buFont typeface="Arial"/>
              <a:buChar char="–"/>
            </a:pPr>
            <a:r>
              <a:rPr lang="en-US" dirty="0" smtClean="0">
                <a:latin typeface="Arial"/>
              </a:rPr>
              <a:t>Decision:  “…[A]s a general rule, subterranean gas is owned by whoever has title to the property in which the gas is resting.  When a landowner conveys a portion of his property, in this instance coal, to another, it cannot thereafter be said that the property conveyed remains as part of the former’s land, since title to the severed property rests solely in the grantee.  In accordance with the foregoing principles governing gas ownership, therefore, such as is present in coal must necessarily belong to the owner of the coal, so long as it remains within his property and subject to his exclusive dominion and control.”</a:t>
            </a:r>
            <a:endParaRPr lang="en-US" sz="1800" dirty="0">
              <a:latin typeface="Arial"/>
            </a:endParaRPr>
          </a:p>
        </p:txBody>
      </p:sp>
      <p:sp>
        <p:nvSpPr>
          <p:cNvPr id="5" name="Footer Placeholder 4"/>
          <p:cNvSpPr>
            <a:spLocks noGrp="1"/>
          </p:cNvSpPr>
          <p:nvPr>
            <p:ph type="ftr" sz="quarter" idx="13"/>
            <p:custDataLst>
              <p:tags r:id="rId5"/>
            </p:custDataLst>
          </p:nvPr>
        </p:nvSpPr>
        <p:spPr/>
        <p:txBody>
          <a:bodyPr/>
          <a:lstStyle/>
          <a:p>
            <a:r>
              <a:rPr lang="en-US" dirty="0"/>
              <a:t>barclay.nicholson@nortonrosefulbright.com</a:t>
            </a:r>
          </a:p>
          <a:p>
            <a:r>
              <a:rPr lang="en-US" dirty="0" smtClean="0"/>
              <a:t> </a:t>
            </a:r>
          </a:p>
        </p:txBody>
      </p:sp>
    </p:spTree>
    <p:custDataLst>
      <p:tags r:id="rId1"/>
    </p:custDataLst>
    <p:extLst>
      <p:ext uri="{BB962C8B-B14F-4D97-AF65-F5344CB8AC3E}">
        <p14:creationId xmlns:p14="http://schemas.microsoft.com/office/powerpoint/2010/main" val="2052234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Ownership – Case Law Examples</a:t>
            </a:r>
            <a:endParaRPr lang="en-US" dirty="0"/>
          </a:p>
        </p:txBody>
      </p:sp>
      <p:sp>
        <p:nvSpPr>
          <p:cNvPr id="3" name="Slide Number Placeholder 2"/>
          <p:cNvSpPr>
            <a:spLocks noGrp="1"/>
          </p:cNvSpPr>
          <p:nvPr>
            <p:ph type="sldNum" sz="quarter" idx="11"/>
            <p:custDataLst>
              <p:tags r:id="rId3"/>
            </p:custDataLst>
          </p:nvPr>
        </p:nvSpPr>
        <p:spPr/>
        <p:txBody>
          <a:bodyPr/>
          <a:lstStyle/>
          <a:p>
            <a:fld id="{56E3EF9F-6447-4352-9D67-5AAB50718BD2}" type="slidenum">
              <a:rPr lang="en-US" smtClean="0"/>
              <a:pPr/>
              <a:t>8</a:t>
            </a:fld>
            <a:endParaRPr lang="en-US"/>
          </a:p>
        </p:txBody>
      </p:sp>
      <p:sp>
        <p:nvSpPr>
          <p:cNvPr id="4" name="Text Placeholder 3"/>
          <p:cNvSpPr>
            <a:spLocks noGrp="1"/>
          </p:cNvSpPr>
          <p:nvPr>
            <p:ph type="body" sz="quarter" idx="12"/>
            <p:custDataLst>
              <p:tags r:id="rId4"/>
            </p:custDataLst>
          </p:nvPr>
        </p:nvSpPr>
        <p:spPr/>
        <p:txBody>
          <a:bodyPr/>
          <a:lstStyle/>
          <a:p>
            <a:pPr lvl="2">
              <a:buClr>
                <a:srgbClr val="FF0000"/>
              </a:buClr>
              <a:buSzPct val="100000"/>
              <a:buFont typeface="Arial"/>
              <a:buChar char="•"/>
            </a:pPr>
            <a:r>
              <a:rPr lang="en-US" sz="1600" dirty="0" smtClean="0">
                <a:solidFill>
                  <a:schemeClr val="tx1"/>
                </a:solidFill>
                <a:latin typeface="Arial"/>
              </a:rPr>
              <a:t>Amoco Production Co. v. Southern Ute Indian Tribe (U.S. Supreme Court, 1999)</a:t>
            </a:r>
          </a:p>
          <a:p>
            <a:pPr lvl="3">
              <a:buClr>
                <a:srgbClr val="FF0000"/>
              </a:buClr>
              <a:buSzPct val="100000"/>
              <a:buFont typeface="Arial"/>
              <a:buChar char="–"/>
            </a:pPr>
            <a:r>
              <a:rPr lang="en-US" sz="1600" dirty="0" smtClean="0">
                <a:latin typeface="Arial"/>
              </a:rPr>
              <a:t>Land patents issued pursuant to the Coal Lands Acts of 1909 and 1910 conveyed the land and everything in it, except the “coal,” which was reserved by the United States.</a:t>
            </a:r>
          </a:p>
          <a:p>
            <a:pPr lvl="3">
              <a:buClr>
                <a:srgbClr val="FF0000"/>
              </a:buClr>
              <a:buSzPct val="100000"/>
              <a:buFont typeface="Arial"/>
              <a:buChar char="–"/>
            </a:pPr>
            <a:r>
              <a:rPr lang="en-US" sz="1600" dirty="0" smtClean="0">
                <a:latin typeface="Arial"/>
              </a:rPr>
              <a:t>Issue: Whether Congress in 1909 and 1910 regarded coal bed methane as a constituent of coal.</a:t>
            </a:r>
          </a:p>
          <a:p>
            <a:pPr lvl="3">
              <a:buClr>
                <a:srgbClr val="FF0000"/>
              </a:buClr>
              <a:buSzPct val="100000"/>
              <a:buFont typeface="Arial"/>
              <a:buChar char="–"/>
            </a:pPr>
            <a:r>
              <a:rPr lang="en-US" sz="1600" dirty="0" smtClean="0">
                <a:latin typeface="Arial"/>
              </a:rPr>
              <a:t>Court considered:</a:t>
            </a:r>
          </a:p>
          <a:p>
            <a:pPr lvl="4">
              <a:buClr>
                <a:srgbClr val="FF0000"/>
              </a:buClr>
              <a:buSzPct val="100000"/>
              <a:buFont typeface="Arial"/>
              <a:buChar char="–"/>
            </a:pPr>
            <a:r>
              <a:rPr lang="en-US" sz="1600" dirty="0" smtClean="0">
                <a:latin typeface="Arial"/>
              </a:rPr>
              <a:t>In 1909 and 1910, </a:t>
            </a:r>
            <a:r>
              <a:rPr lang="en-US" sz="1600" dirty="0">
                <a:latin typeface="Arial"/>
              </a:rPr>
              <a:t>d</a:t>
            </a:r>
            <a:r>
              <a:rPr lang="en-US" sz="1600" dirty="0" smtClean="0">
                <a:latin typeface="Arial"/>
              </a:rPr>
              <a:t>ictionaries defined “coal” as a solid fuel resource.</a:t>
            </a:r>
          </a:p>
          <a:p>
            <a:pPr lvl="4">
              <a:buClr>
                <a:srgbClr val="FF0000"/>
              </a:buClr>
              <a:buSzPct val="100000"/>
              <a:buFont typeface="Arial"/>
              <a:buChar char="–"/>
            </a:pPr>
            <a:r>
              <a:rPr lang="en-US" sz="1600" dirty="0" smtClean="0">
                <a:latin typeface="Arial"/>
              </a:rPr>
              <a:t>The Coals Lands Acts were passed to address the concerns about the short supply of coal.</a:t>
            </a:r>
          </a:p>
          <a:p>
            <a:pPr lvl="4">
              <a:buClr>
                <a:srgbClr val="FF0000"/>
              </a:buClr>
              <a:buSzPct val="100000"/>
              <a:buFont typeface="Arial"/>
              <a:buChar char="–"/>
            </a:pPr>
            <a:r>
              <a:rPr lang="en-US" sz="1600" dirty="0" smtClean="0">
                <a:latin typeface="Arial"/>
              </a:rPr>
              <a:t>Natural gas was not an important energy source in the early </a:t>
            </a:r>
            <a:r>
              <a:rPr lang="en-US" sz="1600" dirty="0" err="1" smtClean="0">
                <a:latin typeface="Arial"/>
              </a:rPr>
              <a:t>1900’s</a:t>
            </a:r>
            <a:r>
              <a:rPr lang="en-US" sz="1600" dirty="0" smtClean="0">
                <a:latin typeface="Arial"/>
              </a:rPr>
              <a:t>.</a:t>
            </a:r>
          </a:p>
          <a:p>
            <a:pPr lvl="3">
              <a:buSzPct val="100000"/>
              <a:buFont typeface="Arial"/>
              <a:buChar char="–"/>
            </a:pPr>
            <a:r>
              <a:rPr lang="en-US" sz="1600" dirty="0" smtClean="0">
                <a:latin typeface="Arial"/>
              </a:rPr>
              <a:t>Decision – “[W]e conclude that the most natural interpretation of ‘coal’ as used in the 1909 and 1910 Acts does not encompass </a:t>
            </a:r>
            <a:r>
              <a:rPr lang="en-US" sz="1600" dirty="0" err="1" smtClean="0">
                <a:latin typeface="Arial"/>
              </a:rPr>
              <a:t>CBM</a:t>
            </a:r>
            <a:r>
              <a:rPr lang="en-US" sz="1600" dirty="0" smtClean="0">
                <a:latin typeface="Arial"/>
              </a:rPr>
              <a:t> gas…”</a:t>
            </a:r>
          </a:p>
          <a:p>
            <a:pPr lvl="4">
              <a:buSzPct val="100000"/>
              <a:buFont typeface="Arial"/>
              <a:buChar char="–"/>
            </a:pPr>
            <a:r>
              <a:rPr lang="en-US" sz="1400" dirty="0" smtClean="0">
                <a:latin typeface="Arial"/>
              </a:rPr>
              <a:t>“In all events, even were we to construe the coal reservation to encompass </a:t>
            </a:r>
            <a:r>
              <a:rPr lang="en-US" sz="1400" dirty="0" err="1" smtClean="0">
                <a:latin typeface="Arial"/>
              </a:rPr>
              <a:t>CBM</a:t>
            </a:r>
            <a:r>
              <a:rPr lang="en-US" sz="1400" dirty="0" smtClean="0">
                <a:latin typeface="Arial"/>
              </a:rPr>
              <a:t> gas, a split estate would result.  The United States concedes (and the Tribe does not dispute) that once the gas originating in the coal formation migrates to surrounding rock formations it belongs to the natural gas, rather than the coal estate.  Natural gas from other sources may also exist in the lands at issue.  Including </a:t>
            </a:r>
            <a:r>
              <a:rPr lang="en-US" sz="1400" dirty="0" err="1" smtClean="0">
                <a:latin typeface="Arial"/>
              </a:rPr>
              <a:t>CBM</a:t>
            </a:r>
            <a:r>
              <a:rPr lang="en-US" sz="1400" dirty="0" smtClean="0">
                <a:latin typeface="Arial"/>
              </a:rPr>
              <a:t> gas in the coal reservation would, therefore, create a split gas estate that would be at least as difficult to administer as a split coal/</a:t>
            </a:r>
            <a:r>
              <a:rPr lang="en-US" sz="1400" dirty="0" err="1" smtClean="0">
                <a:latin typeface="Arial"/>
              </a:rPr>
              <a:t>CBM</a:t>
            </a:r>
            <a:r>
              <a:rPr lang="en-US" sz="1400" dirty="0" smtClean="0">
                <a:latin typeface="Arial"/>
              </a:rPr>
              <a:t> estate.  If </a:t>
            </a:r>
            <a:r>
              <a:rPr lang="en-US" sz="1400" dirty="0" err="1" smtClean="0">
                <a:latin typeface="Arial"/>
              </a:rPr>
              <a:t>CBM</a:t>
            </a:r>
            <a:r>
              <a:rPr lang="en-US" sz="1400" dirty="0" smtClean="0">
                <a:latin typeface="Arial"/>
              </a:rPr>
              <a:t> gas were reserved with the coal estate, those developing the natural gas resources in the land would have to allocate the gas between the natural gas and coal estates based on some assessment of how much had migrated outside the coal itself.  There is no reason to think Congress would have been more concerned about the creation of a split coal/</a:t>
            </a:r>
            <a:r>
              <a:rPr lang="en-US" sz="1400" dirty="0" err="1" smtClean="0">
                <a:latin typeface="Arial"/>
              </a:rPr>
              <a:t>CBM</a:t>
            </a:r>
            <a:r>
              <a:rPr lang="en-US" sz="1400" dirty="0" smtClean="0">
                <a:latin typeface="Arial"/>
              </a:rPr>
              <a:t> gas estate than the creation of a split gas estate.</a:t>
            </a:r>
            <a:r>
              <a:rPr lang="en-US" sz="1600" dirty="0" smtClean="0">
                <a:latin typeface="Arial"/>
              </a:rPr>
              <a:t>”</a:t>
            </a:r>
          </a:p>
          <a:p>
            <a:pPr lvl="3">
              <a:buClr>
                <a:srgbClr val="FF0000"/>
              </a:buClr>
              <a:buSzPct val="100000"/>
              <a:buFont typeface="Arial"/>
              <a:buChar char="–"/>
            </a:pPr>
            <a:endParaRPr lang="en-US" dirty="0">
              <a:latin typeface="Arial"/>
            </a:endParaRPr>
          </a:p>
        </p:txBody>
      </p:sp>
      <p:sp>
        <p:nvSpPr>
          <p:cNvPr id="5" name="Footer Placeholder 4"/>
          <p:cNvSpPr>
            <a:spLocks noGrp="1"/>
          </p:cNvSpPr>
          <p:nvPr>
            <p:ph type="ftr" sz="quarter" idx="13"/>
            <p:custDataLst>
              <p:tags r:id="rId5"/>
            </p:custDataLst>
          </p:nvPr>
        </p:nvSpPr>
        <p:spPr/>
        <p:txBody>
          <a:bodyPr/>
          <a:lstStyle/>
          <a:p>
            <a:r>
              <a:rPr lang="en-US" dirty="0"/>
              <a:t>barclay.nicholson@nortonrosefulbright.com</a:t>
            </a:r>
          </a:p>
          <a:p>
            <a:r>
              <a:rPr lang="en-US" dirty="0" smtClean="0"/>
              <a:t> </a:t>
            </a:r>
          </a:p>
        </p:txBody>
      </p:sp>
    </p:spTree>
    <p:custDataLst>
      <p:tags r:id="rId1"/>
    </p:custDataLst>
    <p:extLst>
      <p:ext uri="{BB962C8B-B14F-4D97-AF65-F5344CB8AC3E}">
        <p14:creationId xmlns:p14="http://schemas.microsoft.com/office/powerpoint/2010/main" val="537800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Ownership:  Case Law Examples</a:t>
            </a:r>
            <a:endParaRPr lang="en-US" dirty="0"/>
          </a:p>
        </p:txBody>
      </p:sp>
      <p:sp>
        <p:nvSpPr>
          <p:cNvPr id="3" name="Slide Number Placeholder 2"/>
          <p:cNvSpPr>
            <a:spLocks noGrp="1"/>
          </p:cNvSpPr>
          <p:nvPr>
            <p:ph type="sldNum" sz="quarter" idx="11"/>
            <p:custDataLst>
              <p:tags r:id="rId3"/>
            </p:custDataLst>
          </p:nvPr>
        </p:nvSpPr>
        <p:spPr/>
        <p:txBody>
          <a:bodyPr/>
          <a:lstStyle/>
          <a:p>
            <a:fld id="{56E3EF9F-6447-4352-9D67-5AAB50718BD2}" type="slidenum">
              <a:rPr lang="en-US" smtClean="0"/>
              <a:pPr/>
              <a:t>9</a:t>
            </a:fld>
            <a:endParaRPr lang="en-US"/>
          </a:p>
        </p:txBody>
      </p:sp>
      <p:sp>
        <p:nvSpPr>
          <p:cNvPr id="4" name="Text Placeholder 3"/>
          <p:cNvSpPr>
            <a:spLocks noGrp="1"/>
          </p:cNvSpPr>
          <p:nvPr>
            <p:ph type="body" sz="quarter" idx="12"/>
            <p:custDataLst>
              <p:tags r:id="rId4"/>
            </p:custDataLst>
          </p:nvPr>
        </p:nvSpPr>
        <p:spPr/>
        <p:txBody>
          <a:bodyPr/>
          <a:lstStyle/>
          <a:p>
            <a:pPr lvl="2">
              <a:buClr>
                <a:srgbClr val="FF0000"/>
              </a:buClr>
              <a:buSzPct val="100000"/>
              <a:buFont typeface="Arial"/>
              <a:buChar char="•"/>
            </a:pPr>
            <a:r>
              <a:rPr lang="en-US" sz="1400" dirty="0" smtClean="0">
                <a:solidFill>
                  <a:schemeClr val="tx1"/>
                </a:solidFill>
                <a:latin typeface="Arial"/>
              </a:rPr>
              <a:t>Energy Development Corp. v. Moss (West Virginia, 2003)</a:t>
            </a:r>
          </a:p>
          <a:p>
            <a:pPr lvl="3">
              <a:buClr>
                <a:srgbClr val="FF0000"/>
              </a:buClr>
              <a:buSzPct val="100000"/>
              <a:buFont typeface="Arial"/>
              <a:buChar char="–"/>
            </a:pPr>
            <a:r>
              <a:rPr lang="en-US" sz="1400" dirty="0" smtClean="0">
                <a:latin typeface="Arial"/>
              </a:rPr>
              <a:t>Conveyance dated 1986 – “all of the oil and gas and all of the constituents of either in and under the land hereinafter described in all possible productive formations therein and thereunder…”</a:t>
            </a:r>
          </a:p>
          <a:p>
            <a:pPr lvl="3">
              <a:buClr>
                <a:srgbClr val="FF0000"/>
              </a:buClr>
              <a:buSzPct val="100000"/>
              <a:buFont typeface="Arial"/>
              <a:buChar char="–"/>
            </a:pPr>
            <a:r>
              <a:rPr lang="en-US" sz="1400" dirty="0" smtClean="0">
                <a:latin typeface="Arial"/>
              </a:rPr>
              <a:t>Issue: Whether coal bed methane had been leased to the company.</a:t>
            </a:r>
          </a:p>
          <a:p>
            <a:pPr lvl="3">
              <a:buClr>
                <a:srgbClr val="FF0000"/>
              </a:buClr>
              <a:buSzPct val="100000"/>
              <a:buFont typeface="Arial"/>
              <a:buChar char="–"/>
            </a:pPr>
            <a:r>
              <a:rPr lang="en-US" sz="1400" dirty="0" smtClean="0">
                <a:latin typeface="Arial"/>
              </a:rPr>
              <a:t>Extrinsic evidence considered:  In 1986 there was no coal bed methane development in the area and the company had not engaged in any coal bed methane development up to the time of trial.</a:t>
            </a:r>
          </a:p>
          <a:p>
            <a:pPr lvl="3">
              <a:buClr>
                <a:srgbClr val="FF0000"/>
              </a:buClr>
              <a:buSzPct val="100000"/>
              <a:buFont typeface="Arial"/>
              <a:buChar char="–"/>
            </a:pPr>
            <a:r>
              <a:rPr lang="en-US" sz="1400" dirty="0" smtClean="0">
                <a:latin typeface="Arial"/>
              </a:rPr>
              <a:t>Decision – The coal bed methane belonged to the lessor.</a:t>
            </a:r>
          </a:p>
          <a:p>
            <a:pPr lvl="2">
              <a:buClr>
                <a:srgbClr val="FF0000"/>
              </a:buClr>
              <a:buSzPct val="100000"/>
              <a:buFont typeface="Arial"/>
              <a:buChar char="•"/>
            </a:pPr>
            <a:r>
              <a:rPr lang="en-US" sz="1400" dirty="0" smtClean="0">
                <a:latin typeface="Arial"/>
              </a:rPr>
              <a:t>Newman v. RAG Wyoming Land Co. (Wyoming, 2002)</a:t>
            </a:r>
          </a:p>
          <a:p>
            <a:pPr lvl="3">
              <a:buClr>
                <a:srgbClr val="FF0000"/>
              </a:buClr>
              <a:buSzPct val="100000"/>
              <a:buFont typeface="Arial"/>
              <a:buChar char="–"/>
            </a:pPr>
            <a:r>
              <a:rPr lang="en-US" sz="1400" dirty="0" smtClean="0">
                <a:latin typeface="Arial"/>
              </a:rPr>
              <a:t>Conveyance – Fee owners granted “all coal and minerals commingled with coal that may be mined or extracted in association therewith or in conjunction with such coal operations” while reserving to the grantors “all oil, gas and other minerals except as set forth above.”</a:t>
            </a:r>
          </a:p>
          <a:p>
            <a:pPr lvl="3">
              <a:buClr>
                <a:srgbClr val="FF0000"/>
              </a:buClr>
              <a:buSzPct val="100000"/>
              <a:buFont typeface="Arial"/>
              <a:buChar char="–"/>
            </a:pPr>
            <a:r>
              <a:rPr lang="en-US" sz="1400" dirty="0" smtClean="0">
                <a:latin typeface="Arial"/>
              </a:rPr>
              <a:t>Extrinsic evidence considered: </a:t>
            </a:r>
          </a:p>
          <a:p>
            <a:pPr lvl="4">
              <a:buClr>
                <a:srgbClr val="FF0000"/>
              </a:buClr>
              <a:buSzPct val="100000"/>
              <a:buFont typeface="Arial"/>
              <a:buChar char="–"/>
            </a:pPr>
            <a:r>
              <a:rPr lang="en-US" sz="1400" dirty="0" smtClean="0">
                <a:latin typeface="Arial"/>
              </a:rPr>
              <a:t>Grantors had entered into an oil and gas lease covering “oil, gas, and </a:t>
            </a:r>
            <a:r>
              <a:rPr lang="en-US" sz="1400" dirty="0" err="1" smtClean="0">
                <a:latin typeface="Arial"/>
              </a:rPr>
              <a:t>casinghead</a:t>
            </a:r>
            <a:r>
              <a:rPr lang="en-US" sz="1400" dirty="0" smtClean="0">
                <a:latin typeface="Arial"/>
              </a:rPr>
              <a:t>  gas, and other minerals” in 1968.</a:t>
            </a:r>
          </a:p>
          <a:p>
            <a:pPr lvl="4">
              <a:buClr>
                <a:srgbClr val="FF0000"/>
              </a:buClr>
              <a:buSzPct val="100000"/>
              <a:buFont typeface="Arial"/>
              <a:buChar char="–"/>
            </a:pPr>
            <a:r>
              <a:rPr lang="en-US" sz="1400" dirty="0" smtClean="0">
                <a:latin typeface="Arial"/>
              </a:rPr>
              <a:t>In 1971, grantee was conducting coal mining operations on surrounding lands.</a:t>
            </a:r>
          </a:p>
          <a:p>
            <a:pPr lvl="4">
              <a:buClr>
                <a:srgbClr val="FF0000"/>
              </a:buClr>
              <a:buSzPct val="100000"/>
              <a:buFont typeface="Arial"/>
              <a:buChar char="–"/>
            </a:pPr>
            <a:r>
              <a:rPr lang="en-US" sz="1400" dirty="0" smtClean="0">
                <a:latin typeface="Arial"/>
              </a:rPr>
              <a:t>Oil and gas production and coal mining proceeded simultaneously on the land.</a:t>
            </a:r>
          </a:p>
          <a:p>
            <a:pPr lvl="4">
              <a:buClr>
                <a:srgbClr val="FF0000"/>
              </a:buClr>
              <a:buSzPct val="100000"/>
              <a:buFont typeface="Arial"/>
              <a:buChar char="–"/>
            </a:pPr>
            <a:r>
              <a:rPr lang="en-US" sz="1400" dirty="0" smtClean="0">
                <a:latin typeface="Arial"/>
              </a:rPr>
              <a:t>Coal bed methane is chemically identical to methane gas produced through conventional methods, and each is known as “natural gas.”</a:t>
            </a:r>
          </a:p>
          <a:p>
            <a:pPr lvl="3">
              <a:buClr>
                <a:srgbClr val="FF0000"/>
              </a:buClr>
              <a:buSzPct val="100000"/>
              <a:buFont typeface="Arial"/>
              <a:buChar char="–"/>
            </a:pPr>
            <a:r>
              <a:rPr lang="en-US" sz="1400" dirty="0" smtClean="0">
                <a:latin typeface="Arial"/>
              </a:rPr>
              <a:t>Decision – “Under the plain meaning of the terms chosen by the parties to the deed, we cannot conclude they intended to include </a:t>
            </a:r>
            <a:r>
              <a:rPr lang="en-US" sz="1400" dirty="0" err="1" smtClean="0">
                <a:latin typeface="Arial"/>
              </a:rPr>
              <a:t>coalbed</a:t>
            </a:r>
            <a:r>
              <a:rPr lang="en-US" sz="1400" dirty="0" smtClean="0">
                <a:latin typeface="Arial"/>
              </a:rPr>
              <a:t> methane as a mineral ‘mined or extracted in association therewith or in conjunction with such coal operations’ when it can only be produced through wells as any other gas.”</a:t>
            </a:r>
            <a:endParaRPr lang="en-US" sz="1400" dirty="0">
              <a:latin typeface="Arial"/>
            </a:endParaRPr>
          </a:p>
        </p:txBody>
      </p:sp>
      <p:sp>
        <p:nvSpPr>
          <p:cNvPr id="5" name="Footer Placeholder 4"/>
          <p:cNvSpPr>
            <a:spLocks noGrp="1"/>
          </p:cNvSpPr>
          <p:nvPr>
            <p:ph type="ftr" sz="quarter" idx="13"/>
            <p:custDataLst>
              <p:tags r:id="rId5"/>
            </p:custDataLst>
          </p:nvPr>
        </p:nvSpPr>
        <p:spPr/>
        <p:txBody>
          <a:bodyPr/>
          <a:lstStyle/>
          <a:p>
            <a:r>
              <a:rPr lang="en-US" dirty="0"/>
              <a:t>barclay.nicholson@nortonrosefulbright.com</a:t>
            </a:r>
          </a:p>
          <a:p>
            <a:r>
              <a:rPr lang="en-US" dirty="0" smtClean="0"/>
              <a:t> </a:t>
            </a:r>
          </a:p>
        </p:txBody>
      </p:sp>
    </p:spTree>
    <p:custDataLst>
      <p:tags r:id="rId1"/>
    </p:custDataLst>
    <p:extLst>
      <p:ext uri="{BB962C8B-B14F-4D97-AF65-F5344CB8AC3E}">
        <p14:creationId xmlns:p14="http://schemas.microsoft.com/office/powerpoint/2010/main" val="29951097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ATION TOC TITLE" val="Contents"/>
  <p:tag name="PRESENTATION TOC OUTLINE LEVEL TOP" val="2"/>
  <p:tag name="BLNPRESENTATIONTYPE" val="True"/>
  <p:tag name="BLNLEGALENTITY" val="Fulbright &amp; Jaworski LLP"/>
  <p:tag name="INSERTCOVERPICTURE" val="\\corp.nortonrose.com\marketingtemplates\Global\images\powerpoint\front_cover_pictures\Headlights\Energy\A4Y96A_Alamy_RM_14-Apr-2021_BW_ppt_fullpg.jpg"/>
</p:tagLst>
</file>

<file path=ppt/tags/tag10.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100.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tandard slide"/>
  <p:tag name="AUTOMATIONTAG" val="Standard slide"/>
  <p:tag name="SLIDETOCOUTLINELEVEL" val="2"/>
</p:tagLst>
</file>

<file path=ppt/tags/tag101.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0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0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 name="SHAPESTYLE" val="Bullet text 1"/>
</p:tagLst>
</file>

<file path=ppt/tags/tag104.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05.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tandard slide"/>
  <p:tag name="AUTOMATIONTAG" val="Standard slide"/>
  <p:tag name="SLIDETOCOUTLINELEVEL" val="2"/>
</p:tagLst>
</file>

<file path=ppt/tags/tag106.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07.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08.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 name="SHAPESTYLE" val="Bullet text 2"/>
</p:tagLst>
</file>

<file path=ppt/tags/tag109.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1.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110.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tandard slide"/>
  <p:tag name="AUTOMATIONTAG" val="Standard slide"/>
  <p:tag name="SLIDETOCOUTLINELEVEL" val="2"/>
</p:tagLst>
</file>

<file path=ppt/tags/tag111.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1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1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 name="SHAPESTYLE" val="Bullet text 2"/>
</p:tagLst>
</file>

<file path=ppt/tags/tag114.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15.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tandard slide"/>
  <p:tag name="AUTOMATIONTAG" val="Standard slide"/>
  <p:tag name="SLIDETOCOUTLINELEVEL" val="2"/>
</p:tagLst>
</file>

<file path=ppt/tags/tag116.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17.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18.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 name="SHAPESTYLE" val="Bullet text 2"/>
</p:tagLst>
</file>

<file path=ppt/tags/tag119.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2.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120.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tandard slide"/>
  <p:tag name="AUTOMATIONTAG" val="Standard slide"/>
  <p:tag name="SLIDETOCOUTLINELEVEL" val="2"/>
</p:tagLst>
</file>

<file path=ppt/tags/tag121.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2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2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 name="SHAPESTYLE" val="Bullet text 2"/>
</p:tagLst>
</file>

<file path=ppt/tags/tag124.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25.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tandard slide"/>
  <p:tag name="AUTOMATIONTAG" val="Standard slide"/>
  <p:tag name="SLIDETOCOUTLINELEVEL" val="2"/>
</p:tagLst>
</file>

<file path=ppt/tags/tag126.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27.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28.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 name="SHAPESTYLE" val="Bullet text 2"/>
</p:tagLst>
</file>

<file path=ppt/tags/tag129.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3.xml><?xml version="1.0" encoding="utf-8"?>
<p:tagLst xmlns:a="http://schemas.openxmlformats.org/drawingml/2006/main" xmlns:r="http://schemas.openxmlformats.org/officeDocument/2006/relationships" xmlns:p="http://schemas.openxmlformats.org/presentationml/2006/main">
  <p:tag name="MS_PLACEHOLDERID" val="placeholderID11_41271.7"/>
</p:tagLst>
</file>

<file path=ppt/tags/tag130.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tandard slide"/>
  <p:tag name="AUTOMATIONTAG" val="Standard slide"/>
  <p:tag name="SLIDETOCOUTLINELEVEL" val="2"/>
</p:tagLst>
</file>

<file path=ppt/tags/tag131.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3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3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 name="SHAPESTYLE" val="Bullet text 1"/>
</p:tagLst>
</file>

<file path=ppt/tags/tag134.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35.xml><?xml version="1.0" encoding="utf-8"?>
<p:tagLst xmlns:a="http://schemas.openxmlformats.org/drawingml/2006/main" xmlns:r="http://schemas.openxmlformats.org/officeDocument/2006/relationships" xmlns:p="http://schemas.openxmlformats.org/presentationml/2006/main">
  <p:tag name="AUTOMATIONTAG" val="Back cover"/>
  <p:tag name="SLIDETOCOUTLINELEVEL" val="2"/>
  <p:tag name="SLIDEGROUP" val="Content"/>
  <p:tag name="SLIDEGROUPTYPE" val="Content"/>
  <p:tag name="SLIDETITLE" val="Back cover"/>
</p:tagLst>
</file>

<file path=ppt/tags/tag136.xml><?xml version="1.0" encoding="utf-8"?>
<p:tagLst xmlns:a="http://schemas.openxmlformats.org/drawingml/2006/main" xmlns:r="http://schemas.openxmlformats.org/officeDocument/2006/relationships" xmlns:p="http://schemas.openxmlformats.org/presentationml/2006/main">
  <p:tag name="AUTOMATIONTAG" val="Standard disclaimer"/>
  <p:tag name="SLIDETOCOUTLINELEVEL" val="2"/>
  <p:tag name="SLIDEGROUP" val="Compliance"/>
  <p:tag name="SLIDEGROUPTYPE" val="Compliance"/>
  <p:tag name="SLIDETITLE" val="Standard disclaimer"/>
</p:tagLst>
</file>

<file path=ppt/tags/tag137.xml><?xml version="1.0" encoding="utf-8"?>
<p:tagLst xmlns:a="http://schemas.openxmlformats.org/drawingml/2006/main" xmlns:r="http://schemas.openxmlformats.org/officeDocument/2006/relationships" xmlns:p="http://schemas.openxmlformats.org/presentationml/2006/main">
  <p:tag name="MS_PLACEHOLDERID" val="placeholderID66_41271.7"/>
  <p:tag name="PLACEHOLDERAUTOMATIONTAG" val="Disclaimer"/>
</p:tagLst>
</file>

<file path=ppt/tags/tag138.xml><?xml version="1.0" encoding="utf-8"?>
<p:tagLst xmlns:a="http://schemas.openxmlformats.org/drawingml/2006/main" xmlns:r="http://schemas.openxmlformats.org/officeDocument/2006/relationships" xmlns:p="http://schemas.openxmlformats.org/presentationml/2006/main">
  <p:tag name="MS_PLACEHOLDERID" val="placeholderID64_41271.7"/>
</p:tagLst>
</file>

<file path=ppt/tags/tag14.xml><?xml version="1.0" encoding="utf-8"?>
<p:tagLst xmlns:a="http://schemas.openxmlformats.org/drawingml/2006/main" xmlns:r="http://schemas.openxmlformats.org/officeDocument/2006/relationships" xmlns:p="http://schemas.openxmlformats.org/presentationml/2006/main">
  <p:tag name="MS_PLACEHOLDERID" val="placeholderID12_41271.7"/>
</p:tagLst>
</file>

<file path=ppt/tags/tag15.xml><?xml version="1.0" encoding="utf-8"?>
<p:tagLst xmlns:a="http://schemas.openxmlformats.org/drawingml/2006/main" xmlns:r="http://schemas.openxmlformats.org/officeDocument/2006/relationships" xmlns:p="http://schemas.openxmlformats.org/presentationml/2006/main">
  <p:tag name="MS_PLACEHOLDERID" val="placeholderID13_41271.7"/>
</p:tagLst>
</file>

<file path=ppt/tags/tag16.xml><?xml version="1.0" encoding="utf-8"?>
<p:tagLst xmlns:a="http://schemas.openxmlformats.org/drawingml/2006/main" xmlns:r="http://schemas.openxmlformats.org/officeDocument/2006/relationships" xmlns:p="http://schemas.openxmlformats.org/presentationml/2006/main">
  <p:tag name="MS_PLACEHOLDERID" val="placeholderID14_41271.7"/>
</p:tagLst>
</file>

<file path=ppt/tags/tag17.xml><?xml version="1.0" encoding="utf-8"?>
<p:tagLst xmlns:a="http://schemas.openxmlformats.org/drawingml/2006/main" xmlns:r="http://schemas.openxmlformats.org/officeDocument/2006/relationships" xmlns:p="http://schemas.openxmlformats.org/presentationml/2006/main">
  <p:tag name="MS_PLACEHOLDERID" val="placeholderID15_41271.7"/>
</p:tagLst>
</file>

<file path=ppt/tags/tag18.xml><?xml version="1.0" encoding="utf-8"?>
<p:tagLst xmlns:a="http://schemas.openxmlformats.org/drawingml/2006/main" xmlns:r="http://schemas.openxmlformats.org/officeDocument/2006/relationships" xmlns:p="http://schemas.openxmlformats.org/presentationml/2006/main">
  <p:tag name="MS_PLACEHOLDERID" val="placeholderID16_41271.7"/>
</p:tagLst>
</file>

<file path=ppt/tags/tag19.xml><?xml version="1.0" encoding="utf-8"?>
<p:tagLst xmlns:a="http://schemas.openxmlformats.org/drawingml/2006/main" xmlns:r="http://schemas.openxmlformats.org/officeDocument/2006/relationships" xmlns:p="http://schemas.openxmlformats.org/presentationml/2006/main">
  <p:tag name="MS_PLACEHOLDERID" val="placeholderID17_41271.7"/>
</p:tagLst>
</file>

<file path=ppt/tags/tag2.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20.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21.xml><?xml version="1.0" encoding="utf-8"?>
<p:tagLst xmlns:a="http://schemas.openxmlformats.org/drawingml/2006/main" xmlns:r="http://schemas.openxmlformats.org/officeDocument/2006/relationships" xmlns:p="http://schemas.openxmlformats.org/presentationml/2006/main">
  <p:tag name="MS_PLACEHOLDERID" val="placeholderID24_41271.7"/>
</p:tagLst>
</file>

<file path=ppt/tags/tag22.xml><?xml version="1.0" encoding="utf-8"?>
<p:tagLst xmlns:a="http://schemas.openxmlformats.org/drawingml/2006/main" xmlns:r="http://schemas.openxmlformats.org/officeDocument/2006/relationships" xmlns:p="http://schemas.openxmlformats.org/presentationml/2006/main">
  <p:tag name="MS_PLACEHOLDERID" val="placeholderID25_41271.7"/>
</p:tagLst>
</file>

<file path=ppt/tags/tag23.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24.xml><?xml version="1.0" encoding="utf-8"?>
<p:tagLst xmlns:a="http://schemas.openxmlformats.org/drawingml/2006/main" xmlns:r="http://schemas.openxmlformats.org/officeDocument/2006/relationships" xmlns:p="http://schemas.openxmlformats.org/presentationml/2006/main">
  <p:tag name="MS_PLACEHOLDERID" val="placeholderID2_41382.51"/>
</p:tagLst>
</file>

<file path=ppt/tags/tag25.xml><?xml version="1.0" encoding="utf-8"?>
<p:tagLst xmlns:a="http://schemas.openxmlformats.org/drawingml/2006/main" xmlns:r="http://schemas.openxmlformats.org/officeDocument/2006/relationships" xmlns:p="http://schemas.openxmlformats.org/presentationml/2006/main">
  <p:tag name="MS_PLACEHOLDERID" val="placeholderID2_41271.8"/>
  <p:tag name="MSOBJECTPICTURESUBFOLDER" val="Full_page"/>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26.xml><?xml version="1.0" encoding="utf-8"?>
<p:tagLst xmlns:a="http://schemas.openxmlformats.org/drawingml/2006/main" xmlns:r="http://schemas.openxmlformats.org/officeDocument/2006/relationships" xmlns:p="http://schemas.openxmlformats.org/presentationml/2006/main">
  <p:tag name="MS_PLACEHOLDERID" val="placeholderID26_41271.7"/>
</p:tagLst>
</file>

<file path=ppt/tags/tag27.xml><?xml version="1.0" encoding="utf-8"?>
<p:tagLst xmlns:a="http://schemas.openxmlformats.org/drawingml/2006/main" xmlns:r="http://schemas.openxmlformats.org/officeDocument/2006/relationships" xmlns:p="http://schemas.openxmlformats.org/presentationml/2006/main">
  <p:tag name="MS_PLACEHOLDERID" val="placeholderID28_41271.7"/>
</p:tagLst>
</file>

<file path=ppt/tags/tag28.xml><?xml version="1.0" encoding="utf-8"?>
<p:tagLst xmlns:a="http://schemas.openxmlformats.org/drawingml/2006/main" xmlns:r="http://schemas.openxmlformats.org/officeDocument/2006/relationships" xmlns:p="http://schemas.openxmlformats.org/presentationml/2006/main">
  <p:tag name="MS_PLACEHOLDERID" val="placeholderID29_41271.7"/>
</p:tagLst>
</file>

<file path=ppt/tags/tag29.xml><?xml version="1.0" encoding="utf-8"?>
<p:tagLst xmlns:a="http://schemas.openxmlformats.org/drawingml/2006/main" xmlns:r="http://schemas.openxmlformats.org/officeDocument/2006/relationships" xmlns:p="http://schemas.openxmlformats.org/presentationml/2006/main">
  <p:tag name="MS_PLACEHOLDERID" val="placeholderID1_41341.58"/>
</p:tagLst>
</file>

<file path=ppt/tags/tag3.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30.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31.xml><?xml version="1.0" encoding="utf-8"?>
<p:tagLst xmlns:a="http://schemas.openxmlformats.org/drawingml/2006/main" xmlns:r="http://schemas.openxmlformats.org/officeDocument/2006/relationships" xmlns:p="http://schemas.openxmlformats.org/presentationml/2006/main">
  <p:tag name="MS_PLACEHOLDERID" val="placeholderID30_41271.7"/>
</p:tagLst>
</file>

<file path=ppt/tags/tag32.xml><?xml version="1.0" encoding="utf-8"?>
<p:tagLst xmlns:a="http://schemas.openxmlformats.org/drawingml/2006/main" xmlns:r="http://schemas.openxmlformats.org/officeDocument/2006/relationships" xmlns:p="http://schemas.openxmlformats.org/presentationml/2006/main">
  <p:tag name="MS_PLACEHOLDERID" val="placeholderID31_41271.7"/>
</p:tagLst>
</file>

<file path=ppt/tags/tag33.xml><?xml version="1.0" encoding="utf-8"?>
<p:tagLst xmlns:a="http://schemas.openxmlformats.org/drawingml/2006/main" xmlns:r="http://schemas.openxmlformats.org/officeDocument/2006/relationships" xmlns:p="http://schemas.openxmlformats.org/presentationml/2006/main">
  <p:tag name="MS_PLACEHOLDERID" val="placeholderID34_41271.7"/>
</p:tagLst>
</file>

<file path=ppt/tags/tag34.xml><?xml version="1.0" encoding="utf-8"?>
<p:tagLst xmlns:a="http://schemas.openxmlformats.org/drawingml/2006/main" xmlns:r="http://schemas.openxmlformats.org/officeDocument/2006/relationships" xmlns:p="http://schemas.openxmlformats.org/presentationml/2006/main">
  <p:tag name="MS_PLACEHOLDERID" val="placeholderID2_41341.58"/>
</p:tagLst>
</file>

<file path=ppt/tags/tag35.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36.xml><?xml version="1.0" encoding="utf-8"?>
<p:tagLst xmlns:a="http://schemas.openxmlformats.org/drawingml/2006/main" xmlns:r="http://schemas.openxmlformats.org/officeDocument/2006/relationships" xmlns:p="http://schemas.openxmlformats.org/presentationml/2006/main">
  <p:tag name="MS_PLACEHOLDERID" val="placeholderID3_41382.51"/>
</p:tagLst>
</file>

<file path=ppt/tags/tag37.xml><?xml version="1.0" encoding="utf-8"?>
<p:tagLst xmlns:a="http://schemas.openxmlformats.org/drawingml/2006/main" xmlns:r="http://schemas.openxmlformats.org/officeDocument/2006/relationships" xmlns:p="http://schemas.openxmlformats.org/presentationml/2006/main">
  <p:tag name="MS_PLACEHOLDERID" val="placeholderID35_41271.7"/>
</p:tagLst>
</file>

<file path=ppt/tags/tag38.xml><?xml version="1.0" encoding="utf-8"?>
<p:tagLst xmlns:a="http://schemas.openxmlformats.org/drawingml/2006/main" xmlns:r="http://schemas.openxmlformats.org/officeDocument/2006/relationships" xmlns:p="http://schemas.openxmlformats.org/presentationml/2006/main">
  <p:tag name="MS_PLACEHOLDERID" val="placeholderID36_41271.7"/>
</p:tagLst>
</file>

<file path=ppt/tags/tag39.xml><?xml version="1.0" encoding="utf-8"?>
<p:tagLst xmlns:a="http://schemas.openxmlformats.org/drawingml/2006/main" xmlns:r="http://schemas.openxmlformats.org/officeDocument/2006/relationships" xmlns:p="http://schemas.openxmlformats.org/presentationml/2006/main">
  <p:tag name="MS_PLACEHOLDERID" val="placeholderID37_41271.7"/>
</p:tagLst>
</file>

<file path=ppt/tags/tag4.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40.xml><?xml version="1.0" encoding="utf-8"?>
<p:tagLst xmlns:a="http://schemas.openxmlformats.org/drawingml/2006/main" xmlns:r="http://schemas.openxmlformats.org/officeDocument/2006/relationships" xmlns:p="http://schemas.openxmlformats.org/presentationml/2006/main">
  <p:tag name="MS_PLACEHOLDERID" val="placeholderID38_41271.7"/>
</p:tagLst>
</file>

<file path=ppt/tags/tag41.xml><?xml version="1.0" encoding="utf-8"?>
<p:tagLst xmlns:a="http://schemas.openxmlformats.org/drawingml/2006/main" xmlns:r="http://schemas.openxmlformats.org/officeDocument/2006/relationships" xmlns:p="http://schemas.openxmlformats.org/presentationml/2006/main">
  <p:tag name="MS_PLACEHOLDERID" val="placeholderID39_41271.7"/>
</p:tagLst>
</file>

<file path=ppt/tags/tag42.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3.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44.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45.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6.xml><?xml version="1.0" encoding="utf-8"?>
<p:tagLst xmlns:a="http://schemas.openxmlformats.org/drawingml/2006/main" xmlns:r="http://schemas.openxmlformats.org/officeDocument/2006/relationships" xmlns:p="http://schemas.openxmlformats.org/presentationml/2006/main">
  <p:tag name="MS_PLACEHOLDERID" val="placeholderID4_41382.51"/>
</p:tagLst>
</file>

<file path=ppt/tags/tag47.xml><?xml version="1.0" encoding="utf-8"?>
<p:tagLst xmlns:a="http://schemas.openxmlformats.org/drawingml/2006/main" xmlns:r="http://schemas.openxmlformats.org/officeDocument/2006/relationships" xmlns:p="http://schemas.openxmlformats.org/presentationml/2006/main">
  <p:tag name="MS_PLACEHOLDERID" val="placeholderID40_41271.7"/>
</p:tagLst>
</file>

<file path=ppt/tags/tag48.xml><?xml version="1.0" encoding="utf-8"?>
<p:tagLst xmlns:a="http://schemas.openxmlformats.org/drawingml/2006/main" xmlns:r="http://schemas.openxmlformats.org/officeDocument/2006/relationships" xmlns:p="http://schemas.openxmlformats.org/presentationml/2006/main">
  <p:tag name="MS_PLACEHOLDERID" val="placeholderID41_41271.7"/>
</p:tagLst>
</file>

<file path=ppt/tags/tag49.xml><?xml version="1.0" encoding="utf-8"?>
<p:tagLst xmlns:a="http://schemas.openxmlformats.org/drawingml/2006/main" xmlns:r="http://schemas.openxmlformats.org/officeDocument/2006/relationships" xmlns:p="http://schemas.openxmlformats.org/presentationml/2006/main">
  <p:tag name="MS_PLACEHOLDERID" val="placeholderID42_41271.7"/>
</p:tagLst>
</file>

<file path=ppt/tags/tag5.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50.xml><?xml version="1.0" encoding="utf-8"?>
<p:tagLst xmlns:a="http://schemas.openxmlformats.org/drawingml/2006/main" xmlns:r="http://schemas.openxmlformats.org/officeDocument/2006/relationships" xmlns:p="http://schemas.openxmlformats.org/presentationml/2006/main">
  <p:tag name="MS_PLACEHOLDERID" val="placeholderID43_41271.7"/>
</p:tagLst>
</file>

<file path=ppt/tags/tag51.xml><?xml version="1.0" encoding="utf-8"?>
<p:tagLst xmlns:a="http://schemas.openxmlformats.org/drawingml/2006/main" xmlns:r="http://schemas.openxmlformats.org/officeDocument/2006/relationships" xmlns:p="http://schemas.openxmlformats.org/presentationml/2006/main">
  <p:tag name="MS_PLACEHOLDERID" val="placeholderID44_41271.7"/>
</p:tagLst>
</file>

<file path=ppt/tags/tag52.xml><?xml version="1.0" encoding="utf-8"?>
<p:tagLst xmlns:a="http://schemas.openxmlformats.org/drawingml/2006/main" xmlns:r="http://schemas.openxmlformats.org/officeDocument/2006/relationships" xmlns:p="http://schemas.openxmlformats.org/presentationml/2006/main">
  <p:tag name="MS_PLACEHOLDERID" val="placeholderID45_41271.7"/>
</p:tagLst>
</file>

<file path=ppt/tags/tag53.xml><?xml version="1.0" encoding="utf-8"?>
<p:tagLst xmlns:a="http://schemas.openxmlformats.org/drawingml/2006/main" xmlns:r="http://schemas.openxmlformats.org/officeDocument/2006/relationships" xmlns:p="http://schemas.openxmlformats.org/presentationml/2006/main">
  <p:tag name="MS_PLACEHOLDERID" val="placeholderID3_41271.8"/>
  <p:tag name="MSOBJECTPICTURESUBFOLDER" val="Half_page_landscape"/>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54.xml><?xml version="1.0" encoding="utf-8"?>
<p:tagLst xmlns:a="http://schemas.openxmlformats.org/drawingml/2006/main" xmlns:r="http://schemas.openxmlformats.org/officeDocument/2006/relationships" xmlns:p="http://schemas.openxmlformats.org/presentationml/2006/main">
  <p:tag name="MS_PLACEHOLDERID" val="placeholderID1_41277.68"/>
</p:tagLst>
</file>

<file path=ppt/tags/tag55.xml><?xml version="1.0" encoding="utf-8"?>
<p:tagLst xmlns:a="http://schemas.openxmlformats.org/drawingml/2006/main" xmlns:r="http://schemas.openxmlformats.org/officeDocument/2006/relationships" xmlns:p="http://schemas.openxmlformats.org/presentationml/2006/main">
  <p:tag name="MS_PLACEHOLDERID" val="placeholderID47_41271.7"/>
</p:tagLst>
</file>

<file path=ppt/tags/tag56.xml><?xml version="1.0" encoding="utf-8"?>
<p:tagLst xmlns:a="http://schemas.openxmlformats.org/drawingml/2006/main" xmlns:r="http://schemas.openxmlformats.org/officeDocument/2006/relationships" xmlns:p="http://schemas.openxmlformats.org/presentationml/2006/main">
  <p:tag name="MS_PLACEHOLDERID" val="placeholderID48_41271.7"/>
</p:tagLst>
</file>

<file path=ppt/tags/tag57.xml><?xml version="1.0" encoding="utf-8"?>
<p:tagLst xmlns:a="http://schemas.openxmlformats.org/drawingml/2006/main" xmlns:r="http://schemas.openxmlformats.org/officeDocument/2006/relationships" xmlns:p="http://schemas.openxmlformats.org/presentationml/2006/main">
  <p:tag name="MS_PLACEHOLDERID" val="placeholderID49_41271.7"/>
</p:tagLst>
</file>

<file path=ppt/tags/tag58.xml><?xml version="1.0" encoding="utf-8"?>
<p:tagLst xmlns:a="http://schemas.openxmlformats.org/drawingml/2006/main" xmlns:r="http://schemas.openxmlformats.org/officeDocument/2006/relationships" xmlns:p="http://schemas.openxmlformats.org/presentationml/2006/main">
  <p:tag name="MS_PLACEHOLDERID" val="placeholderID50_41271.7"/>
</p:tagLst>
</file>

<file path=ppt/tags/tag59.xml><?xml version="1.0" encoding="utf-8"?>
<p:tagLst xmlns:a="http://schemas.openxmlformats.org/drawingml/2006/main" xmlns:r="http://schemas.openxmlformats.org/officeDocument/2006/relationships" xmlns:p="http://schemas.openxmlformats.org/presentationml/2006/main">
  <p:tag name="MS_PLACEHOLDERID" val="placeholderID51_41271.7"/>
</p:tagLst>
</file>

<file path=ppt/tags/tag6.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60.xml><?xml version="1.0" encoding="utf-8"?>
<p:tagLst xmlns:a="http://schemas.openxmlformats.org/drawingml/2006/main" xmlns:r="http://schemas.openxmlformats.org/officeDocument/2006/relationships" xmlns:p="http://schemas.openxmlformats.org/presentationml/2006/main">
  <p:tag name="MS_PLACEHOLDERID" val="placeholderID4_41271.8"/>
  <p:tag name="MSOBJECTPICTURESUBFOLDER" val="Half_page_portrait"/>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61.xml><?xml version="1.0" encoding="utf-8"?>
<p:tagLst xmlns:a="http://schemas.openxmlformats.org/drawingml/2006/main" xmlns:r="http://schemas.openxmlformats.org/officeDocument/2006/relationships" xmlns:p="http://schemas.openxmlformats.org/presentationml/2006/main">
  <p:tag name="MS_PLACEHOLDERID" val="placeholderID2_41277.68"/>
</p:tagLst>
</file>

<file path=ppt/tags/tag62.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63.xml><?xml version="1.0" encoding="utf-8"?>
<p:tagLst xmlns:a="http://schemas.openxmlformats.org/drawingml/2006/main" xmlns:r="http://schemas.openxmlformats.org/officeDocument/2006/relationships" xmlns:p="http://schemas.openxmlformats.org/presentationml/2006/main">
  <p:tag name="MS_PLACEHOLDERID" val="placeholderID52_41271.7"/>
</p:tagLst>
</file>

<file path=ppt/tags/tag64.xml><?xml version="1.0" encoding="utf-8"?>
<p:tagLst xmlns:a="http://schemas.openxmlformats.org/drawingml/2006/main" xmlns:r="http://schemas.openxmlformats.org/officeDocument/2006/relationships" xmlns:p="http://schemas.openxmlformats.org/presentationml/2006/main">
  <p:tag name="MS_PLACEHOLDERID" val="placeholderID54_41271.7"/>
</p:tagLst>
</file>

<file path=ppt/tags/tag65.xml><?xml version="1.0" encoding="utf-8"?>
<p:tagLst xmlns:a="http://schemas.openxmlformats.org/drawingml/2006/main" xmlns:r="http://schemas.openxmlformats.org/officeDocument/2006/relationships" xmlns:p="http://schemas.openxmlformats.org/presentationml/2006/main">
  <p:tag name="MS_PLACEHOLDERID" val="placeholderID55_41271.7"/>
</p:tagLst>
</file>

<file path=ppt/tags/tag66.xml><?xml version="1.0" encoding="utf-8"?>
<p:tagLst xmlns:a="http://schemas.openxmlformats.org/drawingml/2006/main" xmlns:r="http://schemas.openxmlformats.org/officeDocument/2006/relationships" xmlns:p="http://schemas.openxmlformats.org/presentationml/2006/main">
  <p:tag name="MS_PLACEHOLDERID" val="placeholderID56_41271.7"/>
</p:tagLst>
</file>

<file path=ppt/tags/tag67.xml><?xml version="1.0" encoding="utf-8"?>
<p:tagLst xmlns:a="http://schemas.openxmlformats.org/drawingml/2006/main" xmlns:r="http://schemas.openxmlformats.org/officeDocument/2006/relationships" xmlns:p="http://schemas.openxmlformats.org/presentationml/2006/main">
  <p:tag name="MS_PLACEHOLDERID" val="placeholderID57_41271.7"/>
</p:tagLst>
</file>

<file path=ppt/tags/tag68.xml><?xml version="1.0" encoding="utf-8"?>
<p:tagLst xmlns:a="http://schemas.openxmlformats.org/drawingml/2006/main" xmlns:r="http://schemas.openxmlformats.org/officeDocument/2006/relationships" xmlns:p="http://schemas.openxmlformats.org/presentationml/2006/main">
  <p:tag name="MS_PLACEHOLDERID" val="placeholderID58_41271.7"/>
</p:tagLst>
</file>

<file path=ppt/tags/tag69.xml><?xml version="1.0" encoding="utf-8"?>
<p:tagLst xmlns:a="http://schemas.openxmlformats.org/drawingml/2006/main" xmlns:r="http://schemas.openxmlformats.org/officeDocument/2006/relationships" xmlns:p="http://schemas.openxmlformats.org/presentationml/2006/main">
  <p:tag name="MS_PLACEHOLDERID" val="placeholderID59_41271.7"/>
  <p:tag name="MSOBJECTPICTURESUBFOLDER" val="Biography_photo"/>
  <p:tag name="MSOBJECTKEEPASPECTRATIOOFFWIDTH" val="True"/>
  <p:tag name="MSOBJECTKEEPASPECTRATIOOFFHEIGHT" val="False"/>
  <p:tag name="MSOBJECTGROWSLEFT" val="False"/>
  <p:tag name="MSOBJECTGROWSUP" val="False"/>
  <p:tag name="MSOBJECTZORDERPOSITION" val="0"/>
  <p:tag name="MSOBJECTHASSHADOW" val="False"/>
  <p:tag name="MSOBJECTSCALEPICTURE" val="True"/>
  <p:tag name="PLACEHOLDERAUTOMATIONTAG" val="CVObject1"/>
</p:tagLst>
</file>

<file path=ppt/tags/tag7.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70.xml><?xml version="1.0" encoding="utf-8"?>
<p:tagLst xmlns:a="http://schemas.openxmlformats.org/drawingml/2006/main" xmlns:r="http://schemas.openxmlformats.org/officeDocument/2006/relationships" xmlns:p="http://schemas.openxmlformats.org/presentationml/2006/main">
  <p:tag name="MS_PLACEHOLDERID" val="placeholderID60_41271.7"/>
  <p:tag name="MSOBJECTPICTURESUBFOLDER" val="Biography_photo"/>
  <p:tag name="MSOBJECTKEEPASPECTRATIOOFFWIDTH" val="True"/>
  <p:tag name="MSOBJECTKEEPASPECTRATIOOFFHEIGHT" val="False"/>
  <p:tag name="MSOBJECTGROWSLEFT" val="False"/>
  <p:tag name="MSOBJECTGROWSUP" val="False"/>
  <p:tag name="MSOBJECTZORDERPOSITION" val="0"/>
  <p:tag name="MSOBJECTHASSHADOW" val="False"/>
  <p:tag name="MSOBJECTSCALEPICTURE" val="True"/>
  <p:tag name="PLACEHOLDERAUTOMATIONTAG" val="CVObject2"/>
</p:tagLst>
</file>

<file path=ppt/tags/tag71.xml><?xml version="1.0" encoding="utf-8"?>
<p:tagLst xmlns:a="http://schemas.openxmlformats.org/drawingml/2006/main" xmlns:r="http://schemas.openxmlformats.org/officeDocument/2006/relationships" xmlns:p="http://schemas.openxmlformats.org/presentationml/2006/main">
  <p:tag name="MS_PLACEHOLDERID" val="placeholderID61_41271.7"/>
  <p:tag name="MSOBJECTPICTURESUBFOLDER" val=""/>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CVObject1"/>
</p:tagLst>
</file>

<file path=ppt/tags/tag72.xml><?xml version="1.0" encoding="utf-8"?>
<p:tagLst xmlns:a="http://schemas.openxmlformats.org/drawingml/2006/main" xmlns:r="http://schemas.openxmlformats.org/officeDocument/2006/relationships" xmlns:p="http://schemas.openxmlformats.org/presentationml/2006/main">
  <p:tag name="MS_PLACEHOLDERID" val="placeholderID62_41271.7"/>
  <p:tag name="MSOBJECTPICTURESUBFOLDER" val=""/>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CVObject2"/>
</p:tagLst>
</file>

<file path=ppt/tags/tag73.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74.xml><?xml version="1.0" encoding="utf-8"?>
<p:tagLst xmlns:a="http://schemas.openxmlformats.org/drawingml/2006/main" xmlns:r="http://schemas.openxmlformats.org/officeDocument/2006/relationships" xmlns:p="http://schemas.openxmlformats.org/presentationml/2006/main">
  <p:tag name="MS_PLACEHOLDERID" val="placeholderID64_41271.7"/>
</p:tagLst>
</file>

<file path=ppt/tags/tag75.xml><?xml version="1.0" encoding="utf-8"?>
<p:tagLst xmlns:a="http://schemas.openxmlformats.org/drawingml/2006/main" xmlns:r="http://schemas.openxmlformats.org/officeDocument/2006/relationships" xmlns:p="http://schemas.openxmlformats.org/presentationml/2006/main">
  <p:tag name="MS_PLACEHOLDERID" val="placeholderID65_41271.7"/>
</p:tagLst>
</file>

<file path=ppt/tags/tag76.xml><?xml version="1.0" encoding="utf-8"?>
<p:tagLst xmlns:a="http://schemas.openxmlformats.org/drawingml/2006/main" xmlns:r="http://schemas.openxmlformats.org/officeDocument/2006/relationships" xmlns:p="http://schemas.openxmlformats.org/presentationml/2006/main">
  <p:tag name="MS_PLACEHOLDERID" val="placeholderID66_41271.7"/>
  <p:tag name="PLACEHOLDERAUTOMATIONTAG" val="Disclaimer"/>
</p:tagLst>
</file>

<file path=ppt/tags/tag77.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78.xml><?xml version="1.0" encoding="utf-8"?>
<p:tagLst xmlns:a="http://schemas.openxmlformats.org/drawingml/2006/main" xmlns:r="http://schemas.openxmlformats.org/officeDocument/2006/relationships" xmlns:p="http://schemas.openxmlformats.org/presentationml/2006/main">
  <p:tag name="FULLFOLDERNAME" val="\\corp.nortonrose.com\marketingtemplates\Global\images\powerpoint\front_cover_pictures\Headlights\Energy\A4Y96A_Alamy_RM_14-Apr-2021_BW_ppt_fullpg.jpg"/>
  <p:tag name="AUTOMATIONTAG" val="front_cover_pictures"/>
  <p:tag name="SUBFOLDERNAME" val="Energy\"/>
  <p:tag name="MS_LINKEDOBJECT" val="MS_Picture"/>
  <p:tag name="MSOBJECTPOSITION" val="Energy\"/>
  <p:tag name="MS_PLACEHOLDERID" val=""/>
  <p:tag name="PLACEHOLDERAUTOMATIONTAG" val="COVERPICTURE"/>
</p:tagLst>
</file>

<file path=ppt/tags/tag79.xml><?xml version="1.0" encoding="utf-8"?>
<p:tagLst xmlns:a="http://schemas.openxmlformats.org/drawingml/2006/main" xmlns:r="http://schemas.openxmlformats.org/officeDocument/2006/relationships" xmlns:p="http://schemas.openxmlformats.org/presentationml/2006/main">
  <p:tag name="MS_PLACEHOLDERID" val="placeholderID1_41271.7"/>
</p:tagLst>
</file>

<file path=ppt/tags/tag8.xml><?xml version="1.0" encoding="utf-8"?>
<p:tagLst xmlns:a="http://schemas.openxmlformats.org/drawingml/2006/main" xmlns:r="http://schemas.openxmlformats.org/officeDocument/2006/relationships" xmlns:p="http://schemas.openxmlformats.org/presentationml/2006/main">
  <p:tag name="MS_PLACEHOLDERID" val="placeholderID7_41271.7"/>
</p:tagLst>
</file>

<file path=ppt/tags/tag80.xml><?xml version="1.0" encoding="utf-8"?>
<p:tagLst xmlns:a="http://schemas.openxmlformats.org/drawingml/2006/main" xmlns:r="http://schemas.openxmlformats.org/officeDocument/2006/relationships" xmlns:p="http://schemas.openxmlformats.org/presentationml/2006/main">
  <p:tag name="MS_PLACEHOLDERID" val="placeholderID2_41271.7"/>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False"/>
  <p:tag name="MSOBJECTSCALEPICTURE" val="True"/>
  <p:tag name="PLACEHOLDERAUTOMATIONTAG" val="COVERSUBTITLE"/>
</p:tagLst>
</file>

<file path=ppt/tags/tag81.xml><?xml version="1.0" encoding="utf-8"?>
<p:tagLst xmlns:a="http://schemas.openxmlformats.org/drawingml/2006/main" xmlns:r="http://schemas.openxmlformats.org/officeDocument/2006/relationships" xmlns:p="http://schemas.openxmlformats.org/presentationml/2006/main">
  <p:tag name="AUTOMATIONTAG" val="Presentation cover"/>
  <p:tag name="SLIDETOCOUTLINELEVEL" val="0"/>
  <p:tag name="SLIDEGROUP" val="Content"/>
  <p:tag name="SLIDEGROUPTYPE" val="Content"/>
  <p:tag name="SLIDETITLE" val="Presentation cover"/>
</p:tagLst>
</file>

<file path=ppt/tags/tag82.xml><?xml version="1.0" encoding="utf-8"?>
<p:tagLst xmlns:a="http://schemas.openxmlformats.org/drawingml/2006/main" xmlns:r="http://schemas.openxmlformats.org/officeDocument/2006/relationships" xmlns:p="http://schemas.openxmlformats.org/presentationml/2006/main">
  <p:tag name="MS_PLACEHOLDERID" val="placeholderID1_41271.7"/>
  <p:tag name="SHAPESTYLE" val="Slide title 1"/>
</p:tagLst>
</file>

<file path=ppt/tags/tag83.xml><?xml version="1.0" encoding="utf-8"?>
<p:tagLst xmlns:a="http://schemas.openxmlformats.org/drawingml/2006/main" xmlns:r="http://schemas.openxmlformats.org/officeDocument/2006/relationships" xmlns:p="http://schemas.openxmlformats.org/presentationml/2006/main">
  <p:tag name="MS_PLACEHOLDERID" val="placeholderID2_41271.7"/>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False"/>
  <p:tag name="MSOBJECTSCALEPICTURE" val="True"/>
  <p:tag name="PLACEHOLDERAUTOMATIONTAG" val="COVERSUBTITLE"/>
</p:tagLst>
</file>

<file path=ppt/tags/tag84.xml><?xml version="1.0" encoding="utf-8"?>
<p:tagLst xmlns:a="http://schemas.openxmlformats.org/drawingml/2006/main" xmlns:r="http://schemas.openxmlformats.org/officeDocument/2006/relationships" xmlns:p="http://schemas.openxmlformats.org/presentationml/2006/main">
  <p:tag name="SLIDETOCOUTLINELEVEL" val="2"/>
  <p:tag name="SLIDEGROUP" val="Content"/>
  <p:tag name="SLIDEGROUPTYPE" val="Content"/>
  <p:tag name="SLIDETITLE" val="Summary highlights two columns"/>
  <p:tag name="AUTOMATIONTAG" val="Summary highlights two columns"/>
</p:tagLst>
</file>

<file path=ppt/tags/tag85.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86.xml><?xml version="1.0" encoding="utf-8"?>
<p:tagLst xmlns:a="http://schemas.openxmlformats.org/drawingml/2006/main" xmlns:r="http://schemas.openxmlformats.org/officeDocument/2006/relationships" xmlns:p="http://schemas.openxmlformats.org/presentationml/2006/main">
  <p:tag name="MS_PLACEHOLDERID" val="placeholderID7_41271.7"/>
</p:tagLst>
</file>

<file path=ppt/tags/tag87.xml><?xml version="1.0" encoding="utf-8"?>
<p:tagLst xmlns:a="http://schemas.openxmlformats.org/drawingml/2006/main" xmlns:r="http://schemas.openxmlformats.org/officeDocument/2006/relationships" xmlns:p="http://schemas.openxmlformats.org/presentationml/2006/main">
  <p:tag name="MS_PLACEHOLDERID" val="placeholderID8_41271.7"/>
</p:tagLst>
</file>

<file path=ppt/tags/tag88.xml><?xml version="1.0" encoding="utf-8"?>
<p:tagLst xmlns:a="http://schemas.openxmlformats.org/drawingml/2006/main" xmlns:r="http://schemas.openxmlformats.org/officeDocument/2006/relationships" xmlns:p="http://schemas.openxmlformats.org/presentationml/2006/main">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 name="MS_PLACEHOLDERID" val="placeholderID9_41271.7"/>
</p:tagLst>
</file>

<file path=ppt/tags/tag89.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9.xml><?xml version="1.0" encoding="utf-8"?>
<p:tagLst xmlns:a="http://schemas.openxmlformats.org/drawingml/2006/main" xmlns:r="http://schemas.openxmlformats.org/officeDocument/2006/relationships" xmlns:p="http://schemas.openxmlformats.org/presentationml/2006/main">
  <p:tag name="MS_PLACEHOLDERID" val="placeholderID8_41271.7"/>
</p:tagLst>
</file>

<file path=ppt/tags/tag90.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tandard slide"/>
  <p:tag name="AUTOMATIONTAG" val="Standard slide"/>
  <p:tag name="SLIDETOCOUTLINELEVEL" val="2"/>
</p:tagLst>
</file>

<file path=ppt/tags/tag91.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9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9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 name="SHAPESTYLE" val="Bullet text 2"/>
</p:tagLst>
</file>

<file path=ppt/tags/tag94.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95.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tandard slide"/>
  <p:tag name="AUTOMATIONTAG" val="Standard slide"/>
  <p:tag name="SLIDETOCOUTLINELEVEL" val="2"/>
</p:tagLst>
</file>

<file path=ppt/tags/tag96.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97.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98.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 name="SHAPESTYLE" val="Bullet text 2"/>
</p:tagLst>
</file>

<file path=ppt/tags/tag99.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heme/theme1.xml><?xml version="1.0" encoding="utf-8"?>
<a:theme xmlns:a="http://schemas.openxmlformats.org/drawingml/2006/main" name="NRG_Content">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RG_Chart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NRG_Table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NRG_Map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NRG_Quotation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NRG_CV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NRG_Compliance">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NRG_Back cover">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NRG_Cover">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37FBAE659FC9A4D8E494CEAAD0E3AE8" ma:contentTypeVersion="0" ma:contentTypeDescription="Crear nuevo documento." ma:contentTypeScope="" ma:versionID="2b0bb31c05aade7d8f88cbde6b71f4f9">
  <xsd:schema xmlns:xsd="http://www.w3.org/2001/XMLSchema" xmlns:xs="http://www.w3.org/2001/XMLSchema" xmlns:p="http://schemas.microsoft.com/office/2006/metadata/properties" targetNamespace="http://schemas.microsoft.com/office/2006/metadata/properties" ma:root="true" ma:fieldsID="e003a7f0c3253a501f94ede70caf17e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9E34BA-9A49-4C40-9344-9C976FB2A8B2}"/>
</file>

<file path=customXml/itemProps2.xml><?xml version="1.0" encoding="utf-8"?>
<ds:datastoreItem xmlns:ds="http://schemas.openxmlformats.org/officeDocument/2006/customXml" ds:itemID="{795709A1-B8C3-476B-831B-3499155950BE}"/>
</file>

<file path=customXml/itemProps3.xml><?xml version="1.0" encoding="utf-8"?>
<ds:datastoreItem xmlns:ds="http://schemas.openxmlformats.org/officeDocument/2006/customXml" ds:itemID="{A4190CBD-0D10-4CDF-AC1C-4A1D9086120F}"/>
</file>

<file path=docProps/app.xml><?xml version="1.0" encoding="utf-8"?>
<Properties xmlns="http://schemas.openxmlformats.org/officeDocument/2006/extended-properties" xmlns:vt="http://schemas.openxmlformats.org/officeDocument/2006/docPropsVTypes">
  <Template>NRF_Layouts_US</Template>
  <TotalTime>671</TotalTime>
  <Words>2645</Words>
  <Application>Microsoft Office PowerPoint</Application>
  <PresentationFormat>Presentación en pantalla (4:3)</PresentationFormat>
  <Paragraphs>163</Paragraphs>
  <Slides>13</Slides>
  <Notes>13</Notes>
  <HiddenSlides>0</HiddenSlides>
  <MMClips>0</MMClips>
  <ScaleCrop>false</ScaleCrop>
  <HeadingPairs>
    <vt:vector size="6" baseType="variant">
      <vt:variant>
        <vt:lpstr>Fuentes usadas</vt:lpstr>
      </vt:variant>
      <vt:variant>
        <vt:i4>1</vt:i4>
      </vt:variant>
      <vt:variant>
        <vt:lpstr>Tema</vt:lpstr>
      </vt:variant>
      <vt:variant>
        <vt:i4>9</vt:i4>
      </vt:variant>
      <vt:variant>
        <vt:lpstr>Títulos de diapositiva</vt:lpstr>
      </vt:variant>
      <vt:variant>
        <vt:i4>13</vt:i4>
      </vt:variant>
    </vt:vector>
  </HeadingPairs>
  <TitlesOfParts>
    <vt:vector size="23" baseType="lpstr">
      <vt:lpstr>Arial</vt:lpstr>
      <vt:lpstr>NRG_Content</vt:lpstr>
      <vt:lpstr>NRG_Charts</vt:lpstr>
      <vt:lpstr>NRG_Tables</vt:lpstr>
      <vt:lpstr>NRG_Maps</vt:lpstr>
      <vt:lpstr>NRG_Quotations</vt:lpstr>
      <vt:lpstr>NRG_CVs</vt:lpstr>
      <vt:lpstr>NRG_Compliance</vt:lpstr>
      <vt:lpstr>NRG_Back cover</vt:lpstr>
      <vt:lpstr>NRG_Cover</vt:lpstr>
      <vt:lpstr>Establishing a Predictable Environment for Coal Bed Methane Development: The U.S. Experience</vt:lpstr>
      <vt:lpstr>Coal Basins in Colombia</vt:lpstr>
      <vt:lpstr>Coal Bed Methane – Potential and Concerns</vt:lpstr>
      <vt:lpstr>CBM Characteristics and Challenges</vt:lpstr>
      <vt:lpstr>Ownership </vt:lpstr>
      <vt:lpstr>Two Approaches to Coal Bed Methane Ownership</vt:lpstr>
      <vt:lpstr>Ownership: Case Law Examples</vt:lpstr>
      <vt:lpstr>Ownership – Case Law Examples</vt:lpstr>
      <vt:lpstr>Ownership:  Case Law Examples</vt:lpstr>
      <vt:lpstr>U.S. Regulation</vt:lpstr>
      <vt:lpstr>What It Takes to Succeed</vt:lpstr>
      <vt:lpstr>Presentación de PowerPoint</vt:lpstr>
      <vt:lpstr>Presentación de PowerPoint</vt:lpstr>
    </vt:vector>
  </TitlesOfParts>
  <Manager>Rod Lambert</Manager>
  <Company>Mediasterling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Norton Rose presentation</dc:title>
  <dc:subject>Norton Rose presentation</dc:subject>
  <dc:creator>Helen Jones, Fiona McKenzie</dc:creator>
  <dc:description>built by: www.mediasterling.com</dc:description>
  <cp:lastModifiedBy>Ana Cristina Sanchez Thorin</cp:lastModifiedBy>
  <cp:revision>96</cp:revision>
  <cp:lastPrinted>2014-01-15T17:35:47Z</cp:lastPrinted>
  <dcterms:created xsi:type="dcterms:W3CDTF">2011-12-07T11:53:13Z</dcterms:created>
  <dcterms:modified xsi:type="dcterms:W3CDTF">2014-02-05T21:38:21Z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3.0.19</vt:lpwstr>
  </property>
  <property fmtid="{D5CDD505-2E9C-101B-9397-08002B2CF9AE}" pid="3" name="MS_MediaSterling">
    <vt:bool>true</vt:bool>
  </property>
  <property fmtid="{D5CDD505-2E9C-101B-9397-08002B2CF9AE}" pid="4" name="MS_InstallKey">
    <vt:i4>2</vt:i4>
  </property>
  <property fmtid="{D5CDD505-2E9C-101B-9397-08002B2CF9AE}" pid="5" name="MS_ClientFolder">
    <vt:lpwstr>English (US)</vt:lpwstr>
  </property>
  <property fmtid="{D5CDD505-2E9C-101B-9397-08002B2CF9AE}" pid="6" name="ContentTypeId">
    <vt:lpwstr>0x010100F37FBAE659FC9A4D8E494CEAAD0E3AE8</vt:lpwstr>
  </property>
  <property fmtid="{D5CDD505-2E9C-101B-9397-08002B2CF9AE}" pid="7" name="Order">
    <vt:r8>2400</vt:r8>
  </property>
  <property fmtid="{D5CDD505-2E9C-101B-9397-08002B2CF9AE}" pid="8" name="TemplateUrl">
    <vt:lpwstr/>
  </property>
  <property fmtid="{D5CDD505-2E9C-101B-9397-08002B2CF9AE}" pid="9" name="Categoría">
    <vt:lpwstr>Presentaciones del taller de CBM</vt:lpwstr>
  </property>
  <property fmtid="{D5CDD505-2E9C-101B-9397-08002B2CF9AE}" pid="10" name="_SourceUrl">
    <vt:lpwstr/>
  </property>
  <property fmtid="{D5CDD505-2E9C-101B-9397-08002B2CF9AE}" pid="11" name="_SharedFileIndex">
    <vt:lpwstr/>
  </property>
  <property fmtid="{D5CDD505-2E9C-101B-9397-08002B2CF9AE}" pid="12" name="xd_Signature">
    <vt:bool>false</vt:bool>
  </property>
  <property fmtid="{D5CDD505-2E9C-101B-9397-08002B2CF9AE}" pid="13" name="xd_ProgID">
    <vt:lpwstr/>
  </property>
  <property fmtid="{D5CDD505-2E9C-101B-9397-08002B2CF9AE}" pid="14" name="SharedWithUsers">
    <vt:lpwstr/>
  </property>
</Properties>
</file>