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95" r:id="rId5"/>
  </p:sldMasterIdLst>
  <p:notesMasterIdLst>
    <p:notesMasterId r:id="rId38"/>
  </p:notesMasterIdLst>
  <p:handoutMasterIdLst>
    <p:handoutMasterId r:id="rId39"/>
  </p:handoutMasterIdLst>
  <p:sldIdLst>
    <p:sldId id="258" r:id="rId6"/>
    <p:sldId id="318" r:id="rId7"/>
    <p:sldId id="316" r:id="rId8"/>
    <p:sldId id="341" r:id="rId9"/>
    <p:sldId id="342" r:id="rId10"/>
    <p:sldId id="344" r:id="rId11"/>
    <p:sldId id="340" r:id="rId12"/>
    <p:sldId id="317"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6" r:id="rId30"/>
    <p:sldId id="311" r:id="rId31"/>
    <p:sldId id="312" r:id="rId32"/>
    <p:sldId id="337" r:id="rId33"/>
    <p:sldId id="339" r:id="rId34"/>
    <p:sldId id="338" r:id="rId35"/>
    <p:sldId id="313" r:id="rId36"/>
    <p:sldId id="264" r:id="rId37"/>
  </p:sldIdLst>
  <p:sldSz cx="9144000" cy="6858000" type="screen4x3"/>
  <p:notesSz cx="7010400" cy="92964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A8DA08"/>
    <a:srgbClr val="F26C08"/>
    <a:srgbClr val="929292"/>
    <a:srgbClr val="004236"/>
    <a:srgbClr val="003300"/>
    <a:srgbClr val="8484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1" autoAdjust="0"/>
  </p:normalViewPr>
  <p:slideViewPr>
    <p:cSldViewPr>
      <p:cViewPr varScale="1">
        <p:scale>
          <a:sx n="70" d="100"/>
          <a:sy n="70" d="100"/>
        </p:scale>
        <p:origin x="5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479596-8A32-4E47-8761-26E13EE14FD3}" type="datetimeFigureOut">
              <a:rPr lang="es-ES" smtClean="0"/>
              <a:t>10/06/2014</a:t>
            </a:fld>
            <a:endParaRPr lang="es-ES"/>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B15F8B-1F5E-4BF5-908A-558E0964EDD7}" type="slidenum">
              <a:rPr lang="es-ES" smtClean="0"/>
              <a:t>‹Nº›</a:t>
            </a:fld>
            <a:endParaRPr lang="es-ES"/>
          </a:p>
        </p:txBody>
      </p:sp>
    </p:spTree>
    <p:extLst>
      <p:ext uri="{BB962C8B-B14F-4D97-AF65-F5344CB8AC3E}">
        <p14:creationId xmlns:p14="http://schemas.microsoft.com/office/powerpoint/2010/main" val="389461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A98AFD9A-78CB-48E9-BB56-59F7975B7A54}" type="datetimeFigureOut">
              <a:rPr lang="es-CO"/>
              <a:pPr>
                <a:defRPr/>
              </a:pPr>
              <a:t>10/06/2014</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CO" noProof="0" smtClean="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0FF34A2-80B6-4983-9A91-E52A7EEB0E8B}" type="slidenum">
              <a:rPr lang="es-CO"/>
              <a:pPr>
                <a:defRPr/>
              </a:pPr>
              <a:t>‹Nº›</a:t>
            </a:fld>
            <a:endParaRPr lang="es-CO"/>
          </a:p>
        </p:txBody>
      </p:sp>
    </p:spTree>
    <p:extLst>
      <p:ext uri="{BB962C8B-B14F-4D97-AF65-F5344CB8AC3E}">
        <p14:creationId xmlns:p14="http://schemas.microsoft.com/office/powerpoint/2010/main" val="1159897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r>
              <a:rPr lang="es-CO" dirty="0" smtClean="0"/>
              <a:t>Explique la diferencia entre inyección de agua simple y selectiva</a:t>
            </a:r>
          </a:p>
          <a:p>
            <a:endParaRPr lang="es-CO"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4</a:t>
            </a:fld>
            <a:endParaRPr lang="es-CO"/>
          </a:p>
        </p:txBody>
      </p:sp>
    </p:spTree>
    <p:extLst>
      <p:ext uri="{BB962C8B-B14F-4D97-AF65-F5344CB8AC3E}">
        <p14:creationId xmlns:p14="http://schemas.microsoft.com/office/powerpoint/2010/main" val="133281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r>
              <a:rPr lang="es-CO" dirty="0" smtClean="0"/>
              <a:t>Substancias</a:t>
            </a:r>
            <a:r>
              <a:rPr lang="es-CO" baseline="0" dirty="0" smtClean="0"/>
              <a:t> orgánicas de </a:t>
            </a:r>
            <a:r>
              <a:rPr lang="es-CO" baseline="0" dirty="0" err="1" smtClean="0"/>
              <a:t>caracter</a:t>
            </a:r>
            <a:r>
              <a:rPr lang="es-CO" baseline="0" dirty="0" smtClean="0"/>
              <a:t> </a:t>
            </a:r>
            <a:r>
              <a:rPr lang="es-CO" baseline="0" dirty="0" err="1" smtClean="0"/>
              <a:t>ambifilicos</a:t>
            </a:r>
            <a:r>
              <a:rPr lang="es-CO" baseline="0" dirty="0" smtClean="0"/>
              <a:t>, es decir, pueden ser </a:t>
            </a:r>
            <a:r>
              <a:rPr lang="es-CO" baseline="0" dirty="0" err="1" smtClean="0"/>
              <a:t>hidrofóbicos</a:t>
            </a:r>
            <a:r>
              <a:rPr lang="es-CO" baseline="0" dirty="0" smtClean="0"/>
              <a:t> o </a:t>
            </a:r>
            <a:r>
              <a:rPr lang="es-CO" baseline="0" dirty="0" err="1" smtClean="0"/>
              <a:t>hidrofilicos</a:t>
            </a:r>
            <a:r>
              <a:rPr lang="es-CO" baseline="0" dirty="0" smtClean="0"/>
              <a:t>…</a:t>
            </a:r>
            <a:endParaRPr lang="es-CO"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19</a:t>
            </a:fld>
            <a:endParaRPr lang="es-CO"/>
          </a:p>
        </p:txBody>
      </p:sp>
    </p:spTree>
    <p:extLst>
      <p:ext uri="{BB962C8B-B14F-4D97-AF65-F5344CB8AC3E}">
        <p14:creationId xmlns:p14="http://schemas.microsoft.com/office/powerpoint/2010/main" val="35915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0" y="0"/>
            <a:ext cx="9144000" cy="6858000"/>
          </a:xfrm>
          <a:prstGeom prst="rect">
            <a:avLst/>
          </a:prstGeom>
          <a:solidFill>
            <a:srgbClr val="004236"/>
          </a:solidFill>
          <a:ln w="9525">
            <a:noFill/>
            <a:miter lim="800000"/>
            <a:headEnd/>
            <a:tailEnd/>
          </a:ln>
          <a:effectLst/>
        </p:spPr>
        <p:txBody>
          <a:bodyPr wrap="none" anchor="ctr"/>
          <a:lstStyle/>
          <a:p>
            <a:pPr algn="ctr" rtl="0" fontAlgn="base">
              <a:spcBef>
                <a:spcPct val="0"/>
              </a:spcBef>
              <a:spcAft>
                <a:spcPct val="0"/>
              </a:spcAft>
              <a:defRPr/>
            </a:pPr>
            <a:r>
              <a:rPr lang="es-MX" kern="1200" dirty="0">
                <a:solidFill>
                  <a:srgbClr val="000000"/>
                </a:solidFill>
                <a:latin typeface="Arial" charset="0"/>
                <a:ea typeface="+mn-ea"/>
                <a:cs typeface="+mn-cs"/>
              </a:rPr>
              <a:t> </a:t>
            </a:r>
            <a:endParaRPr lang="es-ES" kern="1200" dirty="0">
              <a:solidFill>
                <a:srgbClr val="000000"/>
              </a:solidFill>
              <a:latin typeface="Arial" charset="0"/>
              <a:ea typeface="+mn-ea"/>
              <a:cs typeface="+mn-cs"/>
            </a:endParaRPr>
          </a:p>
        </p:txBody>
      </p:sp>
      <p:pic>
        <p:nvPicPr>
          <p:cNvPr id="25" name="Picture 2" descr="D:\Martín_Sánchez\Martín\Artes_Ilustraciones\ECP_Logo_Descargas\Illustrator\ECP_Logosimbolos\ECP_Posicion 1\ECP_L1\ECP_L1_FO_Col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8018" y="5959928"/>
            <a:ext cx="1941644" cy="619674"/>
          </a:xfrm>
          <a:prstGeom prst="rect">
            <a:avLst/>
          </a:prstGeom>
          <a:noFill/>
        </p:spPr>
      </p:pic>
      <p:grpSp>
        <p:nvGrpSpPr>
          <p:cNvPr id="6" name="5 Grupo"/>
          <p:cNvGrpSpPr/>
          <p:nvPr userDrawn="1"/>
        </p:nvGrpSpPr>
        <p:grpSpPr>
          <a:xfrm>
            <a:off x="5635806" y="-49956"/>
            <a:ext cx="3508196" cy="6907956"/>
            <a:chOff x="5635805" y="-69412"/>
            <a:chExt cx="3508196" cy="6907956"/>
          </a:xfrm>
        </p:grpSpPr>
        <p:pic>
          <p:nvPicPr>
            <p:cNvPr id="1026" name="Picture 2" descr="D:\Martín_Sánchez\Martín\13\Varios\Imagen_2013\Imagen_Trama_Lima.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5635805" y="-69412"/>
              <a:ext cx="3508195" cy="5293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Martín_Sánchez\Martín\13\Varios\Imagen_2013\Imagen_Trama_Lima.pn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5637131" y="5087168"/>
              <a:ext cx="3506870" cy="175137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D:\Martín_Sánchez\Martín\13\Varios\Imagen_2013\DOSMILTRECE_White.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503225" y="5987124"/>
            <a:ext cx="765113" cy="601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5 Marcador de número de diapositiva"/>
          <p:cNvSpPr>
            <a:spLocks noGrp="1"/>
          </p:cNvSpPr>
          <p:nvPr>
            <p:ph type="sldNum" sz="quarter" idx="4"/>
          </p:nvPr>
        </p:nvSpPr>
        <p:spPr>
          <a:xfrm>
            <a:off x="35496" y="6309322"/>
            <a:ext cx="648072" cy="288031"/>
          </a:xfrm>
          <a:prstGeom prst="rect">
            <a:avLst/>
          </a:prstGeom>
        </p:spPr>
        <p:txBody>
          <a:bodyPr/>
          <a:lstStyle>
            <a:lvl1pPr algn="l">
              <a:defRPr sz="1100">
                <a:latin typeface="+mn-lt"/>
              </a:defRPr>
            </a:lvl1pPr>
          </a:lstStyle>
          <a:p>
            <a:pPr>
              <a:defRPr/>
            </a:pPr>
            <a:fld id="{82D2CD03-7BC1-4446-B7A8-41B1A2E352C9}"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a:prstGeom prst="rect">
            <a:avLst/>
          </a:prstGeo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a:xfrm>
            <a:off x="457200" y="6356351"/>
            <a:ext cx="2133600" cy="365125"/>
          </a:xfrm>
          <a:prstGeom prst="rect">
            <a:avLst/>
          </a:prstGeom>
        </p:spPr>
        <p:txBody>
          <a:bodyPr/>
          <a:lstStyle/>
          <a:p>
            <a:fld id="{A2B3EE0F-5C47-4829-9713-2F62B399052B}" type="datetimeFigureOut">
              <a:rPr lang="es-CO" smtClean="0"/>
              <a:t>10/06/2014</a:t>
            </a:fld>
            <a:endParaRPr lang="es-CO"/>
          </a:p>
        </p:txBody>
      </p:sp>
      <p:sp>
        <p:nvSpPr>
          <p:cNvPr id="5" name="4 Marcador de pie de página"/>
          <p:cNvSpPr>
            <a:spLocks noGrp="1"/>
          </p:cNvSpPr>
          <p:nvPr>
            <p:ph type="ftr" sz="quarter" idx="11"/>
          </p:nvPr>
        </p:nvSpPr>
        <p:spPr>
          <a:xfrm>
            <a:off x="3124200" y="6356351"/>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p:txBody>
          <a:bodyPr/>
          <a:lstStyle/>
          <a:p>
            <a:fld id="{528FC71C-AE22-4572-9810-417BDCB9AAF0}" type="slidenum">
              <a:rPr lang="es-CO" smtClean="0"/>
              <a:t>‹Nº›</a:t>
            </a:fld>
            <a:endParaRPr lang="es-CO"/>
          </a:p>
        </p:txBody>
      </p:sp>
    </p:spTree>
    <p:extLst>
      <p:ext uri="{BB962C8B-B14F-4D97-AF65-F5344CB8AC3E}">
        <p14:creationId xmlns:p14="http://schemas.microsoft.com/office/powerpoint/2010/main" val="38258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D:\Martín_Sánchez\Martín\13\Imagen_2013\Franja_8.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6237313"/>
            <a:ext cx="9144001" cy="6211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0902661\Desktop\iguana.pn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8119" y="6237312"/>
            <a:ext cx="1200151" cy="620688"/>
          </a:xfrm>
          <a:prstGeom prst="rect">
            <a:avLst/>
          </a:prstGeom>
          <a:noFill/>
          <a:extLst>
            <a:ext uri="{909E8E84-426E-40DD-AFC4-6F175D3DCCD1}">
              <a14:hiddenFill xmlns:a14="http://schemas.microsoft.com/office/drawing/2010/main">
                <a:solidFill>
                  <a:srgbClr val="FFFFFF"/>
                </a:solidFill>
              </a14:hiddenFill>
            </a:ext>
          </a:extLst>
        </p:spPr>
      </p:pic>
      <p:sp>
        <p:nvSpPr>
          <p:cNvPr id="20" name="5 Marcador de número de diapositiva"/>
          <p:cNvSpPr>
            <a:spLocks noGrp="1"/>
          </p:cNvSpPr>
          <p:nvPr>
            <p:ph type="sldNum" sz="quarter" idx="4"/>
          </p:nvPr>
        </p:nvSpPr>
        <p:spPr>
          <a:xfrm>
            <a:off x="132213" y="6093297"/>
            <a:ext cx="971964" cy="288031"/>
          </a:xfrm>
          <a:prstGeom prst="rect">
            <a:avLst/>
          </a:prstGeom>
        </p:spPr>
        <p:txBody>
          <a:bodyPr/>
          <a:lstStyle>
            <a:lvl1pPr algn="l">
              <a:defRPr sz="1100">
                <a:solidFill>
                  <a:schemeClr val="tx1"/>
                </a:solidFill>
                <a:latin typeface="+mn-lt"/>
              </a:defRPr>
            </a:lvl1pPr>
          </a:lstStyle>
          <a:p>
            <a:pPr>
              <a:defRPr/>
            </a:pPr>
            <a:fld id="{82D2CD03-7BC1-4446-B7A8-41B1A2E352C9}" type="slidenum">
              <a:rPr lang="es-ES" smtClean="0"/>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984" r:id="rId1"/>
    <p:sldLayoutId id="2147483990" r:id="rId2"/>
    <p:sldLayoutId id="2147484003"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descr="D:\Martín_Sánchez\Martín\13\Imagen_2013\Elemento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74045" y="4141586"/>
            <a:ext cx="925748" cy="727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Martín_Sánchez\Martín\13\Imagen_2013\Elementos.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77761" y="4141298"/>
            <a:ext cx="1282427" cy="727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Martín_Sánchez\Martín\13\Imagen_2013\Elementos.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17527" y="4141586"/>
            <a:ext cx="500596" cy="727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Martín_Sánchez\Martín\13\Imagen_2013\Elementos.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04249" y="4141586"/>
            <a:ext cx="615483" cy="727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artín_Sánchez\Martín\Artes_Ilustraciones\ECP_Logo_Descargas\Illustrator\ECP_Logosimbolos\ECP_Posicion 1\ECP_L1\ECP_L1_Colo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00700" y="1702278"/>
            <a:ext cx="5750387" cy="18352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Martín_Sánchez\Martín\13\Imagen_2013\Elementos.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739749" y="4141586"/>
            <a:ext cx="624339" cy="7275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Martín_Sánchez\Martín\13\Imagen_2013\Franja_7.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V="1">
            <a:off x="-4065" y="6525344"/>
            <a:ext cx="9148065" cy="3331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bwMode="auto">
          <a:xfrm flipH="1">
            <a:off x="4569969" y="1"/>
            <a:ext cx="1" cy="5020671"/>
          </a:xfrm>
          <a:prstGeom prst="line">
            <a:avLst/>
          </a:prstGeom>
          <a:solidFill>
            <a:schemeClr val="tx1"/>
          </a:solidFill>
          <a:ln w="9525" cap="flat" cmpd="sng" algn="ctr">
            <a:noFill/>
            <a:prstDash val="solid"/>
            <a:round/>
            <a:headEnd type="none" w="med" len="med"/>
            <a:tailEnd type="none" w="med" len="med"/>
          </a:ln>
          <a:effectLst/>
        </p:spPr>
      </p:cxnSp>
      <p:sp>
        <p:nvSpPr>
          <p:cNvPr id="52231" name="Rectangle 7"/>
          <p:cNvSpPr>
            <a:spLocks noChangeArrowheads="1"/>
          </p:cNvSpPr>
          <p:nvPr/>
        </p:nvSpPr>
        <p:spPr bwMode="auto">
          <a:xfrm>
            <a:off x="1863604" y="6093297"/>
            <a:ext cx="5426771" cy="346249"/>
          </a:xfrm>
          <a:prstGeom prst="rect">
            <a:avLst/>
          </a:prstGeom>
          <a:noFill/>
          <a:ln w="9525">
            <a:noFill/>
            <a:miter lim="800000"/>
            <a:headEnd/>
            <a:tailEnd/>
          </a:ln>
          <a:effectLst/>
        </p:spPr>
        <p:txBody>
          <a:bodyPr wrap="square">
            <a:spAutoFit/>
          </a:bodyPr>
          <a:lstStyle/>
          <a:p>
            <a:pPr algn="ctr" rtl="0" fontAlgn="base">
              <a:spcBef>
                <a:spcPct val="0"/>
              </a:spcBef>
              <a:spcAft>
                <a:spcPct val="0"/>
              </a:spcAft>
              <a:defRPr/>
            </a:pPr>
            <a:r>
              <a:rPr lang="es-MX" sz="800" kern="1200" dirty="0">
                <a:solidFill>
                  <a:srgbClr val="004236"/>
                </a:solidFill>
                <a:latin typeface="Calibri" pitchFamily="34" charset="0"/>
                <a:ea typeface="+mn-ea"/>
                <a:cs typeface="Calibri" pitchFamily="34" charset="0"/>
              </a:rPr>
              <a:t>Para uso restringido en Ecopetrol S.A. Todos los derechos reservados. Ninguna parte de esta presentación puede ser </a:t>
            </a:r>
            <a:r>
              <a:rPr lang="es-MX" sz="800" kern="1200" dirty="0" smtClean="0">
                <a:solidFill>
                  <a:srgbClr val="004236"/>
                </a:solidFill>
                <a:latin typeface="Calibri" pitchFamily="34" charset="0"/>
                <a:ea typeface="+mn-ea"/>
                <a:cs typeface="Calibri" pitchFamily="34" charset="0"/>
              </a:rPr>
              <a:t>reproducida o </a:t>
            </a:r>
            <a:r>
              <a:rPr lang="es-MX" sz="800" kern="1200" dirty="0">
                <a:solidFill>
                  <a:srgbClr val="004236"/>
                </a:solidFill>
                <a:latin typeface="Calibri" pitchFamily="34" charset="0"/>
                <a:ea typeface="+mn-ea"/>
                <a:cs typeface="Calibri" pitchFamily="34" charset="0"/>
              </a:rPr>
              <a:t>utilizada en ninguna forma o por ningún medio sin permiso explícito de Ecopetrol S.A.</a:t>
            </a:r>
            <a:endParaRPr lang="es-ES" sz="800" kern="1200" dirty="0">
              <a:solidFill>
                <a:srgbClr val="004236"/>
              </a:solidFill>
              <a:latin typeface="Calibri" pitchFamily="34" charset="0"/>
              <a:ea typeface="+mn-ea"/>
              <a:cs typeface="Calibri" pitchFamily="34" charset="0"/>
            </a:endParaRPr>
          </a:p>
        </p:txBody>
      </p:sp>
    </p:spTree>
  </p:cSld>
  <p:clrMap bg1="lt1" tx1="dk1" bg2="lt2" tx2="dk2" accent1="accent1" accent2="accent2" accent3="accent3" accent4="accent4" accent5="accent5" accent6="accent6" hlink="hlink" folHlink="folHlink"/>
  <p:sldLayoutIdLst>
    <p:sldLayoutId id="2147484002" r:id="rId1"/>
  </p:sldLayoutIdLst>
  <p:hf hdr="0" ftr="0" dt="0"/>
  <p:txStyles>
    <p:titleStyle>
      <a:lvl1pPr algn="l" rtl="0" eaLnBrk="0" fontAlgn="base" hangingPunct="0">
        <a:spcBef>
          <a:spcPct val="0"/>
        </a:spcBef>
        <a:spcAft>
          <a:spcPct val="0"/>
        </a:spcAft>
        <a:defRPr sz="2400" b="1">
          <a:solidFill>
            <a:srgbClr val="234600"/>
          </a:solidFill>
          <a:latin typeface="+mj-lt"/>
          <a:ea typeface="+mj-ea"/>
          <a:cs typeface="+mj-cs"/>
        </a:defRPr>
      </a:lvl1pPr>
      <a:lvl2pPr algn="l" rtl="0" eaLnBrk="0" fontAlgn="base" hangingPunct="0">
        <a:spcBef>
          <a:spcPct val="0"/>
        </a:spcBef>
        <a:spcAft>
          <a:spcPct val="0"/>
        </a:spcAft>
        <a:defRPr sz="2400" b="1">
          <a:solidFill>
            <a:srgbClr val="234600"/>
          </a:solidFill>
          <a:latin typeface="Andale Sans" pitchFamily="34" charset="0"/>
        </a:defRPr>
      </a:lvl2pPr>
      <a:lvl3pPr algn="l" rtl="0" eaLnBrk="0" fontAlgn="base" hangingPunct="0">
        <a:spcBef>
          <a:spcPct val="0"/>
        </a:spcBef>
        <a:spcAft>
          <a:spcPct val="0"/>
        </a:spcAft>
        <a:defRPr sz="2400" b="1">
          <a:solidFill>
            <a:srgbClr val="234600"/>
          </a:solidFill>
          <a:latin typeface="Andale Sans" pitchFamily="34" charset="0"/>
        </a:defRPr>
      </a:lvl3pPr>
      <a:lvl4pPr algn="l" rtl="0" eaLnBrk="0" fontAlgn="base" hangingPunct="0">
        <a:spcBef>
          <a:spcPct val="0"/>
        </a:spcBef>
        <a:spcAft>
          <a:spcPct val="0"/>
        </a:spcAft>
        <a:defRPr sz="2400" b="1">
          <a:solidFill>
            <a:srgbClr val="234600"/>
          </a:solidFill>
          <a:latin typeface="Andale Sans" pitchFamily="34" charset="0"/>
        </a:defRPr>
      </a:lvl4pPr>
      <a:lvl5pPr algn="l" rtl="0" eaLnBrk="0" fontAlgn="base" hangingPunct="0">
        <a:spcBef>
          <a:spcPct val="0"/>
        </a:spcBef>
        <a:spcAft>
          <a:spcPct val="0"/>
        </a:spcAft>
        <a:defRPr sz="2400" b="1">
          <a:solidFill>
            <a:srgbClr val="234600"/>
          </a:solidFill>
          <a:latin typeface="Andale Sans" pitchFamily="34" charset="0"/>
        </a:defRPr>
      </a:lvl5pPr>
      <a:lvl6pPr marL="457200" algn="l" rtl="0" fontAlgn="base">
        <a:spcBef>
          <a:spcPct val="0"/>
        </a:spcBef>
        <a:spcAft>
          <a:spcPct val="0"/>
        </a:spcAft>
        <a:defRPr sz="2400" b="1">
          <a:solidFill>
            <a:srgbClr val="234600"/>
          </a:solidFill>
          <a:latin typeface="Andale Sans" pitchFamily="34" charset="0"/>
        </a:defRPr>
      </a:lvl6pPr>
      <a:lvl7pPr marL="914400" algn="l" rtl="0" fontAlgn="base">
        <a:spcBef>
          <a:spcPct val="0"/>
        </a:spcBef>
        <a:spcAft>
          <a:spcPct val="0"/>
        </a:spcAft>
        <a:defRPr sz="2400" b="1">
          <a:solidFill>
            <a:srgbClr val="234600"/>
          </a:solidFill>
          <a:latin typeface="Andale Sans" pitchFamily="34" charset="0"/>
        </a:defRPr>
      </a:lvl7pPr>
      <a:lvl8pPr marL="1371600" algn="l" rtl="0" fontAlgn="base">
        <a:spcBef>
          <a:spcPct val="0"/>
        </a:spcBef>
        <a:spcAft>
          <a:spcPct val="0"/>
        </a:spcAft>
        <a:defRPr sz="2400" b="1">
          <a:solidFill>
            <a:srgbClr val="234600"/>
          </a:solidFill>
          <a:latin typeface="Andale Sans" pitchFamily="34" charset="0"/>
        </a:defRPr>
      </a:lvl8pPr>
      <a:lvl9pPr marL="1828800" algn="l" rtl="0" fontAlgn="base">
        <a:spcBef>
          <a:spcPct val="0"/>
        </a:spcBef>
        <a:spcAft>
          <a:spcPct val="0"/>
        </a:spcAft>
        <a:defRPr sz="2400" b="1">
          <a:solidFill>
            <a:srgbClr val="234600"/>
          </a:solidFill>
          <a:latin typeface="Andale Sans" pitchFamily="34"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800000"/>
        </a:buClr>
        <a:buFont typeface="Arial" charset="0"/>
        <a:buChar char="»"/>
        <a:defRPr>
          <a:solidFill>
            <a:schemeClr val="tx1"/>
          </a:solidFill>
          <a:latin typeface="+mn-lt"/>
        </a:defRPr>
      </a:lvl3pPr>
      <a:lvl4pPr marL="1600200" indent="-228600"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800000"/>
        </a:buClr>
        <a:buFont typeface="Arial" charset="0"/>
        <a:defRPr sz="1400">
          <a:solidFill>
            <a:schemeClr val="tx1"/>
          </a:solidFill>
          <a:latin typeface="+mn-lt"/>
        </a:defRPr>
      </a:lvl5pPr>
      <a:lvl6pPr marL="2514600" indent="-228600" algn="l" rtl="0" fontAlgn="base">
        <a:spcBef>
          <a:spcPct val="20000"/>
        </a:spcBef>
        <a:spcAft>
          <a:spcPct val="0"/>
        </a:spcAft>
        <a:buClr>
          <a:srgbClr val="800000"/>
        </a:buClr>
        <a:buFont typeface="Arial" charset="0"/>
        <a:defRPr sz="1400">
          <a:solidFill>
            <a:schemeClr val="tx1"/>
          </a:solidFill>
          <a:latin typeface="+mn-lt"/>
        </a:defRPr>
      </a:lvl6pPr>
      <a:lvl7pPr marL="2971800" indent="-228600" algn="l" rtl="0" fontAlgn="base">
        <a:spcBef>
          <a:spcPct val="20000"/>
        </a:spcBef>
        <a:spcAft>
          <a:spcPct val="0"/>
        </a:spcAft>
        <a:buClr>
          <a:srgbClr val="800000"/>
        </a:buClr>
        <a:buFont typeface="Arial" charset="0"/>
        <a:defRPr sz="1400">
          <a:solidFill>
            <a:schemeClr val="tx1"/>
          </a:solidFill>
          <a:latin typeface="+mn-lt"/>
        </a:defRPr>
      </a:lvl7pPr>
      <a:lvl8pPr marL="3429000" indent="-228600" algn="l" rtl="0" fontAlgn="base">
        <a:spcBef>
          <a:spcPct val="20000"/>
        </a:spcBef>
        <a:spcAft>
          <a:spcPct val="0"/>
        </a:spcAft>
        <a:buClr>
          <a:srgbClr val="800000"/>
        </a:buClr>
        <a:buFont typeface="Arial" charset="0"/>
        <a:defRPr sz="1400">
          <a:solidFill>
            <a:schemeClr val="tx1"/>
          </a:solidFill>
          <a:latin typeface="+mn-lt"/>
        </a:defRPr>
      </a:lvl8pPr>
      <a:lvl9pPr marL="3886200" indent="-228600" algn="l" rtl="0" fontAlgn="base">
        <a:spcBef>
          <a:spcPct val="20000"/>
        </a:spcBef>
        <a:spcAft>
          <a:spcPct val="0"/>
        </a:spcAft>
        <a:buClr>
          <a:srgbClr val="800000"/>
        </a:buClr>
        <a:buFont typeface="Arial" charset="0"/>
        <a:defRPr sz="14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hemicalflooding.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co/url?sa=i&amp;rct=j&amp;q=&amp;esrc=s&amp;frm=1&amp;source=images&amp;cd=&amp;cad=rja&amp;docid=xpEODKwhWVw84M&amp;tbnid=fcgfOTiBIy54XM:&amp;ved=0CAUQjRw&amp;url=http://www.intechopen.com/books/effective-and-sustainable-hydraulic-fracturing/fracturing-fluid-components&amp;ei=AlVkUprXL4q-9QTOsIH4Dg&amp;bvm=bv.55139894,d.eWU&amp;psig=AFQjCNGP7CZ_Exnwwf9L7xLPco8kkR45eA&amp;ust=1382393374552108"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en.wikipedia.org/wiki/File:Micelle_scheme-en.svg" TargetMode="External"/><Relationship Id="rId7" Type="http://schemas.openxmlformats.org/officeDocument/2006/relationships/hyperlink" Target="http://en.wikipedia.org/wiki/File:Sodium_stearate.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en.wikipedia.org/wiki/File:Sodium_dodecylbenzenesulfonate.png"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pedia.org/wiki/File:TensideHyrophilHydrophob.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pedia.org/wiki/File:TensideHyrophilHydrophob.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2b1stconsulting.com/pdo-plans-for-marmul-polymer-project-phases-2-and-3/pdo_marmul_polymer_injec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co/url?sa=i&amp;rct=j&amp;q=&amp;esrc=s&amp;frm=1&amp;source=images&amp;cd=&amp;cad=rja&amp;docid=QU4ifgKgicPpUM&amp;tbnid=zHxAw5W4HGUEYM:&amp;ved=0CAUQjRw&amp;url=http://www.sec.gov/Archives/edgar/data/1253710/000110465908022261/a08-9968_1ex99d1.htm&amp;ei=9CxkUuPqLZHa9QTJoYCAAg&amp;bvm=bv.55139894,d.eWU&amp;psig=AFQjCNEgzmWYuuWPTMyNCZ0oLGYP4gNvow&amp;ust=1382383088231088"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co/url?sa=i&amp;rct=j&amp;q=&amp;esrc=s&amp;frm=1&amp;source=images&amp;cd=&amp;docid=OkNI6xBs55qEXM&amp;tbnid=KXrmoZvBo2T2fM:&amp;ved=0CAUQjRw&amp;url=http://www.upstreampumping.com/article/production/synergistic-mechanisms-asp-flooding&amp;ei=RylkUp-fPIm88AS9voDIDw&amp;bvm=bv.55139894,d.eWU&amp;psig=AFQjCNGXT3oKeuwX40Ay5OvW1gdv9vEjBA&amp;ust=1382382238318576"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google.com.co/url?sa=i&amp;rct=j&amp;q=&amp;esrc=s&amp;frm=1&amp;source=images&amp;cd=&amp;cad=rja&amp;docid=NplCBF7A4JrLxM&amp;tbnid=EXFWXc7KiiwCyM:&amp;ved=0CAUQjRw&amp;url=http://www.serdp.org/Program-Areas/Environmental-Restoration/Contaminated-Groundwater/Persistent-Contamination/ER-1486&amp;ei=vilkUsn7F5S88wTRtIFY&amp;bvm=bv.55139894,d.eWU&amp;psig=AFQjCNGXT3oKeuwX40Ay5OvW1gdv9vEjBA&amp;ust=138238223831857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2492896"/>
            <a:ext cx="4536504"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4800" dirty="0" smtClean="0">
                <a:solidFill>
                  <a:schemeClr val="bg1"/>
                </a:solidFill>
                <a:latin typeface="+mn-lt"/>
              </a:rPr>
              <a:t>Recuperación Mejorada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10</a:t>
            </a:fld>
            <a:endParaRPr lang="es-ES" dirty="0"/>
          </a:p>
        </p:txBody>
      </p:sp>
      <p:sp>
        <p:nvSpPr>
          <p:cNvPr id="4" name="3 CuadroTexto"/>
          <p:cNvSpPr txBox="1"/>
          <p:nvPr/>
        </p:nvSpPr>
        <p:spPr>
          <a:xfrm>
            <a:off x="755578" y="1484784"/>
            <a:ext cx="7632847" cy="1477328"/>
          </a:xfrm>
          <a:prstGeom prst="rect">
            <a:avLst/>
          </a:prstGeom>
          <a:noFill/>
        </p:spPr>
        <p:txBody>
          <a:bodyPr wrap="square" rtlCol="0">
            <a:spAutoFit/>
          </a:bodyPr>
          <a:lstStyle/>
          <a:p>
            <a:pPr marL="285750" indent="-285750">
              <a:buFont typeface="Wingdings" pitchFamily="2" charset="2"/>
              <a:buChar char="ü"/>
            </a:pPr>
            <a:r>
              <a:rPr lang="es-CO" dirty="0" smtClean="0"/>
              <a:t>Evaluación técnica.</a:t>
            </a:r>
          </a:p>
          <a:p>
            <a:pPr marL="285750" indent="-285750">
              <a:buFont typeface="Wingdings" pitchFamily="2" charset="2"/>
              <a:buChar char="ü"/>
            </a:pPr>
            <a:endParaRPr lang="es-CO" dirty="0"/>
          </a:p>
          <a:p>
            <a:r>
              <a:rPr lang="es-CO" dirty="0" smtClean="0"/>
              <a:t>Evaluar las características técnicas tanto de la roca como de los fluidos que contiene, para determinar si es posible la aplicación de métodos de recobro químico.</a:t>
            </a:r>
          </a:p>
        </p:txBody>
      </p:sp>
      <p:sp>
        <p:nvSpPr>
          <p:cNvPr id="5" name="4 CuadroTexto"/>
          <p:cNvSpPr txBox="1"/>
          <p:nvPr/>
        </p:nvSpPr>
        <p:spPr>
          <a:xfrm>
            <a:off x="1475657" y="3186843"/>
            <a:ext cx="7632847" cy="1754326"/>
          </a:xfrm>
          <a:prstGeom prst="rect">
            <a:avLst/>
          </a:prstGeom>
          <a:noFill/>
        </p:spPr>
        <p:txBody>
          <a:bodyPr wrap="square" rtlCol="0">
            <a:spAutoFit/>
          </a:bodyPr>
          <a:lstStyle/>
          <a:p>
            <a:pPr marL="285750" indent="-285750">
              <a:buFont typeface="Arial" pitchFamily="34" charset="0"/>
              <a:buChar char="•"/>
            </a:pPr>
            <a:r>
              <a:rPr lang="es-CO" dirty="0" smtClean="0"/>
              <a:t>Propiedades de Roca (Porosidad y Permeabilidad)</a:t>
            </a:r>
          </a:p>
          <a:p>
            <a:pPr marL="285750" indent="-285750">
              <a:buFont typeface="Arial" pitchFamily="34" charset="0"/>
              <a:buChar char="•"/>
            </a:pPr>
            <a:r>
              <a:rPr lang="es-CO" dirty="0" smtClean="0"/>
              <a:t>Tamaño del yacimiento (espesor)</a:t>
            </a:r>
          </a:p>
          <a:p>
            <a:pPr marL="285750" indent="-285750">
              <a:buFont typeface="Arial" pitchFamily="34" charset="0"/>
              <a:buChar char="•"/>
            </a:pPr>
            <a:r>
              <a:rPr lang="es-CO" dirty="0" smtClean="0"/>
              <a:t>Propiedades de fluidos</a:t>
            </a:r>
          </a:p>
          <a:p>
            <a:pPr marL="285750" indent="-285750">
              <a:buFont typeface="Arial" pitchFamily="34" charset="0"/>
              <a:buChar char="•"/>
            </a:pPr>
            <a:r>
              <a:rPr lang="es-CO" dirty="0"/>
              <a:t>Condiciones de presión y temperatura</a:t>
            </a:r>
          </a:p>
          <a:p>
            <a:pPr marL="285750" indent="-285750">
              <a:buFont typeface="Arial" pitchFamily="34" charset="0"/>
              <a:buChar char="•"/>
            </a:pPr>
            <a:r>
              <a:rPr lang="es-CO" dirty="0" smtClean="0"/>
              <a:t>Factor de recobro actual (por desplazamiento de agua – gas)</a:t>
            </a:r>
          </a:p>
          <a:p>
            <a:pPr marL="285750" indent="-285750">
              <a:buFont typeface="Arial" pitchFamily="34" charset="0"/>
              <a:buChar char="•"/>
            </a:pPr>
            <a:endParaRPr lang="es-CO" dirty="0" smtClean="0"/>
          </a:p>
        </p:txBody>
      </p:sp>
      <p:sp>
        <p:nvSpPr>
          <p:cNvPr id="6" name="5 Rectángulo"/>
          <p:cNvSpPr/>
          <p:nvPr/>
        </p:nvSpPr>
        <p:spPr>
          <a:xfrm>
            <a:off x="107504" y="580618"/>
            <a:ext cx="8064896" cy="400110"/>
          </a:xfrm>
          <a:prstGeom prst="rect">
            <a:avLst/>
          </a:prstGeom>
        </p:spPr>
        <p:txBody>
          <a:bodyPr wrap="square">
            <a:spAutoFit/>
          </a:bodyPr>
          <a:lstStyle/>
          <a:p>
            <a:pPr lvl="1"/>
            <a:r>
              <a:rPr lang="es-CO" sz="2000" b="1" dirty="0" smtClean="0"/>
              <a:t>CÓMO SE HACE RECUPERACION MEJORADA</a:t>
            </a:r>
            <a:endParaRPr lang="es-CO" sz="2000" b="1" dirty="0"/>
          </a:p>
        </p:txBody>
      </p:sp>
    </p:spTree>
    <p:extLst>
      <p:ext uri="{BB962C8B-B14F-4D97-AF65-F5344CB8AC3E}">
        <p14:creationId xmlns:p14="http://schemas.microsoft.com/office/powerpoint/2010/main" val="322703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11</a:t>
            </a:fld>
            <a:endParaRPr lang="es-ES" dirty="0"/>
          </a:p>
        </p:txBody>
      </p:sp>
      <p:sp>
        <p:nvSpPr>
          <p:cNvPr id="4" name="3 CuadroTexto"/>
          <p:cNvSpPr txBox="1"/>
          <p:nvPr/>
        </p:nvSpPr>
        <p:spPr>
          <a:xfrm>
            <a:off x="755576" y="1484785"/>
            <a:ext cx="7848872" cy="1200329"/>
          </a:xfrm>
          <a:prstGeom prst="rect">
            <a:avLst/>
          </a:prstGeom>
          <a:noFill/>
        </p:spPr>
        <p:txBody>
          <a:bodyPr wrap="square" rtlCol="0">
            <a:spAutoFit/>
          </a:bodyPr>
          <a:lstStyle/>
          <a:p>
            <a:pPr marL="285750" indent="-285750">
              <a:buFont typeface="Wingdings" pitchFamily="2" charset="2"/>
              <a:buChar char="ü"/>
            </a:pPr>
            <a:r>
              <a:rPr lang="es-CO" dirty="0"/>
              <a:t>Estudio de Factibilidad Técnico – </a:t>
            </a:r>
            <a:r>
              <a:rPr lang="es-CO" dirty="0" smtClean="0"/>
              <a:t>Económica.</a:t>
            </a:r>
          </a:p>
          <a:p>
            <a:pPr marL="285750" indent="-285750">
              <a:buFont typeface="Wingdings" pitchFamily="2" charset="2"/>
              <a:buChar char="ü"/>
            </a:pPr>
            <a:endParaRPr lang="es-CO" dirty="0"/>
          </a:p>
          <a:p>
            <a:r>
              <a:rPr lang="es-CO" dirty="0" smtClean="0"/>
              <a:t>Evaluar a nivel experimental y por simulación las condiciones de aplicación de Recobro Químico, al tiempo que evaluar su economía.</a:t>
            </a:r>
          </a:p>
        </p:txBody>
      </p:sp>
      <p:sp>
        <p:nvSpPr>
          <p:cNvPr id="5" name="4 CuadroTexto"/>
          <p:cNvSpPr txBox="1"/>
          <p:nvPr/>
        </p:nvSpPr>
        <p:spPr>
          <a:xfrm>
            <a:off x="1043610" y="2780929"/>
            <a:ext cx="7632847" cy="3724096"/>
          </a:xfrm>
          <a:prstGeom prst="rect">
            <a:avLst/>
          </a:prstGeom>
          <a:noFill/>
        </p:spPr>
        <p:txBody>
          <a:bodyPr wrap="square" rtlCol="0">
            <a:spAutoFit/>
          </a:bodyPr>
          <a:lstStyle/>
          <a:p>
            <a:pPr marL="285750" indent="-285750">
              <a:buFont typeface="Arial" pitchFamily="34" charset="0"/>
              <a:buChar char="•"/>
            </a:pPr>
            <a:r>
              <a:rPr lang="es-CO" dirty="0" smtClean="0"/>
              <a:t>Laboratorio</a:t>
            </a:r>
          </a:p>
          <a:p>
            <a:pPr marL="742950" lvl="1" indent="-285750">
              <a:buFont typeface="Arial" pitchFamily="34" charset="0"/>
              <a:buChar char="•"/>
            </a:pPr>
            <a:r>
              <a:rPr lang="es-CO" sz="1600" dirty="0" smtClean="0"/>
              <a:t>Determina el tipo de químicos (polímeros, Surfactantes, Álcalis)</a:t>
            </a:r>
          </a:p>
          <a:p>
            <a:pPr marL="742950" lvl="1" indent="-285750">
              <a:buFont typeface="Arial" pitchFamily="34" charset="0"/>
              <a:buChar char="•"/>
            </a:pPr>
            <a:r>
              <a:rPr lang="es-CO" sz="1600" dirty="0" smtClean="0"/>
              <a:t>Establece la formulación óptima para el mayor recobro de Petróleo</a:t>
            </a:r>
          </a:p>
          <a:p>
            <a:pPr marL="742950" lvl="1" indent="-285750">
              <a:buFont typeface="Arial" pitchFamily="34" charset="0"/>
              <a:buChar char="•"/>
            </a:pPr>
            <a:r>
              <a:rPr lang="es-CO" sz="1600" dirty="0" smtClean="0"/>
              <a:t>Definen los tiempos o volúmenes a inyectar</a:t>
            </a:r>
          </a:p>
          <a:p>
            <a:pPr marL="285750" indent="-285750">
              <a:buFont typeface="Arial" pitchFamily="34" charset="0"/>
              <a:buChar char="•"/>
            </a:pPr>
            <a:endParaRPr lang="es-CO" dirty="0"/>
          </a:p>
          <a:p>
            <a:pPr marL="285750" indent="-285750">
              <a:buFont typeface="Arial" pitchFamily="34" charset="0"/>
              <a:buChar char="•"/>
            </a:pPr>
            <a:r>
              <a:rPr lang="es-CO" dirty="0" smtClean="0"/>
              <a:t>Simulación</a:t>
            </a:r>
          </a:p>
          <a:p>
            <a:pPr marL="742950" lvl="1" indent="-285750">
              <a:buFont typeface="Arial" pitchFamily="34" charset="0"/>
              <a:buChar char="•"/>
            </a:pPr>
            <a:r>
              <a:rPr lang="es-CO" sz="1600" dirty="0" smtClean="0"/>
              <a:t>Determina el arreglo de pozos (inyectores-Productores) a afectar,</a:t>
            </a:r>
          </a:p>
          <a:p>
            <a:pPr marL="742950" lvl="1" indent="-285750">
              <a:buFont typeface="Arial" pitchFamily="34" charset="0"/>
              <a:buChar char="•"/>
            </a:pPr>
            <a:r>
              <a:rPr lang="es-CO" sz="1600" dirty="0" smtClean="0"/>
              <a:t>Confirma el recobro de petróleo</a:t>
            </a:r>
          </a:p>
          <a:p>
            <a:pPr marL="742950" lvl="1" indent="-285750">
              <a:buFont typeface="Arial" pitchFamily="34" charset="0"/>
              <a:buChar char="•"/>
            </a:pPr>
            <a:r>
              <a:rPr lang="es-CO" sz="1600" dirty="0" smtClean="0"/>
              <a:t>Evalúan estrategias de implementación</a:t>
            </a:r>
          </a:p>
          <a:p>
            <a:pPr marL="285750" indent="-285750">
              <a:buFont typeface="Arial" pitchFamily="34" charset="0"/>
              <a:buChar char="•"/>
            </a:pPr>
            <a:endParaRPr lang="es-CO" dirty="0" smtClean="0"/>
          </a:p>
          <a:p>
            <a:pPr marL="285750" indent="-285750">
              <a:buFont typeface="Arial" pitchFamily="34" charset="0"/>
              <a:buChar char="•"/>
            </a:pPr>
            <a:r>
              <a:rPr lang="es-CO" dirty="0" smtClean="0"/>
              <a:t>Análisis Financieros</a:t>
            </a:r>
          </a:p>
          <a:p>
            <a:pPr marL="742950" lvl="1" indent="-285750">
              <a:buFont typeface="Arial" pitchFamily="34" charset="0"/>
              <a:buChar char="•"/>
            </a:pPr>
            <a:r>
              <a:rPr lang="es-CO" sz="1600" dirty="0" smtClean="0"/>
              <a:t>Define la estrategia de implementación</a:t>
            </a:r>
          </a:p>
          <a:p>
            <a:pPr marL="742950" lvl="1" indent="-285750">
              <a:buFont typeface="Arial" pitchFamily="34" charset="0"/>
              <a:buChar char="•"/>
            </a:pPr>
            <a:endParaRPr lang="es-CO" sz="1600" dirty="0" smtClean="0"/>
          </a:p>
          <a:p>
            <a:pPr marL="285750" indent="-285750">
              <a:buFont typeface="Arial" pitchFamily="34" charset="0"/>
              <a:buChar char="•"/>
            </a:pPr>
            <a:r>
              <a:rPr lang="es-CO" dirty="0" smtClean="0"/>
              <a:t>Implementación y evaluación del piloto</a:t>
            </a:r>
            <a:endParaRPr lang="es-CO" dirty="0"/>
          </a:p>
        </p:txBody>
      </p:sp>
      <p:sp>
        <p:nvSpPr>
          <p:cNvPr id="6" name="5 Rectángulo"/>
          <p:cNvSpPr/>
          <p:nvPr/>
        </p:nvSpPr>
        <p:spPr>
          <a:xfrm>
            <a:off x="107504" y="580618"/>
            <a:ext cx="8064896" cy="400110"/>
          </a:xfrm>
          <a:prstGeom prst="rect">
            <a:avLst/>
          </a:prstGeom>
        </p:spPr>
        <p:txBody>
          <a:bodyPr wrap="square">
            <a:spAutoFit/>
          </a:bodyPr>
          <a:lstStyle/>
          <a:p>
            <a:pPr lvl="1"/>
            <a:r>
              <a:rPr lang="es-CO" sz="2000" b="1" dirty="0" smtClean="0"/>
              <a:t>CÓMO SE HACE RECUPERACION MEJORADA</a:t>
            </a:r>
            <a:endParaRPr lang="es-CO" sz="2000" b="1" dirty="0"/>
          </a:p>
        </p:txBody>
      </p:sp>
    </p:spTree>
    <p:extLst>
      <p:ext uri="{BB962C8B-B14F-4D97-AF65-F5344CB8AC3E}">
        <p14:creationId xmlns:p14="http://schemas.microsoft.com/office/powerpoint/2010/main" val="20350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12</a:t>
            </a:fld>
            <a:endParaRPr lang="es-ES" dirty="0"/>
          </a:p>
        </p:txBody>
      </p:sp>
      <p:pic>
        <p:nvPicPr>
          <p:cNvPr id="1026" name="Picture 2" descr="http://www.chemicalflooding.com/Chemical%20Flooding%20diagr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55580"/>
            <a:ext cx="7337128" cy="461936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807804" y="5774945"/>
            <a:ext cx="3816424" cy="276999"/>
          </a:xfrm>
          <a:prstGeom prst="rect">
            <a:avLst/>
          </a:prstGeom>
        </p:spPr>
        <p:txBody>
          <a:bodyPr wrap="square">
            <a:spAutoFit/>
          </a:bodyPr>
          <a:lstStyle/>
          <a:p>
            <a:r>
              <a:rPr lang="en-US" sz="1200" b="1" dirty="0"/>
              <a:t>Chemical Flooding diagram courtesy of DOE</a:t>
            </a:r>
            <a:endParaRPr lang="es-CO" sz="1200" dirty="0"/>
          </a:p>
        </p:txBody>
      </p:sp>
      <p:sp>
        <p:nvSpPr>
          <p:cNvPr id="5" name="4 Rectángulo"/>
          <p:cNvSpPr/>
          <p:nvPr/>
        </p:nvSpPr>
        <p:spPr>
          <a:xfrm>
            <a:off x="107504" y="580618"/>
            <a:ext cx="8064896" cy="400110"/>
          </a:xfrm>
          <a:prstGeom prst="rect">
            <a:avLst/>
          </a:prstGeom>
        </p:spPr>
        <p:txBody>
          <a:bodyPr wrap="square">
            <a:spAutoFit/>
          </a:bodyPr>
          <a:lstStyle/>
          <a:p>
            <a:pPr lvl="1"/>
            <a:r>
              <a:rPr lang="es-CO" sz="2000" b="1" dirty="0" smtClean="0"/>
              <a:t>CÓMO SE HACE RECUPERACION MEJORADA</a:t>
            </a:r>
            <a:endParaRPr lang="es-CO" sz="2000" b="1" dirty="0"/>
          </a:p>
        </p:txBody>
      </p:sp>
    </p:spTree>
    <p:extLst>
      <p:ext uri="{BB962C8B-B14F-4D97-AF65-F5344CB8AC3E}">
        <p14:creationId xmlns:p14="http://schemas.microsoft.com/office/powerpoint/2010/main" val="157669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13</a:t>
            </a:fld>
            <a:endParaRPr lang="es-ES" dirty="0"/>
          </a:p>
        </p:txBody>
      </p:sp>
      <p:sp>
        <p:nvSpPr>
          <p:cNvPr id="3" name="2 Rectángulo"/>
          <p:cNvSpPr/>
          <p:nvPr/>
        </p:nvSpPr>
        <p:spPr>
          <a:xfrm>
            <a:off x="107504" y="580618"/>
            <a:ext cx="8064896" cy="400110"/>
          </a:xfrm>
          <a:prstGeom prst="rect">
            <a:avLst/>
          </a:prstGeom>
        </p:spPr>
        <p:txBody>
          <a:bodyPr wrap="square">
            <a:spAutoFit/>
          </a:bodyPr>
          <a:lstStyle/>
          <a:p>
            <a:pPr lvl="1"/>
            <a:r>
              <a:rPr lang="es-CO" sz="2000" b="1" dirty="0" smtClean="0"/>
              <a:t>PORQUÉ SE HACE RECUPERACION MEJORADA</a:t>
            </a:r>
            <a:endParaRPr lang="es-CO" sz="2000" b="1" dirty="0"/>
          </a:p>
        </p:txBody>
      </p:sp>
      <p:sp>
        <p:nvSpPr>
          <p:cNvPr id="4" name="3 CuadroTexto"/>
          <p:cNvSpPr txBox="1"/>
          <p:nvPr/>
        </p:nvSpPr>
        <p:spPr>
          <a:xfrm>
            <a:off x="755576" y="1340768"/>
            <a:ext cx="7848872" cy="5078313"/>
          </a:xfrm>
          <a:prstGeom prst="rect">
            <a:avLst/>
          </a:prstGeom>
          <a:noFill/>
        </p:spPr>
        <p:txBody>
          <a:bodyPr wrap="square" rtlCol="0">
            <a:spAutoFit/>
          </a:bodyPr>
          <a:lstStyle/>
          <a:p>
            <a:pPr marL="285750" indent="-285750" algn="just">
              <a:buFont typeface="Arial" pitchFamily="34" charset="0"/>
              <a:buChar char="•"/>
            </a:pPr>
            <a:r>
              <a:rPr lang="en-US" dirty="0" smtClean="0"/>
              <a:t>Las </a:t>
            </a:r>
            <a:r>
              <a:rPr lang="en-US" dirty="0" err="1" smtClean="0"/>
              <a:t>tecnologías</a:t>
            </a:r>
            <a:r>
              <a:rPr lang="en-US" dirty="0" smtClean="0"/>
              <a:t> de </a:t>
            </a:r>
            <a:r>
              <a:rPr lang="en-US" dirty="0" err="1" smtClean="0"/>
              <a:t>Recobro</a:t>
            </a:r>
            <a:r>
              <a:rPr lang="en-US" dirty="0" smtClean="0"/>
              <a:t> </a:t>
            </a:r>
            <a:r>
              <a:rPr lang="en-US" dirty="0" err="1" smtClean="0"/>
              <a:t>Mejorado</a:t>
            </a:r>
            <a:r>
              <a:rPr lang="en-US" dirty="0" smtClean="0"/>
              <a:t> con </a:t>
            </a:r>
            <a:r>
              <a:rPr lang="en-US" dirty="0" err="1" smtClean="0"/>
              <a:t>Químicos</a:t>
            </a:r>
            <a:r>
              <a:rPr lang="en-US" dirty="0" smtClean="0"/>
              <a:t>, </a:t>
            </a:r>
            <a:r>
              <a:rPr lang="en-US" dirty="0" err="1" smtClean="0"/>
              <a:t>permiten</a:t>
            </a:r>
            <a:r>
              <a:rPr lang="en-US" dirty="0" smtClean="0"/>
              <a:t> </a:t>
            </a:r>
            <a:r>
              <a:rPr lang="en-US" dirty="0" err="1" smtClean="0"/>
              <a:t>aumentar</a:t>
            </a:r>
            <a:r>
              <a:rPr lang="en-US" dirty="0" smtClean="0"/>
              <a:t> el factor de </a:t>
            </a:r>
            <a:r>
              <a:rPr lang="en-US" dirty="0" err="1" smtClean="0"/>
              <a:t>recobro</a:t>
            </a:r>
            <a:r>
              <a:rPr lang="en-US" dirty="0" smtClean="0"/>
              <a:t> de </a:t>
            </a:r>
            <a:r>
              <a:rPr lang="en-US" dirty="0" err="1" smtClean="0"/>
              <a:t>yacimientos</a:t>
            </a:r>
            <a:r>
              <a:rPr lang="en-US" dirty="0" smtClean="0"/>
              <a:t> </a:t>
            </a:r>
            <a:r>
              <a:rPr lang="en-US" dirty="0" err="1" smtClean="0"/>
              <a:t>maduros</a:t>
            </a:r>
            <a:r>
              <a:rPr lang="en-US" dirty="0" smtClean="0"/>
              <a:t> </a:t>
            </a:r>
            <a:r>
              <a:rPr lang="en-US" dirty="0" err="1" smtClean="0"/>
              <a:t>sometidos</a:t>
            </a:r>
            <a:r>
              <a:rPr lang="en-US" dirty="0" smtClean="0"/>
              <a:t> a </a:t>
            </a:r>
            <a:r>
              <a:rPr lang="en-US" dirty="0" err="1" smtClean="0"/>
              <a:t>inyección</a:t>
            </a:r>
            <a:r>
              <a:rPr lang="en-US" dirty="0" smtClean="0"/>
              <a:t> continua de </a:t>
            </a:r>
            <a:r>
              <a:rPr lang="en-US" dirty="0" err="1" smtClean="0"/>
              <a:t>agua</a:t>
            </a:r>
            <a:r>
              <a:rPr lang="en-US" dirty="0" smtClean="0"/>
              <a:t> y/o gas.</a:t>
            </a:r>
          </a:p>
          <a:p>
            <a:pPr marL="285750" indent="-285750" algn="just">
              <a:buFont typeface="Arial" pitchFamily="34" charset="0"/>
              <a:buChar char="•"/>
            </a:pPr>
            <a:endParaRPr lang="en-US" dirty="0" smtClean="0"/>
          </a:p>
          <a:p>
            <a:pPr marL="285750" indent="-285750" algn="just">
              <a:buFont typeface="Arial" pitchFamily="34" charset="0"/>
              <a:buChar char="•"/>
            </a:pPr>
            <a:r>
              <a:rPr lang="en-US" dirty="0" smtClean="0"/>
              <a:t>Las </a:t>
            </a:r>
            <a:r>
              <a:rPr lang="en-US" dirty="0" err="1" smtClean="0"/>
              <a:t>aplicaciones</a:t>
            </a:r>
            <a:r>
              <a:rPr lang="en-US" dirty="0" smtClean="0"/>
              <a:t> de </a:t>
            </a:r>
            <a:r>
              <a:rPr lang="en-US" dirty="0" err="1" smtClean="0"/>
              <a:t>métodos</a:t>
            </a:r>
            <a:r>
              <a:rPr lang="en-US" dirty="0" smtClean="0"/>
              <a:t> de </a:t>
            </a:r>
            <a:r>
              <a:rPr lang="en-US" dirty="0" err="1" smtClean="0"/>
              <a:t>recuperación</a:t>
            </a:r>
            <a:r>
              <a:rPr lang="en-US" dirty="0" smtClean="0"/>
              <a:t> </a:t>
            </a:r>
            <a:r>
              <a:rPr lang="en-US" dirty="0" err="1" smtClean="0"/>
              <a:t>mejorada</a:t>
            </a:r>
            <a:r>
              <a:rPr lang="en-US" dirty="0" smtClean="0"/>
              <a:t> son </a:t>
            </a:r>
            <a:r>
              <a:rPr lang="en-US" dirty="0" err="1" smtClean="0"/>
              <a:t>partículares</a:t>
            </a:r>
            <a:r>
              <a:rPr lang="en-US" dirty="0" smtClean="0"/>
              <a:t> y no se </a:t>
            </a:r>
            <a:r>
              <a:rPr lang="en-US" dirty="0" err="1" smtClean="0"/>
              <a:t>pueden</a:t>
            </a:r>
            <a:r>
              <a:rPr lang="en-US" dirty="0" smtClean="0"/>
              <a:t> </a:t>
            </a:r>
            <a:r>
              <a:rPr lang="en-US" dirty="0" err="1" smtClean="0"/>
              <a:t>generalizar</a:t>
            </a:r>
            <a:r>
              <a:rPr lang="en-US" dirty="0" smtClean="0"/>
              <a:t> de un </a:t>
            </a:r>
            <a:r>
              <a:rPr lang="en-US" dirty="0" err="1" smtClean="0"/>
              <a:t>yacimiento</a:t>
            </a:r>
            <a:r>
              <a:rPr lang="en-US" dirty="0" smtClean="0"/>
              <a:t> a </a:t>
            </a:r>
            <a:r>
              <a:rPr lang="en-US" dirty="0" err="1" smtClean="0"/>
              <a:t>otro</a:t>
            </a:r>
            <a:r>
              <a:rPr lang="en-US" dirty="0" smtClean="0"/>
              <a:t> </a:t>
            </a:r>
            <a:r>
              <a:rPr lang="en-US" dirty="0" err="1" smtClean="0"/>
              <a:t>yacimiento</a:t>
            </a:r>
            <a:r>
              <a:rPr lang="en-US" dirty="0" smtClean="0"/>
              <a:t>, inclusive con </a:t>
            </a:r>
            <a:r>
              <a:rPr lang="en-US" dirty="0" err="1" smtClean="0"/>
              <a:t>características</a:t>
            </a:r>
            <a:r>
              <a:rPr lang="en-US" dirty="0" smtClean="0"/>
              <a:t> </a:t>
            </a:r>
            <a:r>
              <a:rPr lang="en-US" dirty="0" err="1" smtClean="0"/>
              <a:t>similares</a:t>
            </a:r>
            <a:r>
              <a:rPr lang="en-US" dirty="0" smtClean="0"/>
              <a:t> de </a:t>
            </a:r>
            <a:r>
              <a:rPr lang="en-US" dirty="0" err="1" smtClean="0"/>
              <a:t>rocas</a:t>
            </a:r>
            <a:r>
              <a:rPr lang="en-US" dirty="0" smtClean="0"/>
              <a:t> y </a:t>
            </a:r>
            <a:r>
              <a:rPr lang="en-US" dirty="0" err="1" smtClean="0"/>
              <a:t>fluidos</a:t>
            </a:r>
            <a:endParaRPr lang="en-US"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err="1" smtClean="0"/>
              <a:t>Cada</a:t>
            </a:r>
            <a:r>
              <a:rPr lang="en-US" dirty="0" smtClean="0"/>
              <a:t> </a:t>
            </a:r>
            <a:r>
              <a:rPr lang="en-US" dirty="0" err="1" smtClean="0"/>
              <a:t>yacimiento</a:t>
            </a:r>
            <a:r>
              <a:rPr lang="en-US" dirty="0" smtClean="0"/>
              <a:t> </a:t>
            </a:r>
            <a:r>
              <a:rPr lang="en-US" dirty="0" err="1" smtClean="0"/>
              <a:t>debe</a:t>
            </a:r>
            <a:r>
              <a:rPr lang="en-US" dirty="0" smtClean="0"/>
              <a:t> </a:t>
            </a:r>
            <a:r>
              <a:rPr lang="en-US" dirty="0" err="1" smtClean="0"/>
              <a:t>evaluarse</a:t>
            </a:r>
            <a:r>
              <a:rPr lang="en-US" dirty="0" smtClean="0"/>
              <a:t> </a:t>
            </a:r>
            <a:r>
              <a:rPr lang="en-US" dirty="0" err="1" smtClean="0"/>
              <a:t>particularizadamente</a:t>
            </a:r>
            <a:r>
              <a:rPr lang="en-US" dirty="0" smtClean="0"/>
              <a:t>, </a:t>
            </a:r>
            <a:r>
              <a:rPr lang="en-US" dirty="0" err="1" smtClean="0"/>
              <a:t>por</a:t>
            </a:r>
            <a:r>
              <a:rPr lang="en-US" dirty="0" smtClean="0"/>
              <a:t> lo </a:t>
            </a:r>
            <a:r>
              <a:rPr lang="en-US" dirty="0" err="1" smtClean="0"/>
              <a:t>tanto</a:t>
            </a:r>
            <a:r>
              <a:rPr lang="en-US" dirty="0" smtClean="0"/>
              <a:t> </a:t>
            </a:r>
            <a:r>
              <a:rPr lang="en-US" dirty="0" err="1" smtClean="0"/>
              <a:t>debe</a:t>
            </a:r>
            <a:r>
              <a:rPr lang="en-US" dirty="0" smtClean="0"/>
              <a:t> </a:t>
            </a:r>
            <a:r>
              <a:rPr lang="en-US" dirty="0" err="1" smtClean="0"/>
              <a:t>haserce</a:t>
            </a:r>
            <a:r>
              <a:rPr lang="en-US" dirty="0" smtClean="0"/>
              <a:t> </a:t>
            </a:r>
            <a:r>
              <a:rPr lang="en-US" dirty="0" err="1" smtClean="0"/>
              <a:t>estudios</a:t>
            </a:r>
            <a:r>
              <a:rPr lang="en-US" dirty="0" smtClean="0"/>
              <a:t> a </a:t>
            </a:r>
            <a:r>
              <a:rPr lang="en-US" dirty="0" err="1" smtClean="0"/>
              <a:t>nivel</a:t>
            </a:r>
            <a:r>
              <a:rPr lang="en-US" dirty="0" smtClean="0"/>
              <a:t> </a:t>
            </a:r>
            <a:r>
              <a:rPr lang="en-US" dirty="0" err="1" smtClean="0"/>
              <a:t>piloto</a:t>
            </a:r>
            <a:r>
              <a:rPr lang="en-US" dirty="0" smtClean="0"/>
              <a:t> </a:t>
            </a:r>
            <a:r>
              <a:rPr lang="en-US" dirty="0" err="1" smtClean="0"/>
              <a:t>para</a:t>
            </a:r>
            <a:r>
              <a:rPr lang="en-US" dirty="0" smtClean="0"/>
              <a:t> </a:t>
            </a:r>
            <a:r>
              <a:rPr lang="en-US" dirty="0" err="1" smtClean="0"/>
              <a:t>asegurar</a:t>
            </a:r>
            <a:r>
              <a:rPr lang="en-US" dirty="0" smtClean="0"/>
              <a:t> </a:t>
            </a:r>
            <a:r>
              <a:rPr lang="en-US" dirty="0" err="1" smtClean="0"/>
              <a:t>su</a:t>
            </a:r>
            <a:r>
              <a:rPr lang="en-US" dirty="0" smtClean="0"/>
              <a:t> </a:t>
            </a:r>
            <a:r>
              <a:rPr lang="en-US" dirty="0" err="1" smtClean="0"/>
              <a:t>aplicación</a:t>
            </a:r>
            <a:r>
              <a:rPr lang="en-US" dirty="0" smtClean="0"/>
              <a:t> y </a:t>
            </a:r>
            <a:r>
              <a:rPr lang="en-US" dirty="0" err="1" smtClean="0"/>
              <a:t>economía</a:t>
            </a:r>
            <a:r>
              <a:rPr lang="en-US" dirty="0" smtClean="0"/>
              <a:t> antes de </a:t>
            </a:r>
            <a:r>
              <a:rPr lang="en-US" dirty="0" err="1" smtClean="0"/>
              <a:t>una</a:t>
            </a:r>
            <a:r>
              <a:rPr lang="en-US" dirty="0" smtClean="0"/>
              <a:t> </a:t>
            </a:r>
            <a:r>
              <a:rPr lang="en-US" dirty="0" err="1" smtClean="0"/>
              <a:t>masificación</a:t>
            </a:r>
            <a:endParaRPr lang="en-US"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smtClean="0"/>
              <a:t>La </a:t>
            </a:r>
            <a:r>
              <a:rPr lang="en-US" dirty="0" err="1" smtClean="0"/>
              <a:t>masificación</a:t>
            </a:r>
            <a:r>
              <a:rPr lang="en-US" dirty="0" smtClean="0"/>
              <a:t> de </a:t>
            </a:r>
            <a:r>
              <a:rPr lang="en-US" dirty="0" err="1" smtClean="0"/>
              <a:t>este</a:t>
            </a:r>
            <a:r>
              <a:rPr lang="en-US" dirty="0" smtClean="0"/>
              <a:t> </a:t>
            </a:r>
            <a:r>
              <a:rPr lang="en-US" dirty="0" err="1" smtClean="0"/>
              <a:t>tipo</a:t>
            </a:r>
            <a:r>
              <a:rPr lang="en-US" dirty="0" smtClean="0"/>
              <a:t> de </a:t>
            </a:r>
            <a:r>
              <a:rPr lang="en-US" dirty="0" err="1" smtClean="0"/>
              <a:t>tecnologías</a:t>
            </a:r>
            <a:r>
              <a:rPr lang="en-US" dirty="0" smtClean="0"/>
              <a:t> no se </a:t>
            </a:r>
            <a:r>
              <a:rPr lang="en-US" dirty="0" err="1" smtClean="0"/>
              <a:t>realiza</a:t>
            </a:r>
            <a:r>
              <a:rPr lang="en-US" dirty="0" smtClean="0"/>
              <a:t> </a:t>
            </a:r>
            <a:r>
              <a:rPr lang="en-US" dirty="0" err="1" smtClean="0"/>
              <a:t>como</a:t>
            </a:r>
            <a:r>
              <a:rPr lang="en-US" dirty="0" smtClean="0"/>
              <a:t> la </a:t>
            </a:r>
            <a:r>
              <a:rPr lang="en-US" dirty="0" err="1" smtClean="0"/>
              <a:t>inyección</a:t>
            </a:r>
            <a:r>
              <a:rPr lang="en-US" dirty="0" smtClean="0"/>
              <a:t> de </a:t>
            </a:r>
            <a:r>
              <a:rPr lang="en-US" dirty="0" err="1" smtClean="0"/>
              <a:t>agua</a:t>
            </a:r>
            <a:r>
              <a:rPr lang="en-US" dirty="0" smtClean="0"/>
              <a:t> la </a:t>
            </a:r>
            <a:r>
              <a:rPr lang="en-US" dirty="0" err="1" smtClean="0"/>
              <a:t>cual</a:t>
            </a:r>
            <a:r>
              <a:rPr lang="en-US" dirty="0" smtClean="0"/>
              <a:t> </a:t>
            </a:r>
            <a:r>
              <a:rPr lang="en-US" dirty="0" err="1" smtClean="0"/>
              <a:t>puede</a:t>
            </a:r>
            <a:r>
              <a:rPr lang="en-US" dirty="0" smtClean="0"/>
              <a:t> </a:t>
            </a:r>
            <a:r>
              <a:rPr lang="en-US" dirty="0" err="1" smtClean="0"/>
              <a:t>ser</a:t>
            </a:r>
            <a:r>
              <a:rPr lang="en-US" dirty="0" smtClean="0"/>
              <a:t> </a:t>
            </a:r>
            <a:r>
              <a:rPr lang="en-US" dirty="0" err="1" smtClean="0"/>
              <a:t>masiva</a:t>
            </a:r>
            <a:r>
              <a:rPr lang="en-US" dirty="0" smtClean="0"/>
              <a:t> en </a:t>
            </a:r>
            <a:r>
              <a:rPr lang="en-US" dirty="0" err="1" smtClean="0"/>
              <a:t>todo</a:t>
            </a:r>
            <a:r>
              <a:rPr lang="en-US" dirty="0" smtClean="0"/>
              <a:t> el </a:t>
            </a:r>
            <a:r>
              <a:rPr lang="en-US" dirty="0" err="1" smtClean="0"/>
              <a:t>yacimiento</a:t>
            </a:r>
            <a:r>
              <a:rPr lang="en-US" dirty="0" smtClean="0"/>
              <a:t>, </a:t>
            </a:r>
            <a:r>
              <a:rPr lang="en-US" dirty="0" err="1" smtClean="0"/>
              <a:t>sino</a:t>
            </a:r>
            <a:r>
              <a:rPr lang="en-US" dirty="0" smtClean="0"/>
              <a:t> a </a:t>
            </a:r>
            <a:r>
              <a:rPr lang="en-US" dirty="0" err="1" smtClean="0"/>
              <a:t>través</a:t>
            </a:r>
            <a:r>
              <a:rPr lang="en-US" dirty="0" smtClean="0"/>
              <a:t> del </a:t>
            </a:r>
            <a:r>
              <a:rPr lang="en-US" dirty="0" err="1" smtClean="0"/>
              <a:t>desarrollo</a:t>
            </a:r>
            <a:r>
              <a:rPr lang="en-US" dirty="0" smtClean="0"/>
              <a:t> </a:t>
            </a:r>
            <a:r>
              <a:rPr lang="en-US" dirty="0" err="1" smtClean="0"/>
              <a:t>por</a:t>
            </a:r>
            <a:r>
              <a:rPr lang="en-US" dirty="0" smtClean="0"/>
              <a:t> </a:t>
            </a:r>
            <a:r>
              <a:rPr lang="en-US" dirty="0" err="1" smtClean="0"/>
              <a:t>etapas</a:t>
            </a:r>
            <a:r>
              <a:rPr lang="en-US" dirty="0" smtClean="0"/>
              <a:t>.</a:t>
            </a:r>
          </a:p>
          <a:p>
            <a:pPr marL="285750" indent="-285750" algn="just">
              <a:buFont typeface="Arial" pitchFamily="34" charset="0"/>
              <a:buChar char="•"/>
            </a:pPr>
            <a:endParaRPr lang="en-US" dirty="0"/>
          </a:p>
          <a:p>
            <a:pPr marL="285750" indent="-285750" algn="just">
              <a:buFont typeface="Arial" pitchFamily="34" charset="0"/>
              <a:buChar char="•"/>
            </a:pPr>
            <a:r>
              <a:rPr lang="en-US" dirty="0" err="1" smtClean="0"/>
              <a:t>Recuperación</a:t>
            </a:r>
            <a:r>
              <a:rPr lang="en-US" dirty="0" smtClean="0"/>
              <a:t> </a:t>
            </a:r>
            <a:r>
              <a:rPr lang="en-US" dirty="0" err="1" smtClean="0"/>
              <a:t>Mejorada</a:t>
            </a:r>
            <a:r>
              <a:rPr lang="en-US" dirty="0" smtClean="0"/>
              <a:t> </a:t>
            </a:r>
            <a:r>
              <a:rPr lang="en-US" dirty="0" err="1" smtClean="0"/>
              <a:t>es</a:t>
            </a:r>
            <a:r>
              <a:rPr lang="en-US" dirty="0" smtClean="0"/>
              <a:t> </a:t>
            </a:r>
            <a:r>
              <a:rPr lang="en-US" dirty="0" err="1" smtClean="0"/>
              <a:t>una</a:t>
            </a:r>
            <a:r>
              <a:rPr lang="en-US" dirty="0" smtClean="0"/>
              <a:t> forma de </a:t>
            </a:r>
            <a:r>
              <a:rPr lang="en-US" dirty="0" err="1" smtClean="0"/>
              <a:t>acelerar</a:t>
            </a:r>
            <a:r>
              <a:rPr lang="en-US" dirty="0" smtClean="0"/>
              <a:t> la </a:t>
            </a:r>
            <a:r>
              <a:rPr lang="en-US" dirty="0" err="1" smtClean="0"/>
              <a:t>producción</a:t>
            </a:r>
            <a:r>
              <a:rPr lang="en-US" dirty="0" smtClean="0"/>
              <a:t>  e </a:t>
            </a:r>
            <a:r>
              <a:rPr lang="en-US" dirty="0" err="1" smtClean="0"/>
              <a:t>incrementar</a:t>
            </a:r>
            <a:r>
              <a:rPr lang="en-US" dirty="0" smtClean="0"/>
              <a:t> </a:t>
            </a:r>
            <a:r>
              <a:rPr lang="en-US" dirty="0" err="1" smtClean="0"/>
              <a:t>las</a:t>
            </a:r>
            <a:r>
              <a:rPr lang="en-US" dirty="0" smtClean="0"/>
              <a:t> </a:t>
            </a:r>
            <a:r>
              <a:rPr lang="en-US" dirty="0" err="1" smtClean="0"/>
              <a:t>reservas</a:t>
            </a:r>
            <a:r>
              <a:rPr lang="en-US" dirty="0" smtClean="0"/>
              <a:t> de un </a:t>
            </a:r>
            <a:r>
              <a:rPr lang="en-US" dirty="0" err="1" smtClean="0"/>
              <a:t>yacimiento</a:t>
            </a:r>
            <a:r>
              <a:rPr lang="en-US" dirty="0" smtClean="0"/>
              <a:t>. </a:t>
            </a:r>
            <a:endParaRPr lang="en-US" dirty="0"/>
          </a:p>
        </p:txBody>
      </p:sp>
    </p:spTree>
    <p:extLst>
      <p:ext uri="{BB962C8B-B14F-4D97-AF65-F5344CB8AC3E}">
        <p14:creationId xmlns:p14="http://schemas.microsoft.com/office/powerpoint/2010/main" val="236834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14</a:t>
            </a:fld>
            <a:endParaRPr lang="es-ES" dirty="0"/>
          </a:p>
        </p:txBody>
      </p:sp>
      <p:sp>
        <p:nvSpPr>
          <p:cNvPr id="6" name="5 CuadroTexto"/>
          <p:cNvSpPr txBox="1"/>
          <p:nvPr/>
        </p:nvSpPr>
        <p:spPr>
          <a:xfrm>
            <a:off x="683568" y="1124744"/>
            <a:ext cx="3339376" cy="369332"/>
          </a:xfrm>
          <a:prstGeom prst="rect">
            <a:avLst/>
          </a:prstGeom>
          <a:noFill/>
        </p:spPr>
        <p:txBody>
          <a:bodyPr wrap="none" rtlCol="0">
            <a:spAutoFit/>
          </a:bodyPr>
          <a:lstStyle/>
          <a:p>
            <a:r>
              <a:rPr lang="es-CO" dirty="0" smtClean="0"/>
              <a:t>Mejorar la eficiencia de barrido</a:t>
            </a:r>
            <a:endParaRPr lang="es-CO"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9713" y="2252322"/>
            <a:ext cx="5318545" cy="402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83568" y="1569567"/>
            <a:ext cx="7704856" cy="646331"/>
          </a:xfrm>
          <a:prstGeom prst="rect">
            <a:avLst/>
          </a:prstGeom>
          <a:noFill/>
        </p:spPr>
        <p:txBody>
          <a:bodyPr wrap="square" rtlCol="0">
            <a:spAutoFit/>
          </a:bodyPr>
          <a:lstStyle/>
          <a:p>
            <a:r>
              <a:rPr lang="es-CO" dirty="0" smtClean="0"/>
              <a:t>Movilidad “M” es: Relación entre la movilidad del agua y la del aceite en el yacimiento</a:t>
            </a:r>
            <a:endParaRPr lang="es-CO" dirty="0"/>
          </a:p>
        </p:txBody>
      </p:sp>
      <p:sp>
        <p:nvSpPr>
          <p:cNvPr id="9" name="8 CuadroTexto"/>
          <p:cNvSpPr txBox="1"/>
          <p:nvPr/>
        </p:nvSpPr>
        <p:spPr>
          <a:xfrm>
            <a:off x="698592" y="3933056"/>
            <a:ext cx="1281120" cy="369332"/>
          </a:xfrm>
          <a:prstGeom prst="rect">
            <a:avLst/>
          </a:prstGeom>
          <a:noFill/>
        </p:spPr>
        <p:txBody>
          <a:bodyPr wrap="none" rtlCol="0">
            <a:spAutoFit/>
          </a:bodyPr>
          <a:lstStyle/>
          <a:p>
            <a:r>
              <a:rPr lang="es-CO" dirty="0" smtClean="0"/>
              <a:t>M = </a:t>
            </a:r>
            <a:r>
              <a:rPr lang="es-CO" dirty="0" err="1" smtClean="0"/>
              <a:t>Fw</a:t>
            </a:r>
            <a:r>
              <a:rPr lang="es-CO" dirty="0" smtClean="0"/>
              <a:t>/</a:t>
            </a:r>
            <a:r>
              <a:rPr lang="es-CO" dirty="0" err="1" smtClean="0"/>
              <a:t>Fo</a:t>
            </a:r>
            <a:endParaRPr lang="es-CO" dirty="0"/>
          </a:p>
        </p:txBody>
      </p:sp>
      <p:sp>
        <p:nvSpPr>
          <p:cNvPr id="11" name="10 CuadroTexto"/>
          <p:cNvSpPr txBox="1"/>
          <p:nvPr/>
        </p:nvSpPr>
        <p:spPr>
          <a:xfrm>
            <a:off x="7164289" y="3645025"/>
            <a:ext cx="1753044" cy="1200329"/>
          </a:xfrm>
          <a:prstGeom prst="rect">
            <a:avLst/>
          </a:prstGeom>
          <a:noFill/>
        </p:spPr>
        <p:txBody>
          <a:bodyPr wrap="square" rtlCol="0">
            <a:spAutoFit/>
          </a:bodyPr>
          <a:lstStyle/>
          <a:p>
            <a:pPr algn="ctr"/>
            <a:r>
              <a:rPr lang="es-CO" dirty="0" smtClean="0"/>
              <a:t>Para M = 1</a:t>
            </a:r>
          </a:p>
          <a:p>
            <a:pPr algn="ctr"/>
            <a:r>
              <a:rPr lang="es-CO" dirty="0" smtClean="0"/>
              <a:t>Incrementar viscosidad del agua</a:t>
            </a:r>
            <a:endParaRPr lang="es-CO" dirty="0"/>
          </a:p>
        </p:txBody>
      </p:sp>
      <p:sp>
        <p:nvSpPr>
          <p:cNvPr id="13" name="12 Flecha a la derecha con muesca"/>
          <p:cNvSpPr/>
          <p:nvPr/>
        </p:nvSpPr>
        <p:spPr>
          <a:xfrm rot="13334156">
            <a:off x="4154435" y="3813124"/>
            <a:ext cx="2618492" cy="664626"/>
          </a:xfrm>
          <a:prstGeom prst="notched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p:cNvSpPr/>
          <p:nvPr/>
        </p:nvSpPr>
        <p:spPr>
          <a:xfrm>
            <a:off x="107504" y="580618"/>
            <a:ext cx="8064896" cy="400110"/>
          </a:xfrm>
          <a:prstGeom prst="rect">
            <a:avLst/>
          </a:prstGeom>
        </p:spPr>
        <p:txBody>
          <a:bodyPr wrap="square">
            <a:spAutoFit/>
          </a:bodyPr>
          <a:lstStyle/>
          <a:p>
            <a:pPr lvl="1"/>
            <a:r>
              <a:rPr lang="es-CO" sz="2000" b="1" dirty="0" smtClean="0"/>
              <a:t>PORQUÉ SE HACE RECUPERACION MEJORADA</a:t>
            </a:r>
            <a:endParaRPr lang="es-CO" sz="2000" b="1" dirty="0"/>
          </a:p>
        </p:txBody>
      </p:sp>
    </p:spTree>
    <p:extLst>
      <p:ext uri="{BB962C8B-B14F-4D97-AF65-F5344CB8AC3E}">
        <p14:creationId xmlns:p14="http://schemas.microsoft.com/office/powerpoint/2010/main" val="305263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15</a:t>
            </a:fld>
            <a:endParaRPr lang="es-ES" dirty="0"/>
          </a:p>
        </p:txBody>
      </p:sp>
      <p:sp>
        <p:nvSpPr>
          <p:cNvPr id="3" name="2 Rectángulo"/>
          <p:cNvSpPr/>
          <p:nvPr/>
        </p:nvSpPr>
        <p:spPr>
          <a:xfrm>
            <a:off x="107504" y="580618"/>
            <a:ext cx="8928992" cy="400110"/>
          </a:xfrm>
          <a:prstGeom prst="rect">
            <a:avLst/>
          </a:prstGeom>
        </p:spPr>
        <p:txBody>
          <a:bodyPr wrap="square">
            <a:spAutoFit/>
          </a:bodyPr>
          <a:lstStyle/>
          <a:p>
            <a:pPr lvl="1"/>
            <a:r>
              <a:rPr lang="es-CO" sz="2000" b="1" dirty="0" smtClean="0"/>
              <a:t>QUÍMICOS UTILIZADOS EN RECUPERACIÓN MEJORAODA</a:t>
            </a:r>
            <a:endParaRPr lang="es-CO" sz="2000" b="1" dirty="0"/>
          </a:p>
        </p:txBody>
      </p:sp>
      <p:sp>
        <p:nvSpPr>
          <p:cNvPr id="6" name="5 CuadroTexto"/>
          <p:cNvSpPr txBox="1"/>
          <p:nvPr/>
        </p:nvSpPr>
        <p:spPr>
          <a:xfrm>
            <a:off x="899592" y="1415093"/>
            <a:ext cx="7200800" cy="4678204"/>
          </a:xfrm>
          <a:prstGeom prst="rect">
            <a:avLst/>
          </a:prstGeom>
          <a:noFill/>
        </p:spPr>
        <p:txBody>
          <a:bodyPr wrap="square" rtlCol="0">
            <a:spAutoFit/>
          </a:bodyPr>
          <a:lstStyle/>
          <a:p>
            <a:pPr marL="342900" indent="-342900">
              <a:buFont typeface="Wingdings" pitchFamily="2" charset="2"/>
              <a:buChar char="ü"/>
            </a:pPr>
            <a:r>
              <a:rPr lang="es-CO" sz="2000" dirty="0" smtClean="0"/>
              <a:t>Polímeros</a:t>
            </a:r>
          </a:p>
          <a:p>
            <a:pPr marL="800100" lvl="1" indent="-342900">
              <a:buFont typeface="Wingdings" pitchFamily="2" charset="2"/>
              <a:buChar char="ü"/>
            </a:pPr>
            <a:r>
              <a:rPr lang="es-CO" dirty="0" smtClean="0"/>
              <a:t>Son cadenas de monómeros de compuestos orgánicos que son solubles en agua.</a:t>
            </a:r>
          </a:p>
          <a:p>
            <a:pPr marL="800100" lvl="1" indent="-342900">
              <a:buFont typeface="Wingdings" pitchFamily="2" charset="2"/>
              <a:buChar char="ü"/>
            </a:pPr>
            <a:r>
              <a:rPr lang="es-CO" dirty="0" smtClean="0"/>
              <a:t>Incrementar la viscosidad del agua inyectada y mejorar la razón de movilidad agua/petróleo</a:t>
            </a:r>
          </a:p>
          <a:p>
            <a:pPr marL="800100" lvl="1" indent="-342900">
              <a:buFont typeface="Wingdings" pitchFamily="2" charset="2"/>
              <a:buChar char="ü"/>
            </a:pPr>
            <a:endParaRPr lang="es-CO" sz="2000" dirty="0" smtClean="0"/>
          </a:p>
          <a:p>
            <a:pPr marL="342900" indent="-342900">
              <a:buFont typeface="Wingdings" pitchFamily="2" charset="2"/>
              <a:buChar char="ü"/>
            </a:pPr>
            <a:r>
              <a:rPr lang="es-CO" sz="2000" dirty="0" smtClean="0"/>
              <a:t>Surfactantes</a:t>
            </a:r>
          </a:p>
          <a:p>
            <a:pPr marL="800100" lvl="1" indent="-342900">
              <a:buFont typeface="Wingdings" pitchFamily="2" charset="2"/>
              <a:buChar char="ü"/>
            </a:pPr>
            <a:r>
              <a:rPr lang="es-CO" dirty="0" smtClean="0"/>
              <a:t>Productos que reducen la tensión </a:t>
            </a:r>
            <a:r>
              <a:rPr lang="es-CO" dirty="0" err="1" smtClean="0"/>
              <a:t>interfacial</a:t>
            </a:r>
            <a:r>
              <a:rPr lang="es-CO" dirty="0" smtClean="0"/>
              <a:t> entre Petróleo y crudo.</a:t>
            </a:r>
          </a:p>
          <a:p>
            <a:pPr marL="800100" lvl="1" indent="-342900">
              <a:buFont typeface="Wingdings" pitchFamily="2" charset="2"/>
              <a:buChar char="ü"/>
            </a:pPr>
            <a:r>
              <a:rPr lang="es-CO" dirty="0" smtClean="0"/>
              <a:t>Reducir el petróleo residual luego de un proceso de recobro secundario</a:t>
            </a:r>
          </a:p>
          <a:p>
            <a:pPr marL="800100" lvl="1" indent="-342900">
              <a:buFont typeface="Wingdings" pitchFamily="2" charset="2"/>
              <a:buChar char="ü"/>
            </a:pPr>
            <a:endParaRPr lang="es-CO" sz="2000" dirty="0"/>
          </a:p>
          <a:p>
            <a:pPr marL="342900" indent="-342900">
              <a:buFont typeface="Wingdings" pitchFamily="2" charset="2"/>
              <a:buChar char="ü"/>
            </a:pPr>
            <a:r>
              <a:rPr lang="es-CO" sz="2000" dirty="0" smtClean="0"/>
              <a:t>Álcalis</a:t>
            </a:r>
            <a:endParaRPr lang="es-CO" sz="2000" dirty="0"/>
          </a:p>
          <a:p>
            <a:pPr marL="800100" lvl="1" indent="-342900">
              <a:buFont typeface="Wingdings" pitchFamily="2" charset="2"/>
              <a:buChar char="ü"/>
            </a:pPr>
            <a:r>
              <a:rPr lang="es-CO" dirty="0" smtClean="0"/>
              <a:t>Productos que generan con el crudo surfactantes (In-situ)</a:t>
            </a:r>
          </a:p>
          <a:p>
            <a:pPr marL="800100" lvl="1" indent="-342900">
              <a:buFont typeface="Wingdings" pitchFamily="2" charset="2"/>
              <a:buChar char="ü"/>
            </a:pPr>
            <a:r>
              <a:rPr lang="es-CO" dirty="0" smtClean="0"/>
              <a:t>Productos </a:t>
            </a:r>
            <a:r>
              <a:rPr lang="es-CO" dirty="0"/>
              <a:t>que </a:t>
            </a:r>
            <a:r>
              <a:rPr lang="es-CO" dirty="0" smtClean="0"/>
              <a:t>reducen </a:t>
            </a:r>
            <a:r>
              <a:rPr lang="es-CO" dirty="0"/>
              <a:t>el petróleo residual luego de un proceso de recobro </a:t>
            </a:r>
            <a:r>
              <a:rPr lang="es-CO" dirty="0" smtClean="0"/>
              <a:t>secundario</a:t>
            </a:r>
            <a:endParaRPr lang="es-CO" dirty="0"/>
          </a:p>
        </p:txBody>
      </p:sp>
    </p:spTree>
    <p:extLst>
      <p:ext uri="{BB962C8B-B14F-4D97-AF65-F5344CB8AC3E}">
        <p14:creationId xmlns:p14="http://schemas.microsoft.com/office/powerpoint/2010/main" val="265971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16</a:t>
            </a:fld>
            <a:endParaRPr lang="es-ES" dirty="0"/>
          </a:p>
        </p:txBody>
      </p:sp>
      <p:sp>
        <p:nvSpPr>
          <p:cNvPr id="3" name="2 Rectángulo"/>
          <p:cNvSpPr/>
          <p:nvPr/>
        </p:nvSpPr>
        <p:spPr>
          <a:xfrm>
            <a:off x="107504" y="580618"/>
            <a:ext cx="8928992" cy="400110"/>
          </a:xfrm>
          <a:prstGeom prst="rect">
            <a:avLst/>
          </a:prstGeom>
        </p:spPr>
        <p:txBody>
          <a:bodyPr wrap="square">
            <a:spAutoFit/>
          </a:bodyPr>
          <a:lstStyle/>
          <a:p>
            <a:pPr lvl="1"/>
            <a:r>
              <a:rPr lang="es-CO" sz="2000" b="1" dirty="0" smtClean="0"/>
              <a:t>POLÍMEROS PARA RECUPERACION MEJORADA</a:t>
            </a:r>
            <a:endParaRPr lang="es-CO" sz="2000" b="1" dirty="0"/>
          </a:p>
        </p:txBody>
      </p:sp>
      <p:sp>
        <p:nvSpPr>
          <p:cNvPr id="6" name="5 CuadroTexto"/>
          <p:cNvSpPr txBox="1"/>
          <p:nvPr/>
        </p:nvSpPr>
        <p:spPr>
          <a:xfrm>
            <a:off x="971600" y="1993861"/>
            <a:ext cx="7200800" cy="400110"/>
          </a:xfrm>
          <a:prstGeom prst="rect">
            <a:avLst/>
          </a:prstGeom>
          <a:noFill/>
        </p:spPr>
        <p:txBody>
          <a:bodyPr wrap="square" rtlCol="0">
            <a:spAutoFit/>
          </a:bodyPr>
          <a:lstStyle/>
          <a:p>
            <a:pPr marL="342900" indent="-342900">
              <a:buFont typeface="Wingdings" pitchFamily="2" charset="2"/>
              <a:buChar char="ü"/>
            </a:pPr>
            <a:r>
              <a:rPr lang="es-CO" sz="2000" dirty="0" smtClean="0"/>
              <a:t>Poliacrilamidas</a:t>
            </a:r>
          </a:p>
        </p:txBody>
      </p:sp>
      <p:pic>
        <p:nvPicPr>
          <p:cNvPr id="5" name="Picture 1" descr="http://upload.wikimedia.org/wikipedia/commons/thumb/6/67/Polyacrylamide.svg/150px-Polyacrylamid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1462888"/>
            <a:ext cx="2642271" cy="1462056"/>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3563888" y="1993861"/>
            <a:ext cx="1584176" cy="4001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5220073" y="2945512"/>
            <a:ext cx="1723549" cy="369332"/>
          </a:xfrm>
          <a:prstGeom prst="rect">
            <a:avLst/>
          </a:prstGeom>
          <a:noFill/>
        </p:spPr>
        <p:txBody>
          <a:bodyPr wrap="none" rtlCol="0">
            <a:spAutoFit/>
          </a:bodyPr>
          <a:lstStyle/>
          <a:p>
            <a:r>
              <a:rPr lang="es-CO" dirty="0" smtClean="0"/>
              <a:t>2- </a:t>
            </a:r>
            <a:r>
              <a:rPr lang="es-CO" dirty="0" err="1" smtClean="0"/>
              <a:t>propil</a:t>
            </a:r>
            <a:r>
              <a:rPr lang="es-CO" dirty="0" smtClean="0"/>
              <a:t>-amida</a:t>
            </a:r>
            <a:endParaRPr lang="es-CO" dirty="0"/>
          </a:p>
        </p:txBody>
      </p:sp>
      <p:sp>
        <p:nvSpPr>
          <p:cNvPr id="8" name="7 CuadroTexto"/>
          <p:cNvSpPr txBox="1"/>
          <p:nvPr/>
        </p:nvSpPr>
        <p:spPr>
          <a:xfrm>
            <a:off x="6948265" y="2924944"/>
            <a:ext cx="1273105" cy="369332"/>
          </a:xfrm>
          <a:prstGeom prst="rect">
            <a:avLst/>
          </a:prstGeom>
          <a:noFill/>
        </p:spPr>
        <p:txBody>
          <a:bodyPr wrap="none" rtlCol="0">
            <a:spAutoFit/>
          </a:bodyPr>
          <a:lstStyle/>
          <a:p>
            <a:r>
              <a:rPr lang="es-CO" dirty="0" smtClean="0"/>
              <a:t>(C</a:t>
            </a:r>
            <a:r>
              <a:rPr lang="es-CO" sz="1200" dirty="0" smtClean="0"/>
              <a:t>3</a:t>
            </a:r>
            <a:r>
              <a:rPr lang="es-CO" dirty="0" smtClean="0"/>
              <a:t>H</a:t>
            </a:r>
            <a:r>
              <a:rPr lang="es-CO" sz="1200" dirty="0" smtClean="0"/>
              <a:t>5</a:t>
            </a:r>
            <a:r>
              <a:rPr lang="es-CO" dirty="0" smtClean="0"/>
              <a:t>NO)</a:t>
            </a:r>
            <a:r>
              <a:rPr lang="es-CO" sz="1200" dirty="0" smtClean="0"/>
              <a:t>n</a:t>
            </a:r>
            <a:endParaRPr lang="es-CO" sz="1200" dirty="0"/>
          </a:p>
        </p:txBody>
      </p:sp>
      <p:sp>
        <p:nvSpPr>
          <p:cNvPr id="9" name="8 CuadroTexto"/>
          <p:cNvSpPr txBox="1"/>
          <p:nvPr/>
        </p:nvSpPr>
        <p:spPr>
          <a:xfrm>
            <a:off x="755578" y="3717033"/>
            <a:ext cx="3456383" cy="2377574"/>
          </a:xfrm>
          <a:prstGeom prst="rect">
            <a:avLst/>
          </a:prstGeom>
          <a:noFill/>
        </p:spPr>
        <p:txBody>
          <a:bodyPr wrap="square" rtlCol="0">
            <a:spAutoFit/>
          </a:bodyPr>
          <a:lstStyle/>
          <a:p>
            <a:r>
              <a:rPr lang="es-CO" sz="2000" dirty="0" smtClean="0"/>
              <a:t>Poliacrilamida</a:t>
            </a:r>
            <a:r>
              <a:rPr lang="es-CO" dirty="0" smtClean="0"/>
              <a:t>,</a:t>
            </a:r>
          </a:p>
          <a:p>
            <a:endParaRPr lang="es-CO" dirty="0"/>
          </a:p>
          <a:p>
            <a:pPr marL="285750" indent="-285750">
              <a:buFont typeface="Arial" pitchFamily="34" charset="0"/>
              <a:buChar char="•"/>
            </a:pPr>
            <a:r>
              <a:rPr lang="es-CO" dirty="0" smtClean="0"/>
              <a:t>Derivada del monómero llamado Acrilamida,</a:t>
            </a:r>
          </a:p>
          <a:p>
            <a:pPr marL="285750" indent="-285750">
              <a:buFont typeface="Arial" pitchFamily="34" charset="0"/>
              <a:buChar char="•"/>
            </a:pPr>
            <a:r>
              <a:rPr lang="es-CO" dirty="0" smtClean="0"/>
              <a:t>Considerada No-Tóxica.</a:t>
            </a:r>
          </a:p>
          <a:p>
            <a:pPr marL="285750" indent="-285750">
              <a:buFont typeface="Arial" pitchFamily="34" charset="0"/>
              <a:buChar char="•"/>
            </a:pPr>
            <a:r>
              <a:rPr lang="es-CO" dirty="0" smtClean="0"/>
              <a:t>Fácilmente hidratable</a:t>
            </a:r>
          </a:p>
          <a:p>
            <a:pPr marL="285750" indent="-285750">
              <a:buFont typeface="Arial" pitchFamily="34" charset="0"/>
              <a:buChar char="•"/>
            </a:pPr>
            <a:r>
              <a:rPr lang="es-CO" dirty="0" smtClean="0"/>
              <a:t>Genera un gel suave con el agua </a:t>
            </a:r>
            <a:endParaRPr lang="es-CO" dirty="0"/>
          </a:p>
        </p:txBody>
      </p:sp>
      <p:pic>
        <p:nvPicPr>
          <p:cNvPr id="17410" name="Picture 2" descr="http://www.intechopen.com/source/html/44660/media/image2_w.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48541" y="3648975"/>
            <a:ext cx="4487955" cy="273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7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17</a:t>
            </a:fld>
            <a:endParaRPr lang="es-ES" dirty="0"/>
          </a:p>
        </p:txBody>
      </p:sp>
      <p:sp>
        <p:nvSpPr>
          <p:cNvPr id="9" name="8 CuadroTexto"/>
          <p:cNvSpPr txBox="1"/>
          <p:nvPr/>
        </p:nvSpPr>
        <p:spPr>
          <a:xfrm>
            <a:off x="755576" y="1233915"/>
            <a:ext cx="6264696" cy="4001095"/>
          </a:xfrm>
          <a:prstGeom prst="rect">
            <a:avLst/>
          </a:prstGeom>
          <a:noFill/>
        </p:spPr>
        <p:txBody>
          <a:bodyPr wrap="square" rtlCol="0">
            <a:spAutoFit/>
          </a:bodyPr>
          <a:lstStyle/>
          <a:p>
            <a:r>
              <a:rPr lang="es-CO" sz="2000" dirty="0" smtClean="0"/>
              <a:t>Usos de Poliacrilamida</a:t>
            </a:r>
            <a:endParaRPr lang="es-CO" dirty="0" smtClean="0"/>
          </a:p>
          <a:p>
            <a:endParaRPr lang="es-CO" dirty="0"/>
          </a:p>
          <a:p>
            <a:pPr marL="285750" indent="-285750">
              <a:buFont typeface="Arial" pitchFamily="34" charset="0"/>
              <a:buChar char="•"/>
            </a:pPr>
            <a:r>
              <a:rPr lang="es-CO" dirty="0" smtClean="0"/>
              <a:t>Electroforesis</a:t>
            </a:r>
          </a:p>
          <a:p>
            <a:pPr marL="285750" indent="-285750">
              <a:buFont typeface="Arial" pitchFamily="34" charset="0"/>
              <a:buChar char="•"/>
            </a:pPr>
            <a:r>
              <a:rPr lang="es-CO" dirty="0" smtClean="0"/>
              <a:t>Autopartes</a:t>
            </a:r>
          </a:p>
          <a:p>
            <a:pPr marL="285750" indent="-285750">
              <a:buFont typeface="Arial" pitchFamily="34" charset="0"/>
              <a:buChar char="•"/>
            </a:pPr>
            <a:r>
              <a:rPr lang="es-CO" dirty="0" smtClean="0"/>
              <a:t>Lentes de contacto</a:t>
            </a:r>
          </a:p>
          <a:p>
            <a:pPr marL="285750" indent="-285750">
              <a:buFont typeface="Arial" pitchFamily="34" charset="0"/>
              <a:buChar char="•"/>
            </a:pPr>
            <a:r>
              <a:rPr lang="es-CO" dirty="0" smtClean="0"/>
              <a:t>Gafas</a:t>
            </a:r>
          </a:p>
          <a:p>
            <a:pPr marL="285750" indent="-285750">
              <a:buFont typeface="Arial" pitchFamily="34" charset="0"/>
              <a:buChar char="•"/>
            </a:pPr>
            <a:r>
              <a:rPr lang="es-CO" dirty="0" smtClean="0"/>
              <a:t>Cirugías faciales</a:t>
            </a:r>
          </a:p>
          <a:p>
            <a:pPr marL="285750" indent="-285750">
              <a:buFont typeface="Arial" pitchFamily="34" charset="0"/>
              <a:buChar char="•"/>
            </a:pPr>
            <a:r>
              <a:rPr lang="es-CO" dirty="0" smtClean="0"/>
              <a:t>Agricultura</a:t>
            </a:r>
          </a:p>
          <a:p>
            <a:pPr marL="285750" indent="-285750">
              <a:buFont typeface="Arial" pitchFamily="34" charset="0"/>
              <a:buChar char="•"/>
            </a:pPr>
            <a:r>
              <a:rPr lang="es-CO" dirty="0" smtClean="0"/>
              <a:t>Procesamiento de alimentos</a:t>
            </a:r>
          </a:p>
          <a:p>
            <a:pPr marL="285750" indent="-285750">
              <a:buFont typeface="Arial" pitchFamily="34" charset="0"/>
              <a:buChar char="•"/>
            </a:pPr>
            <a:r>
              <a:rPr lang="es-CO" dirty="0"/>
              <a:t>Elementos de </a:t>
            </a:r>
            <a:r>
              <a:rPr lang="es-CO" dirty="0" smtClean="0"/>
              <a:t>aseo (pañales)</a:t>
            </a:r>
            <a:endParaRPr lang="es-CO" dirty="0"/>
          </a:p>
          <a:p>
            <a:pPr marL="285750" indent="-285750">
              <a:buFont typeface="Arial" pitchFamily="34" charset="0"/>
              <a:buChar char="•"/>
            </a:pPr>
            <a:r>
              <a:rPr lang="es-CO" dirty="0" smtClean="0"/>
              <a:t>Tratamiento de agua para alimentos  (floculación)</a:t>
            </a:r>
          </a:p>
          <a:p>
            <a:pPr marL="285750" indent="-285750">
              <a:buFont typeface="Arial" pitchFamily="34" charset="0"/>
              <a:buChar char="•"/>
            </a:pPr>
            <a:r>
              <a:rPr lang="es-CO" dirty="0" smtClean="0"/>
              <a:t>Lodos de Perforación</a:t>
            </a:r>
          </a:p>
          <a:p>
            <a:pPr marL="285750" indent="-285750">
              <a:buFont typeface="Arial" pitchFamily="34" charset="0"/>
              <a:buChar char="•"/>
            </a:pPr>
            <a:r>
              <a:rPr lang="es-CO" dirty="0" smtClean="0"/>
              <a:t>Fluidos de Fracturamiento de pozos</a:t>
            </a:r>
          </a:p>
          <a:p>
            <a:pPr marL="285750" indent="-285750">
              <a:buFont typeface="Arial" pitchFamily="34" charset="0"/>
              <a:buChar char="•"/>
            </a:pPr>
            <a:endParaRPr lang="es-CO" dirty="0" smtClean="0"/>
          </a:p>
        </p:txBody>
      </p:sp>
      <p:sp>
        <p:nvSpPr>
          <p:cNvPr id="10" name="9 CuadroTexto"/>
          <p:cNvSpPr txBox="1"/>
          <p:nvPr/>
        </p:nvSpPr>
        <p:spPr>
          <a:xfrm>
            <a:off x="1331640" y="5169387"/>
            <a:ext cx="6768752" cy="707886"/>
          </a:xfrm>
          <a:prstGeom prst="rect">
            <a:avLst/>
          </a:prstGeom>
          <a:noFill/>
        </p:spPr>
        <p:txBody>
          <a:bodyPr wrap="square" rtlCol="0">
            <a:spAutoFit/>
          </a:bodyPr>
          <a:lstStyle/>
          <a:p>
            <a:pPr algn="ctr"/>
            <a:r>
              <a:rPr lang="es-CO" sz="2000" b="1" dirty="0" smtClean="0"/>
              <a:t>Recientemente el uso industrial de mayor desarrollo es en aplicación de Recuperación Mejorada</a:t>
            </a:r>
            <a:endParaRPr lang="es-CO" sz="2000" b="1" dirty="0"/>
          </a:p>
        </p:txBody>
      </p:sp>
      <p:sp>
        <p:nvSpPr>
          <p:cNvPr id="6" name="5 Rectángulo"/>
          <p:cNvSpPr/>
          <p:nvPr/>
        </p:nvSpPr>
        <p:spPr>
          <a:xfrm>
            <a:off x="107504" y="580618"/>
            <a:ext cx="8928992" cy="400110"/>
          </a:xfrm>
          <a:prstGeom prst="rect">
            <a:avLst/>
          </a:prstGeom>
        </p:spPr>
        <p:txBody>
          <a:bodyPr wrap="square">
            <a:spAutoFit/>
          </a:bodyPr>
          <a:lstStyle/>
          <a:p>
            <a:pPr lvl="1"/>
            <a:r>
              <a:rPr lang="es-CO" sz="2000" b="1" dirty="0" smtClean="0"/>
              <a:t>POLÍMEROS PARA RECUPERACION MEJORADA</a:t>
            </a:r>
            <a:endParaRPr lang="es-CO" sz="2000" b="1"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6056" y="1233915"/>
            <a:ext cx="3024336" cy="269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82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18</a:t>
            </a:fld>
            <a:endParaRPr lang="es-ES" dirty="0"/>
          </a:p>
        </p:txBody>
      </p:sp>
      <p:sp>
        <p:nvSpPr>
          <p:cNvPr id="9" name="8 CuadroTexto"/>
          <p:cNvSpPr txBox="1"/>
          <p:nvPr/>
        </p:nvSpPr>
        <p:spPr>
          <a:xfrm>
            <a:off x="755576" y="1233915"/>
            <a:ext cx="7776864" cy="4832092"/>
          </a:xfrm>
          <a:prstGeom prst="rect">
            <a:avLst/>
          </a:prstGeom>
          <a:noFill/>
        </p:spPr>
        <p:txBody>
          <a:bodyPr wrap="square" rtlCol="0">
            <a:spAutoFit/>
          </a:bodyPr>
          <a:lstStyle/>
          <a:p>
            <a:r>
              <a:rPr lang="es-CO" sz="2000" dirty="0" smtClean="0"/>
              <a:t>Efectos ambientales de Poliacrilamida</a:t>
            </a:r>
            <a:endParaRPr lang="es-CO" dirty="0" smtClean="0"/>
          </a:p>
          <a:p>
            <a:endParaRPr lang="es-CO" dirty="0"/>
          </a:p>
          <a:p>
            <a:pPr marL="285750" indent="-285750">
              <a:buFont typeface="Arial" pitchFamily="34" charset="0"/>
              <a:buChar char="•"/>
            </a:pPr>
            <a:r>
              <a:rPr lang="es-CO" dirty="0" smtClean="0"/>
              <a:t>Se reconoce que la Poliacrilamida es No-Tóxica, sin embargo por los crecientes usos en la agricultura y procesamiento de alimentos, se ha puesto especial cuidado en el % de monómero (Acrilamida) presente en ella para este tipo de aplicaciones.</a:t>
            </a:r>
          </a:p>
          <a:p>
            <a:pPr marL="285750" indent="-285750">
              <a:buFont typeface="Arial" pitchFamily="34" charset="0"/>
              <a:buChar char="•"/>
            </a:pPr>
            <a:r>
              <a:rPr lang="es-CO" dirty="0" smtClean="0"/>
              <a:t>Normalmente el porcentaje de Acrilamida en el polímero es del orden de 0.05% en peso siendo en estos niveles no tóxico</a:t>
            </a:r>
          </a:p>
          <a:p>
            <a:pPr marL="285750" indent="-285750">
              <a:buFont typeface="Arial" pitchFamily="34" charset="0"/>
              <a:buChar char="•"/>
            </a:pPr>
            <a:endParaRPr lang="es-CO" dirty="0"/>
          </a:p>
          <a:p>
            <a:pPr marL="285750" indent="-285750">
              <a:buFont typeface="Arial" pitchFamily="34" charset="0"/>
              <a:buChar char="•"/>
            </a:pPr>
            <a:r>
              <a:rPr lang="es-CO" dirty="0" smtClean="0"/>
              <a:t> En 1997 la universidad de Kansas en USA, realizó un estudio donde se probó el efecto de la poliacrilamida sobre las condiciones ambientales mostrando que bajo ciertas condiciones no es posible que se genere una de-polimerización que produzca el monómero nuevamente, (Kansas </a:t>
            </a:r>
            <a:r>
              <a:rPr lang="es-CO" dirty="0" err="1" smtClean="0"/>
              <a:t>State</a:t>
            </a:r>
            <a:r>
              <a:rPr lang="es-CO" dirty="0" smtClean="0"/>
              <a:t> </a:t>
            </a:r>
            <a:r>
              <a:rPr lang="es-CO" dirty="0" err="1" smtClean="0"/>
              <a:t>University</a:t>
            </a:r>
            <a:r>
              <a:rPr lang="es-CO" dirty="0" smtClean="0"/>
              <a:t>).</a:t>
            </a:r>
          </a:p>
          <a:p>
            <a:pPr marL="285750" indent="-285750">
              <a:buFont typeface="Arial" pitchFamily="34" charset="0"/>
              <a:buChar char="•"/>
            </a:pPr>
            <a:endParaRPr lang="es-CO" dirty="0"/>
          </a:p>
          <a:p>
            <a:pPr marL="285750" indent="-285750">
              <a:buFont typeface="Arial" pitchFamily="34" charset="0"/>
              <a:buChar char="•"/>
            </a:pPr>
            <a:r>
              <a:rPr lang="es-CO" dirty="0" err="1" smtClean="0"/>
              <a:t>Nalco</a:t>
            </a:r>
            <a:r>
              <a:rPr lang="es-CO" dirty="0" smtClean="0"/>
              <a:t> </a:t>
            </a:r>
            <a:r>
              <a:rPr lang="es-CO" dirty="0" err="1" smtClean="0"/>
              <a:t>Chemical</a:t>
            </a:r>
            <a:r>
              <a:rPr lang="es-CO" dirty="0" smtClean="0"/>
              <a:t> </a:t>
            </a:r>
            <a:r>
              <a:rPr lang="es-CO" dirty="0" err="1" smtClean="0"/>
              <a:t>Compañy</a:t>
            </a:r>
            <a:r>
              <a:rPr lang="es-CO" dirty="0" smtClean="0"/>
              <a:t>, realizó un estudio similar, pero no pudo replicar los resultados de la universidad de Kansas.</a:t>
            </a:r>
            <a:endParaRPr lang="es-CO" dirty="0"/>
          </a:p>
        </p:txBody>
      </p:sp>
      <p:sp>
        <p:nvSpPr>
          <p:cNvPr id="5" name="4 Rectángulo"/>
          <p:cNvSpPr/>
          <p:nvPr/>
        </p:nvSpPr>
        <p:spPr>
          <a:xfrm>
            <a:off x="107504" y="620688"/>
            <a:ext cx="8928992" cy="400110"/>
          </a:xfrm>
          <a:prstGeom prst="rect">
            <a:avLst/>
          </a:prstGeom>
        </p:spPr>
        <p:txBody>
          <a:bodyPr wrap="square">
            <a:spAutoFit/>
          </a:bodyPr>
          <a:lstStyle/>
          <a:p>
            <a:pPr lvl="1"/>
            <a:r>
              <a:rPr lang="es-CO" sz="2000" b="1" dirty="0" smtClean="0"/>
              <a:t>POLÍMEROS PARA RECUPERACION MEJORADA</a:t>
            </a:r>
            <a:endParaRPr lang="es-CO" sz="2000" b="1" dirty="0"/>
          </a:p>
        </p:txBody>
      </p:sp>
    </p:spTree>
    <p:extLst>
      <p:ext uri="{BB962C8B-B14F-4D97-AF65-F5344CB8AC3E}">
        <p14:creationId xmlns:p14="http://schemas.microsoft.com/office/powerpoint/2010/main" val="3600358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19</a:t>
            </a:fld>
            <a:endParaRPr lang="es-ES" dirty="0"/>
          </a:p>
        </p:txBody>
      </p:sp>
      <p:sp>
        <p:nvSpPr>
          <p:cNvPr id="3" name="2 Rectángulo"/>
          <p:cNvSpPr/>
          <p:nvPr/>
        </p:nvSpPr>
        <p:spPr>
          <a:xfrm>
            <a:off x="107504" y="580618"/>
            <a:ext cx="8928992" cy="400110"/>
          </a:xfrm>
          <a:prstGeom prst="rect">
            <a:avLst/>
          </a:prstGeom>
        </p:spPr>
        <p:txBody>
          <a:bodyPr wrap="square">
            <a:spAutoFit/>
          </a:bodyPr>
          <a:lstStyle/>
          <a:p>
            <a:pPr lvl="1"/>
            <a:r>
              <a:rPr lang="es-CO" sz="2000" b="1" dirty="0" smtClean="0"/>
              <a:t>SURFACTANTES PARA RECUPERACION MEJORADA</a:t>
            </a:r>
            <a:endParaRPr lang="es-CO" sz="2000" b="1" dirty="0"/>
          </a:p>
        </p:txBody>
      </p:sp>
      <p:sp>
        <p:nvSpPr>
          <p:cNvPr id="6" name="5 CuadroTexto"/>
          <p:cNvSpPr txBox="1"/>
          <p:nvPr/>
        </p:nvSpPr>
        <p:spPr>
          <a:xfrm>
            <a:off x="971600" y="1628800"/>
            <a:ext cx="7200800" cy="400110"/>
          </a:xfrm>
          <a:prstGeom prst="rect">
            <a:avLst/>
          </a:prstGeom>
          <a:noFill/>
        </p:spPr>
        <p:txBody>
          <a:bodyPr wrap="square" rtlCol="0">
            <a:spAutoFit/>
          </a:bodyPr>
          <a:lstStyle/>
          <a:p>
            <a:pPr marL="342900" indent="-342900">
              <a:buFont typeface="Wingdings" pitchFamily="2" charset="2"/>
              <a:buChar char="ü"/>
            </a:pPr>
            <a:r>
              <a:rPr lang="es-CO" sz="2000" dirty="0" smtClean="0"/>
              <a:t>Surfactantes</a:t>
            </a:r>
          </a:p>
        </p:txBody>
      </p:sp>
      <p:sp>
        <p:nvSpPr>
          <p:cNvPr id="4" name="3 Flecha derecha"/>
          <p:cNvSpPr/>
          <p:nvPr/>
        </p:nvSpPr>
        <p:spPr>
          <a:xfrm>
            <a:off x="3563888" y="1628800"/>
            <a:ext cx="1584176" cy="4001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755578" y="4258250"/>
            <a:ext cx="3456383" cy="2339102"/>
          </a:xfrm>
          <a:prstGeom prst="rect">
            <a:avLst/>
          </a:prstGeom>
          <a:noFill/>
        </p:spPr>
        <p:txBody>
          <a:bodyPr wrap="square" rtlCol="0">
            <a:spAutoFit/>
          </a:bodyPr>
          <a:lstStyle/>
          <a:p>
            <a:r>
              <a:rPr lang="es-CO" sz="2000" dirty="0" err="1" smtClean="0"/>
              <a:t>Estereato</a:t>
            </a:r>
            <a:r>
              <a:rPr lang="es-CO" sz="2000" dirty="0" smtClean="0"/>
              <a:t> de Sodio</a:t>
            </a:r>
            <a:endParaRPr lang="es-CO" dirty="0" smtClean="0"/>
          </a:p>
          <a:p>
            <a:endParaRPr lang="es-CO" dirty="0"/>
          </a:p>
          <a:p>
            <a:pPr marL="285750" indent="-285750">
              <a:buFont typeface="Arial" pitchFamily="34" charset="0"/>
              <a:buChar char="•"/>
            </a:pPr>
            <a:r>
              <a:rPr lang="es-CO" dirty="0" smtClean="0"/>
              <a:t>Fundamentalmente utilizado en la industria del Jabón.</a:t>
            </a:r>
          </a:p>
          <a:p>
            <a:pPr marL="285750" indent="-285750">
              <a:buFont typeface="Arial" pitchFamily="34" charset="0"/>
              <a:buChar char="•"/>
            </a:pPr>
            <a:r>
              <a:rPr lang="es-CO" dirty="0" smtClean="0"/>
              <a:t>Cerca del 50% de los surfactantes comercializados mundialmente son de esta familia.</a:t>
            </a:r>
          </a:p>
        </p:txBody>
      </p:sp>
      <p:pic>
        <p:nvPicPr>
          <p:cNvPr id="11" name="Picture 2" descr="http://upload.wikimedia.org/wikipedia/commons/thumb/4/4d/Micelle_scheme-en.svg/220px-Micelle_scheme-en.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908721"/>
            <a:ext cx="2976568" cy="19402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upload.wikimedia.org/wikipedia/commons/thumb/f/fa/Sodium_dodecylbenzenesulfonate.png/120px-Sodium_dodecylbenzenesulfonat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996953"/>
            <a:ext cx="3552632" cy="1657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thumb/4/4a/Sodium_stearate.png/120px-Sodium_stearate.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000"/>
          <a:stretch/>
        </p:blipFill>
        <p:spPr bwMode="auto">
          <a:xfrm>
            <a:off x="841007" y="2898914"/>
            <a:ext cx="2737661" cy="118188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609673" y="4518898"/>
            <a:ext cx="3456383" cy="1785104"/>
          </a:xfrm>
          <a:prstGeom prst="rect">
            <a:avLst/>
          </a:prstGeom>
          <a:noFill/>
        </p:spPr>
        <p:txBody>
          <a:bodyPr wrap="square" rtlCol="0">
            <a:spAutoFit/>
          </a:bodyPr>
          <a:lstStyle/>
          <a:p>
            <a:r>
              <a:rPr lang="es-CO" sz="2000" dirty="0" smtClean="0"/>
              <a:t>4-5-dodecil-Bencensulfonato</a:t>
            </a:r>
            <a:endParaRPr lang="es-CO" dirty="0" smtClean="0"/>
          </a:p>
          <a:p>
            <a:endParaRPr lang="es-CO" dirty="0"/>
          </a:p>
          <a:p>
            <a:pPr marL="285750" indent="-285750">
              <a:buFont typeface="Arial" pitchFamily="34" charset="0"/>
              <a:buChar char="•"/>
            </a:pPr>
            <a:r>
              <a:rPr lang="es-CO" dirty="0" smtClean="0"/>
              <a:t>Familia de surfactantes usualmente utilizados como reductores de viscosidad.</a:t>
            </a:r>
          </a:p>
          <a:p>
            <a:pPr marL="285750" indent="-285750">
              <a:buFont typeface="Arial" pitchFamily="34" charset="0"/>
              <a:buChar char="•"/>
            </a:pPr>
            <a:r>
              <a:rPr lang="es-CO" dirty="0" smtClean="0"/>
              <a:t>Utilizado en EOR</a:t>
            </a:r>
          </a:p>
        </p:txBody>
      </p:sp>
    </p:spTree>
    <p:extLst>
      <p:ext uri="{BB962C8B-B14F-4D97-AF65-F5344CB8AC3E}">
        <p14:creationId xmlns:p14="http://schemas.microsoft.com/office/powerpoint/2010/main" val="2544285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a:t>
            </a:fld>
            <a:endParaRPr lang="es-ES" dirty="0"/>
          </a:p>
        </p:txBody>
      </p:sp>
      <p:grpSp>
        <p:nvGrpSpPr>
          <p:cNvPr id="6" name="5 Grupo"/>
          <p:cNvGrpSpPr/>
          <p:nvPr/>
        </p:nvGrpSpPr>
        <p:grpSpPr>
          <a:xfrm>
            <a:off x="683568" y="404664"/>
            <a:ext cx="8208912" cy="6048672"/>
            <a:chOff x="683568" y="0"/>
            <a:chExt cx="8208912" cy="5877273"/>
          </a:xfrm>
        </p:grpSpPr>
        <p:pic>
          <p:nvPicPr>
            <p:cNvPr id="61442" name="Picture 2"/>
            <p:cNvPicPr>
              <a:picLocks noChangeAspect="1" noChangeArrowheads="1"/>
            </p:cNvPicPr>
            <p:nvPr/>
          </p:nvPicPr>
          <p:blipFill>
            <a:blip r:embed="rId2" cstate="print"/>
            <a:srcRect l="12915" t="15058" r="8090" b="4606"/>
            <a:stretch>
              <a:fillRect/>
            </a:stretch>
          </p:blipFill>
          <p:spPr bwMode="auto">
            <a:xfrm>
              <a:off x="827584" y="260648"/>
              <a:ext cx="7704856" cy="5616625"/>
            </a:xfrm>
            <a:prstGeom prst="rect">
              <a:avLst/>
            </a:prstGeom>
            <a:noFill/>
            <a:ln w="9525">
              <a:noFill/>
              <a:miter lim="800000"/>
              <a:headEnd/>
              <a:tailEnd/>
            </a:ln>
          </p:spPr>
        </p:pic>
        <p:sp>
          <p:nvSpPr>
            <p:cNvPr id="4" name="3 Rectángulo redondeado"/>
            <p:cNvSpPr/>
            <p:nvPr/>
          </p:nvSpPr>
          <p:spPr>
            <a:xfrm>
              <a:off x="683568" y="0"/>
              <a:ext cx="1368152" cy="10527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redondeado"/>
            <p:cNvSpPr/>
            <p:nvPr/>
          </p:nvSpPr>
          <p:spPr>
            <a:xfrm>
              <a:off x="7524328" y="0"/>
              <a:ext cx="1368152" cy="10527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7" name="6 CuadroTexto"/>
          <p:cNvSpPr txBox="1"/>
          <p:nvPr/>
        </p:nvSpPr>
        <p:spPr>
          <a:xfrm>
            <a:off x="161076" y="165700"/>
            <a:ext cx="6643171" cy="369332"/>
          </a:xfrm>
          <a:prstGeom prst="rect">
            <a:avLst/>
          </a:prstGeom>
          <a:solidFill>
            <a:srgbClr val="A8DA0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s-CO" b="1" dirty="0" smtClean="0">
                <a:solidFill>
                  <a:prstClr val="black"/>
                </a:solidFill>
                <a:latin typeface="+mj-lt"/>
              </a:rPr>
              <a:t>DESCRIPCION METODOS DE RECUPERACION MEJORADA</a:t>
            </a:r>
            <a:endParaRPr lang="es-CO" b="1" dirty="0">
              <a:solidFill>
                <a:prstClr val="black"/>
              </a:solidFill>
              <a:latin typeface="+mj-lt"/>
            </a:endParaRPr>
          </a:p>
        </p:txBody>
      </p:sp>
      <p:sp>
        <p:nvSpPr>
          <p:cNvPr id="3" name="2 Rectángulo"/>
          <p:cNvSpPr/>
          <p:nvPr/>
        </p:nvSpPr>
        <p:spPr>
          <a:xfrm>
            <a:off x="827584" y="2780928"/>
            <a:ext cx="7704856" cy="3384376"/>
          </a:xfrm>
          <a:prstGeom prst="rect">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9276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20</a:t>
            </a:fld>
            <a:endParaRPr lang="es-ES" dirty="0"/>
          </a:p>
        </p:txBody>
      </p:sp>
      <p:sp>
        <p:nvSpPr>
          <p:cNvPr id="9" name="8 CuadroTexto"/>
          <p:cNvSpPr txBox="1"/>
          <p:nvPr/>
        </p:nvSpPr>
        <p:spPr>
          <a:xfrm>
            <a:off x="971600" y="2447018"/>
            <a:ext cx="1584176" cy="2062103"/>
          </a:xfrm>
          <a:prstGeom prst="rect">
            <a:avLst/>
          </a:prstGeom>
          <a:noFill/>
        </p:spPr>
        <p:txBody>
          <a:bodyPr wrap="square" rtlCol="0">
            <a:spAutoFit/>
          </a:bodyPr>
          <a:lstStyle/>
          <a:p>
            <a:pPr algn="ctr"/>
            <a:r>
              <a:rPr lang="es-CO" sz="2000" dirty="0" smtClean="0"/>
              <a:t>Clasifican</a:t>
            </a:r>
            <a:endParaRPr lang="es-CO" dirty="0" smtClean="0"/>
          </a:p>
          <a:p>
            <a:endParaRPr lang="es-CO" dirty="0"/>
          </a:p>
          <a:p>
            <a:pPr marL="285750" indent="-285750">
              <a:buFont typeface="Arial" pitchFamily="34" charset="0"/>
              <a:buChar char="•"/>
            </a:pPr>
            <a:r>
              <a:rPr lang="es-CO" dirty="0" err="1" smtClean="0"/>
              <a:t>Aniónicos</a:t>
            </a:r>
            <a:endParaRPr lang="es-CO" dirty="0" smtClean="0"/>
          </a:p>
          <a:p>
            <a:endParaRPr lang="es-CO" dirty="0"/>
          </a:p>
          <a:p>
            <a:pPr marL="285750" indent="-285750">
              <a:buFont typeface="Arial" pitchFamily="34" charset="0"/>
              <a:buChar char="•"/>
            </a:pPr>
            <a:r>
              <a:rPr lang="es-CO" dirty="0" smtClean="0"/>
              <a:t>Catiónicos</a:t>
            </a:r>
          </a:p>
          <a:p>
            <a:pPr marL="285750" indent="-285750">
              <a:buFont typeface="Arial" pitchFamily="34" charset="0"/>
              <a:buChar char="•"/>
            </a:pPr>
            <a:endParaRPr lang="es-CO" dirty="0" smtClean="0"/>
          </a:p>
          <a:p>
            <a:pPr marL="285750" indent="-285750">
              <a:buFont typeface="Arial" pitchFamily="34" charset="0"/>
              <a:buChar char="•"/>
            </a:pPr>
            <a:r>
              <a:rPr lang="es-CO" dirty="0" smtClean="0"/>
              <a:t>No iónicos</a:t>
            </a:r>
          </a:p>
        </p:txBody>
      </p:sp>
      <p:sp>
        <p:nvSpPr>
          <p:cNvPr id="10" name="9 CuadroTexto"/>
          <p:cNvSpPr txBox="1"/>
          <p:nvPr/>
        </p:nvSpPr>
        <p:spPr>
          <a:xfrm>
            <a:off x="1043608" y="1196752"/>
            <a:ext cx="7338392" cy="707886"/>
          </a:xfrm>
          <a:prstGeom prst="rect">
            <a:avLst/>
          </a:prstGeom>
          <a:noFill/>
        </p:spPr>
        <p:txBody>
          <a:bodyPr wrap="square" rtlCol="0">
            <a:spAutoFit/>
          </a:bodyPr>
          <a:lstStyle/>
          <a:p>
            <a:r>
              <a:rPr lang="es-CO" sz="2000" b="1" dirty="0" smtClean="0"/>
              <a:t>Los surfactantes pueden ser Hidrofóbicos o </a:t>
            </a:r>
            <a:r>
              <a:rPr lang="es-CO" sz="2000" b="1" dirty="0" err="1" smtClean="0"/>
              <a:t>hidrofílicos</a:t>
            </a:r>
            <a:r>
              <a:rPr lang="es-CO" sz="2000" b="1" dirty="0" smtClean="0"/>
              <a:t>. Tienen una cabeza Polar y una cadena no polar.</a:t>
            </a:r>
          </a:p>
        </p:txBody>
      </p:sp>
      <p:pic>
        <p:nvPicPr>
          <p:cNvPr id="6" name="Picture 2" descr="http://upload.wikimedia.org/wikipedia/commons/thumb/d/d1/TensideHyrophilHydrophob.png/400px-TensideHyrophilHydropho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448" y="2204864"/>
            <a:ext cx="4736960" cy="23762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de flecha"/>
          <p:cNvCxnSpPr/>
          <p:nvPr/>
        </p:nvCxnSpPr>
        <p:spPr>
          <a:xfrm>
            <a:off x="2699792" y="321297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699792" y="378904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699792" y="429309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043608" y="5025371"/>
            <a:ext cx="7338392" cy="1323439"/>
          </a:xfrm>
          <a:prstGeom prst="rect">
            <a:avLst/>
          </a:prstGeom>
          <a:noFill/>
        </p:spPr>
        <p:txBody>
          <a:bodyPr wrap="square" rtlCol="0">
            <a:spAutoFit/>
          </a:bodyPr>
          <a:lstStyle/>
          <a:p>
            <a:pPr algn="just"/>
            <a:r>
              <a:rPr lang="es-CO" sz="2000" dirty="0" smtClean="0"/>
              <a:t>Los surfactantes se difunden en la interface de dos fluidos. La cabeza generalmente polar se orienta hacia el fluido más polar como el agua. La cadena no polar de difunde en el fluido no polar como el crudo o el gas.</a:t>
            </a:r>
          </a:p>
        </p:txBody>
      </p:sp>
      <p:sp>
        <p:nvSpPr>
          <p:cNvPr id="13" name="12 Rectángulo"/>
          <p:cNvSpPr/>
          <p:nvPr/>
        </p:nvSpPr>
        <p:spPr>
          <a:xfrm>
            <a:off x="107504" y="580618"/>
            <a:ext cx="8928992" cy="400110"/>
          </a:xfrm>
          <a:prstGeom prst="rect">
            <a:avLst/>
          </a:prstGeom>
        </p:spPr>
        <p:txBody>
          <a:bodyPr wrap="square">
            <a:spAutoFit/>
          </a:bodyPr>
          <a:lstStyle/>
          <a:p>
            <a:pPr lvl="1"/>
            <a:r>
              <a:rPr lang="es-CO" sz="2000" b="1" dirty="0" smtClean="0"/>
              <a:t>SURFACTANTES PARA RECUPERACION MEJORADA</a:t>
            </a:r>
            <a:endParaRPr lang="es-CO" sz="2000" b="1" dirty="0"/>
          </a:p>
        </p:txBody>
      </p:sp>
    </p:spTree>
    <p:extLst>
      <p:ext uri="{BB962C8B-B14F-4D97-AF65-F5344CB8AC3E}">
        <p14:creationId xmlns:p14="http://schemas.microsoft.com/office/powerpoint/2010/main" val="347293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21</a:t>
            </a:fld>
            <a:endParaRPr lang="es-ES" dirty="0"/>
          </a:p>
        </p:txBody>
      </p:sp>
      <p:sp>
        <p:nvSpPr>
          <p:cNvPr id="9" name="8 CuadroTexto"/>
          <p:cNvSpPr txBox="1"/>
          <p:nvPr/>
        </p:nvSpPr>
        <p:spPr>
          <a:xfrm>
            <a:off x="755576" y="1772817"/>
            <a:ext cx="3600400" cy="2893100"/>
          </a:xfrm>
          <a:prstGeom prst="rect">
            <a:avLst/>
          </a:prstGeom>
          <a:noFill/>
        </p:spPr>
        <p:txBody>
          <a:bodyPr wrap="square" rtlCol="0">
            <a:spAutoFit/>
          </a:bodyPr>
          <a:lstStyle/>
          <a:p>
            <a:r>
              <a:rPr lang="es-CO" sz="2000" dirty="0" smtClean="0"/>
              <a:t>Usos de Surfactantes</a:t>
            </a:r>
            <a:endParaRPr lang="es-CO" dirty="0" smtClean="0"/>
          </a:p>
          <a:p>
            <a:endParaRPr lang="es-CO" dirty="0"/>
          </a:p>
          <a:p>
            <a:pPr marL="285750" indent="-285750">
              <a:buFont typeface="Arial" pitchFamily="34" charset="0"/>
              <a:buChar char="•"/>
            </a:pPr>
            <a:r>
              <a:rPr lang="es-CO" dirty="0" smtClean="0"/>
              <a:t>Industria de Jabones</a:t>
            </a:r>
          </a:p>
          <a:p>
            <a:pPr marL="285750" indent="-285750">
              <a:buFont typeface="Arial" pitchFamily="34" charset="0"/>
              <a:buChar char="•"/>
            </a:pPr>
            <a:r>
              <a:rPr lang="es-CO" dirty="0" smtClean="0"/>
              <a:t>Reductores de fricción</a:t>
            </a:r>
          </a:p>
          <a:p>
            <a:pPr marL="285750" indent="-285750">
              <a:buFont typeface="Arial" pitchFamily="34" charset="0"/>
              <a:buChar char="•"/>
            </a:pPr>
            <a:r>
              <a:rPr lang="es-CO" dirty="0" smtClean="0"/>
              <a:t>Generar emulsiones</a:t>
            </a:r>
          </a:p>
          <a:p>
            <a:pPr marL="285750" indent="-285750">
              <a:buFont typeface="Arial" pitchFamily="34" charset="0"/>
              <a:buChar char="•"/>
            </a:pPr>
            <a:r>
              <a:rPr lang="es-CO" dirty="0" smtClean="0"/>
              <a:t>Tratamientos de agua</a:t>
            </a:r>
          </a:p>
          <a:p>
            <a:pPr marL="285750" indent="-285750">
              <a:buFont typeface="Arial" pitchFamily="34" charset="0"/>
              <a:buChar char="•"/>
            </a:pPr>
            <a:r>
              <a:rPr lang="es-CO" dirty="0" smtClean="0"/>
              <a:t>Procesamiento </a:t>
            </a:r>
            <a:r>
              <a:rPr lang="es-CO" dirty="0"/>
              <a:t>de alimentos</a:t>
            </a:r>
          </a:p>
          <a:p>
            <a:pPr marL="285750" indent="-285750">
              <a:buFont typeface="Arial" pitchFamily="34" charset="0"/>
              <a:buChar char="•"/>
            </a:pPr>
            <a:r>
              <a:rPr lang="es-CO" dirty="0"/>
              <a:t>Industria alimenticia</a:t>
            </a:r>
          </a:p>
          <a:p>
            <a:pPr marL="285750" indent="-285750">
              <a:buFont typeface="Arial" pitchFamily="34" charset="0"/>
              <a:buChar char="•"/>
            </a:pPr>
            <a:r>
              <a:rPr lang="es-CO" dirty="0" smtClean="0"/>
              <a:t>Fluidos de estimulación</a:t>
            </a:r>
          </a:p>
          <a:p>
            <a:pPr marL="285750" indent="-285750">
              <a:buFont typeface="Arial" pitchFamily="34" charset="0"/>
              <a:buChar char="•"/>
            </a:pPr>
            <a:r>
              <a:rPr lang="es-CO" dirty="0" smtClean="0"/>
              <a:t>Lodos de Perforación</a:t>
            </a:r>
          </a:p>
        </p:txBody>
      </p:sp>
      <p:pic>
        <p:nvPicPr>
          <p:cNvPr id="6" name="Picture 2" descr="http://upload.wikimedia.org/wikipedia/commons/thumb/d/d1/TensideHyrophilHydrophob.png/400px-TensideHyrophilHydropho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0849"/>
            <a:ext cx="3810000" cy="240030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331640" y="5169387"/>
            <a:ext cx="6552728" cy="707886"/>
          </a:xfrm>
          <a:prstGeom prst="rect">
            <a:avLst/>
          </a:prstGeom>
          <a:noFill/>
        </p:spPr>
        <p:txBody>
          <a:bodyPr wrap="square" rtlCol="0">
            <a:spAutoFit/>
          </a:bodyPr>
          <a:lstStyle/>
          <a:p>
            <a:pPr algn="ctr"/>
            <a:r>
              <a:rPr lang="es-CO" sz="2000" b="1" dirty="0" smtClean="0"/>
              <a:t>Recientemente el uso industrial de mayor desarrollo es en aplicación de Recuperación Mejorada</a:t>
            </a:r>
            <a:endParaRPr lang="es-CO" sz="2000" b="1" dirty="0"/>
          </a:p>
        </p:txBody>
      </p:sp>
      <p:sp>
        <p:nvSpPr>
          <p:cNvPr id="8" name="7 Rectángulo"/>
          <p:cNvSpPr/>
          <p:nvPr/>
        </p:nvSpPr>
        <p:spPr>
          <a:xfrm>
            <a:off x="107504" y="580618"/>
            <a:ext cx="8928992" cy="400110"/>
          </a:xfrm>
          <a:prstGeom prst="rect">
            <a:avLst/>
          </a:prstGeom>
        </p:spPr>
        <p:txBody>
          <a:bodyPr wrap="square">
            <a:spAutoFit/>
          </a:bodyPr>
          <a:lstStyle/>
          <a:p>
            <a:pPr lvl="1"/>
            <a:r>
              <a:rPr lang="es-CO" sz="2000" b="1" dirty="0" smtClean="0"/>
              <a:t>SURFACTANTES PARA RECUPERACION MEJORADA</a:t>
            </a:r>
            <a:endParaRPr lang="es-CO" sz="2000" b="1" dirty="0"/>
          </a:p>
        </p:txBody>
      </p:sp>
    </p:spTree>
    <p:extLst>
      <p:ext uri="{BB962C8B-B14F-4D97-AF65-F5344CB8AC3E}">
        <p14:creationId xmlns:p14="http://schemas.microsoft.com/office/powerpoint/2010/main" val="722598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22</a:t>
            </a:fld>
            <a:endParaRPr lang="es-ES" dirty="0"/>
          </a:p>
        </p:txBody>
      </p:sp>
      <p:sp>
        <p:nvSpPr>
          <p:cNvPr id="9" name="8 CuadroTexto"/>
          <p:cNvSpPr txBox="1"/>
          <p:nvPr/>
        </p:nvSpPr>
        <p:spPr>
          <a:xfrm>
            <a:off x="755576" y="1233914"/>
            <a:ext cx="7776864" cy="2339102"/>
          </a:xfrm>
          <a:prstGeom prst="rect">
            <a:avLst/>
          </a:prstGeom>
          <a:noFill/>
        </p:spPr>
        <p:txBody>
          <a:bodyPr wrap="square" rtlCol="0">
            <a:spAutoFit/>
          </a:bodyPr>
          <a:lstStyle/>
          <a:p>
            <a:r>
              <a:rPr lang="es-CO" sz="2000" dirty="0" smtClean="0"/>
              <a:t>Efectos ambientales de Surfactantes</a:t>
            </a:r>
            <a:endParaRPr lang="es-CO" dirty="0" smtClean="0"/>
          </a:p>
          <a:p>
            <a:endParaRPr lang="es-CO" dirty="0"/>
          </a:p>
          <a:p>
            <a:pPr marL="285750" indent="-285750">
              <a:buFont typeface="Arial" pitchFamily="34" charset="0"/>
              <a:buChar char="•"/>
            </a:pPr>
            <a:r>
              <a:rPr lang="es-CO" dirty="0" smtClean="0"/>
              <a:t>La mayoría de los surfactantes </a:t>
            </a:r>
            <a:r>
              <a:rPr lang="es-CO" dirty="0" err="1" smtClean="0"/>
              <a:t>aniónicos</a:t>
            </a:r>
            <a:r>
              <a:rPr lang="es-CO" dirty="0" smtClean="0"/>
              <a:t> y no iónicos son no tóxicos teniendo un LD50 comparable con el cloruro de sodio (sal). </a:t>
            </a:r>
          </a:p>
          <a:p>
            <a:pPr marL="285750" indent="-285750">
              <a:buFont typeface="Arial" pitchFamily="34" charset="0"/>
              <a:buChar char="•"/>
            </a:pPr>
            <a:endParaRPr lang="es-CO" dirty="0" smtClean="0"/>
          </a:p>
          <a:p>
            <a:pPr marL="285750" indent="-285750">
              <a:buFont typeface="Arial" pitchFamily="34" charset="0"/>
              <a:buChar char="•"/>
            </a:pPr>
            <a:r>
              <a:rPr lang="es-CO" dirty="0" smtClean="0"/>
              <a:t>Los surfactantes catiónicos tienen LD50 algo menores, los </a:t>
            </a:r>
            <a:r>
              <a:rPr lang="es-CO" dirty="0" err="1" smtClean="0"/>
              <a:t>alkilbencil</a:t>
            </a:r>
            <a:r>
              <a:rPr lang="es-CO" dirty="0" smtClean="0"/>
              <a:t> son irritantes para la piel, por tanto deben restringirse el contacto con ella.</a:t>
            </a:r>
            <a:endParaRPr lang="es-CO" dirty="0"/>
          </a:p>
        </p:txBody>
      </p:sp>
      <p:sp>
        <p:nvSpPr>
          <p:cNvPr id="5" name="4 Rectángulo"/>
          <p:cNvSpPr/>
          <p:nvPr/>
        </p:nvSpPr>
        <p:spPr>
          <a:xfrm>
            <a:off x="107504" y="580618"/>
            <a:ext cx="8928992" cy="400110"/>
          </a:xfrm>
          <a:prstGeom prst="rect">
            <a:avLst/>
          </a:prstGeom>
        </p:spPr>
        <p:txBody>
          <a:bodyPr wrap="square">
            <a:spAutoFit/>
          </a:bodyPr>
          <a:lstStyle/>
          <a:p>
            <a:pPr lvl="1"/>
            <a:r>
              <a:rPr lang="es-CO" sz="2000" b="1" dirty="0" smtClean="0"/>
              <a:t>SURFACTANTES PARA RECUPERACION MEJORADA</a:t>
            </a:r>
            <a:endParaRPr lang="es-CO" sz="2000" b="1" dirty="0"/>
          </a:p>
        </p:txBody>
      </p:sp>
    </p:spTree>
    <p:extLst>
      <p:ext uri="{BB962C8B-B14F-4D97-AF65-F5344CB8AC3E}">
        <p14:creationId xmlns:p14="http://schemas.microsoft.com/office/powerpoint/2010/main" val="3882965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23</a:t>
            </a:fld>
            <a:endParaRPr lang="es-ES" dirty="0"/>
          </a:p>
        </p:txBody>
      </p:sp>
      <p:sp>
        <p:nvSpPr>
          <p:cNvPr id="3" name="2 Rectángulo"/>
          <p:cNvSpPr/>
          <p:nvPr/>
        </p:nvSpPr>
        <p:spPr>
          <a:xfrm>
            <a:off x="107504" y="580618"/>
            <a:ext cx="8928992" cy="400110"/>
          </a:xfrm>
          <a:prstGeom prst="rect">
            <a:avLst/>
          </a:prstGeom>
        </p:spPr>
        <p:txBody>
          <a:bodyPr wrap="square">
            <a:spAutoFit/>
          </a:bodyPr>
          <a:lstStyle/>
          <a:p>
            <a:pPr lvl="1"/>
            <a:r>
              <a:rPr lang="es-CO" sz="2000" b="1" dirty="0" smtClean="0"/>
              <a:t>ÁLCALIS </a:t>
            </a:r>
            <a:r>
              <a:rPr lang="es-CO" sz="2000" b="1" dirty="0"/>
              <a:t>PARA </a:t>
            </a:r>
            <a:r>
              <a:rPr lang="es-CO" sz="2000" b="1" dirty="0" smtClean="0"/>
              <a:t>RECUPERACION MEJORADA</a:t>
            </a:r>
            <a:endParaRPr lang="es-CO" sz="2000" b="1" dirty="0"/>
          </a:p>
        </p:txBody>
      </p:sp>
      <p:sp>
        <p:nvSpPr>
          <p:cNvPr id="9" name="8 CuadroTexto"/>
          <p:cNvSpPr txBox="1"/>
          <p:nvPr/>
        </p:nvSpPr>
        <p:spPr>
          <a:xfrm>
            <a:off x="971600" y="2447017"/>
            <a:ext cx="3096344" cy="707886"/>
          </a:xfrm>
          <a:prstGeom prst="rect">
            <a:avLst/>
          </a:prstGeom>
          <a:noFill/>
        </p:spPr>
        <p:txBody>
          <a:bodyPr wrap="square" rtlCol="0">
            <a:spAutoFit/>
          </a:bodyPr>
          <a:lstStyle/>
          <a:p>
            <a:r>
              <a:rPr lang="es-CO" sz="2000" dirty="0" smtClean="0"/>
              <a:t>Los principales álcalis utilizados en la industria:</a:t>
            </a:r>
            <a:endParaRPr lang="es-CO" dirty="0" smtClean="0"/>
          </a:p>
        </p:txBody>
      </p:sp>
      <p:sp>
        <p:nvSpPr>
          <p:cNvPr id="10" name="9 CuadroTexto"/>
          <p:cNvSpPr txBox="1"/>
          <p:nvPr/>
        </p:nvSpPr>
        <p:spPr>
          <a:xfrm>
            <a:off x="1043608" y="1196752"/>
            <a:ext cx="7338392" cy="707886"/>
          </a:xfrm>
          <a:prstGeom prst="rect">
            <a:avLst/>
          </a:prstGeom>
          <a:noFill/>
        </p:spPr>
        <p:txBody>
          <a:bodyPr wrap="square" rtlCol="0">
            <a:spAutoFit/>
          </a:bodyPr>
          <a:lstStyle/>
          <a:p>
            <a:r>
              <a:rPr lang="es-CO" sz="2000" b="1" dirty="0" smtClean="0"/>
              <a:t>Los Álcalis son compuestos comunes en la naturaleza, gran parte de ellos se obtienen en canteras naturales.</a:t>
            </a:r>
          </a:p>
        </p:txBody>
      </p:sp>
      <p:sp>
        <p:nvSpPr>
          <p:cNvPr id="14" name="13 CuadroTexto"/>
          <p:cNvSpPr txBox="1"/>
          <p:nvPr/>
        </p:nvSpPr>
        <p:spPr>
          <a:xfrm>
            <a:off x="1043608" y="5025371"/>
            <a:ext cx="7338392" cy="1015663"/>
          </a:xfrm>
          <a:prstGeom prst="rect">
            <a:avLst/>
          </a:prstGeom>
          <a:noFill/>
        </p:spPr>
        <p:txBody>
          <a:bodyPr wrap="square" rtlCol="0">
            <a:spAutoFit/>
          </a:bodyPr>
          <a:lstStyle/>
          <a:p>
            <a:r>
              <a:rPr lang="es-CO" sz="2000" dirty="0" smtClean="0"/>
              <a:t>La función de los Álcalis en los procesos de Recobro Mejorado es igual a la de la industria del Jabón, combinarse con los ácidos orgánicos del crudo y formar surfactantes in-situ.</a:t>
            </a:r>
          </a:p>
        </p:txBody>
      </p:sp>
      <p:sp>
        <p:nvSpPr>
          <p:cNvPr id="4" name="3 CuadroTexto"/>
          <p:cNvSpPr txBox="1"/>
          <p:nvPr/>
        </p:nvSpPr>
        <p:spPr>
          <a:xfrm>
            <a:off x="2483770" y="3311113"/>
            <a:ext cx="3031599" cy="369332"/>
          </a:xfrm>
          <a:prstGeom prst="rect">
            <a:avLst/>
          </a:prstGeom>
          <a:noFill/>
        </p:spPr>
        <p:txBody>
          <a:bodyPr wrap="none" rtlCol="0">
            <a:spAutoFit/>
          </a:bodyPr>
          <a:lstStyle/>
          <a:p>
            <a:r>
              <a:rPr lang="es-CO" dirty="0" err="1" smtClean="0"/>
              <a:t>NaOH</a:t>
            </a:r>
            <a:r>
              <a:rPr lang="es-CO" dirty="0" smtClean="0"/>
              <a:t> – Hidróxido de Sodio</a:t>
            </a:r>
            <a:endParaRPr lang="es-CO" dirty="0"/>
          </a:p>
        </p:txBody>
      </p:sp>
      <p:sp>
        <p:nvSpPr>
          <p:cNvPr id="13" name="12 CuadroTexto"/>
          <p:cNvSpPr txBox="1"/>
          <p:nvPr/>
        </p:nvSpPr>
        <p:spPr>
          <a:xfrm>
            <a:off x="2483769" y="3707740"/>
            <a:ext cx="3340979" cy="369332"/>
          </a:xfrm>
          <a:prstGeom prst="rect">
            <a:avLst/>
          </a:prstGeom>
          <a:noFill/>
        </p:spPr>
        <p:txBody>
          <a:bodyPr wrap="none" rtlCol="0">
            <a:spAutoFit/>
          </a:bodyPr>
          <a:lstStyle/>
          <a:p>
            <a:r>
              <a:rPr lang="es-CO" dirty="0" smtClean="0"/>
              <a:t>Na</a:t>
            </a:r>
            <a:r>
              <a:rPr lang="es-CO" sz="1100" dirty="0" smtClean="0"/>
              <a:t>2</a:t>
            </a:r>
            <a:r>
              <a:rPr lang="es-CO" dirty="0" smtClean="0"/>
              <a:t>CO3 – Carbonato de Sodio</a:t>
            </a:r>
            <a:endParaRPr lang="es-CO" dirty="0"/>
          </a:p>
        </p:txBody>
      </p:sp>
      <p:sp>
        <p:nvSpPr>
          <p:cNvPr id="15" name="14 CuadroTexto"/>
          <p:cNvSpPr txBox="1"/>
          <p:nvPr/>
        </p:nvSpPr>
        <p:spPr>
          <a:xfrm>
            <a:off x="2483769" y="4067780"/>
            <a:ext cx="4044697" cy="369332"/>
          </a:xfrm>
          <a:prstGeom prst="rect">
            <a:avLst/>
          </a:prstGeom>
          <a:noFill/>
        </p:spPr>
        <p:txBody>
          <a:bodyPr wrap="none" rtlCol="0">
            <a:spAutoFit/>
          </a:bodyPr>
          <a:lstStyle/>
          <a:p>
            <a:r>
              <a:rPr lang="es-CO" dirty="0" smtClean="0"/>
              <a:t>NaHCO3 – Carbonato ácido de Sodio</a:t>
            </a:r>
            <a:endParaRPr lang="es-CO" dirty="0"/>
          </a:p>
        </p:txBody>
      </p:sp>
    </p:spTree>
    <p:extLst>
      <p:ext uri="{BB962C8B-B14F-4D97-AF65-F5344CB8AC3E}">
        <p14:creationId xmlns:p14="http://schemas.microsoft.com/office/powerpoint/2010/main" val="1717975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24</a:t>
            </a:fld>
            <a:endParaRPr lang="es-ES" dirty="0"/>
          </a:p>
        </p:txBody>
      </p:sp>
      <p:sp>
        <p:nvSpPr>
          <p:cNvPr id="9" name="8 CuadroTexto"/>
          <p:cNvSpPr txBox="1"/>
          <p:nvPr/>
        </p:nvSpPr>
        <p:spPr>
          <a:xfrm>
            <a:off x="2771800" y="1556793"/>
            <a:ext cx="3600400" cy="3000821"/>
          </a:xfrm>
          <a:prstGeom prst="rect">
            <a:avLst/>
          </a:prstGeom>
          <a:noFill/>
        </p:spPr>
        <p:txBody>
          <a:bodyPr wrap="square" rtlCol="0">
            <a:spAutoFit/>
          </a:bodyPr>
          <a:lstStyle/>
          <a:p>
            <a:r>
              <a:rPr lang="es-CO" sz="2000" dirty="0" smtClean="0"/>
              <a:t>Usos de Surfactantes</a:t>
            </a:r>
            <a:endParaRPr lang="es-CO" dirty="0" smtClean="0"/>
          </a:p>
          <a:p>
            <a:endParaRPr lang="es-CO" dirty="0"/>
          </a:p>
          <a:p>
            <a:pPr marL="285750" indent="-285750">
              <a:buFont typeface="Arial" pitchFamily="34" charset="0"/>
              <a:buChar char="•"/>
            </a:pPr>
            <a:r>
              <a:rPr lang="es-CO" dirty="0" smtClean="0"/>
              <a:t>Industria de Jabones</a:t>
            </a:r>
          </a:p>
          <a:p>
            <a:pPr marL="285750" indent="-285750">
              <a:buFont typeface="Arial" pitchFamily="34" charset="0"/>
              <a:buChar char="•"/>
            </a:pPr>
            <a:r>
              <a:rPr lang="es-CO" dirty="0" smtClean="0"/>
              <a:t>Industria de detergentes</a:t>
            </a:r>
          </a:p>
          <a:p>
            <a:pPr marL="285750" indent="-285750">
              <a:buFont typeface="Arial" pitchFamily="34" charset="0"/>
              <a:buChar char="•"/>
            </a:pPr>
            <a:r>
              <a:rPr lang="es-CO" dirty="0" smtClean="0"/>
              <a:t>Producción de Aluminio</a:t>
            </a:r>
          </a:p>
          <a:p>
            <a:pPr marL="285750" indent="-285750">
              <a:buFont typeface="Arial" pitchFamily="34" charset="0"/>
              <a:buChar char="•"/>
            </a:pPr>
            <a:r>
              <a:rPr lang="es-CO" dirty="0" smtClean="0"/>
              <a:t>Tratamientos de agua</a:t>
            </a:r>
          </a:p>
          <a:p>
            <a:pPr marL="285750" indent="-285750">
              <a:buFont typeface="Arial" pitchFamily="34" charset="0"/>
              <a:buChar char="•"/>
            </a:pPr>
            <a:r>
              <a:rPr lang="es-CO" dirty="0" smtClean="0"/>
              <a:t>Procesamiento </a:t>
            </a:r>
            <a:r>
              <a:rPr lang="es-CO" dirty="0"/>
              <a:t>de alimentos</a:t>
            </a:r>
          </a:p>
          <a:p>
            <a:pPr marL="285750" indent="-285750">
              <a:buFont typeface="Arial" pitchFamily="34" charset="0"/>
              <a:buChar char="•"/>
            </a:pPr>
            <a:r>
              <a:rPr lang="es-CO" dirty="0" smtClean="0"/>
              <a:t>Neutralización de residuos</a:t>
            </a:r>
            <a:endParaRPr lang="es-CO" dirty="0"/>
          </a:p>
          <a:p>
            <a:pPr marL="285750" indent="-285750">
              <a:buFont typeface="Arial" pitchFamily="34" charset="0"/>
              <a:buChar char="•"/>
            </a:pPr>
            <a:r>
              <a:rPr lang="es-CO" dirty="0" smtClean="0"/>
              <a:t>Agente de limpieza</a:t>
            </a:r>
          </a:p>
          <a:p>
            <a:pPr marL="285750" indent="-285750">
              <a:buFont typeface="Arial" pitchFamily="34" charset="0"/>
              <a:buChar char="•"/>
            </a:pPr>
            <a:r>
              <a:rPr lang="es-CO" dirty="0" smtClean="0"/>
              <a:t>Lodos de Perforación</a:t>
            </a:r>
          </a:p>
        </p:txBody>
      </p:sp>
      <p:sp>
        <p:nvSpPr>
          <p:cNvPr id="7" name="6 CuadroTexto"/>
          <p:cNvSpPr txBox="1"/>
          <p:nvPr/>
        </p:nvSpPr>
        <p:spPr>
          <a:xfrm>
            <a:off x="1331642" y="5169388"/>
            <a:ext cx="6408711" cy="1015663"/>
          </a:xfrm>
          <a:prstGeom prst="rect">
            <a:avLst/>
          </a:prstGeom>
          <a:noFill/>
        </p:spPr>
        <p:txBody>
          <a:bodyPr wrap="square" rtlCol="0">
            <a:spAutoFit/>
          </a:bodyPr>
          <a:lstStyle/>
          <a:p>
            <a:pPr algn="ctr"/>
            <a:r>
              <a:rPr lang="es-CO" sz="2000" b="1" dirty="0" smtClean="0"/>
              <a:t>Recientemente el uso industrial de mayor desarrollo es en aplicación de Recobro Mejorado ASP</a:t>
            </a:r>
            <a:endParaRPr lang="es-CO" sz="2000" b="1" dirty="0"/>
          </a:p>
        </p:txBody>
      </p:sp>
      <p:sp>
        <p:nvSpPr>
          <p:cNvPr id="6" name="5 Rectángulo"/>
          <p:cNvSpPr/>
          <p:nvPr/>
        </p:nvSpPr>
        <p:spPr>
          <a:xfrm>
            <a:off x="107504" y="580618"/>
            <a:ext cx="8928992" cy="400110"/>
          </a:xfrm>
          <a:prstGeom prst="rect">
            <a:avLst/>
          </a:prstGeom>
        </p:spPr>
        <p:txBody>
          <a:bodyPr wrap="square">
            <a:spAutoFit/>
          </a:bodyPr>
          <a:lstStyle/>
          <a:p>
            <a:pPr lvl="1"/>
            <a:r>
              <a:rPr lang="es-CO" sz="2000" b="1" dirty="0" smtClean="0"/>
              <a:t>ÁLCALIS </a:t>
            </a:r>
            <a:r>
              <a:rPr lang="es-CO" sz="2000" b="1" dirty="0"/>
              <a:t>PARA </a:t>
            </a:r>
            <a:r>
              <a:rPr lang="es-CO" sz="2000" b="1" dirty="0" smtClean="0"/>
              <a:t>RECUPERACION MEJORADA</a:t>
            </a:r>
            <a:endParaRPr lang="es-CO" sz="2000" b="1" dirty="0"/>
          </a:p>
        </p:txBody>
      </p:sp>
    </p:spTree>
    <p:extLst>
      <p:ext uri="{BB962C8B-B14F-4D97-AF65-F5344CB8AC3E}">
        <p14:creationId xmlns:p14="http://schemas.microsoft.com/office/powerpoint/2010/main" val="4135915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25</a:t>
            </a:fld>
            <a:endParaRPr lang="es-ES" dirty="0"/>
          </a:p>
        </p:txBody>
      </p:sp>
      <p:sp>
        <p:nvSpPr>
          <p:cNvPr id="3" name="2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
        <p:nvSpPr>
          <p:cNvPr id="9" name="8 CuadroTexto"/>
          <p:cNvSpPr txBox="1"/>
          <p:nvPr/>
        </p:nvSpPr>
        <p:spPr>
          <a:xfrm>
            <a:off x="539552" y="1196752"/>
            <a:ext cx="3600400" cy="3170099"/>
          </a:xfrm>
          <a:prstGeom prst="rect">
            <a:avLst/>
          </a:prstGeom>
          <a:noFill/>
        </p:spPr>
        <p:txBody>
          <a:bodyPr wrap="square" rtlCol="0">
            <a:spAutoFit/>
          </a:bodyPr>
          <a:lstStyle/>
          <a:p>
            <a:r>
              <a:rPr lang="es-CO" sz="2000" dirty="0" smtClean="0"/>
              <a:t>Campo MARMUL (</a:t>
            </a:r>
            <a:r>
              <a:rPr lang="es-CO" sz="2000" dirty="0" err="1" smtClean="0"/>
              <a:t>Oman</a:t>
            </a:r>
            <a:r>
              <a:rPr lang="es-CO" sz="2000" dirty="0" smtClean="0"/>
              <a:t>)</a:t>
            </a:r>
            <a:endParaRPr lang="es-CO" dirty="0" smtClean="0"/>
          </a:p>
          <a:p>
            <a:endParaRPr lang="es-CO" dirty="0"/>
          </a:p>
          <a:p>
            <a:pPr marL="285750" indent="-285750">
              <a:buFont typeface="Arial" pitchFamily="34" charset="0"/>
              <a:buChar char="•"/>
            </a:pPr>
            <a:r>
              <a:rPr lang="es-CO" dirty="0" smtClean="0"/>
              <a:t>Aplicación de agua mejorada (polímeros), la planta actual esta diseñada para afectar 19 pozos inyectores.</a:t>
            </a:r>
          </a:p>
          <a:p>
            <a:pPr marL="285750" indent="-285750">
              <a:buFont typeface="Arial" pitchFamily="34" charset="0"/>
              <a:buChar char="•"/>
            </a:pPr>
            <a:endParaRPr lang="es-CO" dirty="0"/>
          </a:p>
          <a:p>
            <a:pPr marL="285750" indent="-285750">
              <a:buFont typeface="Arial" pitchFamily="34" charset="0"/>
              <a:buChar char="•"/>
            </a:pPr>
            <a:r>
              <a:rPr lang="es-CO" dirty="0" smtClean="0"/>
              <a:t>La masificación de la inyección de polímero, tendrá un costo de 1Billón de dólares.</a:t>
            </a:r>
          </a:p>
          <a:p>
            <a:endParaRPr lang="es-CO" dirty="0" smtClean="0"/>
          </a:p>
        </p:txBody>
      </p:sp>
      <p:pic>
        <p:nvPicPr>
          <p:cNvPr id="8" name="Picture 2" descr="PDO_Marmul_Polymer_Injection">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944" y="1268761"/>
            <a:ext cx="4506291" cy="336009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835696" y="4941169"/>
            <a:ext cx="5760640" cy="1323439"/>
          </a:xfrm>
          <a:prstGeom prst="rect">
            <a:avLst/>
          </a:prstGeom>
        </p:spPr>
        <p:txBody>
          <a:bodyPr wrap="square">
            <a:spAutoFit/>
          </a:bodyPr>
          <a:lstStyle/>
          <a:p>
            <a:pPr algn="ctr"/>
            <a:r>
              <a:rPr lang="en-US" sz="1600" b="1" dirty="0"/>
              <a:t>4.0 kilometer pipeline for gross liquids</a:t>
            </a:r>
            <a:endParaRPr lang="en-US" sz="1600" dirty="0"/>
          </a:p>
          <a:p>
            <a:pPr algn="ctr"/>
            <a:r>
              <a:rPr lang="en-US" sz="1600" b="1" dirty="0" smtClean="0"/>
              <a:t>1.1 </a:t>
            </a:r>
            <a:r>
              <a:rPr lang="en-US" sz="1600" b="1" dirty="0"/>
              <a:t>kilometer pipeline for produced water</a:t>
            </a:r>
            <a:endParaRPr lang="en-US" sz="1600" dirty="0"/>
          </a:p>
          <a:p>
            <a:pPr algn="ctr"/>
            <a:r>
              <a:rPr lang="en-US" sz="1600" b="1" dirty="0" smtClean="0"/>
              <a:t>Separator </a:t>
            </a:r>
            <a:r>
              <a:rPr lang="en-US" sz="1600" b="1" dirty="0"/>
              <a:t>for 30,000 m3/d of liquid and </a:t>
            </a:r>
            <a:r>
              <a:rPr lang="en-US" sz="1600" b="1" dirty="0" smtClean="0"/>
              <a:t>gas</a:t>
            </a:r>
            <a:endParaRPr lang="en-US" sz="1600" dirty="0"/>
          </a:p>
          <a:p>
            <a:pPr algn="ctr"/>
            <a:r>
              <a:rPr lang="en-US" sz="1600" b="1" dirty="0" smtClean="0"/>
              <a:t>Free </a:t>
            </a:r>
            <a:r>
              <a:rPr lang="en-US" sz="1600" b="1" dirty="0"/>
              <a:t>water knock out tank for inlet flow of 50,000 cm/d</a:t>
            </a:r>
            <a:endParaRPr lang="en-US" sz="1600" dirty="0"/>
          </a:p>
          <a:p>
            <a:pPr algn="ctr"/>
            <a:r>
              <a:rPr lang="en-US" sz="1600" b="1" dirty="0"/>
              <a:t> </a:t>
            </a:r>
            <a:r>
              <a:rPr lang="en-US" sz="1600" b="1" dirty="0" smtClean="0"/>
              <a:t>3 </a:t>
            </a:r>
            <a:r>
              <a:rPr lang="en-US" sz="1600" b="1" dirty="0"/>
              <a:t>Water Booster pumps each of capacity 22,000 </a:t>
            </a:r>
            <a:r>
              <a:rPr lang="en-US" sz="1600" b="1" dirty="0" smtClean="0"/>
              <a:t>cm/d</a:t>
            </a:r>
            <a:endParaRPr lang="en-US" sz="1600" dirty="0"/>
          </a:p>
        </p:txBody>
      </p:sp>
    </p:spTree>
    <p:extLst>
      <p:ext uri="{BB962C8B-B14F-4D97-AF65-F5344CB8AC3E}">
        <p14:creationId xmlns:p14="http://schemas.microsoft.com/office/powerpoint/2010/main" val="3702231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26</a:t>
            </a:fld>
            <a:endParaRPr lang="es-ES" dirty="0"/>
          </a:p>
        </p:txBody>
      </p:sp>
      <p:pic>
        <p:nvPicPr>
          <p:cNvPr id="12290" name="Picture 2" descr="http://www.sec.gov/Archives/edgar/data/1253710/000110465908022261/g99681mmi021.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6692" y="1268761"/>
            <a:ext cx="5419725" cy="4076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ncrypted-tbn2.gstatic.com/images?q=tbn:ANd9GcTyeHRbfoHblcTT64hk0WY7oJIu6w2Vf-abP34LJYnfZmHlQ0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4888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Tree>
    <p:extLst>
      <p:ext uri="{BB962C8B-B14F-4D97-AF65-F5344CB8AC3E}">
        <p14:creationId xmlns:p14="http://schemas.microsoft.com/office/powerpoint/2010/main" val="4227662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27</a:t>
            </a:fld>
            <a:endParaRPr lang="es-ES"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1932574"/>
            <a:ext cx="50387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35707" y="1268760"/>
            <a:ext cx="8272586" cy="369332"/>
          </a:xfrm>
          <a:prstGeom prst="rect">
            <a:avLst/>
          </a:prstGeom>
          <a:noFill/>
        </p:spPr>
        <p:txBody>
          <a:bodyPr wrap="none" rtlCol="0">
            <a:spAutoFit/>
          </a:bodyPr>
          <a:lstStyle/>
          <a:p>
            <a:r>
              <a:rPr lang="es-CO" dirty="0" smtClean="0"/>
              <a:t>Planta para aplicación de Álcali-Surfactante-Polímero ASP en Alberta - Canadá</a:t>
            </a:r>
            <a:endParaRPr lang="es-CO" dirty="0"/>
          </a:p>
        </p:txBody>
      </p:sp>
      <p:sp>
        <p:nvSpPr>
          <p:cNvPr id="5" name="4 Rectángulo"/>
          <p:cNvSpPr/>
          <p:nvPr/>
        </p:nvSpPr>
        <p:spPr>
          <a:xfrm>
            <a:off x="755576" y="5816878"/>
            <a:ext cx="7704856" cy="492443"/>
          </a:xfrm>
          <a:prstGeom prst="rect">
            <a:avLst/>
          </a:prstGeom>
        </p:spPr>
        <p:txBody>
          <a:bodyPr wrap="square">
            <a:spAutoFit/>
          </a:bodyPr>
          <a:lstStyle/>
          <a:p>
            <a:pPr algn="ctr"/>
            <a:r>
              <a:rPr lang="en-US" sz="1400" b="1" i="1" dirty="0"/>
              <a:t>Small Amounts of the Right Chemicals Can Make a Big Difference</a:t>
            </a:r>
          </a:p>
          <a:p>
            <a:pPr algn="ctr"/>
            <a:r>
              <a:rPr lang="en-US" sz="1200" b="1" i="1" dirty="0"/>
              <a:t>by Marc Charest, M.Sc., </a:t>
            </a:r>
            <a:r>
              <a:rPr lang="en-US" sz="1200" b="1" i="1" dirty="0" err="1"/>
              <a:t>P.Geol</a:t>
            </a:r>
            <a:r>
              <a:rPr lang="en-US" sz="1200" b="1" i="1" dirty="0"/>
              <a:t>., Senior Exploration Analyst</a:t>
            </a:r>
            <a:endParaRPr lang="es-CO" sz="1200" b="1" i="1" dirty="0"/>
          </a:p>
        </p:txBody>
      </p:sp>
      <p:sp>
        <p:nvSpPr>
          <p:cNvPr id="7" name="6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Tree>
    <p:extLst>
      <p:ext uri="{BB962C8B-B14F-4D97-AF65-F5344CB8AC3E}">
        <p14:creationId xmlns:p14="http://schemas.microsoft.com/office/powerpoint/2010/main" val="1229882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28</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34" y="1340768"/>
            <a:ext cx="818341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79512" y="1196752"/>
            <a:ext cx="8888074" cy="369332"/>
          </a:xfrm>
          <a:prstGeom prst="rect">
            <a:avLst/>
          </a:prstGeom>
          <a:solidFill>
            <a:schemeClr val="bg1"/>
          </a:solidFill>
        </p:spPr>
        <p:txBody>
          <a:bodyPr wrap="none" rtlCol="0">
            <a:spAutoFit/>
          </a:bodyPr>
          <a:lstStyle/>
          <a:p>
            <a:r>
              <a:rPr lang="es-CO" dirty="0" smtClean="0"/>
              <a:t>Planta para aplicación de Álcali-Surfactante-Polímero ASP en Campo  San Francisco</a:t>
            </a:r>
            <a:endParaRPr lang="es-CO" dirty="0"/>
          </a:p>
        </p:txBody>
      </p:sp>
      <p:sp>
        <p:nvSpPr>
          <p:cNvPr id="6" name="5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Tree>
    <p:extLst>
      <p:ext uri="{BB962C8B-B14F-4D97-AF65-F5344CB8AC3E}">
        <p14:creationId xmlns:p14="http://schemas.microsoft.com/office/powerpoint/2010/main" val="3408929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29</a:t>
            </a:fld>
            <a:endParaRPr lang="es-E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2122" y="1694544"/>
            <a:ext cx="2715927" cy="376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1" y="2132856"/>
            <a:ext cx="4611043" cy="29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79512" y="1196752"/>
            <a:ext cx="8888074" cy="369332"/>
          </a:xfrm>
          <a:prstGeom prst="rect">
            <a:avLst/>
          </a:prstGeom>
          <a:solidFill>
            <a:schemeClr val="bg1"/>
          </a:solidFill>
        </p:spPr>
        <p:txBody>
          <a:bodyPr wrap="none" rtlCol="0">
            <a:spAutoFit/>
          </a:bodyPr>
          <a:lstStyle/>
          <a:p>
            <a:r>
              <a:rPr lang="es-CO" dirty="0" smtClean="0"/>
              <a:t>Planta para aplicación de Álcali-Surfactante-Polímero ASP en Campo  San Francisco</a:t>
            </a:r>
            <a:endParaRPr lang="es-CO" dirty="0"/>
          </a:p>
        </p:txBody>
      </p:sp>
      <p:sp>
        <p:nvSpPr>
          <p:cNvPr id="8" name="7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Tree>
    <p:extLst>
      <p:ext uri="{BB962C8B-B14F-4D97-AF65-F5344CB8AC3E}">
        <p14:creationId xmlns:p14="http://schemas.microsoft.com/office/powerpoint/2010/main" val="339945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251521" y="6309322"/>
            <a:ext cx="648072" cy="288031"/>
          </a:xfrm>
        </p:spPr>
        <p:txBody>
          <a:bodyPr/>
          <a:lstStyle/>
          <a:p>
            <a:pPr>
              <a:defRPr/>
            </a:pPr>
            <a:fld id="{82D2CD03-7BC1-4446-B7A8-41B1A2E352C9}" type="slidenum">
              <a:rPr lang="es-ES" smtClean="0"/>
              <a:pPr>
                <a:defRPr/>
              </a:pPr>
              <a:t>3</a:t>
            </a:fld>
            <a:endParaRPr lang="es-ES" dirty="0"/>
          </a:p>
        </p:txBody>
      </p:sp>
      <p:sp>
        <p:nvSpPr>
          <p:cNvPr id="3" name="2 Rectángulo"/>
          <p:cNvSpPr/>
          <p:nvPr/>
        </p:nvSpPr>
        <p:spPr>
          <a:xfrm>
            <a:off x="107504" y="580618"/>
            <a:ext cx="8064896" cy="400110"/>
          </a:xfrm>
          <a:prstGeom prst="rect">
            <a:avLst/>
          </a:prstGeom>
        </p:spPr>
        <p:txBody>
          <a:bodyPr wrap="square">
            <a:spAutoFit/>
          </a:bodyPr>
          <a:lstStyle/>
          <a:p>
            <a:pPr lvl="1"/>
            <a:r>
              <a:rPr lang="es-CO" sz="2000" b="1" dirty="0" smtClean="0"/>
              <a:t>QUÉ ES RECUPERACION MEJORADA</a:t>
            </a:r>
            <a:endParaRPr lang="es-CO" sz="2000" b="1" dirty="0"/>
          </a:p>
        </p:txBody>
      </p:sp>
      <p:sp>
        <p:nvSpPr>
          <p:cNvPr id="8" name="7 CuadroTexto"/>
          <p:cNvSpPr txBox="1"/>
          <p:nvPr/>
        </p:nvSpPr>
        <p:spPr>
          <a:xfrm>
            <a:off x="427393" y="2708920"/>
            <a:ext cx="3741723" cy="1938992"/>
          </a:xfrm>
          <a:prstGeom prst="rect">
            <a:avLst/>
          </a:prstGeom>
          <a:noFill/>
        </p:spPr>
        <p:txBody>
          <a:bodyPr wrap="square" rtlCol="0">
            <a:spAutoFit/>
          </a:bodyPr>
          <a:lstStyle/>
          <a:p>
            <a:pPr algn="just"/>
            <a:r>
              <a:rPr lang="es-CO" sz="2000" dirty="0" smtClean="0"/>
              <a:t>La recuperación secundaria es un proceso de inyección de Agua y/o Gas encaminado a mantener o incrementar la energía y/o recuperación de hidrocarburos del yacimiento. </a:t>
            </a:r>
          </a:p>
        </p:txBody>
      </p:sp>
      <p:sp>
        <p:nvSpPr>
          <p:cNvPr id="25" name="24 Rectángulo redondeado"/>
          <p:cNvSpPr/>
          <p:nvPr/>
        </p:nvSpPr>
        <p:spPr>
          <a:xfrm>
            <a:off x="4427984" y="1052736"/>
            <a:ext cx="4248472" cy="5184576"/>
          </a:xfrm>
          <a:prstGeom prst="roundRect">
            <a:avLst/>
          </a:prstGeom>
          <a:noFill/>
          <a:ln>
            <a:solidFill>
              <a:srgbClr val="A8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smtClean="0"/>
          </a:p>
          <a:p>
            <a:pPr algn="just" eaLnBrk="0" hangingPunct="0">
              <a:defRPr/>
            </a:pPr>
            <a:endParaRPr lang="es-ES" sz="1200" dirty="0" smtClean="0">
              <a:solidFill>
                <a:schemeClr val="tx1"/>
              </a:solidFill>
            </a:endParaRPr>
          </a:p>
          <a:p>
            <a:pPr algn="just" eaLnBrk="0" hangingPunct="0">
              <a:defRPr/>
            </a:pPr>
            <a:endParaRPr lang="es-ES" sz="1200" dirty="0" smtClean="0">
              <a:solidFill>
                <a:schemeClr val="tx1"/>
              </a:solidFill>
            </a:endParaRPr>
          </a:p>
          <a:p>
            <a:pPr algn="just" eaLnBrk="0" hangingPunct="0">
              <a:defRPr/>
            </a:pPr>
            <a:endParaRPr lang="es-ES" sz="1200" dirty="0">
              <a:solidFill>
                <a:schemeClr val="tx1"/>
              </a:solidFill>
            </a:endParaRPr>
          </a:p>
          <a:p>
            <a:pPr algn="just" eaLnBrk="0" hangingPunct="0">
              <a:defRPr/>
            </a:pPr>
            <a:endParaRPr lang="es-ES" sz="1200" dirty="0" smtClean="0">
              <a:solidFill>
                <a:schemeClr val="tx1"/>
              </a:solidFill>
            </a:endParaRPr>
          </a:p>
          <a:p>
            <a:pPr algn="just" eaLnBrk="0" hangingPunct="0">
              <a:tabLst>
                <a:tab pos="3584575" algn="l"/>
              </a:tabLst>
              <a:defRPr/>
            </a:pPr>
            <a:endParaRPr lang="es-ES" sz="1400" dirty="0" smtClean="0">
              <a:solidFill>
                <a:schemeClr val="tx1"/>
              </a:solidFill>
            </a:endParaRPr>
          </a:p>
          <a:p>
            <a:pPr algn="just" eaLnBrk="0" hangingPunct="0">
              <a:tabLst>
                <a:tab pos="3584575" algn="l"/>
              </a:tabLst>
              <a:defRPr/>
            </a:pPr>
            <a:endParaRPr lang="es-ES" sz="1400" dirty="0">
              <a:solidFill>
                <a:schemeClr val="tx1"/>
              </a:solidFill>
            </a:endParaRPr>
          </a:p>
          <a:p>
            <a:pPr algn="just" eaLnBrk="0" hangingPunct="0">
              <a:tabLst>
                <a:tab pos="3584575" algn="l"/>
              </a:tabLst>
              <a:defRPr/>
            </a:pPr>
            <a:r>
              <a:rPr lang="es-ES" sz="1400" dirty="0" smtClean="0">
                <a:solidFill>
                  <a:schemeClr val="tx1"/>
                </a:solidFill>
              </a:rPr>
              <a:t>Método de recuperación secundaria que consiste en  un desplazamiento inmiscible , en el cual el agua inyectada  forma un frente de separación, respecto al petróleo </a:t>
            </a:r>
            <a:r>
              <a:rPr lang="es-ES" sz="1400" dirty="0">
                <a:solidFill>
                  <a:schemeClr val="tx1"/>
                </a:solidFill>
              </a:rPr>
              <a:t>remanente en el yacimiento. </a:t>
            </a:r>
            <a:endParaRPr lang="es-ES" sz="1400" dirty="0" smtClean="0">
              <a:solidFill>
                <a:schemeClr val="tx1"/>
              </a:solidFill>
            </a:endParaRPr>
          </a:p>
          <a:p>
            <a:pPr algn="just" eaLnBrk="0" hangingPunct="0">
              <a:tabLst>
                <a:tab pos="3584575" algn="l"/>
              </a:tabLst>
              <a:defRPr/>
            </a:pPr>
            <a:endParaRPr lang="es-ES" sz="1400" dirty="0" smtClean="0">
              <a:solidFill>
                <a:schemeClr val="tx1"/>
              </a:solidFill>
            </a:endParaRPr>
          </a:p>
          <a:p>
            <a:pPr algn="just" eaLnBrk="0" hangingPunct="0">
              <a:tabLst>
                <a:tab pos="3584575" algn="l"/>
              </a:tabLst>
              <a:defRPr/>
            </a:pPr>
            <a:r>
              <a:rPr lang="es-ES" sz="1400" dirty="0" smtClean="0">
                <a:solidFill>
                  <a:schemeClr val="tx1"/>
                </a:solidFill>
              </a:rPr>
              <a:t>Cuenta con  3 etapas: (a) período de respuesta inicial, (b) período de inclinación, (c) período de declinación, que constituye disminución en la producción de petróleo, mientras se incrementa el corte de agua.</a:t>
            </a:r>
            <a:endParaRPr lang="es-CO" sz="1400" dirty="0">
              <a:solidFill>
                <a:schemeClr val="tx1"/>
              </a:solidFill>
            </a:endParaRPr>
          </a:p>
        </p:txBody>
      </p:sp>
      <p:sp>
        <p:nvSpPr>
          <p:cNvPr id="26" name="25 Rectángulo redondeado"/>
          <p:cNvSpPr/>
          <p:nvPr/>
        </p:nvSpPr>
        <p:spPr>
          <a:xfrm>
            <a:off x="5220073" y="1052736"/>
            <a:ext cx="2803257" cy="305928"/>
          </a:xfrm>
          <a:prstGeom prst="roundRect">
            <a:avLst/>
          </a:prstGeom>
          <a:solidFill>
            <a:schemeClr val="accent3">
              <a:lumMod val="60000"/>
              <a:lumOff val="40000"/>
            </a:schemeClr>
          </a:solidFill>
          <a:ln>
            <a:solidFill>
              <a:srgbClr val="A8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accent3">
                    <a:lumMod val="50000"/>
                  </a:schemeClr>
                </a:solidFill>
              </a:rPr>
              <a:t>INYECCIÓN DE AGUA - WF</a:t>
            </a:r>
            <a:endParaRPr lang="es-ES" b="1" i="1" dirty="0">
              <a:solidFill>
                <a:schemeClr val="accent3">
                  <a:lumMod val="50000"/>
                </a:schemeClr>
              </a:solidFill>
            </a:endParaRPr>
          </a:p>
        </p:txBody>
      </p:sp>
      <p:pic>
        <p:nvPicPr>
          <p:cNvPr id="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8066" y="1484783"/>
            <a:ext cx="2902247"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441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30</a:t>
            </a:fld>
            <a:endParaRPr lang="es-E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1" y="1708673"/>
            <a:ext cx="5172819" cy="330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0073" y="3645024"/>
            <a:ext cx="3511475" cy="27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79512" y="1196752"/>
            <a:ext cx="8888074" cy="369332"/>
          </a:xfrm>
          <a:prstGeom prst="rect">
            <a:avLst/>
          </a:prstGeom>
          <a:solidFill>
            <a:schemeClr val="bg1"/>
          </a:solidFill>
        </p:spPr>
        <p:txBody>
          <a:bodyPr wrap="none" rtlCol="0">
            <a:spAutoFit/>
          </a:bodyPr>
          <a:lstStyle/>
          <a:p>
            <a:r>
              <a:rPr lang="es-CO" dirty="0" smtClean="0"/>
              <a:t>Planta para aplicación de Álcali-Surfactante-Polímero ASP en Campo  San Francisco</a:t>
            </a:r>
            <a:endParaRPr lang="es-CO" dirty="0"/>
          </a:p>
        </p:txBody>
      </p:sp>
      <p:sp>
        <p:nvSpPr>
          <p:cNvPr id="7" name="6 Rectángulo"/>
          <p:cNvSpPr/>
          <p:nvPr/>
        </p:nvSpPr>
        <p:spPr>
          <a:xfrm>
            <a:off x="107504" y="580618"/>
            <a:ext cx="8928992" cy="400110"/>
          </a:xfrm>
          <a:prstGeom prst="rect">
            <a:avLst/>
          </a:prstGeom>
        </p:spPr>
        <p:txBody>
          <a:bodyPr wrap="square">
            <a:spAutoFit/>
          </a:bodyPr>
          <a:lstStyle/>
          <a:p>
            <a:pPr lvl="1"/>
            <a:r>
              <a:rPr lang="es-CO" sz="2000" b="1" dirty="0" smtClean="0"/>
              <a:t>APLICACIONES RECUPERACION MEJORADA</a:t>
            </a:r>
            <a:endParaRPr lang="es-CO" sz="2000" b="1" dirty="0"/>
          </a:p>
        </p:txBody>
      </p:sp>
    </p:spTree>
    <p:extLst>
      <p:ext uri="{BB962C8B-B14F-4D97-AF65-F5344CB8AC3E}">
        <p14:creationId xmlns:p14="http://schemas.microsoft.com/office/powerpoint/2010/main" val="2453980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31</a:t>
            </a:fld>
            <a:endParaRPr lang="es-ES" dirty="0"/>
          </a:p>
        </p:txBody>
      </p:sp>
      <p:pic>
        <p:nvPicPr>
          <p:cNvPr id="15361" name="Picture 1" descr="http://www.snfinc.com/images/getadob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341439"/>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Ecopam™ a mobile packed polymer syste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163960"/>
            <a:ext cx="3152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3292529"/>
            <a:ext cx="8136904" cy="2800767"/>
          </a:xfrm>
          <a:prstGeom prst="rect">
            <a:avLst/>
          </a:prstGeom>
        </p:spPr>
        <p:txBody>
          <a:bodyPr wrap="square">
            <a:spAutoFit/>
          </a:bodyPr>
          <a:lstStyle/>
          <a:p>
            <a:pPr algn="just"/>
            <a:r>
              <a:rPr lang="en-US" sz="1600" b="1" dirty="0" err="1"/>
              <a:t>Ecopam</a:t>
            </a:r>
            <a:r>
              <a:rPr lang="en-US" sz="1600" b="1" dirty="0"/>
              <a:t>™</a:t>
            </a:r>
          </a:p>
          <a:p>
            <a:pPr algn="just"/>
            <a:r>
              <a:rPr lang="en-US" sz="1600" dirty="0"/>
              <a:t>The new </a:t>
            </a:r>
            <a:r>
              <a:rPr lang="en-US" sz="1600" dirty="0" err="1"/>
              <a:t>Ecopam</a:t>
            </a:r>
            <a:r>
              <a:rPr lang="en-US" sz="1600" dirty="0"/>
              <a:t> system from SNF, mobile system that delivers anionic and cationic polymer hydrated solution…– anywhere, any place</a:t>
            </a:r>
            <a:r>
              <a:rPr lang="en-US" sz="1600" dirty="0" smtClean="0"/>
              <a:t>.</a:t>
            </a:r>
          </a:p>
          <a:p>
            <a:pPr algn="just"/>
            <a:r>
              <a:rPr lang="en-US" sz="1600" dirty="0"/>
              <a:t/>
            </a:r>
            <a:br>
              <a:rPr lang="en-US" sz="1600" dirty="0"/>
            </a:br>
            <a:r>
              <a:rPr lang="en-US" sz="1600" dirty="0"/>
              <a:t>SNF’s mission is to develop, produce and market polymers for industrial applications, and remain committed to developing innovative and safe technology solutions that deliver environmental sustainability, bringing value and confidence to our customers, employees, shareholders, communities and our business</a:t>
            </a:r>
            <a:r>
              <a:rPr lang="en-US" sz="1600" dirty="0" smtClean="0"/>
              <a:t>.</a:t>
            </a:r>
          </a:p>
          <a:p>
            <a:pPr algn="just"/>
            <a:r>
              <a:rPr lang="en-US" sz="1600" dirty="0"/>
              <a:t/>
            </a:r>
            <a:br>
              <a:rPr lang="en-US" sz="1600" dirty="0"/>
            </a:br>
            <a:r>
              <a:rPr lang="en-US" sz="1600" dirty="0"/>
              <a:t>SNF’s environmental policy has always been at the core of its strategy and is based on commitments to clear objectives</a:t>
            </a:r>
            <a:r>
              <a:rPr lang="en-US" sz="1600" dirty="0" smtClean="0"/>
              <a:t>.</a:t>
            </a:r>
          </a:p>
        </p:txBody>
      </p:sp>
      <p:pic>
        <p:nvPicPr>
          <p:cNvPr id="15365" name="Picture 5" descr="http://www.snfinc.com/imag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180728"/>
            <a:ext cx="2381251"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07504" y="580618"/>
            <a:ext cx="8928992" cy="400110"/>
          </a:xfrm>
          <a:prstGeom prst="rect">
            <a:avLst/>
          </a:prstGeom>
        </p:spPr>
        <p:txBody>
          <a:bodyPr wrap="square">
            <a:spAutoFit/>
          </a:bodyPr>
          <a:lstStyle/>
          <a:p>
            <a:pPr lvl="1"/>
            <a:r>
              <a:rPr lang="es-CO" sz="2000" b="1" dirty="0" smtClean="0"/>
              <a:t>EL FUTURO DEL EOR – </a:t>
            </a:r>
            <a:r>
              <a:rPr lang="es-CO" sz="2000" b="1" dirty="0" err="1" smtClean="0"/>
              <a:t>Qco</a:t>
            </a:r>
            <a:r>
              <a:rPr lang="es-CO" sz="2000" b="1" dirty="0" smtClean="0"/>
              <a:t> SERA VERDE</a:t>
            </a:r>
            <a:endParaRPr lang="es-CO" sz="2000" b="1" dirty="0"/>
          </a:p>
        </p:txBody>
      </p:sp>
    </p:spTree>
    <p:extLst>
      <p:ext uri="{BB962C8B-B14F-4D97-AF65-F5344CB8AC3E}">
        <p14:creationId xmlns:p14="http://schemas.microsoft.com/office/powerpoint/2010/main" val="1380768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bwMode="auto">
          <a:xfrm>
            <a:off x="250826" y="1628775"/>
            <a:ext cx="4244975" cy="467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algn="l" rtl="0" eaLnBrk="0" fontAlgn="base" hangingPunct="0">
              <a:spcBef>
                <a:spcPct val="20000"/>
              </a:spcBef>
              <a:spcAft>
                <a:spcPct val="0"/>
              </a:spcAft>
              <a:buClr>
                <a:srgbClr val="004248"/>
              </a:buClr>
              <a:buChar char="•"/>
              <a:defRPr sz="2800">
                <a:solidFill>
                  <a:srgbClr val="333333"/>
                </a:solidFill>
                <a:latin typeface="+mn-lt"/>
                <a:ea typeface="+mn-ea"/>
                <a:cs typeface="+mn-cs"/>
              </a:defRPr>
            </a:lvl1pPr>
            <a:lvl2pPr marL="800100" indent="-342900" algn="l" rtl="0" eaLnBrk="0" fontAlgn="base" hangingPunct="0">
              <a:spcBef>
                <a:spcPct val="20000"/>
              </a:spcBef>
              <a:spcAft>
                <a:spcPct val="0"/>
              </a:spcAft>
              <a:buClr>
                <a:srgbClr val="BAD405"/>
              </a:buClr>
              <a:buFont typeface="Arial Unicode MS" pitchFamily="34" charset="-128"/>
              <a:buChar char="&gt;"/>
              <a:defRPr sz="2400">
                <a:solidFill>
                  <a:srgbClr val="333333"/>
                </a:solidFill>
                <a:latin typeface="+mn-lt"/>
              </a:defRPr>
            </a:lvl2pPr>
            <a:lvl3pPr marL="1219200" indent="-304800" algn="l" rtl="0" eaLnBrk="0" fontAlgn="base" hangingPunct="0">
              <a:spcBef>
                <a:spcPct val="20000"/>
              </a:spcBef>
              <a:spcAft>
                <a:spcPct val="0"/>
              </a:spcAft>
              <a:buClr>
                <a:srgbClr val="004236"/>
              </a:buClr>
              <a:buChar char="•"/>
              <a:defRPr sz="2000">
                <a:solidFill>
                  <a:srgbClr val="333333"/>
                </a:solidFill>
                <a:latin typeface="+mn-lt"/>
              </a:defRPr>
            </a:lvl3pPr>
            <a:lvl4pPr marL="1676400" indent="-304800" algn="l" rtl="0" eaLnBrk="0" fontAlgn="base" hangingPunct="0">
              <a:spcBef>
                <a:spcPct val="20000"/>
              </a:spcBef>
              <a:spcAft>
                <a:spcPct val="0"/>
              </a:spcAft>
              <a:buClr>
                <a:srgbClr val="004236"/>
              </a:buClr>
              <a:buChar char="•"/>
              <a:defRPr sz="1800">
                <a:solidFill>
                  <a:srgbClr val="333333"/>
                </a:solidFill>
                <a:latin typeface="+mn-lt"/>
              </a:defRPr>
            </a:lvl4pPr>
            <a:lvl5pPr marL="2095500" indent="-266700" algn="l" rtl="0" eaLnBrk="0" fontAlgn="base" hangingPunct="0">
              <a:spcBef>
                <a:spcPct val="20000"/>
              </a:spcBef>
              <a:spcAft>
                <a:spcPct val="0"/>
              </a:spcAft>
              <a:buClr>
                <a:srgbClr val="004236"/>
              </a:buClr>
              <a:buChar char="•"/>
              <a:defRPr sz="1800">
                <a:solidFill>
                  <a:srgbClr val="333333"/>
                </a:solidFill>
                <a:latin typeface="+mn-lt"/>
              </a:defRPr>
            </a:lvl5pPr>
            <a:lvl6pPr marL="2552700" indent="-266700" algn="l" rtl="0" fontAlgn="base">
              <a:spcBef>
                <a:spcPct val="20000"/>
              </a:spcBef>
              <a:spcAft>
                <a:spcPct val="0"/>
              </a:spcAft>
              <a:buClr>
                <a:srgbClr val="004236"/>
              </a:buClr>
              <a:buChar char="•"/>
              <a:defRPr sz="1800">
                <a:solidFill>
                  <a:srgbClr val="333333"/>
                </a:solidFill>
                <a:latin typeface="+mn-lt"/>
              </a:defRPr>
            </a:lvl6pPr>
            <a:lvl7pPr marL="3009900" indent="-266700" algn="l" rtl="0" fontAlgn="base">
              <a:spcBef>
                <a:spcPct val="20000"/>
              </a:spcBef>
              <a:spcAft>
                <a:spcPct val="0"/>
              </a:spcAft>
              <a:buClr>
                <a:srgbClr val="004236"/>
              </a:buClr>
              <a:buChar char="•"/>
              <a:defRPr sz="1800">
                <a:solidFill>
                  <a:srgbClr val="333333"/>
                </a:solidFill>
                <a:latin typeface="+mn-lt"/>
              </a:defRPr>
            </a:lvl7pPr>
            <a:lvl8pPr marL="3467100" indent="-266700" algn="l" rtl="0" fontAlgn="base">
              <a:spcBef>
                <a:spcPct val="20000"/>
              </a:spcBef>
              <a:spcAft>
                <a:spcPct val="0"/>
              </a:spcAft>
              <a:buClr>
                <a:srgbClr val="004236"/>
              </a:buClr>
              <a:buChar char="•"/>
              <a:defRPr sz="1800">
                <a:solidFill>
                  <a:srgbClr val="333333"/>
                </a:solidFill>
                <a:latin typeface="+mn-lt"/>
              </a:defRPr>
            </a:lvl8pPr>
            <a:lvl9pPr marL="3924300" indent="-266700" algn="l" rtl="0" fontAlgn="base">
              <a:spcBef>
                <a:spcPct val="20000"/>
              </a:spcBef>
              <a:spcAft>
                <a:spcPct val="0"/>
              </a:spcAft>
              <a:buClr>
                <a:srgbClr val="004236"/>
              </a:buClr>
              <a:buChar char="•"/>
              <a:defRPr sz="1800">
                <a:solidFill>
                  <a:srgbClr val="333333"/>
                </a:solidFill>
                <a:latin typeface="+mn-lt"/>
              </a:defRPr>
            </a:lvl9pPr>
          </a:lstStyle>
          <a:p>
            <a:pPr marL="0" marR="0" lvl="0" indent="0" algn="just" defTabSz="914400" rtl="0" eaLnBrk="0" fontAlgn="base" latinLnBrk="0" hangingPunct="0">
              <a:lnSpc>
                <a:spcPct val="100000"/>
              </a:lnSpc>
              <a:spcBef>
                <a:spcPct val="20000"/>
              </a:spcBef>
              <a:spcAft>
                <a:spcPct val="0"/>
              </a:spcAft>
              <a:buClr>
                <a:srgbClr val="004248"/>
              </a:buClr>
              <a:buSzTx/>
              <a:buFontTx/>
              <a:buNone/>
              <a:tabLst/>
              <a:defRPr/>
            </a:pPr>
            <a:endParaRPr kumimoji="0" lang="es-CO" sz="1600" b="1" i="0" u="none" strike="noStrike" kern="0" cap="none" spc="0" normalizeH="0" baseline="0" noProof="0" smtClean="0">
              <a:ln>
                <a:noFill/>
              </a:ln>
              <a:solidFill>
                <a:srgbClr val="333333"/>
              </a:solidFill>
              <a:effectLst/>
              <a:uLnTx/>
              <a:uFillTx/>
              <a:latin typeface="Helvetica"/>
              <a:ea typeface="+mn-ea"/>
              <a:cs typeface="+mn-cs"/>
            </a:endParaRPr>
          </a:p>
          <a:p>
            <a:pPr marL="0" marR="0" lvl="0" indent="0" algn="just" defTabSz="914400" rtl="0" eaLnBrk="0" fontAlgn="base" latinLnBrk="0" hangingPunct="0">
              <a:lnSpc>
                <a:spcPct val="100000"/>
              </a:lnSpc>
              <a:spcBef>
                <a:spcPct val="20000"/>
              </a:spcBef>
              <a:spcAft>
                <a:spcPct val="0"/>
              </a:spcAft>
              <a:buClr>
                <a:srgbClr val="004248"/>
              </a:buClr>
              <a:buSzTx/>
              <a:buFontTx/>
              <a:buNone/>
              <a:tabLst/>
              <a:defRPr/>
            </a:pPr>
            <a:endParaRPr kumimoji="0" lang="es-ES" sz="1600" b="0" i="0" u="none" strike="noStrike" kern="0" cap="none" spc="0" normalizeH="0" baseline="0" noProof="0" smtClean="0">
              <a:ln>
                <a:noFill/>
              </a:ln>
              <a:solidFill>
                <a:srgbClr val="333333"/>
              </a:solidFill>
              <a:effectLst/>
              <a:uLnTx/>
              <a:uFillTx/>
              <a:latin typeface="Helvetica"/>
              <a:ea typeface="+mn-ea"/>
              <a:cs typeface="+mn-cs"/>
            </a:endParaRPr>
          </a:p>
          <a:p>
            <a:pPr marL="0" marR="0" lvl="0" indent="0" algn="just" defTabSz="914400" rtl="0" eaLnBrk="0" fontAlgn="base" latinLnBrk="0" hangingPunct="0">
              <a:lnSpc>
                <a:spcPct val="100000"/>
              </a:lnSpc>
              <a:spcBef>
                <a:spcPct val="20000"/>
              </a:spcBef>
              <a:spcAft>
                <a:spcPct val="0"/>
              </a:spcAft>
              <a:buClr>
                <a:srgbClr val="004248"/>
              </a:buClr>
              <a:buSzTx/>
              <a:buFontTx/>
              <a:buNone/>
              <a:tabLst/>
              <a:defRPr/>
            </a:pPr>
            <a:endParaRPr kumimoji="0" lang="es-ES" sz="1600" b="0" i="0" u="none" strike="noStrike" kern="0" cap="none" spc="0" normalizeH="0" baseline="0" noProof="0" smtClean="0">
              <a:ln>
                <a:noFill/>
              </a:ln>
              <a:solidFill>
                <a:srgbClr val="333333"/>
              </a:solidFill>
              <a:effectLst/>
              <a:uLnTx/>
              <a:uFillTx/>
              <a:latin typeface="Helvetica"/>
              <a:ea typeface="+mn-ea"/>
              <a:cs typeface="+mn-cs"/>
            </a:endParaRPr>
          </a:p>
        </p:txBody>
      </p:sp>
      <p:grpSp>
        <p:nvGrpSpPr>
          <p:cNvPr id="10" name="24 Grupo"/>
          <p:cNvGrpSpPr>
            <a:grpSpLocks/>
          </p:cNvGrpSpPr>
          <p:nvPr/>
        </p:nvGrpSpPr>
        <p:grpSpPr bwMode="auto">
          <a:xfrm>
            <a:off x="2089848" y="1268762"/>
            <a:ext cx="5290464" cy="4583842"/>
            <a:chOff x="2071670" y="1285860"/>
            <a:chExt cx="5172112" cy="4981828"/>
          </a:xfrm>
        </p:grpSpPr>
        <p:pic>
          <p:nvPicPr>
            <p:cNvPr id="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t="8621" r="41020"/>
            <a:stretch>
              <a:fillRect/>
            </a:stretch>
          </p:blipFill>
          <p:spPr bwMode="auto">
            <a:xfrm>
              <a:off x="2071670" y="1285860"/>
              <a:ext cx="5000660" cy="49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23 Rectángulo"/>
            <p:cNvSpPr>
              <a:spLocks noChangeArrowheads="1"/>
            </p:cNvSpPr>
            <p:nvPr/>
          </p:nvSpPr>
          <p:spPr bwMode="auto">
            <a:xfrm>
              <a:off x="6886592" y="2643182"/>
              <a:ext cx="357190" cy="107157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800" b="0" i="0" u="sng" strike="noStrike" kern="0" cap="none" spc="0" normalizeH="0" baseline="0" noProof="0" smtClean="0">
                <a:ln>
                  <a:noFill/>
                </a:ln>
                <a:solidFill>
                  <a:sysClr val="windowText" lastClr="000000"/>
                </a:solidFill>
                <a:effectLst/>
                <a:uLnTx/>
                <a:uFillTx/>
                <a:latin typeface="BC I25 Wide"/>
              </a:endParaRPr>
            </a:p>
          </p:txBody>
        </p:sp>
      </p:grpSp>
      <p:sp>
        <p:nvSpPr>
          <p:cNvPr id="14" name="13 CuadroTexto"/>
          <p:cNvSpPr txBox="1"/>
          <p:nvPr/>
        </p:nvSpPr>
        <p:spPr>
          <a:xfrm>
            <a:off x="250825" y="1013659"/>
            <a:ext cx="7920880" cy="541174"/>
          </a:xfrm>
          <a:prstGeom prst="rect">
            <a:avLst/>
          </a:prstGeom>
          <a:noFill/>
        </p:spPr>
        <p:txBody>
          <a:bodyPr wrap="square" rtlCol="0">
            <a:spAutoFit/>
          </a:bodyPr>
          <a:lstStyle/>
          <a:p>
            <a:pPr>
              <a:lnSpc>
                <a:spcPts val="3500"/>
              </a:lnSpc>
            </a:pPr>
            <a:r>
              <a:rPr lang="es-CO" sz="2400" b="1" i="1" dirty="0" smtClean="0">
                <a:solidFill>
                  <a:srgbClr val="004236"/>
                </a:solidFill>
                <a:latin typeface="+mn-lt"/>
              </a:rPr>
              <a:t>EFICIENCIA DE BARRIDO VERTICAL</a:t>
            </a:r>
            <a:endParaRPr lang="es-CO" sz="2400" b="1" i="1" dirty="0">
              <a:solidFill>
                <a:srgbClr val="004236"/>
              </a:solidFill>
              <a:latin typeface="+mn-lt"/>
            </a:endParaRPr>
          </a:p>
        </p:txBody>
      </p:sp>
      <p:cxnSp>
        <p:nvCxnSpPr>
          <p:cNvPr id="15" name="14 Conector recto"/>
          <p:cNvCxnSpPr/>
          <p:nvPr/>
        </p:nvCxnSpPr>
        <p:spPr>
          <a:xfrm>
            <a:off x="0" y="758503"/>
            <a:ext cx="3635896" cy="0"/>
          </a:xfrm>
          <a:prstGeom prst="line">
            <a:avLst/>
          </a:prstGeom>
          <a:ln>
            <a:solidFill>
              <a:srgbClr val="A8DA08"/>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2483770" y="5013176"/>
            <a:ext cx="840295" cy="400110"/>
          </a:xfrm>
          <a:prstGeom prst="rect">
            <a:avLst/>
          </a:prstGeom>
          <a:solidFill>
            <a:schemeClr val="bg1"/>
          </a:solidFill>
        </p:spPr>
        <p:txBody>
          <a:bodyPr wrap="none" rtlCol="0">
            <a:spAutoFit/>
          </a:bodyPr>
          <a:lstStyle/>
          <a:p>
            <a:pPr algn="ctr"/>
            <a:r>
              <a:rPr lang="es-CO" sz="2000" b="1" i="1" dirty="0" smtClean="0">
                <a:latin typeface="+mj-lt"/>
              </a:rPr>
              <a:t>5-30%</a:t>
            </a:r>
            <a:endParaRPr lang="es-CO" sz="2000" b="1" i="1" dirty="0">
              <a:latin typeface="+mj-lt"/>
            </a:endParaRPr>
          </a:p>
        </p:txBody>
      </p:sp>
      <p:sp>
        <p:nvSpPr>
          <p:cNvPr id="17" name="16 CuadroTexto"/>
          <p:cNvSpPr txBox="1"/>
          <p:nvPr/>
        </p:nvSpPr>
        <p:spPr>
          <a:xfrm>
            <a:off x="3131840" y="5301208"/>
            <a:ext cx="1599540" cy="707886"/>
          </a:xfrm>
          <a:prstGeom prst="rect">
            <a:avLst/>
          </a:prstGeom>
          <a:solidFill>
            <a:schemeClr val="bg1"/>
          </a:solidFill>
        </p:spPr>
        <p:txBody>
          <a:bodyPr wrap="none" rtlCol="0">
            <a:spAutoFit/>
          </a:bodyPr>
          <a:lstStyle/>
          <a:p>
            <a:pPr algn="ctr"/>
            <a:r>
              <a:rPr lang="es-CO" sz="2000" b="1" i="1" dirty="0" smtClean="0">
                <a:latin typeface="+mj-lt"/>
              </a:rPr>
              <a:t>Inyección </a:t>
            </a:r>
          </a:p>
          <a:p>
            <a:pPr algn="ctr"/>
            <a:r>
              <a:rPr lang="es-CO" sz="2000" b="1" i="1" dirty="0" smtClean="0">
                <a:latin typeface="+mj-lt"/>
              </a:rPr>
              <a:t>Convencional</a:t>
            </a:r>
            <a:endParaRPr lang="es-CO" sz="2000" b="1" i="1" dirty="0">
              <a:latin typeface="+mj-lt"/>
            </a:endParaRPr>
          </a:p>
        </p:txBody>
      </p:sp>
      <p:sp>
        <p:nvSpPr>
          <p:cNvPr id="18" name="17 CuadroTexto"/>
          <p:cNvSpPr txBox="1"/>
          <p:nvPr/>
        </p:nvSpPr>
        <p:spPr>
          <a:xfrm>
            <a:off x="6012162" y="4941168"/>
            <a:ext cx="1229311" cy="707886"/>
          </a:xfrm>
          <a:prstGeom prst="rect">
            <a:avLst/>
          </a:prstGeom>
          <a:solidFill>
            <a:schemeClr val="bg1"/>
          </a:solidFill>
        </p:spPr>
        <p:txBody>
          <a:bodyPr wrap="none" rtlCol="0">
            <a:spAutoFit/>
          </a:bodyPr>
          <a:lstStyle/>
          <a:p>
            <a:pPr algn="ctr"/>
            <a:r>
              <a:rPr lang="es-CO" sz="2000" b="1" i="1" dirty="0" smtClean="0">
                <a:latin typeface="+mj-lt"/>
              </a:rPr>
              <a:t>Inyección </a:t>
            </a:r>
          </a:p>
          <a:p>
            <a:pPr algn="ctr"/>
            <a:r>
              <a:rPr lang="es-CO" sz="2000" b="1" i="1" dirty="0" smtClean="0">
                <a:latin typeface="+mj-lt"/>
              </a:rPr>
              <a:t>Selectiva</a:t>
            </a:r>
            <a:endParaRPr lang="es-CO" sz="2000" b="1" i="1" dirty="0">
              <a:latin typeface="+mj-lt"/>
            </a:endParaRPr>
          </a:p>
        </p:txBody>
      </p:sp>
      <p:sp>
        <p:nvSpPr>
          <p:cNvPr id="19" name="18 CuadroTexto"/>
          <p:cNvSpPr txBox="1"/>
          <p:nvPr/>
        </p:nvSpPr>
        <p:spPr>
          <a:xfrm>
            <a:off x="5803225" y="4509120"/>
            <a:ext cx="970137" cy="400110"/>
          </a:xfrm>
          <a:prstGeom prst="rect">
            <a:avLst/>
          </a:prstGeom>
          <a:solidFill>
            <a:schemeClr val="bg1"/>
          </a:solidFill>
        </p:spPr>
        <p:txBody>
          <a:bodyPr wrap="none" rtlCol="0">
            <a:spAutoFit/>
          </a:bodyPr>
          <a:lstStyle/>
          <a:p>
            <a:pPr algn="ctr"/>
            <a:r>
              <a:rPr lang="es-CO" sz="2000" b="1" i="1" dirty="0" smtClean="0">
                <a:latin typeface="+mj-lt"/>
              </a:rPr>
              <a:t>40-70%</a:t>
            </a:r>
            <a:endParaRPr lang="es-CO" sz="2000" b="1" i="1" dirty="0">
              <a:latin typeface="+mj-lt"/>
            </a:endParaRPr>
          </a:p>
        </p:txBody>
      </p:sp>
      <p:sp>
        <p:nvSpPr>
          <p:cNvPr id="13" name="12 CuadroTexto"/>
          <p:cNvSpPr txBox="1"/>
          <p:nvPr/>
        </p:nvSpPr>
        <p:spPr>
          <a:xfrm>
            <a:off x="244334" y="350367"/>
            <a:ext cx="5558889" cy="369332"/>
          </a:xfrm>
          <a:prstGeom prst="rect">
            <a:avLst/>
          </a:prstGeom>
          <a:solidFill>
            <a:srgbClr val="A8DA0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defRPr/>
            </a:pPr>
            <a:r>
              <a:rPr lang="es-CO" b="1" dirty="0" smtClean="0">
                <a:solidFill>
                  <a:prstClr val="black"/>
                </a:solidFill>
                <a:latin typeface="+mj-lt"/>
              </a:rPr>
              <a:t>OPTIMIZACION PROCESOS DE INYECCIÓN DE AGUA</a:t>
            </a:r>
            <a:endParaRPr lang="es-CO" b="1" dirty="0">
              <a:solidFill>
                <a:prstClr val="black"/>
              </a:solidFill>
              <a:latin typeface="+mj-lt"/>
            </a:endParaRPr>
          </a:p>
        </p:txBody>
      </p:sp>
    </p:spTree>
    <p:extLst>
      <p:ext uri="{BB962C8B-B14F-4D97-AF65-F5344CB8AC3E}">
        <p14:creationId xmlns:p14="http://schemas.microsoft.com/office/powerpoint/2010/main" val="1456524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9992" y="122574"/>
            <a:ext cx="3528392" cy="66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92937"/>
            <a:ext cx="3528392" cy="66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73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6</a:t>
            </a:fld>
            <a:endParaRPr lang="es-ES" dirty="0"/>
          </a:p>
        </p:txBody>
      </p:sp>
      <p:sp>
        <p:nvSpPr>
          <p:cNvPr id="40" name="39 Rectángulo redondeado"/>
          <p:cNvSpPr/>
          <p:nvPr/>
        </p:nvSpPr>
        <p:spPr>
          <a:xfrm>
            <a:off x="5366617" y="908720"/>
            <a:ext cx="2803257" cy="614338"/>
          </a:xfrm>
          <a:prstGeom prst="roundRect">
            <a:avLst/>
          </a:prstGeom>
          <a:solidFill>
            <a:schemeClr val="accent3">
              <a:lumMod val="60000"/>
              <a:lumOff val="40000"/>
            </a:schemeClr>
          </a:solidFill>
          <a:ln>
            <a:solidFill>
              <a:srgbClr val="A8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accent3">
                    <a:lumMod val="50000"/>
                  </a:schemeClr>
                </a:solidFill>
              </a:rPr>
              <a:t>INYECCIÓN DE AGUA MEJORADA</a:t>
            </a:r>
            <a:endParaRPr lang="es-ES" b="1" i="1" dirty="0">
              <a:solidFill>
                <a:schemeClr val="accent3">
                  <a:lumMod val="50000"/>
                </a:schemeClr>
              </a:solidFill>
            </a:endParaRPr>
          </a:p>
        </p:txBody>
      </p:sp>
      <p:sp>
        <p:nvSpPr>
          <p:cNvPr id="41" name="40 Rectángulo redondeado"/>
          <p:cNvSpPr/>
          <p:nvPr/>
        </p:nvSpPr>
        <p:spPr>
          <a:xfrm>
            <a:off x="4644008" y="908721"/>
            <a:ext cx="4248472" cy="5472608"/>
          </a:xfrm>
          <a:prstGeom prst="roundRect">
            <a:avLst/>
          </a:prstGeom>
          <a:noFill/>
          <a:ln>
            <a:solidFill>
              <a:srgbClr val="A8D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a:p>
          <a:p>
            <a:pPr lvl="0" algn="just"/>
            <a:endParaRPr lang="es-CO" sz="1050" dirty="0" smtClean="0"/>
          </a:p>
          <a:p>
            <a:pPr lvl="0" algn="just"/>
            <a:endParaRPr lang="es-CO" sz="1050" dirty="0" smtClean="0"/>
          </a:p>
          <a:p>
            <a:pPr algn="just" eaLnBrk="0" hangingPunct="0">
              <a:defRPr/>
            </a:pPr>
            <a:endParaRPr lang="es-ES" sz="1200" dirty="0" smtClean="0">
              <a:solidFill>
                <a:schemeClr val="tx1"/>
              </a:solidFill>
            </a:endParaRPr>
          </a:p>
          <a:p>
            <a:pPr algn="just" eaLnBrk="0" hangingPunct="0">
              <a:defRPr/>
            </a:pPr>
            <a:endParaRPr lang="es-ES" sz="1200" dirty="0" smtClean="0">
              <a:solidFill>
                <a:schemeClr val="tx1"/>
              </a:solidFill>
            </a:endParaRPr>
          </a:p>
          <a:p>
            <a:pPr algn="just" eaLnBrk="0" hangingPunct="0">
              <a:defRPr/>
            </a:pPr>
            <a:endParaRPr lang="es-ES" sz="1200" dirty="0">
              <a:solidFill>
                <a:schemeClr val="tx1"/>
              </a:solidFill>
            </a:endParaRPr>
          </a:p>
          <a:p>
            <a:pPr algn="just" eaLnBrk="0" hangingPunct="0">
              <a:defRPr/>
            </a:pPr>
            <a:endParaRPr lang="es-ES" sz="1200" dirty="0" smtClean="0">
              <a:solidFill>
                <a:schemeClr val="tx1"/>
              </a:solidFill>
            </a:endParaRPr>
          </a:p>
          <a:p>
            <a:pPr algn="just" eaLnBrk="0" hangingPunct="0">
              <a:defRPr/>
            </a:pPr>
            <a:endParaRPr lang="es-ES" sz="1400" dirty="0">
              <a:solidFill>
                <a:schemeClr val="tx1"/>
              </a:solidFill>
            </a:endParaRPr>
          </a:p>
          <a:p>
            <a:pPr algn="just" eaLnBrk="0" hangingPunct="0">
              <a:tabLst>
                <a:tab pos="3584575" algn="l"/>
              </a:tabLst>
              <a:defRPr/>
            </a:pPr>
            <a:r>
              <a:rPr lang="es-ES" sz="1400" dirty="0" smtClean="0">
                <a:solidFill>
                  <a:schemeClr val="tx1"/>
                </a:solidFill>
              </a:rPr>
              <a:t>Método que consiste en realizar una invasión al agua de inyección con tapones de químicos (polímeros, surfactantes, álcali) de alto peso molecular, para que mejore la razón de movilidad agua-petróleo y permitir un desplazamiento y barrido mas eficiente respecto a la inyección de agua convencional. </a:t>
            </a:r>
          </a:p>
          <a:p>
            <a:pPr algn="just" eaLnBrk="0" hangingPunct="0">
              <a:tabLst>
                <a:tab pos="3584575" algn="l"/>
              </a:tabLst>
              <a:defRPr/>
            </a:pPr>
            <a:endParaRPr lang="es-ES" sz="1400" dirty="0">
              <a:solidFill>
                <a:schemeClr val="tx1"/>
              </a:solidFill>
            </a:endParaRPr>
          </a:p>
          <a:p>
            <a:pPr algn="just" eaLnBrk="0" hangingPunct="0">
              <a:tabLst>
                <a:tab pos="3584575" algn="l"/>
              </a:tabLst>
              <a:defRPr/>
            </a:pPr>
            <a:r>
              <a:rPr lang="es-ES" sz="1200" dirty="0">
                <a:solidFill>
                  <a:schemeClr val="tx1"/>
                </a:solidFill>
              </a:rPr>
              <a:t>	</a:t>
            </a:r>
            <a:endParaRPr lang="es-CO" sz="1200" dirty="0">
              <a:solidFill>
                <a:schemeClr val="tx1"/>
              </a:solidFill>
            </a:endParaRPr>
          </a:p>
        </p:txBody>
      </p:sp>
      <p:pic>
        <p:nvPicPr>
          <p:cNvPr id="42" name="41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2195" y="1595066"/>
            <a:ext cx="4012099" cy="2049959"/>
          </a:xfrm>
          <a:prstGeom prst="rect">
            <a:avLst/>
          </a:prstGeom>
        </p:spPr>
      </p:pic>
      <p:sp>
        <p:nvSpPr>
          <p:cNvPr id="12" name="11 Rectángulo"/>
          <p:cNvSpPr/>
          <p:nvPr/>
        </p:nvSpPr>
        <p:spPr>
          <a:xfrm>
            <a:off x="107504" y="580618"/>
            <a:ext cx="8064896" cy="400110"/>
          </a:xfrm>
          <a:prstGeom prst="rect">
            <a:avLst/>
          </a:prstGeom>
        </p:spPr>
        <p:txBody>
          <a:bodyPr wrap="square">
            <a:spAutoFit/>
          </a:bodyPr>
          <a:lstStyle/>
          <a:p>
            <a:pPr lvl="1"/>
            <a:r>
              <a:rPr lang="es-CO" sz="2000" b="1" dirty="0" smtClean="0"/>
              <a:t>QUÉ ES RECUPERACION MEJORADA</a:t>
            </a:r>
            <a:endParaRPr lang="es-CO" sz="2000" b="1" dirty="0"/>
          </a:p>
        </p:txBody>
      </p:sp>
      <p:sp>
        <p:nvSpPr>
          <p:cNvPr id="13" name="12 CuadroTexto"/>
          <p:cNvSpPr txBox="1"/>
          <p:nvPr/>
        </p:nvSpPr>
        <p:spPr>
          <a:xfrm>
            <a:off x="470237" y="1772816"/>
            <a:ext cx="3741723" cy="3785652"/>
          </a:xfrm>
          <a:prstGeom prst="rect">
            <a:avLst/>
          </a:prstGeom>
          <a:noFill/>
        </p:spPr>
        <p:txBody>
          <a:bodyPr wrap="square" rtlCol="0">
            <a:spAutoFit/>
          </a:bodyPr>
          <a:lstStyle/>
          <a:p>
            <a:pPr algn="just"/>
            <a:r>
              <a:rPr lang="es-CO" sz="2000" dirty="0" smtClean="0"/>
              <a:t>La recuperación mejorada busca optimizar los procesos de recobro secundario aumentando:</a:t>
            </a:r>
          </a:p>
          <a:p>
            <a:pPr algn="just"/>
            <a:endParaRPr lang="es-CO" sz="2000" dirty="0" smtClean="0"/>
          </a:p>
          <a:p>
            <a:pPr marL="342900" indent="-342900" algn="just">
              <a:buFont typeface="Arial" panose="020B0604020202020204" pitchFamily="34" charset="0"/>
              <a:buChar char="•"/>
            </a:pPr>
            <a:r>
              <a:rPr lang="es-CO" sz="2000" dirty="0" smtClean="0"/>
              <a:t>La eficiencia de barrido</a:t>
            </a:r>
          </a:p>
          <a:p>
            <a:pPr marL="342900" indent="-342900" algn="just">
              <a:buFont typeface="Arial" panose="020B0604020202020204" pitchFamily="34" charset="0"/>
              <a:buChar char="•"/>
            </a:pPr>
            <a:r>
              <a:rPr lang="es-CO" sz="2000" dirty="0" smtClean="0"/>
              <a:t>Disminuyendo la saturación residual de petróleo</a:t>
            </a:r>
          </a:p>
          <a:p>
            <a:pPr algn="just"/>
            <a:endParaRPr lang="es-CO" sz="2000" dirty="0" smtClean="0"/>
          </a:p>
          <a:p>
            <a:pPr algn="just"/>
            <a:r>
              <a:rPr lang="es-CO" sz="2000" dirty="0" smtClean="0"/>
              <a:t>En ambos casos se presenta un incremento de recuperación de petróleo.</a:t>
            </a:r>
          </a:p>
        </p:txBody>
      </p:sp>
    </p:spTree>
    <p:extLst>
      <p:ext uri="{BB962C8B-B14F-4D97-AF65-F5344CB8AC3E}">
        <p14:creationId xmlns:p14="http://schemas.microsoft.com/office/powerpoint/2010/main" val="659267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a:xfrm>
            <a:off x="251521" y="6309322"/>
            <a:ext cx="648072" cy="288031"/>
          </a:xfrm>
        </p:spPr>
        <p:txBody>
          <a:bodyPr/>
          <a:lstStyle/>
          <a:p>
            <a:pPr>
              <a:defRPr/>
            </a:pPr>
            <a:fld id="{82D2CD03-7BC1-4446-B7A8-41B1A2E352C9}" type="slidenum">
              <a:rPr lang="es-ES" smtClean="0"/>
              <a:pPr>
                <a:defRPr/>
              </a:pPr>
              <a:t>7</a:t>
            </a:fld>
            <a:endParaRPr lang="es-ES" dirty="0"/>
          </a:p>
        </p:txBody>
      </p:sp>
      <p:sp>
        <p:nvSpPr>
          <p:cNvPr id="3" name="2 Rectángulo"/>
          <p:cNvSpPr/>
          <p:nvPr/>
        </p:nvSpPr>
        <p:spPr>
          <a:xfrm>
            <a:off x="107504" y="580618"/>
            <a:ext cx="8064896" cy="400110"/>
          </a:xfrm>
          <a:prstGeom prst="rect">
            <a:avLst/>
          </a:prstGeom>
        </p:spPr>
        <p:txBody>
          <a:bodyPr wrap="square">
            <a:spAutoFit/>
          </a:bodyPr>
          <a:lstStyle/>
          <a:p>
            <a:pPr lvl="1"/>
            <a:r>
              <a:rPr lang="es-CO" sz="2000" b="1" dirty="0" smtClean="0"/>
              <a:t>QUÉ ES RECUPERACION MEJORADA</a:t>
            </a:r>
            <a:endParaRPr lang="es-CO" sz="2000" b="1" dirty="0"/>
          </a:p>
        </p:txBody>
      </p:sp>
      <p:sp>
        <p:nvSpPr>
          <p:cNvPr id="7" name="6 CuadroTexto"/>
          <p:cNvSpPr txBox="1"/>
          <p:nvPr/>
        </p:nvSpPr>
        <p:spPr>
          <a:xfrm>
            <a:off x="539554" y="1044026"/>
            <a:ext cx="8003909" cy="830997"/>
          </a:xfrm>
          <a:prstGeom prst="rect">
            <a:avLst/>
          </a:prstGeom>
          <a:noFill/>
        </p:spPr>
        <p:txBody>
          <a:bodyPr wrap="square" rtlCol="0">
            <a:spAutoFit/>
          </a:bodyPr>
          <a:lstStyle/>
          <a:p>
            <a:pPr algn="just"/>
            <a:r>
              <a:rPr lang="es-CO" sz="1600" dirty="0" smtClean="0"/>
              <a:t>Proceso de Recobro Terciario o Mejorado (EOR), mediante el cual se optimiza el recobro secundario por inyección de agua (WI) para incrementar el volumen de petróleo recuperado.</a:t>
            </a:r>
          </a:p>
        </p:txBody>
      </p:sp>
      <p:sp>
        <p:nvSpPr>
          <p:cNvPr id="9" name="8 CuadroTexto"/>
          <p:cNvSpPr txBox="1"/>
          <p:nvPr/>
        </p:nvSpPr>
        <p:spPr>
          <a:xfrm>
            <a:off x="2699793" y="2370367"/>
            <a:ext cx="3456385" cy="338554"/>
          </a:xfrm>
          <a:prstGeom prst="rect">
            <a:avLst/>
          </a:prstGeom>
          <a:noFill/>
        </p:spPr>
        <p:txBody>
          <a:bodyPr wrap="square" rtlCol="0">
            <a:spAutoFit/>
          </a:bodyPr>
          <a:lstStyle/>
          <a:p>
            <a:pPr marL="285750" indent="-285750" algn="ctr">
              <a:buFont typeface="Arial" pitchFamily="34" charset="0"/>
              <a:buChar char="•"/>
            </a:pPr>
            <a:r>
              <a:rPr lang="es-CO" sz="1600" dirty="0" smtClean="0"/>
              <a:t>Mejorar la eficiencia de barrido</a:t>
            </a:r>
          </a:p>
        </p:txBody>
      </p:sp>
      <p:pic>
        <p:nvPicPr>
          <p:cNvPr id="10" name="Picture 6" descr="http://www.upstreampumping.com/sites/default/files/u13/TTU-Figure-1.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9" y="3356992"/>
            <a:ext cx="353941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serdp.org/var/ezflow_site/storage/images/media/serdp-estcp/images/er-1486-project-graphic/81815-1-eng-US/ER-1486-Project-Graphic_large.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10"/>
          <a:stretch/>
        </p:blipFill>
        <p:spPr bwMode="auto">
          <a:xfrm>
            <a:off x="539554" y="3231560"/>
            <a:ext cx="3801413" cy="307776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295014" y="2780928"/>
            <a:ext cx="941283" cy="369332"/>
          </a:xfrm>
          <a:prstGeom prst="rect">
            <a:avLst/>
          </a:prstGeom>
          <a:noFill/>
        </p:spPr>
        <p:txBody>
          <a:bodyPr wrap="none" rtlCol="0">
            <a:spAutoFit/>
          </a:bodyPr>
          <a:lstStyle/>
          <a:p>
            <a:r>
              <a:rPr lang="es-CO" dirty="0" smtClean="0"/>
              <a:t>AREAL</a:t>
            </a:r>
            <a:endParaRPr lang="es-CO" dirty="0"/>
          </a:p>
        </p:txBody>
      </p:sp>
      <p:sp>
        <p:nvSpPr>
          <p:cNvPr id="12" name="11 CuadroTexto"/>
          <p:cNvSpPr txBox="1"/>
          <p:nvPr/>
        </p:nvSpPr>
        <p:spPr>
          <a:xfrm>
            <a:off x="1691682" y="2780928"/>
            <a:ext cx="1309013" cy="369332"/>
          </a:xfrm>
          <a:prstGeom prst="rect">
            <a:avLst/>
          </a:prstGeom>
          <a:noFill/>
        </p:spPr>
        <p:txBody>
          <a:bodyPr wrap="none" rtlCol="0">
            <a:spAutoFit/>
          </a:bodyPr>
          <a:lstStyle/>
          <a:p>
            <a:r>
              <a:rPr lang="es-CO" dirty="0" smtClean="0"/>
              <a:t>VERTICAL</a:t>
            </a:r>
            <a:endParaRPr lang="es-CO" dirty="0"/>
          </a:p>
        </p:txBody>
      </p:sp>
      <p:sp>
        <p:nvSpPr>
          <p:cNvPr id="5" name="4 CuadroTexto"/>
          <p:cNvSpPr txBox="1"/>
          <p:nvPr/>
        </p:nvSpPr>
        <p:spPr>
          <a:xfrm>
            <a:off x="539553" y="2946634"/>
            <a:ext cx="821059" cy="307777"/>
          </a:xfrm>
          <a:prstGeom prst="rect">
            <a:avLst/>
          </a:prstGeom>
          <a:noFill/>
        </p:spPr>
        <p:txBody>
          <a:bodyPr wrap="none" rtlCol="0">
            <a:spAutoFit/>
          </a:bodyPr>
          <a:lstStyle>
            <a:defPPr>
              <a:defRPr lang="es-CO"/>
            </a:defPPr>
            <a:lvl1pPr>
              <a:defRPr sz="1400"/>
            </a:lvl1pPr>
          </a:lstStyle>
          <a:p>
            <a:pPr algn="ctr"/>
            <a:r>
              <a:rPr lang="es-CO" dirty="0"/>
              <a:t>Inyector</a:t>
            </a:r>
          </a:p>
        </p:txBody>
      </p:sp>
      <p:sp>
        <p:nvSpPr>
          <p:cNvPr id="14" name="13 CuadroTexto"/>
          <p:cNvSpPr txBox="1"/>
          <p:nvPr/>
        </p:nvSpPr>
        <p:spPr>
          <a:xfrm>
            <a:off x="3467466" y="2955721"/>
            <a:ext cx="960519" cy="307777"/>
          </a:xfrm>
          <a:prstGeom prst="rect">
            <a:avLst/>
          </a:prstGeom>
          <a:noFill/>
        </p:spPr>
        <p:txBody>
          <a:bodyPr wrap="none" rtlCol="0">
            <a:spAutoFit/>
          </a:bodyPr>
          <a:lstStyle>
            <a:defPPr>
              <a:defRPr lang="es-CO"/>
            </a:defPPr>
            <a:lvl1pPr>
              <a:defRPr sz="1400"/>
            </a:lvl1pPr>
          </a:lstStyle>
          <a:p>
            <a:r>
              <a:rPr lang="es-CO" dirty="0"/>
              <a:t>Productor</a:t>
            </a:r>
          </a:p>
        </p:txBody>
      </p:sp>
      <p:sp>
        <p:nvSpPr>
          <p:cNvPr id="6" name="5 Flecha derecha"/>
          <p:cNvSpPr/>
          <p:nvPr/>
        </p:nvSpPr>
        <p:spPr>
          <a:xfrm>
            <a:off x="971602" y="3645024"/>
            <a:ext cx="1309013"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solidFill>
                  <a:schemeClr val="tx1"/>
                </a:solidFill>
              </a:rPr>
              <a:t>Dirección de flujo</a:t>
            </a:r>
            <a:endParaRPr lang="es-CO" sz="800" dirty="0">
              <a:solidFill>
                <a:schemeClr val="tx1"/>
              </a:solidFill>
            </a:endParaRPr>
          </a:p>
        </p:txBody>
      </p:sp>
      <p:sp>
        <p:nvSpPr>
          <p:cNvPr id="16" name="15 Flecha derecha"/>
          <p:cNvSpPr/>
          <p:nvPr/>
        </p:nvSpPr>
        <p:spPr>
          <a:xfrm>
            <a:off x="971602" y="4797153"/>
            <a:ext cx="1309013"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solidFill>
                  <a:schemeClr val="tx1"/>
                </a:solidFill>
              </a:rPr>
              <a:t>Dirección de flujo</a:t>
            </a:r>
            <a:endParaRPr lang="es-CO" sz="800" dirty="0">
              <a:solidFill>
                <a:schemeClr val="tx1"/>
              </a:solidFill>
            </a:endParaRPr>
          </a:p>
        </p:txBody>
      </p:sp>
      <p:sp>
        <p:nvSpPr>
          <p:cNvPr id="17" name="16 CuadroTexto"/>
          <p:cNvSpPr txBox="1"/>
          <p:nvPr/>
        </p:nvSpPr>
        <p:spPr>
          <a:xfrm>
            <a:off x="4595855" y="3012854"/>
            <a:ext cx="821059" cy="307777"/>
          </a:xfrm>
          <a:prstGeom prst="rect">
            <a:avLst/>
          </a:prstGeom>
          <a:noFill/>
        </p:spPr>
        <p:txBody>
          <a:bodyPr wrap="none" rtlCol="0">
            <a:spAutoFit/>
          </a:bodyPr>
          <a:lstStyle/>
          <a:p>
            <a:r>
              <a:rPr lang="es-CO" sz="1400" dirty="0" smtClean="0"/>
              <a:t>Inyector</a:t>
            </a:r>
            <a:endParaRPr lang="es-CO" sz="1400" dirty="0"/>
          </a:p>
        </p:txBody>
      </p:sp>
      <p:sp>
        <p:nvSpPr>
          <p:cNvPr id="18" name="17 CuadroTexto"/>
          <p:cNvSpPr txBox="1"/>
          <p:nvPr/>
        </p:nvSpPr>
        <p:spPr>
          <a:xfrm>
            <a:off x="8028384" y="5733256"/>
            <a:ext cx="960519" cy="307777"/>
          </a:xfrm>
          <a:prstGeom prst="rect">
            <a:avLst/>
          </a:prstGeom>
          <a:noFill/>
        </p:spPr>
        <p:txBody>
          <a:bodyPr wrap="none" rtlCol="0">
            <a:spAutoFit/>
          </a:bodyPr>
          <a:lstStyle>
            <a:defPPr>
              <a:defRPr lang="es-CO"/>
            </a:defPPr>
            <a:lvl1pPr>
              <a:defRPr sz="1400"/>
            </a:lvl1pPr>
          </a:lstStyle>
          <a:p>
            <a:r>
              <a:rPr lang="es-CO" dirty="0"/>
              <a:t>Productor</a:t>
            </a:r>
          </a:p>
        </p:txBody>
      </p:sp>
      <p:sp>
        <p:nvSpPr>
          <p:cNvPr id="19" name="18 CuadroTexto"/>
          <p:cNvSpPr txBox="1"/>
          <p:nvPr/>
        </p:nvSpPr>
        <p:spPr>
          <a:xfrm>
            <a:off x="1907705" y="1804754"/>
            <a:ext cx="5548240" cy="400110"/>
          </a:xfrm>
          <a:prstGeom prst="rect">
            <a:avLst/>
          </a:prstGeom>
          <a:noFill/>
        </p:spPr>
        <p:txBody>
          <a:bodyPr wrap="square" rtlCol="0">
            <a:spAutoFit/>
          </a:bodyPr>
          <a:lstStyle/>
          <a:p>
            <a:pPr algn="ctr"/>
            <a:r>
              <a:rPr lang="es-CO" sz="2000" b="1" dirty="0" smtClean="0"/>
              <a:t>Proceso de Inyección de Agua Mejorada</a:t>
            </a:r>
          </a:p>
        </p:txBody>
      </p:sp>
    </p:spTree>
    <p:extLst>
      <p:ext uri="{BB962C8B-B14F-4D97-AF65-F5344CB8AC3E}">
        <p14:creationId xmlns:p14="http://schemas.microsoft.com/office/powerpoint/2010/main" val="91668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8</a:t>
            </a:fld>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16833"/>
            <a:ext cx="5688632" cy="361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627785" y="1412777"/>
            <a:ext cx="4320481" cy="338554"/>
          </a:xfrm>
          <a:prstGeom prst="rect">
            <a:avLst/>
          </a:prstGeom>
          <a:noFill/>
        </p:spPr>
        <p:txBody>
          <a:bodyPr wrap="square" rtlCol="0">
            <a:spAutoFit/>
          </a:bodyPr>
          <a:lstStyle/>
          <a:p>
            <a:pPr marL="285750" indent="-285750">
              <a:buFont typeface="Arial" pitchFamily="34" charset="0"/>
              <a:buChar char="•"/>
            </a:pPr>
            <a:r>
              <a:rPr lang="es-CO" sz="1600" dirty="0"/>
              <a:t>Reducir la saturación de petróleo residual</a:t>
            </a:r>
          </a:p>
        </p:txBody>
      </p:sp>
      <p:sp>
        <p:nvSpPr>
          <p:cNvPr id="6" name="5 Rectángulo"/>
          <p:cNvSpPr/>
          <p:nvPr/>
        </p:nvSpPr>
        <p:spPr>
          <a:xfrm>
            <a:off x="107504" y="580618"/>
            <a:ext cx="8064896" cy="400110"/>
          </a:xfrm>
          <a:prstGeom prst="rect">
            <a:avLst/>
          </a:prstGeom>
        </p:spPr>
        <p:txBody>
          <a:bodyPr wrap="square">
            <a:spAutoFit/>
          </a:bodyPr>
          <a:lstStyle/>
          <a:p>
            <a:pPr lvl="1"/>
            <a:r>
              <a:rPr lang="es-CO" sz="2000" b="1" dirty="0" smtClean="0"/>
              <a:t>QUÉ ES RECUPERACION MEJORADA</a:t>
            </a:r>
            <a:endParaRPr lang="es-CO" sz="2000" b="1" dirty="0"/>
          </a:p>
        </p:txBody>
      </p:sp>
    </p:spTree>
    <p:extLst>
      <p:ext uri="{BB962C8B-B14F-4D97-AF65-F5344CB8AC3E}">
        <p14:creationId xmlns:p14="http://schemas.microsoft.com/office/powerpoint/2010/main" val="286680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82D2CD03-7BC1-4446-B7A8-41B1A2E352C9}" type="slidenum">
              <a:rPr lang="es-ES" smtClean="0"/>
              <a:pPr>
                <a:defRPr/>
              </a:pPr>
              <a:t>9</a:t>
            </a:fld>
            <a:endParaRPr lang="es-ES" dirty="0"/>
          </a:p>
        </p:txBody>
      </p:sp>
      <p:sp>
        <p:nvSpPr>
          <p:cNvPr id="3" name="2 Rectángulo"/>
          <p:cNvSpPr/>
          <p:nvPr/>
        </p:nvSpPr>
        <p:spPr>
          <a:xfrm>
            <a:off x="107504" y="580618"/>
            <a:ext cx="8064896" cy="400110"/>
          </a:xfrm>
          <a:prstGeom prst="rect">
            <a:avLst/>
          </a:prstGeom>
        </p:spPr>
        <p:txBody>
          <a:bodyPr wrap="square">
            <a:spAutoFit/>
          </a:bodyPr>
          <a:lstStyle/>
          <a:p>
            <a:pPr lvl="1"/>
            <a:r>
              <a:rPr lang="es-CO" sz="2000" b="1" dirty="0" smtClean="0"/>
              <a:t>CÓMO SE HACE RECUPERACION MEJORADA</a:t>
            </a:r>
            <a:endParaRPr lang="es-CO" sz="2000" b="1" dirty="0"/>
          </a:p>
        </p:txBody>
      </p:sp>
      <p:sp>
        <p:nvSpPr>
          <p:cNvPr id="4" name="3 CuadroTexto"/>
          <p:cNvSpPr txBox="1"/>
          <p:nvPr/>
        </p:nvSpPr>
        <p:spPr>
          <a:xfrm>
            <a:off x="755576" y="1484784"/>
            <a:ext cx="7923964" cy="3416320"/>
          </a:xfrm>
          <a:prstGeom prst="rect">
            <a:avLst/>
          </a:prstGeom>
          <a:noFill/>
        </p:spPr>
        <p:txBody>
          <a:bodyPr wrap="none" rtlCol="0">
            <a:spAutoFit/>
          </a:bodyPr>
          <a:lstStyle/>
          <a:p>
            <a:pPr marL="285750" indent="-285750">
              <a:buFont typeface="Wingdings" pitchFamily="2" charset="2"/>
              <a:buChar char="ü"/>
            </a:pPr>
            <a:r>
              <a:rPr lang="es-CO" dirty="0" smtClean="0"/>
              <a:t>Evaluación técnica de las características del yacimiento (Roca – Fluidos)</a:t>
            </a:r>
          </a:p>
          <a:p>
            <a:pPr marL="742950" lvl="1" indent="-285750">
              <a:buFont typeface="Arial" pitchFamily="34" charset="0"/>
              <a:buChar char="•"/>
            </a:pPr>
            <a:r>
              <a:rPr lang="es-CO" dirty="0" err="1" smtClean="0"/>
              <a:t>Screening</a:t>
            </a:r>
            <a:r>
              <a:rPr lang="es-CO" dirty="0" smtClean="0"/>
              <a:t> técnico.</a:t>
            </a:r>
          </a:p>
          <a:p>
            <a:pPr marL="285750" indent="-285750">
              <a:buFont typeface="Wingdings" pitchFamily="2" charset="2"/>
              <a:buChar char="ü"/>
            </a:pPr>
            <a:endParaRPr lang="es-CO" dirty="0"/>
          </a:p>
          <a:p>
            <a:pPr marL="285750" indent="-285750">
              <a:buFont typeface="Wingdings" pitchFamily="2" charset="2"/>
              <a:buChar char="ü"/>
            </a:pPr>
            <a:r>
              <a:rPr lang="es-CO" dirty="0" smtClean="0"/>
              <a:t>Estudio de Factibilidad Técnico – Económica</a:t>
            </a:r>
          </a:p>
          <a:p>
            <a:pPr marL="742950" lvl="1" indent="-285750">
              <a:buFont typeface="Arial" pitchFamily="34" charset="0"/>
              <a:buChar char="•"/>
            </a:pPr>
            <a:r>
              <a:rPr lang="es-CO" dirty="0" smtClean="0"/>
              <a:t>Evaluación experimental (determinar la formulación química)</a:t>
            </a:r>
          </a:p>
          <a:p>
            <a:pPr marL="742950" lvl="1" indent="-285750">
              <a:buFont typeface="Arial" pitchFamily="34" charset="0"/>
              <a:buChar char="•"/>
            </a:pPr>
            <a:r>
              <a:rPr lang="es-CO" dirty="0" smtClean="0"/>
              <a:t>Simulación del proceso</a:t>
            </a:r>
          </a:p>
          <a:p>
            <a:pPr marL="742950" lvl="1" indent="-285750">
              <a:buFont typeface="Arial" pitchFamily="34" charset="0"/>
              <a:buChar char="•"/>
            </a:pPr>
            <a:r>
              <a:rPr lang="es-CO" dirty="0" smtClean="0"/>
              <a:t>Evaluación de escenarios</a:t>
            </a:r>
          </a:p>
          <a:p>
            <a:pPr marL="742950" lvl="1" indent="-285750">
              <a:buFont typeface="Arial" pitchFamily="34" charset="0"/>
              <a:buChar char="•"/>
            </a:pPr>
            <a:r>
              <a:rPr lang="es-CO" dirty="0" smtClean="0"/>
              <a:t>Análisis económico por escenarios</a:t>
            </a:r>
          </a:p>
          <a:p>
            <a:pPr marL="742950" lvl="1" indent="-285750">
              <a:buFont typeface="Arial" pitchFamily="34" charset="0"/>
              <a:buChar char="•"/>
            </a:pPr>
            <a:r>
              <a:rPr lang="es-CO" dirty="0" smtClean="0"/>
              <a:t>Implementación y evaluación de Piloto</a:t>
            </a:r>
          </a:p>
          <a:p>
            <a:pPr marL="285750" indent="-285750">
              <a:buFont typeface="Wingdings" pitchFamily="2" charset="2"/>
              <a:buChar char="ü"/>
            </a:pPr>
            <a:endParaRPr lang="es-CO" dirty="0"/>
          </a:p>
          <a:p>
            <a:pPr marL="285750" indent="-285750">
              <a:buFont typeface="Wingdings" pitchFamily="2" charset="2"/>
              <a:buChar char="ü"/>
            </a:pPr>
            <a:r>
              <a:rPr lang="es-CO" dirty="0" smtClean="0"/>
              <a:t>Masificación de la aplicación en el yacimiento.</a:t>
            </a:r>
          </a:p>
          <a:p>
            <a:pPr marL="742950" lvl="1" indent="-285750">
              <a:buFont typeface="Arial" pitchFamily="34" charset="0"/>
              <a:buChar char="•"/>
            </a:pPr>
            <a:r>
              <a:rPr lang="es-CO" dirty="0" smtClean="0"/>
              <a:t>Desarrollo por etapas de las diferentes áreas del yacimiento </a:t>
            </a:r>
          </a:p>
        </p:txBody>
      </p:sp>
    </p:spTree>
    <p:extLst>
      <p:ext uri="{BB962C8B-B14F-4D97-AF65-F5344CB8AC3E}">
        <p14:creationId xmlns:p14="http://schemas.microsoft.com/office/powerpoint/2010/main" val="306411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ndale Sans"/>
        <a:ea typeface=""/>
        <a:cs typeface=""/>
      </a:majorFont>
      <a:minorFont>
        <a:latin typeface="Libre Sans Serif SS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Helvetica"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a xmlns="82b310fe-7b22-4955-a524-e07f16a618f4">Mejores prácticas asociadas a la operación de pozos inyectores</Tema>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58A755E88646E43B29CEA67D66A0A35" ma:contentTypeVersion="1" ma:contentTypeDescription="Crear nuevo documento." ma:contentTypeScope="" ma:versionID="81ef9588947869d8f69abfc74c842930">
  <xsd:schema xmlns:xsd="http://www.w3.org/2001/XMLSchema" xmlns:xs="http://www.w3.org/2001/XMLSchema" xmlns:p="http://schemas.microsoft.com/office/2006/metadata/properties" xmlns:ns2="82b310fe-7b22-4955-a524-e07f16a618f4" targetNamespace="http://schemas.microsoft.com/office/2006/metadata/properties" ma:root="true" ma:fieldsID="8f3c12d8fd89956357b3fd766173f196" ns2:_="">
    <xsd:import namespace="82b310fe-7b22-4955-a524-e07f16a618f4"/>
    <xsd:element name="properties">
      <xsd:complexType>
        <xsd:sequence>
          <xsd:element name="documentManagement">
            <xsd:complexType>
              <xsd:all>
                <xsd:element ref="ns2:Te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310fe-7b22-4955-a524-e07f16a618f4" elementFormDefault="qualified">
    <xsd:import namespace="http://schemas.microsoft.com/office/2006/documentManagement/types"/>
    <xsd:import namespace="http://schemas.microsoft.com/office/infopath/2007/PartnerControls"/>
    <xsd:element name="Tema" ma:index="8" nillable="true" ma:displayName="Tema" ma:format="Dropdown" ma:internalName="Tema">
      <xsd:simpleType>
        <xsd:restriction base="dms:Choice">
          <xsd:enumeration value="Fundamentos Técnicos sobre diseño y construcción de pozos inyectores y conceptos"/>
          <xsd:enumeration value="Mejores prácticas asociadas a la operación de pozos inyectores"/>
          <xsd:enumeration value="Regulación internacional para pozos inyectores - Texas"/>
          <xsd:enumeration value="Regulación actual en Colombia - Sismicidad desencadenada y pozos de inyección desde el punto de vista técnico-ambiental"/>
          <xsd:enumeration value="Pozos de Agu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494C8E-34AA-4A68-949D-AE42BAF8D267}"/>
</file>

<file path=customXml/itemProps2.xml><?xml version="1.0" encoding="utf-8"?>
<ds:datastoreItem xmlns:ds="http://schemas.openxmlformats.org/officeDocument/2006/customXml" ds:itemID="{849ED66A-D0FC-4371-8040-BEF878495B14}"/>
</file>

<file path=customXml/itemProps3.xml><?xml version="1.0" encoding="utf-8"?>
<ds:datastoreItem xmlns:ds="http://schemas.openxmlformats.org/officeDocument/2006/customXml" ds:itemID="{FA3F3AAB-91A4-4258-B972-114C477BEF29}"/>
</file>

<file path=docProps/app.xml><?xml version="1.0" encoding="utf-8"?>
<Properties xmlns="http://schemas.openxmlformats.org/officeDocument/2006/extended-properties" xmlns:vt="http://schemas.openxmlformats.org/officeDocument/2006/docPropsVTypes">
  <TotalTime>7061</TotalTime>
  <Words>1599</Words>
  <Application>Microsoft Office PowerPoint</Application>
  <PresentationFormat>Presentación en pantalla (4:3)</PresentationFormat>
  <Paragraphs>293</Paragraphs>
  <Slides>32</Slides>
  <Notes>2</Notes>
  <HiddenSlides>1</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32</vt:i4>
      </vt:variant>
    </vt:vector>
  </HeadingPairs>
  <TitlesOfParts>
    <vt:vector size="40" baseType="lpstr">
      <vt:lpstr>Andale Sans</vt:lpstr>
      <vt:lpstr>Arial</vt:lpstr>
      <vt:lpstr>BC I25 Wide</vt:lpstr>
      <vt:lpstr>Calibri</vt:lpstr>
      <vt:lpstr>Helvetica</vt:lpstr>
      <vt:lpstr>Wingdings</vt:lpstr>
      <vt:lpstr>1_Tema de Office</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ECOPETROL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Power Point Ecopetrol 2013</dc:title>
  <dc:creator>Administrador</dc:creator>
  <cp:lastModifiedBy>Administrador</cp:lastModifiedBy>
  <cp:revision>579</cp:revision>
  <dcterms:created xsi:type="dcterms:W3CDTF">2010-04-07T21:38:24Z</dcterms:created>
  <dcterms:modified xsi:type="dcterms:W3CDTF">2014-06-10T12:47:06Z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0x010100758A755E88646E43B29CEA67D66A0A35</vt:lpwstr>
  </property>
  <property fmtid="{D5CDD505-2E9C-101B-9397-08002B2CF9AE}" pid="3" name="Order">
    <vt:r8>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